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5" r:id="rId6"/>
    <p:sldId id="261" r:id="rId7"/>
    <p:sldId id="269" r:id="rId8"/>
    <p:sldId id="267" r:id="rId9"/>
    <p:sldId id="262" r:id="rId10"/>
    <p:sldId id="264" r:id="rId11"/>
    <p:sldId id="263" r:id="rId1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20" y="-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AB3B-C115-4047-BC91-A965F4EF8812}" type="datetimeFigureOut">
              <a:rPr kumimoji="1" lang="ja-JP" altLang="en-US" smtClean="0"/>
              <a:pPr/>
              <a:t>2009/11/25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68A8-EE32-4400-A187-4433CBC21E9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AB3B-C115-4047-BC91-A965F4EF8812}" type="datetimeFigureOut">
              <a:rPr kumimoji="1" lang="ja-JP" altLang="en-US" smtClean="0"/>
              <a:pPr/>
              <a:t>2009/11/25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68A8-EE32-4400-A187-4433CBC21E9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AB3B-C115-4047-BC91-A965F4EF8812}" type="datetimeFigureOut">
              <a:rPr kumimoji="1" lang="ja-JP" altLang="en-US" smtClean="0"/>
              <a:pPr/>
              <a:t>2009/11/25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68A8-EE32-4400-A187-4433CBC21E9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AB3B-C115-4047-BC91-A965F4EF8812}" type="datetimeFigureOut">
              <a:rPr kumimoji="1" lang="ja-JP" altLang="en-US" smtClean="0"/>
              <a:pPr/>
              <a:t>2009/11/25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68A8-EE32-4400-A187-4433CBC21E9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AB3B-C115-4047-BC91-A965F4EF8812}" type="datetimeFigureOut">
              <a:rPr kumimoji="1" lang="ja-JP" altLang="en-US" smtClean="0"/>
              <a:pPr/>
              <a:t>2009/11/25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68A8-EE32-4400-A187-4433CBC21E9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AB3B-C115-4047-BC91-A965F4EF8812}" type="datetimeFigureOut">
              <a:rPr kumimoji="1" lang="ja-JP" altLang="en-US" smtClean="0"/>
              <a:pPr/>
              <a:t>2009/11/25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68A8-EE32-4400-A187-4433CBC21E9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AB3B-C115-4047-BC91-A965F4EF8812}" type="datetimeFigureOut">
              <a:rPr kumimoji="1" lang="ja-JP" altLang="en-US" smtClean="0"/>
              <a:pPr/>
              <a:t>2009/11/25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68A8-EE32-4400-A187-4433CBC21E9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AB3B-C115-4047-BC91-A965F4EF8812}" type="datetimeFigureOut">
              <a:rPr kumimoji="1" lang="ja-JP" altLang="en-US" smtClean="0"/>
              <a:pPr/>
              <a:t>2009/11/25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68A8-EE32-4400-A187-4433CBC21E9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AB3B-C115-4047-BC91-A965F4EF8812}" type="datetimeFigureOut">
              <a:rPr kumimoji="1" lang="ja-JP" altLang="en-US" smtClean="0"/>
              <a:pPr/>
              <a:t>2009/11/25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68A8-EE32-4400-A187-4433CBC21E9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AB3B-C115-4047-BC91-A965F4EF8812}" type="datetimeFigureOut">
              <a:rPr kumimoji="1" lang="ja-JP" altLang="en-US" smtClean="0"/>
              <a:pPr/>
              <a:t>2009/11/25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68A8-EE32-4400-A187-4433CBC21E9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AB3B-C115-4047-BC91-A965F4EF8812}" type="datetimeFigureOut">
              <a:rPr kumimoji="1" lang="ja-JP" altLang="en-US" smtClean="0"/>
              <a:pPr/>
              <a:t>2009/11/25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DE68A8-EE32-4400-A187-4433CBC21E9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CAB3B-C115-4047-BC91-A965F4EF8812}" type="datetimeFigureOut">
              <a:rPr kumimoji="1" lang="ja-JP" altLang="en-US" smtClean="0"/>
              <a:pPr/>
              <a:t>2009/11/25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E68A8-EE32-4400-A187-4433CBC21E9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42910" y="1643050"/>
            <a:ext cx="7772400" cy="857255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上手なウィルスの広め方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428728" y="3500438"/>
            <a:ext cx="6400800" cy="1752600"/>
          </a:xfrm>
        </p:spPr>
        <p:txBody>
          <a:bodyPr/>
          <a:lstStyle/>
          <a:p>
            <a:r>
              <a:rPr kumimoji="1" lang="ja-JP" altLang="en-US" dirty="0" smtClean="0"/>
              <a:t>グループ：２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kumimoji="1" lang="ja-JP" altLang="en-US" dirty="0" smtClean="0"/>
              <a:t>目的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/>
          <a:lstStyle/>
          <a:p>
            <a:pPr>
              <a:buNone/>
            </a:pPr>
            <a:r>
              <a:rPr kumimoji="1" lang="ja-JP" altLang="en-US" dirty="0" smtClean="0"/>
              <a:t>　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sz="2800" dirty="0"/>
              <a:t>　</a:t>
            </a:r>
            <a:r>
              <a:rPr kumimoji="1" lang="ja-JP" altLang="en-US" sz="2800" dirty="0" smtClean="0"/>
              <a:t>コンピュータネットワークにおけるウイルスの拡散を</a:t>
            </a:r>
            <a:endParaRPr kumimoji="1" lang="en-US" altLang="ja-JP" sz="2800" dirty="0" smtClean="0"/>
          </a:p>
          <a:p>
            <a:pPr>
              <a:buNone/>
            </a:pPr>
            <a:r>
              <a:rPr lang="en-US" altLang="ja-JP" sz="2800" dirty="0"/>
              <a:t>	</a:t>
            </a:r>
            <a:r>
              <a:rPr lang="en-US" altLang="ja-JP" sz="2800" dirty="0" smtClean="0"/>
              <a:t>	</a:t>
            </a:r>
            <a:r>
              <a:rPr lang="ja-JP" altLang="en-US" sz="2800" dirty="0" smtClean="0"/>
              <a:t>・ウイルスの種類</a:t>
            </a:r>
            <a:endParaRPr lang="en-US" altLang="ja-JP" sz="2800" dirty="0" smtClean="0"/>
          </a:p>
          <a:p>
            <a:pPr>
              <a:buNone/>
            </a:pPr>
            <a:r>
              <a:rPr lang="en-US" altLang="ja-JP" sz="2800" dirty="0"/>
              <a:t>	</a:t>
            </a:r>
            <a:r>
              <a:rPr lang="en-US" altLang="ja-JP" sz="2800" dirty="0" smtClean="0"/>
              <a:t>	</a:t>
            </a:r>
            <a:r>
              <a:rPr lang="ja-JP" altLang="en-US" sz="2800" dirty="0" smtClean="0"/>
              <a:t>・ネットワークトポロジ</a:t>
            </a:r>
            <a:endParaRPr lang="en-US" altLang="ja-JP" sz="2800" dirty="0" smtClean="0"/>
          </a:p>
          <a:p>
            <a:pPr>
              <a:buNone/>
            </a:pPr>
            <a:r>
              <a:rPr lang="ja-JP" altLang="en-US" sz="2800" dirty="0"/>
              <a:t>　</a:t>
            </a:r>
            <a:r>
              <a:rPr lang="ja-JP" altLang="en-US" sz="2800" dirty="0" smtClean="0"/>
              <a:t>　　　・ノードの免疫化</a:t>
            </a:r>
            <a:endParaRPr lang="en-US" altLang="ja-JP" sz="2800" dirty="0" smtClean="0"/>
          </a:p>
          <a:p>
            <a:pPr>
              <a:buNone/>
            </a:pPr>
            <a:r>
              <a:rPr lang="ja-JP" altLang="en-US" sz="2800" dirty="0"/>
              <a:t>　</a:t>
            </a:r>
            <a:r>
              <a:rPr lang="ja-JP" altLang="en-US" sz="2800" dirty="0" smtClean="0"/>
              <a:t>に基づいてモデル化・分析を行い、</a:t>
            </a:r>
            <a:endParaRPr lang="en-US" altLang="ja-JP" sz="2800" dirty="0" smtClean="0"/>
          </a:p>
          <a:p>
            <a:pPr>
              <a:buNone/>
            </a:pPr>
            <a:r>
              <a:rPr lang="ja-JP" altLang="en-US" sz="2800" dirty="0"/>
              <a:t>　</a:t>
            </a:r>
            <a:r>
              <a:rPr lang="ja-JP" altLang="en-US" sz="2800" dirty="0" smtClean="0"/>
              <a:t>効率の良いウイルス拡散手法を提案する。</a:t>
            </a:r>
            <a:r>
              <a:rPr lang="en-US" altLang="ja-JP" sz="2800" dirty="0"/>
              <a:t>	</a:t>
            </a:r>
            <a:r>
              <a:rPr lang="en-US" altLang="ja-JP" sz="2800" dirty="0" smtClean="0"/>
              <a:t>		</a:t>
            </a:r>
            <a:endParaRPr kumimoji="1" lang="ja-JP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ウィルスの種類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400" dirty="0" smtClean="0"/>
              <a:t>ポートアタック型</a:t>
            </a:r>
            <a:endParaRPr kumimoji="1" lang="en-US" altLang="ja-JP" sz="2400" dirty="0" smtClean="0"/>
          </a:p>
          <a:p>
            <a:pPr lvl="1"/>
            <a:r>
              <a:rPr kumimoji="1" lang="en-US" altLang="ja-JP" sz="2000" dirty="0" smtClean="0"/>
              <a:t>IP</a:t>
            </a:r>
            <a:r>
              <a:rPr kumimoji="1" lang="ja-JP" altLang="en-US" sz="2000" dirty="0" smtClean="0"/>
              <a:t>ネットワークを介して増殖</a:t>
            </a:r>
            <a:endParaRPr kumimoji="1" lang="en-US" altLang="ja-JP" sz="2000" dirty="0" smtClean="0"/>
          </a:p>
          <a:p>
            <a:pPr lvl="1">
              <a:buNone/>
            </a:pPr>
            <a:endParaRPr lang="en-US" altLang="ja-JP" sz="2000" dirty="0" smtClean="0"/>
          </a:p>
          <a:p>
            <a:r>
              <a:rPr lang="ja-JP" altLang="en-US" sz="2400" dirty="0" smtClean="0"/>
              <a:t>ウイルスメール型</a:t>
            </a:r>
            <a:endParaRPr lang="en-US" altLang="ja-JP" sz="2400" dirty="0"/>
          </a:p>
          <a:p>
            <a:pPr lvl="1"/>
            <a:r>
              <a:rPr kumimoji="1" lang="ja-JP" altLang="en-US" sz="2000" dirty="0" smtClean="0"/>
              <a:t>電子メールを</a:t>
            </a:r>
            <a:r>
              <a:rPr kumimoji="1" lang="ja-JP" altLang="en-US" sz="2000" dirty="0" smtClean="0"/>
              <a:t>介して</a:t>
            </a:r>
            <a:r>
              <a:rPr lang="ja-JP" altLang="en-US" sz="2000" dirty="0" smtClean="0"/>
              <a:t>増殖</a:t>
            </a:r>
            <a:endParaRPr kumimoji="1" lang="en-US" altLang="ja-JP" sz="2000" dirty="0" smtClean="0"/>
          </a:p>
          <a:p>
            <a:pPr>
              <a:buNone/>
            </a:pPr>
            <a:endParaRPr lang="en-US" altLang="ja-JP" sz="2400" dirty="0" smtClean="0"/>
          </a:p>
          <a:p>
            <a:pPr>
              <a:buNone/>
            </a:pPr>
            <a:endParaRPr lang="en-US" altLang="ja-JP" sz="2400" dirty="0" smtClean="0"/>
          </a:p>
          <a:p>
            <a:pPr>
              <a:buNone/>
            </a:pPr>
            <a:r>
              <a:rPr lang="ja-JP" altLang="en-US" sz="2400" dirty="0" smtClean="0"/>
              <a:t>ノードは同じだけど</a:t>
            </a:r>
            <a:r>
              <a:rPr lang="en-US" altLang="ja-JP" sz="2400" dirty="0" smtClean="0"/>
              <a:t>…</a:t>
            </a:r>
            <a:endParaRPr lang="en-US" altLang="ja-JP" sz="2400" dirty="0"/>
          </a:p>
          <a:p>
            <a:pPr>
              <a:buNone/>
            </a:pPr>
            <a:r>
              <a:rPr kumimoji="1" lang="ja-JP" altLang="en-US" dirty="0" smtClean="0"/>
              <a:t>⇒利用するネットワークが異なる！</a:t>
            </a:r>
            <a:endParaRPr kumimoji="1" lang="en-US" altLang="ja-JP" dirty="0" smtClean="0"/>
          </a:p>
          <a:p>
            <a:pPr>
              <a:buNone/>
            </a:pP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ネットワーク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2400" dirty="0"/>
              <a:t>ウィルス</a:t>
            </a:r>
            <a:r>
              <a:rPr lang="ja-JP" altLang="en-US" sz="2400" dirty="0" smtClean="0"/>
              <a:t>はどんな種類のネットワークを利用するのか？</a:t>
            </a:r>
            <a:endParaRPr lang="en-US" altLang="ja-JP" sz="2400" dirty="0" smtClean="0"/>
          </a:p>
          <a:p>
            <a:pPr marL="914400" lvl="1" indent="-457200">
              <a:buFont typeface="+mj-lt"/>
              <a:buAutoNum type="arabicPeriod"/>
            </a:pPr>
            <a:r>
              <a:rPr kumimoji="1" lang="ja-JP" altLang="en-US" sz="2000" dirty="0" smtClean="0"/>
              <a:t>ＩＰネットワーク</a:t>
            </a:r>
            <a:r>
              <a:rPr lang="ja-JP" altLang="en-US" sz="2000" dirty="0" smtClean="0"/>
              <a:t>　－　ポート攻撃型</a:t>
            </a:r>
            <a:endParaRPr lang="en-US" altLang="ja-JP" sz="20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ja-JP" altLang="en-US" sz="2000" dirty="0" smtClean="0"/>
              <a:t>メールネットワーク（人間関係）　－　メール攻撃型</a:t>
            </a:r>
            <a:endParaRPr lang="en-US" altLang="ja-JP" sz="20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ja-JP" altLang="en-US" sz="2000" dirty="0" smtClean="0"/>
              <a:t>Ｐ２Ｐ</a:t>
            </a:r>
            <a:endParaRPr lang="en-US" altLang="ja-JP" sz="20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en-US" altLang="ja-JP" sz="2000" dirty="0" smtClean="0"/>
              <a:t>USB</a:t>
            </a:r>
            <a:r>
              <a:rPr lang="ja-JP" altLang="en-US" sz="2000" dirty="0" smtClean="0"/>
              <a:t>メモリ（物理ネットワーク）</a:t>
            </a:r>
            <a:endParaRPr lang="en-US" altLang="ja-JP" sz="2000" dirty="0" smtClean="0"/>
          </a:p>
          <a:p>
            <a:pPr marL="914400" lvl="1" indent="-457200">
              <a:buFont typeface="+mj-lt"/>
              <a:buAutoNum type="arabicPeriod"/>
            </a:pPr>
            <a:endParaRPr lang="en-US" altLang="ja-JP" sz="2000" dirty="0" smtClean="0"/>
          </a:p>
          <a:p>
            <a:pPr marL="914400" lvl="1" indent="-457200">
              <a:buNone/>
            </a:pPr>
            <a:endParaRPr lang="en-US" altLang="ja-JP" sz="2000" dirty="0" smtClean="0"/>
          </a:p>
          <a:p>
            <a:pPr marL="914400" lvl="1" indent="-457200">
              <a:buNone/>
            </a:pPr>
            <a:r>
              <a:rPr lang="ja-JP" altLang="en-US" sz="2400" dirty="0" smtClean="0"/>
              <a:t>これらをモデル化してシュミレーションを行おう！</a:t>
            </a:r>
            <a:endParaRPr lang="en-US" altLang="ja-JP" sz="2400" dirty="0" smtClean="0"/>
          </a:p>
          <a:p>
            <a:pPr marL="914400" lvl="1" indent="-457200">
              <a:buNone/>
            </a:pPr>
            <a:r>
              <a:rPr lang="ja-JP" altLang="en-US" sz="2400" dirty="0" smtClean="0"/>
              <a:t>⇒今回は主に</a:t>
            </a:r>
            <a:r>
              <a:rPr lang="en-US" altLang="ja-JP" sz="2400" dirty="0" smtClean="0"/>
              <a:t>1,2</a:t>
            </a:r>
            <a:r>
              <a:rPr lang="ja-JP" altLang="en-US" sz="2400" dirty="0" smtClean="0"/>
              <a:t>についてモデル化を行う</a:t>
            </a:r>
            <a:endParaRPr lang="en-US" altLang="ja-JP" sz="2400" dirty="0" smtClean="0"/>
          </a:p>
          <a:p>
            <a:pPr marL="514350" indent="-457200">
              <a:buNone/>
            </a:pPr>
            <a:endParaRPr lang="en-US" altLang="ja-JP" sz="2400" dirty="0" smtClean="0"/>
          </a:p>
          <a:p>
            <a:pPr marL="514350" indent="-457200">
              <a:buNone/>
            </a:pPr>
            <a:endParaRPr lang="en-US" altLang="ja-JP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セキュリティソフト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ノードの免疫化について</a:t>
            </a:r>
            <a:endParaRPr kumimoji="1" lang="en-US" altLang="ja-JP" dirty="0" smtClean="0"/>
          </a:p>
          <a:p>
            <a:r>
              <a:rPr lang="ja-JP" altLang="en-US" dirty="0" smtClean="0"/>
              <a:t>レスポンスタイムうんぬん</a:t>
            </a:r>
            <a:endParaRPr lang="en-US" altLang="ja-JP" dirty="0" smtClean="0"/>
          </a:p>
          <a:p>
            <a:r>
              <a:rPr kumimoji="1" lang="ja-JP" altLang="en-US" dirty="0" smtClean="0"/>
              <a:t>どのように配置するか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モデル化その１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IP</a:t>
            </a:r>
            <a:r>
              <a:rPr kumimoji="1" lang="ja-JP" altLang="en-US" dirty="0" smtClean="0"/>
              <a:t>ネットワーク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スケールフリーネットワーク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特徴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小さな次数を持つ沢山のノードと</a:t>
            </a:r>
            <a:endParaRPr lang="en-US" altLang="ja-JP" dirty="0" smtClean="0"/>
          </a:p>
          <a:p>
            <a:pPr lvl="2">
              <a:buNone/>
            </a:pPr>
            <a:r>
              <a:rPr lang="ja-JP" altLang="en-US" dirty="0" smtClean="0"/>
              <a:t>　</a:t>
            </a:r>
            <a:r>
              <a:rPr lang="ja-JP" altLang="en-US" u="sng" dirty="0" smtClean="0"/>
              <a:t>大きな次数を持つ少数のノード</a:t>
            </a:r>
            <a:r>
              <a:rPr lang="ja-JP" altLang="en-US" dirty="0" smtClean="0"/>
              <a:t>が共存</a:t>
            </a:r>
            <a:endParaRPr lang="en-US" altLang="ja-JP" dirty="0" smtClean="0"/>
          </a:p>
          <a:p>
            <a:pPr lvl="2">
              <a:buNone/>
            </a:pPr>
            <a:r>
              <a:rPr lang="ja-JP" altLang="en-US" dirty="0" smtClean="0"/>
              <a:t>　　　　　　　　　　　　　　　　　</a:t>
            </a:r>
            <a:r>
              <a:rPr lang="ja-JP" altLang="en-US" dirty="0" smtClean="0">
                <a:solidFill>
                  <a:srgbClr val="FF0000"/>
                </a:solidFill>
              </a:rPr>
              <a:t>⇒　　ハブ</a:t>
            </a:r>
            <a:endParaRPr lang="en-US" altLang="ja-JP" dirty="0" smtClean="0">
              <a:solidFill>
                <a:srgbClr val="FF0000"/>
              </a:solidFill>
            </a:endParaRPr>
          </a:p>
          <a:p>
            <a:r>
              <a:rPr kumimoji="1" lang="ja-JP" altLang="en-US" dirty="0" smtClean="0"/>
              <a:t>モデル化に関して・・・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BA</a:t>
            </a:r>
            <a:r>
              <a:rPr kumimoji="1" lang="ja-JP" altLang="en-US" dirty="0" smtClean="0"/>
              <a:t>モデルを使用</a:t>
            </a:r>
            <a:endParaRPr kumimoji="1" lang="en-US" altLang="ja-JP" dirty="0" smtClean="0"/>
          </a:p>
        </p:txBody>
      </p:sp>
      <p:pic>
        <p:nvPicPr>
          <p:cNvPr id="1026" name="Picture 2" descr="C:\Users\i070204\AppData\Local\Microsoft\Windows\Temporary Internet Files\Content.IE5\EPPGHJ9A\MCj04414620000[1]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57884" y="4572008"/>
            <a:ext cx="2743200" cy="274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BA</a:t>
            </a:r>
            <a:r>
              <a:rPr kumimoji="1" lang="ja-JP" altLang="en-US" dirty="0" smtClean="0"/>
              <a:t>モデル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28575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ja-JP" altLang="en-US" sz="2400" dirty="0" smtClean="0"/>
              <a:t>成長と優先的選択というアイディアから</a:t>
            </a:r>
            <a:endParaRPr lang="en-US" altLang="ja-JP" sz="2400" dirty="0" smtClean="0"/>
          </a:p>
          <a:p>
            <a:pPr algn="ctr">
              <a:buNone/>
            </a:pPr>
            <a:r>
              <a:rPr lang="ja-JP" altLang="en-US" sz="2400" u="sng" dirty="0" err="1" smtClean="0"/>
              <a:t>べき</a:t>
            </a:r>
            <a:r>
              <a:rPr lang="ja-JP" altLang="en-US" sz="2400" u="sng" dirty="0" smtClean="0"/>
              <a:t>則を持つネットワーク</a:t>
            </a:r>
            <a:r>
              <a:rPr lang="ja-JP" altLang="en-US" sz="2400" dirty="0" smtClean="0"/>
              <a:t>を作成するモデル</a:t>
            </a:r>
            <a:endParaRPr lang="en-US" altLang="ja-JP" sz="2400" dirty="0" smtClean="0"/>
          </a:p>
          <a:p>
            <a:pPr>
              <a:buNone/>
            </a:pPr>
            <a:r>
              <a:rPr lang="ja-JP" altLang="en-US" sz="2400" dirty="0" smtClean="0"/>
              <a:t>　</a:t>
            </a:r>
            <a:r>
              <a:rPr lang="ja-JP" altLang="en-US" sz="2400" dirty="0" smtClean="0"/>
              <a:t>　　　　　　　　　</a:t>
            </a:r>
            <a:r>
              <a:rPr lang="ja-JP" altLang="en-US" sz="2400" dirty="0" smtClean="0"/>
              <a:t>　</a:t>
            </a:r>
            <a:r>
              <a:rPr lang="ja-JP" altLang="en-US" sz="2400" dirty="0" smtClean="0"/>
              <a:t>　　</a:t>
            </a:r>
            <a:r>
              <a:rPr lang="ja-JP" altLang="en-US" sz="2400" dirty="0" smtClean="0">
                <a:solidFill>
                  <a:srgbClr val="FF0000"/>
                </a:solidFill>
              </a:rPr>
              <a:t>⇒　スケールフリーネットワーク</a:t>
            </a:r>
            <a:endParaRPr lang="en-US" altLang="ja-JP" sz="24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altLang="ja-JP" sz="2400" dirty="0" smtClean="0">
              <a:solidFill>
                <a:srgbClr val="FF0000"/>
              </a:solidFill>
            </a:endParaRPr>
          </a:p>
          <a:p>
            <a:r>
              <a:rPr lang="ja-JP" altLang="en-US" sz="2400" dirty="0" smtClean="0"/>
              <a:t>成長　</a:t>
            </a:r>
            <a:r>
              <a:rPr lang="en-US" altLang="ja-JP" sz="2400" dirty="0" smtClean="0"/>
              <a:t>―</a:t>
            </a:r>
            <a:r>
              <a:rPr lang="ja-JP" altLang="en-US" sz="2400" dirty="0" smtClean="0"/>
              <a:t>　頂点数が時間と共に徐々に増加</a:t>
            </a:r>
            <a:endParaRPr lang="en-US" altLang="ja-JP" sz="2400" dirty="0" smtClean="0"/>
          </a:p>
          <a:p>
            <a:r>
              <a:rPr lang="ja-JP" altLang="en-US" sz="2400" dirty="0" smtClean="0"/>
              <a:t>優先的</a:t>
            </a:r>
            <a:r>
              <a:rPr lang="ja-JP" altLang="en-US" sz="2400" dirty="0" smtClean="0"/>
              <a:t>選択　</a:t>
            </a:r>
            <a:r>
              <a:rPr lang="en-US" altLang="ja-JP" sz="2400" dirty="0" smtClean="0"/>
              <a:t>―</a:t>
            </a:r>
            <a:r>
              <a:rPr lang="ja-JP" altLang="en-US" sz="2400" dirty="0" smtClean="0"/>
              <a:t>　次数の多い頂点に優先的に接続</a:t>
            </a:r>
            <a:endParaRPr lang="en-US" altLang="ja-JP" sz="2400" dirty="0" smtClean="0"/>
          </a:p>
          <a:p>
            <a:pPr>
              <a:buNone/>
            </a:pPr>
            <a:endParaRPr lang="en-US" altLang="ja-JP" sz="24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altLang="ja-JP" sz="24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altLang="ja-JP" sz="24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altLang="ja-JP" sz="24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altLang="ja-JP" sz="2400" dirty="0" smtClean="0">
              <a:solidFill>
                <a:srgbClr val="FF0000"/>
              </a:solidFill>
            </a:endParaRPr>
          </a:p>
        </p:txBody>
      </p:sp>
      <p:sp>
        <p:nvSpPr>
          <p:cNvPr id="6" name="円/楕円 5"/>
          <p:cNvSpPr/>
          <p:nvPr/>
        </p:nvSpPr>
        <p:spPr>
          <a:xfrm>
            <a:off x="500034" y="4429132"/>
            <a:ext cx="285752" cy="285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/>
          <p:cNvSpPr/>
          <p:nvPr/>
        </p:nvSpPr>
        <p:spPr>
          <a:xfrm>
            <a:off x="1285852" y="4429132"/>
            <a:ext cx="285752" cy="285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円/楕円 8"/>
          <p:cNvSpPr/>
          <p:nvPr/>
        </p:nvSpPr>
        <p:spPr>
          <a:xfrm>
            <a:off x="500034" y="5214950"/>
            <a:ext cx="285752" cy="285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円/楕円 9"/>
          <p:cNvSpPr/>
          <p:nvPr/>
        </p:nvSpPr>
        <p:spPr>
          <a:xfrm>
            <a:off x="1285852" y="5214950"/>
            <a:ext cx="285752" cy="2857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2" name="直線コネクタ 11"/>
          <p:cNvCxnSpPr/>
          <p:nvPr/>
        </p:nvCxnSpPr>
        <p:spPr>
          <a:xfrm rot="5400000">
            <a:off x="393671" y="4964123"/>
            <a:ext cx="500066" cy="1588"/>
          </a:xfrm>
          <a:prstGeom prst="line">
            <a:avLst/>
          </a:prstGeom>
          <a:ln w="190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 rot="5400000">
            <a:off x="1179489" y="4964123"/>
            <a:ext cx="500066" cy="1588"/>
          </a:xfrm>
          <a:prstGeom prst="line">
            <a:avLst/>
          </a:prstGeom>
          <a:ln w="190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/>
          <p:cNvCxnSpPr>
            <a:stCxn id="6" idx="6"/>
            <a:endCxn id="8" idx="2"/>
          </p:cNvCxnSpPr>
          <p:nvPr/>
        </p:nvCxnSpPr>
        <p:spPr>
          <a:xfrm>
            <a:off x="785786" y="4572008"/>
            <a:ext cx="500066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/>
          <p:cNvCxnSpPr/>
          <p:nvPr/>
        </p:nvCxnSpPr>
        <p:spPr>
          <a:xfrm>
            <a:off x="785786" y="5357826"/>
            <a:ext cx="500066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コネクタ 19"/>
          <p:cNvCxnSpPr>
            <a:stCxn id="9" idx="7"/>
            <a:endCxn id="8" idx="3"/>
          </p:cNvCxnSpPr>
          <p:nvPr/>
        </p:nvCxnSpPr>
        <p:spPr>
          <a:xfrm rot="5400000" flipH="1" flipV="1">
            <a:off x="743939" y="4673037"/>
            <a:ext cx="583760" cy="5837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>
            <a:stCxn id="6" idx="5"/>
            <a:endCxn id="10" idx="1"/>
          </p:cNvCxnSpPr>
          <p:nvPr/>
        </p:nvCxnSpPr>
        <p:spPr>
          <a:xfrm rot="16200000" flipH="1">
            <a:off x="743939" y="4673037"/>
            <a:ext cx="583760" cy="58376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9" name="グループ化 118"/>
          <p:cNvGrpSpPr/>
          <p:nvPr/>
        </p:nvGrpSpPr>
        <p:grpSpPr>
          <a:xfrm>
            <a:off x="642911" y="5858686"/>
            <a:ext cx="714379" cy="704062"/>
            <a:chOff x="642911" y="5858686"/>
            <a:chExt cx="714379" cy="704062"/>
          </a:xfrm>
        </p:grpSpPr>
        <p:sp>
          <p:nvSpPr>
            <p:cNvPr id="18" name="円/楕円 17"/>
            <p:cNvSpPr/>
            <p:nvPr/>
          </p:nvSpPr>
          <p:spPr>
            <a:xfrm>
              <a:off x="857224" y="6286520"/>
              <a:ext cx="285752" cy="27622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4" name="直線コネクタ 23"/>
            <p:cNvCxnSpPr>
              <a:stCxn id="18" idx="0"/>
            </p:cNvCxnSpPr>
            <p:nvPr/>
          </p:nvCxnSpPr>
          <p:spPr>
            <a:xfrm rot="5400000" flipH="1" flipV="1">
              <a:off x="785786" y="6072206"/>
              <a:ext cx="428628" cy="1588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線コネクタ 27"/>
            <p:cNvCxnSpPr>
              <a:stCxn id="18" idx="7"/>
            </p:cNvCxnSpPr>
            <p:nvPr/>
          </p:nvCxnSpPr>
          <p:spPr>
            <a:xfrm rot="5400000" flipH="1" flipV="1">
              <a:off x="1030388" y="6000072"/>
              <a:ext cx="397643" cy="256161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コネクタ 29"/>
            <p:cNvCxnSpPr>
              <a:stCxn id="18" idx="1"/>
            </p:cNvCxnSpPr>
            <p:nvPr/>
          </p:nvCxnSpPr>
          <p:spPr>
            <a:xfrm rot="16200000" flipV="1">
              <a:off x="572170" y="6000071"/>
              <a:ext cx="397643" cy="256161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7" name="グループ化 76"/>
          <p:cNvGrpSpPr/>
          <p:nvPr/>
        </p:nvGrpSpPr>
        <p:grpSpPr>
          <a:xfrm>
            <a:off x="2143108" y="4429132"/>
            <a:ext cx="1071570" cy="2146206"/>
            <a:chOff x="928662" y="4429132"/>
            <a:chExt cx="1071570" cy="2052655"/>
          </a:xfrm>
        </p:grpSpPr>
        <p:sp>
          <p:nvSpPr>
            <p:cNvPr id="78" name="円/楕円 77"/>
            <p:cNvSpPr/>
            <p:nvPr/>
          </p:nvSpPr>
          <p:spPr>
            <a:xfrm>
              <a:off x="928662" y="4429132"/>
              <a:ext cx="285752" cy="2857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9" name="円/楕円 78"/>
            <p:cNvSpPr/>
            <p:nvPr/>
          </p:nvSpPr>
          <p:spPr>
            <a:xfrm>
              <a:off x="1714480" y="4429132"/>
              <a:ext cx="285752" cy="2857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0" name="円/楕円 79"/>
            <p:cNvSpPr/>
            <p:nvPr/>
          </p:nvSpPr>
          <p:spPr>
            <a:xfrm>
              <a:off x="928662" y="5214950"/>
              <a:ext cx="285752" cy="2857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1" name="円/楕円 80"/>
            <p:cNvSpPr/>
            <p:nvPr/>
          </p:nvSpPr>
          <p:spPr>
            <a:xfrm>
              <a:off x="1714480" y="5214950"/>
              <a:ext cx="285752" cy="2857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82" name="直線コネクタ 81"/>
            <p:cNvCxnSpPr/>
            <p:nvPr/>
          </p:nvCxnSpPr>
          <p:spPr>
            <a:xfrm rot="5400000">
              <a:off x="822299" y="4964123"/>
              <a:ext cx="500066" cy="1588"/>
            </a:xfrm>
            <a:prstGeom prst="line">
              <a:avLst/>
            </a:prstGeom>
            <a:ln w="19050" cap="sq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線コネクタ 82"/>
            <p:cNvCxnSpPr/>
            <p:nvPr/>
          </p:nvCxnSpPr>
          <p:spPr>
            <a:xfrm rot="5400000">
              <a:off x="1608117" y="4964123"/>
              <a:ext cx="500066" cy="1588"/>
            </a:xfrm>
            <a:prstGeom prst="line">
              <a:avLst/>
            </a:prstGeom>
            <a:ln w="19050" cap="sq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線コネクタ 83"/>
            <p:cNvCxnSpPr>
              <a:stCxn id="78" idx="6"/>
              <a:endCxn id="79" idx="2"/>
            </p:cNvCxnSpPr>
            <p:nvPr/>
          </p:nvCxnSpPr>
          <p:spPr>
            <a:xfrm>
              <a:off x="1214414" y="4572008"/>
              <a:ext cx="500066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線コネクタ 84"/>
            <p:cNvCxnSpPr/>
            <p:nvPr/>
          </p:nvCxnSpPr>
          <p:spPr>
            <a:xfrm>
              <a:off x="1214414" y="5357826"/>
              <a:ext cx="500066" cy="1588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円/楕円 85"/>
            <p:cNvSpPr/>
            <p:nvPr/>
          </p:nvSpPr>
          <p:spPr>
            <a:xfrm>
              <a:off x="928662" y="6205559"/>
              <a:ext cx="285752" cy="27622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87" name="直線コネクタ 86"/>
            <p:cNvCxnSpPr>
              <a:stCxn id="80" idx="7"/>
              <a:endCxn id="79" idx="3"/>
            </p:cNvCxnSpPr>
            <p:nvPr/>
          </p:nvCxnSpPr>
          <p:spPr>
            <a:xfrm rot="5400000" flipH="1" flipV="1">
              <a:off x="1172567" y="4673037"/>
              <a:ext cx="583760" cy="58376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線コネクタ 87"/>
            <p:cNvCxnSpPr>
              <a:stCxn id="78" idx="5"/>
              <a:endCxn id="81" idx="1"/>
            </p:cNvCxnSpPr>
            <p:nvPr/>
          </p:nvCxnSpPr>
          <p:spPr>
            <a:xfrm rot="16200000" flipH="1">
              <a:off x="1172567" y="4673037"/>
              <a:ext cx="583760" cy="58376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線コネクタ 88"/>
            <p:cNvCxnSpPr>
              <a:stCxn id="86" idx="0"/>
              <a:endCxn id="79" idx="3"/>
            </p:cNvCxnSpPr>
            <p:nvPr/>
          </p:nvCxnSpPr>
          <p:spPr>
            <a:xfrm rot="5400000" flipH="1" flipV="1">
              <a:off x="647671" y="5096904"/>
              <a:ext cx="1532522" cy="684789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線コネクタ 89"/>
            <p:cNvCxnSpPr>
              <a:stCxn id="86" idx="0"/>
              <a:endCxn id="81" idx="2"/>
            </p:cNvCxnSpPr>
            <p:nvPr/>
          </p:nvCxnSpPr>
          <p:spPr>
            <a:xfrm rot="5400000" flipH="1" flipV="1">
              <a:off x="969143" y="5460222"/>
              <a:ext cx="847732" cy="642942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線コネクタ 90"/>
            <p:cNvCxnSpPr>
              <a:stCxn id="86" idx="0"/>
              <a:endCxn id="80" idx="4"/>
            </p:cNvCxnSpPr>
            <p:nvPr/>
          </p:nvCxnSpPr>
          <p:spPr>
            <a:xfrm rot="5400000" flipH="1" flipV="1">
              <a:off x="719110" y="5853097"/>
              <a:ext cx="704857" cy="1588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グループ化 124"/>
          <p:cNvGrpSpPr/>
          <p:nvPr/>
        </p:nvGrpSpPr>
        <p:grpSpPr>
          <a:xfrm>
            <a:off x="4071934" y="4429132"/>
            <a:ext cx="1285883" cy="2146206"/>
            <a:chOff x="4071934" y="4429132"/>
            <a:chExt cx="1285883" cy="2146206"/>
          </a:xfrm>
        </p:grpSpPr>
        <p:sp>
          <p:nvSpPr>
            <p:cNvPr id="105" name="円/楕円 104"/>
            <p:cNvSpPr/>
            <p:nvPr/>
          </p:nvSpPr>
          <p:spPr>
            <a:xfrm>
              <a:off x="4071934" y="4429132"/>
              <a:ext cx="285752" cy="29877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6" name="円/楕円 105"/>
            <p:cNvSpPr/>
            <p:nvPr/>
          </p:nvSpPr>
          <p:spPr>
            <a:xfrm>
              <a:off x="4857752" y="4429132"/>
              <a:ext cx="285752" cy="29877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7" name="円/楕円 106"/>
            <p:cNvSpPr/>
            <p:nvPr/>
          </p:nvSpPr>
          <p:spPr>
            <a:xfrm>
              <a:off x="4071934" y="5250764"/>
              <a:ext cx="285752" cy="29877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8" name="円/楕円 107"/>
            <p:cNvSpPr/>
            <p:nvPr/>
          </p:nvSpPr>
          <p:spPr>
            <a:xfrm>
              <a:off x="4857752" y="5250764"/>
              <a:ext cx="285752" cy="29877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09" name="直線コネクタ 108"/>
            <p:cNvCxnSpPr/>
            <p:nvPr/>
          </p:nvCxnSpPr>
          <p:spPr>
            <a:xfrm rot="5400000">
              <a:off x="3954176" y="4988542"/>
              <a:ext cx="522857" cy="1588"/>
            </a:xfrm>
            <a:prstGeom prst="line">
              <a:avLst/>
            </a:prstGeom>
            <a:ln w="19050" cap="sq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線コネクタ 109"/>
            <p:cNvCxnSpPr/>
            <p:nvPr/>
          </p:nvCxnSpPr>
          <p:spPr>
            <a:xfrm rot="5400000">
              <a:off x="4739994" y="4988542"/>
              <a:ext cx="522857" cy="1588"/>
            </a:xfrm>
            <a:prstGeom prst="line">
              <a:avLst/>
            </a:prstGeom>
            <a:ln w="19050" cap="sq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線コネクタ 110"/>
            <p:cNvCxnSpPr>
              <a:stCxn id="105" idx="6"/>
              <a:endCxn id="106" idx="2"/>
            </p:cNvCxnSpPr>
            <p:nvPr/>
          </p:nvCxnSpPr>
          <p:spPr>
            <a:xfrm>
              <a:off x="4357686" y="4578520"/>
              <a:ext cx="500066" cy="166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線コネクタ 111"/>
            <p:cNvCxnSpPr/>
            <p:nvPr/>
          </p:nvCxnSpPr>
          <p:spPr>
            <a:xfrm>
              <a:off x="4357686" y="5400152"/>
              <a:ext cx="500066" cy="166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円/楕円 112"/>
            <p:cNvSpPr/>
            <p:nvPr/>
          </p:nvSpPr>
          <p:spPr>
            <a:xfrm>
              <a:off x="4071934" y="6286521"/>
              <a:ext cx="285752" cy="2888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14" name="直線コネクタ 113"/>
            <p:cNvCxnSpPr>
              <a:stCxn id="107" idx="7"/>
              <a:endCxn id="106" idx="3"/>
            </p:cNvCxnSpPr>
            <p:nvPr/>
          </p:nvCxnSpPr>
          <p:spPr>
            <a:xfrm rot="5400000" flipH="1" flipV="1">
              <a:off x="4302536" y="4697456"/>
              <a:ext cx="610365" cy="58376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線コネクタ 114"/>
            <p:cNvCxnSpPr>
              <a:stCxn id="105" idx="5"/>
              <a:endCxn id="108" idx="1"/>
            </p:cNvCxnSpPr>
            <p:nvPr/>
          </p:nvCxnSpPr>
          <p:spPr>
            <a:xfrm rot="16200000" flipH="1">
              <a:off x="4302536" y="4697456"/>
              <a:ext cx="610365" cy="58376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線コネクタ 115"/>
            <p:cNvCxnSpPr>
              <a:stCxn id="113" idx="0"/>
              <a:endCxn id="106" idx="3"/>
            </p:cNvCxnSpPr>
            <p:nvPr/>
          </p:nvCxnSpPr>
          <p:spPr>
            <a:xfrm rot="5400000" flipH="1" flipV="1">
              <a:off x="3756020" y="5142943"/>
              <a:ext cx="1602368" cy="684789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線コネクタ 116"/>
            <p:cNvCxnSpPr>
              <a:stCxn id="113" idx="0"/>
              <a:endCxn id="108" idx="2"/>
            </p:cNvCxnSpPr>
            <p:nvPr/>
          </p:nvCxnSpPr>
          <p:spPr>
            <a:xfrm rot="5400000" flipH="1" flipV="1">
              <a:off x="4093097" y="5521866"/>
              <a:ext cx="886368" cy="642942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線コネクタ 117"/>
            <p:cNvCxnSpPr>
              <a:stCxn id="113" idx="0"/>
              <a:endCxn id="107" idx="4"/>
            </p:cNvCxnSpPr>
            <p:nvPr/>
          </p:nvCxnSpPr>
          <p:spPr>
            <a:xfrm rot="5400000" flipH="1" flipV="1">
              <a:off x="3846320" y="5918031"/>
              <a:ext cx="736981" cy="1588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円/楕円 120"/>
            <p:cNvSpPr/>
            <p:nvPr/>
          </p:nvSpPr>
          <p:spPr>
            <a:xfrm>
              <a:off x="4857751" y="6285726"/>
              <a:ext cx="285752" cy="27622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22" name="直線コネクタ 121"/>
            <p:cNvCxnSpPr>
              <a:stCxn id="121" idx="0"/>
            </p:cNvCxnSpPr>
            <p:nvPr/>
          </p:nvCxnSpPr>
          <p:spPr>
            <a:xfrm rot="5400000" flipH="1" flipV="1">
              <a:off x="4786313" y="6071412"/>
              <a:ext cx="428628" cy="1588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線コネクタ 122"/>
            <p:cNvCxnSpPr>
              <a:stCxn id="121" idx="7"/>
            </p:cNvCxnSpPr>
            <p:nvPr/>
          </p:nvCxnSpPr>
          <p:spPr>
            <a:xfrm rot="5400000" flipH="1" flipV="1">
              <a:off x="5030915" y="5999278"/>
              <a:ext cx="397643" cy="256161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直線コネクタ 123"/>
            <p:cNvCxnSpPr>
              <a:stCxn id="121" idx="1"/>
            </p:cNvCxnSpPr>
            <p:nvPr/>
          </p:nvCxnSpPr>
          <p:spPr>
            <a:xfrm rot="16200000" flipV="1">
              <a:off x="4572697" y="5999277"/>
              <a:ext cx="397643" cy="256161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6" name="グループ化 125"/>
          <p:cNvGrpSpPr/>
          <p:nvPr/>
        </p:nvGrpSpPr>
        <p:grpSpPr>
          <a:xfrm>
            <a:off x="5715008" y="4429132"/>
            <a:ext cx="1071570" cy="2146206"/>
            <a:chOff x="4071934" y="4429132"/>
            <a:chExt cx="1071570" cy="2146206"/>
          </a:xfrm>
        </p:grpSpPr>
        <p:sp>
          <p:nvSpPr>
            <p:cNvPr id="127" name="円/楕円 126"/>
            <p:cNvSpPr/>
            <p:nvPr/>
          </p:nvSpPr>
          <p:spPr>
            <a:xfrm>
              <a:off x="4071934" y="4429132"/>
              <a:ext cx="285752" cy="29877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8" name="円/楕円 127"/>
            <p:cNvSpPr/>
            <p:nvPr/>
          </p:nvSpPr>
          <p:spPr>
            <a:xfrm>
              <a:off x="4857752" y="4429132"/>
              <a:ext cx="285752" cy="29877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9" name="円/楕円 128"/>
            <p:cNvSpPr/>
            <p:nvPr/>
          </p:nvSpPr>
          <p:spPr>
            <a:xfrm>
              <a:off x="4071934" y="5250764"/>
              <a:ext cx="285752" cy="29877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0" name="円/楕円 129"/>
            <p:cNvSpPr/>
            <p:nvPr/>
          </p:nvSpPr>
          <p:spPr>
            <a:xfrm>
              <a:off x="4857752" y="5250764"/>
              <a:ext cx="285752" cy="29877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31" name="直線コネクタ 130"/>
            <p:cNvCxnSpPr/>
            <p:nvPr/>
          </p:nvCxnSpPr>
          <p:spPr>
            <a:xfrm rot="5400000">
              <a:off x="3954176" y="4988542"/>
              <a:ext cx="522857" cy="1588"/>
            </a:xfrm>
            <a:prstGeom prst="line">
              <a:avLst/>
            </a:prstGeom>
            <a:ln w="19050" cap="sq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線コネクタ 131"/>
            <p:cNvCxnSpPr/>
            <p:nvPr/>
          </p:nvCxnSpPr>
          <p:spPr>
            <a:xfrm rot="5400000">
              <a:off x="4739994" y="4988542"/>
              <a:ext cx="522857" cy="1588"/>
            </a:xfrm>
            <a:prstGeom prst="line">
              <a:avLst/>
            </a:prstGeom>
            <a:ln w="19050" cap="sq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直線コネクタ 132"/>
            <p:cNvCxnSpPr>
              <a:stCxn id="127" idx="6"/>
              <a:endCxn id="128" idx="2"/>
            </p:cNvCxnSpPr>
            <p:nvPr/>
          </p:nvCxnSpPr>
          <p:spPr>
            <a:xfrm>
              <a:off x="4357686" y="4578520"/>
              <a:ext cx="500066" cy="166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直線コネクタ 133"/>
            <p:cNvCxnSpPr/>
            <p:nvPr/>
          </p:nvCxnSpPr>
          <p:spPr>
            <a:xfrm>
              <a:off x="4357686" y="5400152"/>
              <a:ext cx="500066" cy="166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5" name="円/楕円 134"/>
            <p:cNvSpPr/>
            <p:nvPr/>
          </p:nvSpPr>
          <p:spPr>
            <a:xfrm>
              <a:off x="4071934" y="6286521"/>
              <a:ext cx="285752" cy="28881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36" name="直線コネクタ 135"/>
            <p:cNvCxnSpPr>
              <a:stCxn id="129" idx="7"/>
              <a:endCxn id="128" idx="3"/>
            </p:cNvCxnSpPr>
            <p:nvPr/>
          </p:nvCxnSpPr>
          <p:spPr>
            <a:xfrm rot="5400000" flipH="1" flipV="1">
              <a:off x="4302536" y="4697456"/>
              <a:ext cx="610365" cy="58376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直線コネクタ 136"/>
            <p:cNvCxnSpPr>
              <a:stCxn id="127" idx="5"/>
              <a:endCxn id="130" idx="1"/>
            </p:cNvCxnSpPr>
            <p:nvPr/>
          </p:nvCxnSpPr>
          <p:spPr>
            <a:xfrm rot="16200000" flipH="1">
              <a:off x="4302536" y="4697456"/>
              <a:ext cx="610365" cy="58376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直線コネクタ 137"/>
            <p:cNvCxnSpPr>
              <a:stCxn id="135" idx="0"/>
              <a:endCxn id="128" idx="3"/>
            </p:cNvCxnSpPr>
            <p:nvPr/>
          </p:nvCxnSpPr>
          <p:spPr>
            <a:xfrm rot="5400000" flipH="1" flipV="1">
              <a:off x="3756020" y="5142943"/>
              <a:ext cx="1602368" cy="684789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直線コネクタ 138"/>
            <p:cNvCxnSpPr>
              <a:stCxn id="135" idx="0"/>
              <a:endCxn id="130" idx="2"/>
            </p:cNvCxnSpPr>
            <p:nvPr/>
          </p:nvCxnSpPr>
          <p:spPr>
            <a:xfrm rot="5400000" flipH="1" flipV="1">
              <a:off x="4093097" y="5521866"/>
              <a:ext cx="886368" cy="642942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直線コネクタ 139"/>
            <p:cNvCxnSpPr>
              <a:stCxn id="135" idx="0"/>
              <a:endCxn id="129" idx="4"/>
            </p:cNvCxnSpPr>
            <p:nvPr/>
          </p:nvCxnSpPr>
          <p:spPr>
            <a:xfrm rot="5400000" flipH="1" flipV="1">
              <a:off x="3846320" y="5918031"/>
              <a:ext cx="736981" cy="1588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1" name="円/楕円 140"/>
            <p:cNvSpPr/>
            <p:nvPr/>
          </p:nvSpPr>
          <p:spPr>
            <a:xfrm>
              <a:off x="4857751" y="6285726"/>
              <a:ext cx="285752" cy="27622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42" name="直線コネクタ 141"/>
            <p:cNvCxnSpPr>
              <a:stCxn id="141" idx="0"/>
              <a:endCxn id="127" idx="5"/>
            </p:cNvCxnSpPr>
            <p:nvPr/>
          </p:nvCxnSpPr>
          <p:spPr>
            <a:xfrm rot="16200000" flipV="1">
              <a:off x="3857446" y="5142545"/>
              <a:ext cx="1601574" cy="684788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直線コネクタ 142"/>
            <p:cNvCxnSpPr>
              <a:stCxn id="141" idx="0"/>
              <a:endCxn id="130" idx="4"/>
            </p:cNvCxnSpPr>
            <p:nvPr/>
          </p:nvCxnSpPr>
          <p:spPr>
            <a:xfrm rot="5400000" flipH="1" flipV="1">
              <a:off x="4632534" y="5917633"/>
              <a:ext cx="736187" cy="1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直線コネクタ 143"/>
            <p:cNvCxnSpPr>
              <a:stCxn id="141" idx="0"/>
              <a:endCxn id="129" idx="5"/>
            </p:cNvCxnSpPr>
            <p:nvPr/>
          </p:nvCxnSpPr>
          <p:spPr>
            <a:xfrm rot="16200000" flipV="1">
              <a:off x="4268262" y="5553361"/>
              <a:ext cx="779942" cy="684788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モデル化その２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メールネットワーク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スモールワールドネットワーク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特徴</a:t>
            </a:r>
            <a:endParaRPr lang="en-US" altLang="ja-JP" dirty="0" smtClean="0"/>
          </a:p>
          <a:p>
            <a:pPr marL="1371600" lvl="2" indent="-457200"/>
            <a:r>
              <a:rPr lang="ja-JP" altLang="en-US" dirty="0" smtClean="0"/>
              <a:t>大きなクラスタリング係数　</a:t>
            </a:r>
            <a:endParaRPr lang="en-US" altLang="ja-JP" dirty="0" smtClean="0"/>
          </a:p>
          <a:p>
            <a:pPr marL="1371600" lvl="2" indent="-457200"/>
            <a:r>
              <a:rPr lang="ja-JP" altLang="en-US" dirty="0" smtClean="0"/>
              <a:t>短い平均経路長</a:t>
            </a:r>
            <a:endParaRPr lang="en-US" altLang="ja-JP" dirty="0" smtClean="0"/>
          </a:p>
          <a:p>
            <a:pPr marL="1371600" lvl="2" indent="-457200">
              <a:buNone/>
            </a:pPr>
            <a:r>
              <a:rPr lang="ja-JP" altLang="en-US" dirty="0" smtClean="0"/>
              <a:t>　</a:t>
            </a:r>
            <a:endParaRPr lang="en-US" altLang="ja-JP" dirty="0" smtClean="0"/>
          </a:p>
          <a:p>
            <a:r>
              <a:rPr kumimoji="1" lang="ja-JP" altLang="en-US" dirty="0" smtClean="0"/>
              <a:t>モデル化に</a:t>
            </a:r>
            <a:r>
              <a:rPr lang="ja-JP" altLang="en-US" dirty="0" smtClean="0"/>
              <a:t>関して・・・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WS</a:t>
            </a:r>
            <a:r>
              <a:rPr lang="ja-JP" altLang="en-US" dirty="0" smtClean="0"/>
              <a:t>モデルを使用</a:t>
            </a:r>
            <a:endParaRPr kumimoji="1" lang="en-US" altLang="ja-JP" dirty="0" smtClean="0"/>
          </a:p>
        </p:txBody>
      </p:sp>
      <p:pic>
        <p:nvPicPr>
          <p:cNvPr id="2050" name="Picture 2" descr="C:\Program Files\Microsoft Office\MEDIA\CAGCAT10\j0300520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512" y="4429132"/>
            <a:ext cx="2159753" cy="1857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モデル分析１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ja-JP" altLang="en-US" sz="2400" dirty="0" smtClean="0"/>
              <a:t>　</a:t>
            </a:r>
            <a:r>
              <a:rPr lang="ja-JP" altLang="en-US" sz="2400" dirty="0" smtClean="0"/>
              <a:t>　</a:t>
            </a:r>
            <a:r>
              <a:rPr kumimoji="1" lang="ja-JP" altLang="en-US" sz="2400" dirty="0" smtClean="0"/>
              <a:t>提案したモデルにおいて計算機上でシミュレーションを行い、ウイルスの拡散状況から</a:t>
            </a:r>
            <a:r>
              <a:rPr lang="ja-JP" altLang="en-US" sz="2400" dirty="0" smtClean="0"/>
              <a:t>効率の良いウイルス拡散手法を考察</a:t>
            </a:r>
            <a:endParaRPr kumimoji="1" lang="en-US" altLang="ja-JP" sz="2400" dirty="0" smtClean="0"/>
          </a:p>
          <a:p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モデル分析２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111</Words>
  <Application>Microsoft Office PowerPoint</Application>
  <PresentationFormat>画面に合わせる (4:3)</PresentationFormat>
  <Paragraphs>66</Paragraphs>
  <Slides>11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2" baseType="lpstr">
      <vt:lpstr>Office テーマ</vt:lpstr>
      <vt:lpstr> 上手なウィルスの広め方</vt:lpstr>
      <vt:lpstr>目的</vt:lpstr>
      <vt:lpstr>ウィルスの種類</vt:lpstr>
      <vt:lpstr>ネットワーク</vt:lpstr>
      <vt:lpstr>セキュリティソフト</vt:lpstr>
      <vt:lpstr>モデル化その１</vt:lpstr>
      <vt:lpstr>BAモデル</vt:lpstr>
      <vt:lpstr>モデル化その２</vt:lpstr>
      <vt:lpstr>モデル分析１</vt:lpstr>
      <vt:lpstr>モデル分析２</vt:lpstr>
      <vt:lpstr>まとめ</vt:lpstr>
    </vt:vector>
  </TitlesOfParts>
  <Company>情報エレクトロニクス学科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北海道大学工学部情報エレクトロニクス学科</dc:creator>
  <cp:lastModifiedBy>北海道大学工学部情報エレクトロニクス学科</cp:lastModifiedBy>
  <cp:revision>37</cp:revision>
  <dcterms:created xsi:type="dcterms:W3CDTF">2009-11-18T00:20:21Z</dcterms:created>
  <dcterms:modified xsi:type="dcterms:W3CDTF">2009-11-25T02:26:25Z</dcterms:modified>
</cp:coreProperties>
</file>