
<file path=[Content_Types].xml><?xml version="1.0" encoding="utf-8"?>
<Types xmlns="http://schemas.openxmlformats.org/package/2006/content-types">
  <Override PartName="/ppt/slides/slide18.xml" ContentType="application/vnd.openxmlformats-officedocument.presentationml.slide+xml"/>
  <Override PartName="/ppt/slides/slide9.xml" ContentType="application/vnd.openxmlformats-officedocument.presentationml.slide+xml"/>
  <Override PartName="/ppt/charts/chart4.xml" ContentType="application/vnd.openxmlformats-officedocument.drawingml.chart+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Default Extension="rels" ContentType="application/vnd.openxmlformats-package.relationships+xml"/>
  <Override PartName="/ppt/slides/slide10.xml" ContentType="application/vnd.openxmlformats-officedocument.presentationml.slide+xml"/>
  <Override PartName="/ppt/slideLayouts/slideLayout5.xml" ContentType="application/vnd.openxmlformats-officedocument.presentationml.slideLayout+xml"/>
  <Override PartName="/ppt/notesMasters/notesMaster1.xml" ContentType="application/vnd.openxmlformats-officedocument.presentationml.notesMaster+xml"/>
  <Override PartName="/ppt/slides/slide1.xml" ContentType="application/vnd.openxmlformats-officedocument.presentationml.slide+xml"/>
  <Override PartName="/ppt/slides/slide26.xml" ContentType="application/vnd.openxmlformats-officedocument.presentationml.slide+xml"/>
  <Override PartName="/ppt/handoutMasters/handoutMaster1.xml" ContentType="application/vnd.openxmlformats-officedocument.presentationml.handoutMaster+xml"/>
  <Default Extension="jpeg" ContentType="image/jpeg"/>
  <Override PartName="/ppt/theme/theme2.xml" ContentType="application/vnd.openxmlformats-officedocument.theme+xml"/>
  <Override PartName="/ppt/slideLayouts/slideLayout1.xml" ContentType="application/vnd.openxmlformats-officedocument.presentationml.slideLayout+xml"/>
  <Override PartName="/docProps/app.xml" ContentType="application/vnd.openxmlformats-officedocument.extended-properties+xml"/>
  <Override PartName="/ppt/slides/slide22.xml" ContentType="application/vnd.openxmlformats-officedocument.presentationml.slide+xml"/>
  <Default Extension="xml" ContentType="application/xml"/>
  <Override PartName="/ppt/slides/slide19.xml" ContentType="application/vnd.openxmlformats-officedocument.presentationml.slide+xml"/>
  <Override PartName="/ppt/tableStyles.xml" ContentType="application/vnd.openxmlformats-officedocument.presentationml.tableStyles+xml"/>
  <Override PartName="/ppt/slides/slide15.xml" ContentType="application/vnd.openxmlformats-officedocument.presentationml.slide+xml"/>
  <Override PartName="/ppt/notesSlides/notesSlide1.xml" ContentType="application/vnd.openxmlformats-officedocument.presentationml.notesSlide+xml"/>
  <Override PartName="/ppt/charts/chart1.xml" ContentType="application/vnd.openxmlformats-officedocument.drawingml.chart+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theme/theme3.xml" ContentType="application/vnd.openxmlformats-officedocument.theme+xml"/>
  <Override PartName="/ppt/slideLayouts/slideLayout2.xml" ContentType="application/vnd.openxmlformats-officedocument.presentationml.slideLayout+xml"/>
  <Override PartName="/ppt/slides/slide23.xml" ContentType="application/vnd.openxmlformats-officedocument.presentationml.slide+xml"/>
  <Override PartName="/ppt/slides/slide16.xml" ContentType="application/vnd.openxmlformats-officedocument.presentationml.slide+xml"/>
  <Override PartName="/ppt/slides/slide7.xml" ContentType="application/vnd.openxmlformats-officedocument.presentationml.slide+xml"/>
  <Override PartName="/ppt/charts/chart2.xml" ContentType="application/vnd.openxmlformats-officedocument.drawingml.chart+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Layouts/slideLayout3.xml" ContentType="application/vnd.openxmlformats-officedocument.presentationml.slideLayout+xml"/>
  <Override PartName="/ppt/slides/slide24.xml" ContentType="application/vnd.openxmlformats-officedocument.presentationml.slide+xml"/>
  <Override PartName="/ppt/slides/slide20.xml" ContentType="application/vnd.openxmlformats-officedocument.presentationml.slide+xml"/>
  <Override PartName="/ppt/slides/slide17.xml" ContentType="application/vnd.openxmlformats-officedocument.presentationml.slide+xml"/>
  <Override PartName="/ppt/slides/slide8.xml" ContentType="application/vnd.openxmlformats-officedocument.presentationml.slide+xml"/>
  <Override PartName="/ppt/charts/chart3.xml" ContentType="application/vnd.openxmlformats-officedocument.drawingml.chart+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slideLayouts/slideLayout4.xml" ContentType="application/vnd.openxmlformats-officedocument.presentationml.slideLayout+xml"/>
  <Override PartName="/ppt/slides/slide25.xml" ContentType="application/vnd.openxmlformats-officedocument.presentationml.slide+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notesMasterIdLst>
    <p:notesMasterId r:id="rId28"/>
  </p:notesMasterIdLst>
  <p:handoutMasterIdLst>
    <p:handoutMasterId r:id="rId29"/>
  </p:handoutMasterIdLst>
  <p:sldIdLst>
    <p:sldId id="256" r:id="rId2"/>
    <p:sldId id="257" r:id="rId3"/>
    <p:sldId id="258" r:id="rId4"/>
    <p:sldId id="259" r:id="rId5"/>
    <p:sldId id="278" r:id="rId6"/>
    <p:sldId id="279" r:id="rId7"/>
    <p:sldId id="280" r:id="rId8"/>
    <p:sldId id="281" r:id="rId9"/>
    <p:sldId id="282" r:id="rId10"/>
    <p:sldId id="283" r:id="rId11"/>
    <p:sldId id="284" r:id="rId12"/>
    <p:sldId id="285" r:id="rId13"/>
    <p:sldId id="286" r:id="rId14"/>
    <p:sldId id="287" r:id="rId15"/>
    <p:sldId id="288" r:id="rId16"/>
    <p:sldId id="289" r:id="rId17"/>
    <p:sldId id="271" r:id="rId18"/>
    <p:sldId id="272" r:id="rId19"/>
    <p:sldId id="273" r:id="rId20"/>
    <p:sldId id="274" r:id="rId21"/>
    <p:sldId id="275" r:id="rId22"/>
    <p:sldId id="276" r:id="rId23"/>
    <p:sldId id="277" r:id="rId24"/>
    <p:sldId id="265" r:id="rId25"/>
    <p:sldId id="263" r:id="rId26"/>
    <p:sldId id="268" r:id="rId27"/>
  </p:sldIdLst>
  <p:sldSz cx="9144000" cy="6858000" type="screen4x3"/>
  <p:notesSz cx="6858000" cy="9144000"/>
  <p:defaultText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clrMode="bw" scaleToFitPaper="1"/>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20"/>
    <p:restoredTop sz="94660"/>
  </p:normalViewPr>
  <p:slideViewPr>
    <p:cSldViewPr snapToGrid="0" snapToObjects="1">
      <p:cViewPr varScale="1">
        <p:scale>
          <a:sx n="117" d="100"/>
          <a:sy n="117" d="100"/>
        </p:scale>
        <p:origin x="-96" y="-34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interSettings" Target="printerSettings/printerSettings1.bin"/><Relationship Id="rId31" Type="http://schemas.openxmlformats.org/officeDocument/2006/relationships/presProps" Target="presProps.xml"/><Relationship Id="rId32" Type="http://schemas.openxmlformats.org/officeDocument/2006/relationships/viewProps" Target="view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heme" Target="theme/theme1.xml"/><Relationship Id="rId3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charts/_rels/chart1.xml.rels><?xml version="1.0" encoding="UTF-8" standalone="yes"?>
<Relationships xmlns="http://schemas.openxmlformats.org/package/2006/relationships"><Relationship Id="rId1" Type="http://schemas.openxmlformats.org/officeDocument/2006/relationships/oleObject" Target="&#12502;&#12483;&#12463;1"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12502;&#12483;&#12463;1"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12502;&#12483;&#12463;1"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12502;&#12483;&#12463;2"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ja-JP"/>
  <c:style val="2"/>
  <c:chart>
    <c:plotArea>
      <c:layout/>
      <c:pieChart>
        <c:varyColors val="1"/>
        <c:ser>
          <c:idx val="0"/>
          <c:order val="0"/>
          <c:dLbls>
            <c:dLbl>
              <c:idx val="0"/>
              <c:layout>
                <c:manualLayout>
                  <c:x val="-0.0563307086614173"/>
                  <c:y val="0.186632035578886"/>
                </c:manualLayout>
              </c:layout>
              <c:showVal val="1"/>
            </c:dLbl>
            <c:dLbl>
              <c:idx val="1"/>
              <c:layout>
                <c:manualLayout>
                  <c:x val="0.150436898512686"/>
                  <c:y val="-0.190421405657626"/>
                </c:manualLayout>
              </c:layout>
              <c:showVal val="1"/>
            </c:dLbl>
            <c:dLbl>
              <c:idx val="2"/>
              <c:layout>
                <c:manualLayout>
                  <c:x val="-0.00650207786526684"/>
                  <c:y val="0.00115740740740741"/>
                </c:manualLayout>
              </c:layout>
              <c:showVal val="1"/>
            </c:dLbl>
            <c:txPr>
              <a:bodyPr/>
              <a:lstStyle/>
              <a:p>
                <a:pPr>
                  <a:defRPr sz="2000"/>
                </a:pPr>
                <a:endParaRPr lang="ja-JP"/>
              </a:p>
            </c:txPr>
            <c:showVal val="1"/>
            <c:showLeaderLines val="1"/>
          </c:dLbls>
          <c:cat>
            <c:strRef>
              <c:f>Sheet1!$B$2:$B$4</c:f>
              <c:strCache>
                <c:ptCount val="3"/>
                <c:pt idx="0">
                  <c:v>はい</c:v>
                </c:pt>
                <c:pt idx="1">
                  <c:v>いいえ</c:v>
                </c:pt>
                <c:pt idx="2">
                  <c:v>回答なし</c:v>
                </c:pt>
              </c:strCache>
            </c:strRef>
          </c:cat>
          <c:val>
            <c:numRef>
              <c:f>Sheet1!$C$2:$C$4</c:f>
              <c:numCache>
                <c:formatCode>General</c:formatCode>
                <c:ptCount val="3"/>
                <c:pt idx="0">
                  <c:v>6.0</c:v>
                </c:pt>
                <c:pt idx="1">
                  <c:v>30.0</c:v>
                </c:pt>
                <c:pt idx="2">
                  <c:v>1.0</c:v>
                </c:pt>
              </c:numCache>
            </c:numRef>
          </c:val>
        </c:ser>
        <c:firstSliceAng val="0"/>
      </c:pieChart>
    </c:plotArea>
    <c:legend>
      <c:legendPos val="r"/>
      <c:layout>
        <c:manualLayout>
          <c:xMode val="edge"/>
          <c:yMode val="edge"/>
          <c:x val="0.741709755030621"/>
          <c:y val="0.27720180810732"/>
          <c:w val="0.241623578302712"/>
          <c:h val="0.348373797025372"/>
        </c:manualLayout>
      </c:layout>
      <c:txPr>
        <a:bodyPr/>
        <a:lstStyle/>
        <a:p>
          <a:pPr>
            <a:defRPr sz="2000"/>
          </a:pPr>
          <a:endParaRPr lang="ja-JP"/>
        </a:p>
      </c:txPr>
    </c:legend>
    <c:plotVisOnly val="1"/>
  </c:chart>
  <c:spPr>
    <a:solidFill>
      <a:schemeClr val="lt1"/>
    </a:solidFill>
    <a:ln w="25400" cap="flat" cmpd="sng" algn="ctr">
      <a:solidFill>
        <a:srgbClr val="4F81BD">
          <a:alpha val="0"/>
        </a:srgbClr>
      </a:solidFill>
      <a:prstDash val="solid"/>
    </a:ln>
    <a:effectLst/>
  </c:spPr>
  <c:txPr>
    <a:bodyPr/>
    <a:lstStyle/>
    <a:p>
      <a:pPr>
        <a:defRPr>
          <a:solidFill>
            <a:schemeClr val="dk1"/>
          </a:solidFill>
          <a:latin typeface="+mn-lt"/>
          <a:ea typeface="+mn-ea"/>
          <a:cs typeface="+mn-cs"/>
        </a:defRPr>
      </a:pPr>
      <a:endParaRPr lang="ja-JP"/>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ja-JP"/>
  <c:style val="18"/>
  <c:chart>
    <c:plotArea>
      <c:layout/>
      <c:pieChart>
        <c:varyColors val="1"/>
        <c:ser>
          <c:idx val="0"/>
          <c:order val="0"/>
          <c:dLbls>
            <c:txPr>
              <a:bodyPr/>
              <a:lstStyle/>
              <a:p>
                <a:pPr>
                  <a:defRPr sz="2400"/>
                </a:pPr>
                <a:endParaRPr lang="ja-JP"/>
              </a:p>
            </c:txPr>
            <c:showVal val="1"/>
            <c:showLeaderLines val="1"/>
          </c:dLbls>
          <c:cat>
            <c:strRef>
              <c:f>Sheet1!$B$24:$B$25</c:f>
              <c:strCache>
                <c:ptCount val="2"/>
                <c:pt idx="0">
                  <c:v>はい</c:v>
                </c:pt>
                <c:pt idx="1">
                  <c:v>いいえ</c:v>
                </c:pt>
              </c:strCache>
            </c:strRef>
          </c:cat>
          <c:val>
            <c:numRef>
              <c:f>Sheet1!$C$24:$C$25</c:f>
              <c:numCache>
                <c:formatCode>General</c:formatCode>
                <c:ptCount val="2"/>
                <c:pt idx="0">
                  <c:v>26.0</c:v>
                </c:pt>
                <c:pt idx="1">
                  <c:v>10.0</c:v>
                </c:pt>
              </c:numCache>
            </c:numRef>
          </c:val>
        </c:ser>
        <c:firstSliceAng val="0"/>
      </c:pieChart>
    </c:plotArea>
    <c:legend>
      <c:legendPos val="r"/>
      <c:layout>
        <c:manualLayout>
          <c:xMode val="edge"/>
          <c:yMode val="edge"/>
          <c:x val="0.748874998110684"/>
          <c:y val="0.341084284831333"/>
          <c:w val="0.248841731536293"/>
          <c:h val="0.317831170098565"/>
        </c:manualLayout>
      </c:layout>
      <c:txPr>
        <a:bodyPr/>
        <a:lstStyle/>
        <a:p>
          <a:pPr>
            <a:defRPr sz="2400"/>
          </a:pPr>
          <a:endParaRPr lang="ja-JP"/>
        </a:p>
      </c:txPr>
    </c:legend>
    <c:plotVisOnly val="1"/>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ja-JP"/>
  <c:style val="18"/>
  <c:chart>
    <c:plotArea>
      <c:layout/>
      <c:pieChart>
        <c:varyColors val="1"/>
        <c:ser>
          <c:idx val="0"/>
          <c:order val="0"/>
          <c:dLbls>
            <c:txPr>
              <a:bodyPr/>
              <a:lstStyle/>
              <a:p>
                <a:pPr>
                  <a:defRPr sz="2400"/>
                </a:pPr>
                <a:endParaRPr lang="ja-JP"/>
              </a:p>
            </c:txPr>
            <c:showVal val="1"/>
            <c:showLeaderLines val="1"/>
          </c:dLbls>
          <c:cat>
            <c:strRef>
              <c:f>Sheet1!$H$3:$H$6</c:f>
              <c:strCache>
                <c:ptCount val="4"/>
                <c:pt idx="0">
                  <c:v>プラスイメージ</c:v>
                </c:pt>
                <c:pt idx="1">
                  <c:v>マイナスイメージ</c:v>
                </c:pt>
                <c:pt idx="2">
                  <c:v>どちらともつかない</c:v>
                </c:pt>
                <c:pt idx="3">
                  <c:v>回答なし</c:v>
                </c:pt>
              </c:strCache>
            </c:strRef>
          </c:cat>
          <c:val>
            <c:numRef>
              <c:f>Sheet1!$I$3:$I$6</c:f>
              <c:numCache>
                <c:formatCode>General</c:formatCode>
                <c:ptCount val="4"/>
                <c:pt idx="0">
                  <c:v>11.0</c:v>
                </c:pt>
                <c:pt idx="1">
                  <c:v>9.0</c:v>
                </c:pt>
                <c:pt idx="2">
                  <c:v>3.0</c:v>
                </c:pt>
                <c:pt idx="3">
                  <c:v>10.0</c:v>
                </c:pt>
              </c:numCache>
            </c:numRef>
          </c:val>
        </c:ser>
        <c:firstSliceAng val="0"/>
      </c:pieChart>
    </c:plotArea>
    <c:legend>
      <c:legendPos val="r"/>
      <c:layout>
        <c:manualLayout>
          <c:xMode val="edge"/>
          <c:yMode val="edge"/>
          <c:x val="0.61406938902488"/>
          <c:y val="0.107586274748995"/>
          <c:w val="0.370793007778185"/>
          <c:h val="0.752325649838388"/>
        </c:manualLayout>
      </c:layout>
      <c:txPr>
        <a:bodyPr/>
        <a:lstStyle/>
        <a:p>
          <a:pPr>
            <a:defRPr sz="2000"/>
          </a:pPr>
          <a:endParaRPr lang="ja-JP"/>
        </a:p>
      </c:txPr>
    </c:legend>
    <c:plotVisOnly val="1"/>
  </c:chart>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ja-JP"/>
  <c:style val="18"/>
  <c:chart>
    <c:plotArea>
      <c:layout/>
      <c:pieChart>
        <c:varyColors val="1"/>
        <c:ser>
          <c:idx val="0"/>
          <c:order val="0"/>
          <c:dLbls>
            <c:txPr>
              <a:bodyPr/>
              <a:lstStyle/>
              <a:p>
                <a:pPr>
                  <a:defRPr sz="2400"/>
                </a:pPr>
                <a:endParaRPr lang="ja-JP"/>
              </a:p>
            </c:txPr>
            <c:showVal val="1"/>
            <c:showLeaderLines val="1"/>
          </c:dLbls>
          <c:cat>
            <c:strRef>
              <c:f>Sheet1!$A$4:$A$8</c:f>
              <c:strCache>
                <c:ptCount val="5"/>
                <c:pt idx="0">
                  <c:v>職業と一致 </c:v>
                </c:pt>
                <c:pt idx="1">
                  <c:v>生活 </c:v>
                </c:pt>
                <c:pt idx="2">
                  <c:v>内面 </c:v>
                </c:pt>
                <c:pt idx="3">
                  <c:v>実績 </c:v>
                </c:pt>
                <c:pt idx="4">
                  <c:v>その他 </c:v>
                </c:pt>
              </c:strCache>
            </c:strRef>
          </c:cat>
          <c:val>
            <c:numRef>
              <c:f>Sheet1!$B$4:$B$8</c:f>
              <c:numCache>
                <c:formatCode>General</c:formatCode>
                <c:ptCount val="5"/>
                <c:pt idx="0">
                  <c:v>13.0</c:v>
                </c:pt>
                <c:pt idx="1">
                  <c:v>6.0</c:v>
                </c:pt>
                <c:pt idx="2">
                  <c:v>3.0</c:v>
                </c:pt>
                <c:pt idx="3">
                  <c:v>3.0</c:v>
                </c:pt>
                <c:pt idx="4">
                  <c:v>3.0</c:v>
                </c:pt>
              </c:numCache>
            </c:numRef>
          </c:val>
        </c:ser>
        <c:firstSliceAng val="0"/>
      </c:pieChart>
    </c:plotArea>
    <c:legend>
      <c:legendPos val="r"/>
      <c:layout/>
      <c:txPr>
        <a:bodyPr/>
        <a:lstStyle/>
        <a:p>
          <a:pPr>
            <a:defRPr sz="2000"/>
          </a:pPr>
          <a:endParaRPr lang="ja-JP"/>
        </a:p>
      </c:txPr>
    </c:legend>
    <c:plotVisOnly val="1"/>
  </c:chart>
  <c:externalData r:id="rId1"/>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ja-JP" altLang="en-US"/>
          </a:p>
        </p:txBody>
      </p:sp>
      <p:sp>
        <p:nvSpPr>
          <p:cNvPr id="3" name="日付プレースホルダ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D2D7C92-B305-7C49-98B7-051534ADB735}" type="datetimeFigureOut">
              <a:rPr lang="ja-JP" altLang="en-US" smtClean="0"/>
              <a:t>10.7.27</a:t>
            </a:fld>
            <a:endParaRPr lang="ja-JP" altLang="en-US"/>
          </a:p>
        </p:txBody>
      </p:sp>
      <p:sp>
        <p:nvSpPr>
          <p:cNvPr id="4" name="フッター プレースホルダ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ja-JP" altLang="en-US"/>
          </a:p>
        </p:txBody>
      </p:sp>
      <p:sp>
        <p:nvSpPr>
          <p:cNvPr id="5" name="スライド番号プレースホルダ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8BADBAC-DD53-B643-813F-D06799EDBF0C}" type="slidenum">
              <a:rPr lang="ja-JP" altLang="en-US" smtClean="0"/>
              <a:t>‹#›</a:t>
            </a:fld>
            <a:endParaRPr lang="ja-JP"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ja-JP" altLang="en-US"/>
          </a:p>
        </p:txBody>
      </p:sp>
      <p:sp>
        <p:nvSpPr>
          <p:cNvPr id="3" name="日付プレースホル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344F77F-C2EA-7943-AA13-0C2DD2ACB54A}" type="datetimeFigureOut">
              <a:rPr lang="ja-JP" altLang="en-US" smtClean="0"/>
              <a:t>10.7.27</a:t>
            </a:fld>
            <a:endParaRPr lang="ja-JP" altLang="en-US"/>
          </a:p>
        </p:txBody>
      </p:sp>
      <p:sp>
        <p:nvSpPr>
          <p:cNvPr id="4" name="スライド イメージ プレースホル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6" name="フッター プレースホル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ja-JP" altLang="en-US"/>
          </a:p>
        </p:txBody>
      </p:sp>
      <p:sp>
        <p:nvSpPr>
          <p:cNvPr id="7" name="スライド番号プレースホル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D74C3C0-457D-4D41-AA65-4FD30597369B}" type="slidenum">
              <a:rPr lang="ja-JP" altLang="en-US" smtClean="0"/>
              <a:t>‹#›</a:t>
            </a:fld>
            <a:endParaRPr lang="ja-JP" alt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kumimoji="1" sz="1200" kern="1200">
        <a:solidFill>
          <a:schemeClr val="tx1"/>
        </a:solidFill>
        <a:latin typeface="+mn-lt"/>
        <a:ea typeface="+mn-ea"/>
        <a:cs typeface="+mn-cs"/>
      </a:defRPr>
    </a:lvl1pPr>
    <a:lvl2pPr marL="457200" algn="l" defTabSz="457200" rtl="0" eaLnBrk="1" latinLnBrk="0" hangingPunct="1">
      <a:defRPr kumimoji="1" sz="1200" kern="1200">
        <a:solidFill>
          <a:schemeClr val="tx1"/>
        </a:solidFill>
        <a:latin typeface="+mn-lt"/>
        <a:ea typeface="+mn-ea"/>
        <a:cs typeface="+mn-cs"/>
      </a:defRPr>
    </a:lvl2pPr>
    <a:lvl3pPr marL="914400" algn="l" defTabSz="457200" rtl="0" eaLnBrk="1" latinLnBrk="0" hangingPunct="1">
      <a:defRPr kumimoji="1" sz="1200" kern="1200">
        <a:solidFill>
          <a:schemeClr val="tx1"/>
        </a:solidFill>
        <a:latin typeface="+mn-lt"/>
        <a:ea typeface="+mn-ea"/>
        <a:cs typeface="+mn-cs"/>
      </a:defRPr>
    </a:lvl3pPr>
    <a:lvl4pPr marL="1371600" algn="l" defTabSz="457200" rtl="0" eaLnBrk="1" latinLnBrk="0" hangingPunct="1">
      <a:defRPr kumimoji="1" sz="1200" kern="1200">
        <a:solidFill>
          <a:schemeClr val="tx1"/>
        </a:solidFill>
        <a:latin typeface="+mn-lt"/>
        <a:ea typeface="+mn-ea"/>
        <a:cs typeface="+mn-cs"/>
      </a:defRPr>
    </a:lvl4pPr>
    <a:lvl5pPr marL="1828800" algn="l" defTabSz="457200" rtl="0" eaLnBrk="1" latinLnBrk="0" hangingPunct="1">
      <a:defRPr kumimoji="1" sz="1200" kern="1200">
        <a:solidFill>
          <a:schemeClr val="tx1"/>
        </a:solidFill>
        <a:latin typeface="+mn-lt"/>
        <a:ea typeface="+mn-ea"/>
        <a:cs typeface="+mn-cs"/>
      </a:defRPr>
    </a:lvl5pPr>
    <a:lvl6pPr marL="2286000" algn="l" defTabSz="457200" rtl="0" eaLnBrk="1" latinLnBrk="0" hangingPunct="1">
      <a:defRPr kumimoji="1" sz="1200" kern="1200">
        <a:solidFill>
          <a:schemeClr val="tx1"/>
        </a:solidFill>
        <a:latin typeface="+mn-lt"/>
        <a:ea typeface="+mn-ea"/>
        <a:cs typeface="+mn-cs"/>
      </a:defRPr>
    </a:lvl6pPr>
    <a:lvl7pPr marL="2743200" algn="l" defTabSz="457200" rtl="0" eaLnBrk="1" latinLnBrk="0" hangingPunct="1">
      <a:defRPr kumimoji="1" sz="1200" kern="1200">
        <a:solidFill>
          <a:schemeClr val="tx1"/>
        </a:solidFill>
        <a:latin typeface="+mn-lt"/>
        <a:ea typeface="+mn-ea"/>
        <a:cs typeface="+mn-cs"/>
      </a:defRPr>
    </a:lvl7pPr>
    <a:lvl8pPr marL="3200400" algn="l" defTabSz="457200" rtl="0" eaLnBrk="1" latinLnBrk="0" hangingPunct="1">
      <a:defRPr kumimoji="1" sz="1200" kern="1200">
        <a:solidFill>
          <a:schemeClr val="tx1"/>
        </a:solidFill>
        <a:latin typeface="+mn-lt"/>
        <a:ea typeface="+mn-ea"/>
        <a:cs typeface="+mn-cs"/>
      </a:defRPr>
    </a:lvl8pPr>
    <a:lvl9pPr marL="3657600" algn="l" defTabSz="4572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lang="ja-JP" altLang="en-US"/>
          </a:p>
        </p:txBody>
      </p:sp>
      <p:sp>
        <p:nvSpPr>
          <p:cNvPr id="4" name="スライド番号プレースホルダ 3"/>
          <p:cNvSpPr>
            <a:spLocks noGrp="1"/>
          </p:cNvSpPr>
          <p:nvPr>
            <p:ph type="sldNum" sz="quarter" idx="10"/>
          </p:nvPr>
        </p:nvSpPr>
        <p:spPr/>
        <p:txBody>
          <a:bodyPr/>
          <a:lstStyle/>
          <a:p>
            <a:fld id="{CC24CDE6-D06C-0F44-B3F5-125FC1C96C1D}" type="slidenum">
              <a:rPr lang="ja-JP" altLang="en-US" smtClean="0"/>
              <a:t>5</a:t>
            </a:fld>
            <a:endParaRPr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smtClean="0"/>
              <a:t>マスタ タイトルの書式設定</a:t>
            </a:r>
            <a:endParaRPr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 サブタイトルの書式設定</a:t>
            </a:r>
            <a:endParaRPr lang="ja-JP" altLang="en-US"/>
          </a:p>
        </p:txBody>
      </p:sp>
      <p:sp>
        <p:nvSpPr>
          <p:cNvPr id="4" name="日付プレースホルダ 3"/>
          <p:cNvSpPr>
            <a:spLocks noGrp="1"/>
          </p:cNvSpPr>
          <p:nvPr>
            <p:ph type="dt" sz="half" idx="10"/>
          </p:nvPr>
        </p:nvSpPr>
        <p:spPr/>
        <p:txBody>
          <a:bodyPr/>
          <a:lstStyle/>
          <a:p>
            <a:fld id="{8DD411D5-79E3-674F-9D94-3022BF7F2966}" type="datetimeFigureOut">
              <a:rPr lang="ja-JP" altLang="en-US" smtClean="0"/>
              <a:pPr/>
              <a:t>10.7.27</a:t>
            </a:fld>
            <a:endParaRPr lang="ja-JP" altLang="en-US"/>
          </a:p>
        </p:txBody>
      </p:sp>
      <p:sp>
        <p:nvSpPr>
          <p:cNvPr id="5" name="フッター プレースホルダ 4"/>
          <p:cNvSpPr>
            <a:spLocks noGrp="1"/>
          </p:cNvSpPr>
          <p:nvPr>
            <p:ph type="ftr" sz="quarter" idx="11"/>
          </p:nvPr>
        </p:nvSpPr>
        <p:spPr/>
        <p:txBody>
          <a:bodyPr/>
          <a:lstStyle/>
          <a:p>
            <a:endParaRPr lang="ja-JP" altLang="en-US"/>
          </a:p>
        </p:txBody>
      </p:sp>
      <p:sp>
        <p:nvSpPr>
          <p:cNvPr id="6" name="スライド番号プレースホルダ 5"/>
          <p:cNvSpPr>
            <a:spLocks noGrp="1"/>
          </p:cNvSpPr>
          <p:nvPr>
            <p:ph type="sldNum" sz="quarter" idx="12"/>
          </p:nvPr>
        </p:nvSpPr>
        <p:spPr/>
        <p:txBody>
          <a:bodyPr/>
          <a:lstStyle/>
          <a:p>
            <a:fld id="{18FC1666-7440-244F-B3F0-224895E38B9D}" type="slidenum">
              <a:rPr lang="ja-JP" altLang="en-US" smtClean="0"/>
              <a:pPr/>
              <a:t>‹#›</a:t>
            </a:fld>
            <a:endParaRPr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p>
            <a:fld id="{8DD411D5-79E3-674F-9D94-3022BF7F2966}" type="datetimeFigureOut">
              <a:rPr lang="ja-JP" altLang="en-US" smtClean="0"/>
              <a:pPr/>
              <a:t>10.7.27</a:t>
            </a:fld>
            <a:endParaRPr lang="ja-JP" altLang="en-US"/>
          </a:p>
        </p:txBody>
      </p:sp>
      <p:sp>
        <p:nvSpPr>
          <p:cNvPr id="5" name="フッター プレースホルダ 4"/>
          <p:cNvSpPr>
            <a:spLocks noGrp="1"/>
          </p:cNvSpPr>
          <p:nvPr>
            <p:ph type="ftr" sz="quarter" idx="11"/>
          </p:nvPr>
        </p:nvSpPr>
        <p:spPr/>
        <p:txBody>
          <a:bodyPr/>
          <a:lstStyle/>
          <a:p>
            <a:endParaRPr lang="ja-JP" altLang="en-US"/>
          </a:p>
        </p:txBody>
      </p:sp>
      <p:sp>
        <p:nvSpPr>
          <p:cNvPr id="6" name="スライド番号プレースホルダ 5"/>
          <p:cNvSpPr>
            <a:spLocks noGrp="1"/>
          </p:cNvSpPr>
          <p:nvPr>
            <p:ph type="sldNum" sz="quarter" idx="12"/>
          </p:nvPr>
        </p:nvSpPr>
        <p:spPr/>
        <p:txBody>
          <a:bodyPr/>
          <a:lstStyle/>
          <a:p>
            <a:fld id="{18FC1666-7440-244F-B3F0-224895E38B9D}" type="slidenum">
              <a:rPr lang="ja-JP" altLang="en-US" smtClean="0"/>
              <a:pPr/>
              <a:t>‹#›</a:t>
            </a:fld>
            <a:endParaRPr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セクション ヘッダー">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 テキストの書式設定</a:t>
            </a:r>
          </a:p>
        </p:txBody>
      </p:sp>
      <p:sp>
        <p:nvSpPr>
          <p:cNvPr id="4" name="日付プレースホルダ 3"/>
          <p:cNvSpPr>
            <a:spLocks noGrp="1"/>
          </p:cNvSpPr>
          <p:nvPr>
            <p:ph type="dt" sz="half" idx="10"/>
          </p:nvPr>
        </p:nvSpPr>
        <p:spPr/>
        <p:txBody>
          <a:bodyPr/>
          <a:lstStyle/>
          <a:p>
            <a:fld id="{8DD411D5-79E3-674F-9D94-3022BF7F2966}" type="datetimeFigureOut">
              <a:rPr lang="ja-JP" altLang="en-US" smtClean="0"/>
              <a:pPr/>
              <a:t>10.7.27</a:t>
            </a:fld>
            <a:endParaRPr lang="ja-JP" altLang="en-US"/>
          </a:p>
        </p:txBody>
      </p:sp>
      <p:sp>
        <p:nvSpPr>
          <p:cNvPr id="5" name="フッター プレースホルダ 4"/>
          <p:cNvSpPr>
            <a:spLocks noGrp="1"/>
          </p:cNvSpPr>
          <p:nvPr>
            <p:ph type="ftr" sz="quarter" idx="11"/>
          </p:nvPr>
        </p:nvSpPr>
        <p:spPr/>
        <p:txBody>
          <a:bodyPr/>
          <a:lstStyle/>
          <a:p>
            <a:endParaRPr lang="ja-JP" altLang="en-US"/>
          </a:p>
        </p:txBody>
      </p:sp>
      <p:sp>
        <p:nvSpPr>
          <p:cNvPr id="6" name="スライド番号プレースホルダ 5"/>
          <p:cNvSpPr>
            <a:spLocks noGrp="1"/>
          </p:cNvSpPr>
          <p:nvPr>
            <p:ph type="sldNum" sz="quarter" idx="12"/>
          </p:nvPr>
        </p:nvSpPr>
        <p:spPr/>
        <p:txBody>
          <a:bodyPr/>
          <a:lstStyle/>
          <a:p>
            <a:fld id="{18FC1666-7440-244F-B3F0-224895E38B9D}" type="slidenum">
              <a:rPr lang="ja-JP" altLang="en-US" smtClean="0"/>
              <a:pPr/>
              <a:t>‹#›</a:t>
            </a:fld>
            <a:endParaRPr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日付プレースホルダ 4"/>
          <p:cNvSpPr>
            <a:spLocks noGrp="1"/>
          </p:cNvSpPr>
          <p:nvPr>
            <p:ph type="dt" sz="half" idx="10"/>
          </p:nvPr>
        </p:nvSpPr>
        <p:spPr/>
        <p:txBody>
          <a:bodyPr/>
          <a:lstStyle/>
          <a:p>
            <a:fld id="{8DD411D5-79E3-674F-9D94-3022BF7F2966}" type="datetimeFigureOut">
              <a:rPr lang="ja-JP" altLang="en-US" smtClean="0"/>
              <a:pPr/>
              <a:t>10.7.27</a:t>
            </a:fld>
            <a:endParaRPr lang="ja-JP" altLang="en-US"/>
          </a:p>
        </p:txBody>
      </p:sp>
      <p:sp>
        <p:nvSpPr>
          <p:cNvPr id="6" name="フッター プレースホルダ 5"/>
          <p:cNvSpPr>
            <a:spLocks noGrp="1"/>
          </p:cNvSpPr>
          <p:nvPr>
            <p:ph type="ftr" sz="quarter" idx="11"/>
          </p:nvPr>
        </p:nvSpPr>
        <p:spPr/>
        <p:txBody>
          <a:bodyPr/>
          <a:lstStyle/>
          <a:p>
            <a:endParaRPr lang="ja-JP" altLang="en-US"/>
          </a:p>
        </p:txBody>
      </p:sp>
      <p:sp>
        <p:nvSpPr>
          <p:cNvPr id="7" name="スライド番号プレースホルダ 6"/>
          <p:cNvSpPr>
            <a:spLocks noGrp="1"/>
          </p:cNvSpPr>
          <p:nvPr>
            <p:ph type="sldNum" sz="quarter" idx="12"/>
          </p:nvPr>
        </p:nvSpPr>
        <p:spPr/>
        <p:txBody>
          <a:bodyPr/>
          <a:lstStyle/>
          <a:p>
            <a:fld id="{18FC1666-7440-244F-B3F0-224895E38B9D}" type="slidenum">
              <a:rPr lang="ja-JP" altLang="en-US" smtClean="0"/>
              <a:pPr/>
              <a:t>‹#›</a:t>
            </a:fld>
            <a:endParaRPr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 6"/>
          <p:cNvSpPr>
            <a:spLocks noGrp="1"/>
          </p:cNvSpPr>
          <p:nvPr>
            <p:ph type="dt" sz="half" idx="10"/>
          </p:nvPr>
        </p:nvSpPr>
        <p:spPr/>
        <p:txBody>
          <a:bodyPr/>
          <a:lstStyle/>
          <a:p>
            <a:fld id="{8DD411D5-79E3-674F-9D94-3022BF7F2966}" type="datetimeFigureOut">
              <a:rPr lang="ja-JP" altLang="en-US" smtClean="0"/>
              <a:pPr/>
              <a:t>10.7.27</a:t>
            </a:fld>
            <a:endParaRPr lang="ja-JP" altLang="en-US"/>
          </a:p>
        </p:txBody>
      </p:sp>
      <p:sp>
        <p:nvSpPr>
          <p:cNvPr id="8" name="フッター プレースホルダ 7"/>
          <p:cNvSpPr>
            <a:spLocks noGrp="1"/>
          </p:cNvSpPr>
          <p:nvPr>
            <p:ph type="ftr" sz="quarter" idx="11"/>
          </p:nvPr>
        </p:nvSpPr>
        <p:spPr/>
        <p:txBody>
          <a:bodyPr/>
          <a:lstStyle/>
          <a:p>
            <a:endParaRPr lang="ja-JP" altLang="en-US"/>
          </a:p>
        </p:txBody>
      </p:sp>
      <p:sp>
        <p:nvSpPr>
          <p:cNvPr id="9" name="スライド番号プレースホルダ 8"/>
          <p:cNvSpPr>
            <a:spLocks noGrp="1"/>
          </p:cNvSpPr>
          <p:nvPr>
            <p:ph type="sldNum" sz="quarter" idx="12"/>
          </p:nvPr>
        </p:nvSpPr>
        <p:spPr/>
        <p:txBody>
          <a:bodyPr/>
          <a:lstStyle/>
          <a:p>
            <a:fld id="{18FC1666-7440-244F-B3F0-224895E38B9D}" type="slidenum">
              <a:rPr lang="ja-JP" altLang="en-US" smtClean="0"/>
              <a:pPr/>
              <a:t>‹#›</a:t>
            </a:fld>
            <a:endParaRPr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日付プレースホルダ 2"/>
          <p:cNvSpPr>
            <a:spLocks noGrp="1"/>
          </p:cNvSpPr>
          <p:nvPr>
            <p:ph type="dt" sz="half" idx="10"/>
          </p:nvPr>
        </p:nvSpPr>
        <p:spPr/>
        <p:txBody>
          <a:bodyPr/>
          <a:lstStyle/>
          <a:p>
            <a:fld id="{8DD411D5-79E3-674F-9D94-3022BF7F2966}" type="datetimeFigureOut">
              <a:rPr lang="ja-JP" altLang="en-US" smtClean="0"/>
              <a:pPr/>
              <a:t>10.7.27</a:t>
            </a:fld>
            <a:endParaRPr lang="ja-JP" altLang="en-US"/>
          </a:p>
        </p:txBody>
      </p:sp>
      <p:sp>
        <p:nvSpPr>
          <p:cNvPr id="4" name="フッター プレースホルダ 3"/>
          <p:cNvSpPr>
            <a:spLocks noGrp="1"/>
          </p:cNvSpPr>
          <p:nvPr>
            <p:ph type="ftr" sz="quarter" idx="11"/>
          </p:nvPr>
        </p:nvSpPr>
        <p:spPr/>
        <p:txBody>
          <a:bodyPr/>
          <a:lstStyle/>
          <a:p>
            <a:endParaRPr lang="ja-JP" altLang="en-US"/>
          </a:p>
        </p:txBody>
      </p:sp>
      <p:sp>
        <p:nvSpPr>
          <p:cNvPr id="5" name="スライド番号プレースホルダ 4"/>
          <p:cNvSpPr>
            <a:spLocks noGrp="1"/>
          </p:cNvSpPr>
          <p:nvPr>
            <p:ph type="sldNum" sz="quarter" idx="12"/>
          </p:nvPr>
        </p:nvSpPr>
        <p:spPr/>
        <p:txBody>
          <a:bodyPr/>
          <a:lstStyle/>
          <a:p>
            <a:fld id="{18FC1666-7440-244F-B3F0-224895E38B9D}" type="slidenum">
              <a:rPr lang="ja-JP" altLang="en-US" smtClean="0"/>
              <a:pPr/>
              <a:t>‹#›</a:t>
            </a:fld>
            <a:endParaRPr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8DD411D5-79E3-674F-9D94-3022BF7F2966}" type="datetimeFigureOut">
              <a:rPr lang="ja-JP" altLang="en-US" smtClean="0"/>
              <a:pPr/>
              <a:t>10.7.27</a:t>
            </a:fld>
            <a:endParaRPr lang="ja-JP" altLang="en-US"/>
          </a:p>
        </p:txBody>
      </p:sp>
      <p:sp>
        <p:nvSpPr>
          <p:cNvPr id="3" name="フッター プレースホルダ 2"/>
          <p:cNvSpPr>
            <a:spLocks noGrp="1"/>
          </p:cNvSpPr>
          <p:nvPr>
            <p:ph type="ftr" sz="quarter" idx="11"/>
          </p:nvPr>
        </p:nvSpPr>
        <p:spPr/>
        <p:txBody>
          <a:bodyPr/>
          <a:lstStyle/>
          <a:p>
            <a:endParaRPr lang="ja-JP" altLang="en-US"/>
          </a:p>
        </p:txBody>
      </p:sp>
      <p:sp>
        <p:nvSpPr>
          <p:cNvPr id="4" name="スライド番号プレースホルダ 3"/>
          <p:cNvSpPr>
            <a:spLocks noGrp="1"/>
          </p:cNvSpPr>
          <p:nvPr>
            <p:ph type="sldNum" sz="quarter" idx="12"/>
          </p:nvPr>
        </p:nvSpPr>
        <p:spPr/>
        <p:txBody>
          <a:bodyPr/>
          <a:lstStyle/>
          <a:p>
            <a:fld id="{18FC1666-7440-244F-B3F0-224895E38B9D}" type="slidenum">
              <a:rPr lang="ja-JP" altLang="en-US" smtClean="0"/>
              <a:pPr/>
              <a:t>‹#›</a:t>
            </a:fld>
            <a:endParaRPr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p:txBody>
          <a:bodyPr/>
          <a:lstStyle/>
          <a:p>
            <a:fld id="{8DD411D5-79E3-674F-9D94-3022BF7F2966}" type="datetimeFigureOut">
              <a:rPr lang="ja-JP" altLang="en-US" smtClean="0"/>
              <a:pPr/>
              <a:t>10.7.27</a:t>
            </a:fld>
            <a:endParaRPr lang="ja-JP" altLang="en-US"/>
          </a:p>
        </p:txBody>
      </p:sp>
      <p:sp>
        <p:nvSpPr>
          <p:cNvPr id="6" name="フッター プレースホルダ 5"/>
          <p:cNvSpPr>
            <a:spLocks noGrp="1"/>
          </p:cNvSpPr>
          <p:nvPr>
            <p:ph type="ftr" sz="quarter" idx="11"/>
          </p:nvPr>
        </p:nvSpPr>
        <p:spPr/>
        <p:txBody>
          <a:bodyPr/>
          <a:lstStyle/>
          <a:p>
            <a:endParaRPr lang="ja-JP" altLang="en-US"/>
          </a:p>
        </p:txBody>
      </p:sp>
      <p:sp>
        <p:nvSpPr>
          <p:cNvPr id="7" name="スライド番号プレースホルダ 6"/>
          <p:cNvSpPr>
            <a:spLocks noGrp="1"/>
          </p:cNvSpPr>
          <p:nvPr>
            <p:ph type="sldNum" sz="quarter" idx="12"/>
          </p:nvPr>
        </p:nvSpPr>
        <p:spPr/>
        <p:txBody>
          <a:bodyPr/>
          <a:lstStyle/>
          <a:p>
            <a:fld id="{18FC1666-7440-244F-B3F0-224895E38B9D}" type="slidenum">
              <a:rPr lang="ja-JP" altLang="en-US" smtClean="0"/>
              <a:pPr/>
              <a:t>‹#›</a:t>
            </a:fld>
            <a:endParaRPr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タイトルと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p:txBody>
          <a:bodyPr/>
          <a:lstStyle/>
          <a:p>
            <a:fld id="{8DD411D5-79E3-674F-9D94-3022BF7F2966}" type="datetimeFigureOut">
              <a:rPr lang="ja-JP" altLang="en-US" smtClean="0"/>
              <a:pPr/>
              <a:t>10.7.27</a:t>
            </a:fld>
            <a:endParaRPr lang="ja-JP" altLang="en-US"/>
          </a:p>
        </p:txBody>
      </p:sp>
      <p:sp>
        <p:nvSpPr>
          <p:cNvPr id="6" name="フッター プレースホルダ 5"/>
          <p:cNvSpPr>
            <a:spLocks noGrp="1"/>
          </p:cNvSpPr>
          <p:nvPr>
            <p:ph type="ftr" sz="quarter" idx="11"/>
          </p:nvPr>
        </p:nvSpPr>
        <p:spPr/>
        <p:txBody>
          <a:bodyPr/>
          <a:lstStyle/>
          <a:p>
            <a:endParaRPr lang="ja-JP" altLang="en-US"/>
          </a:p>
        </p:txBody>
      </p:sp>
      <p:sp>
        <p:nvSpPr>
          <p:cNvPr id="7" name="スライド番号プレースホルダ 6"/>
          <p:cNvSpPr>
            <a:spLocks noGrp="1"/>
          </p:cNvSpPr>
          <p:nvPr>
            <p:ph type="sldNum" sz="quarter" idx="12"/>
          </p:nvPr>
        </p:nvSpPr>
        <p:spPr/>
        <p:txBody>
          <a:bodyPr/>
          <a:lstStyle/>
          <a:p>
            <a:fld id="{18FC1666-7440-244F-B3F0-224895E38B9D}" type="slidenum">
              <a:rPr lang="ja-JP" altLang="en-US" smtClean="0"/>
              <a:pPr/>
              <a:t>‹#›</a:t>
            </a:fld>
            <a:endParaRPr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p>
            <a:fld id="{8DD411D5-79E3-674F-9D94-3022BF7F2966}" type="datetimeFigureOut">
              <a:rPr lang="ja-JP" altLang="en-US" smtClean="0"/>
              <a:pPr/>
              <a:t>10.7.27</a:t>
            </a:fld>
            <a:endParaRPr lang="ja-JP" altLang="en-US"/>
          </a:p>
        </p:txBody>
      </p:sp>
      <p:sp>
        <p:nvSpPr>
          <p:cNvPr id="5" name="フッター プレースホルダ 4"/>
          <p:cNvSpPr>
            <a:spLocks noGrp="1"/>
          </p:cNvSpPr>
          <p:nvPr>
            <p:ph type="ftr" sz="quarter" idx="11"/>
          </p:nvPr>
        </p:nvSpPr>
        <p:spPr/>
        <p:txBody>
          <a:bodyPr/>
          <a:lstStyle/>
          <a:p>
            <a:endParaRPr lang="ja-JP" altLang="en-US"/>
          </a:p>
        </p:txBody>
      </p:sp>
      <p:sp>
        <p:nvSpPr>
          <p:cNvPr id="6" name="スライド番号プレースホルダ 5"/>
          <p:cNvSpPr>
            <a:spLocks noGrp="1"/>
          </p:cNvSpPr>
          <p:nvPr>
            <p:ph type="sldNum" sz="quarter" idx="12"/>
          </p:nvPr>
        </p:nvSpPr>
        <p:spPr/>
        <p:txBody>
          <a:bodyPr/>
          <a:lstStyle/>
          <a:p>
            <a:fld id="{18FC1666-7440-244F-B3F0-224895E38B9D}" type="slidenum">
              <a:rPr lang="ja-JP" altLang="en-US" smtClean="0"/>
              <a:pPr/>
              <a:t>‹#›</a:t>
            </a:fld>
            <a:endParaRPr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縦書きタイトル/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p>
            <a:fld id="{8DD411D5-79E3-674F-9D94-3022BF7F2966}" type="datetimeFigureOut">
              <a:rPr lang="ja-JP" altLang="en-US" smtClean="0"/>
              <a:pPr/>
              <a:t>10.7.27</a:t>
            </a:fld>
            <a:endParaRPr lang="ja-JP" altLang="en-US"/>
          </a:p>
        </p:txBody>
      </p:sp>
      <p:sp>
        <p:nvSpPr>
          <p:cNvPr id="5" name="フッター プレースホルダ 4"/>
          <p:cNvSpPr>
            <a:spLocks noGrp="1"/>
          </p:cNvSpPr>
          <p:nvPr>
            <p:ph type="ftr" sz="quarter" idx="11"/>
          </p:nvPr>
        </p:nvSpPr>
        <p:spPr/>
        <p:txBody>
          <a:bodyPr/>
          <a:lstStyle/>
          <a:p>
            <a:endParaRPr lang="ja-JP" altLang="en-US"/>
          </a:p>
        </p:txBody>
      </p:sp>
      <p:sp>
        <p:nvSpPr>
          <p:cNvPr id="6" name="スライド番号プレースホルダ 5"/>
          <p:cNvSpPr>
            <a:spLocks noGrp="1"/>
          </p:cNvSpPr>
          <p:nvPr>
            <p:ph type="sldNum" sz="quarter" idx="12"/>
          </p:nvPr>
        </p:nvSpPr>
        <p:spPr/>
        <p:txBody>
          <a:bodyPr/>
          <a:lstStyle/>
          <a:p>
            <a:fld id="{18FC1666-7440-244F-B3F0-224895E38B9D}" type="slidenum">
              <a:rPr lang="ja-JP" altLang="en-US" smtClean="0"/>
              <a:pPr/>
              <a:t>‹#›</a:t>
            </a:fld>
            <a:endParaRPr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D411D5-79E3-674F-9D94-3022BF7F2966}" type="datetimeFigureOut">
              <a:rPr lang="ja-JP" altLang="en-US" smtClean="0"/>
              <a:pPr/>
              <a:t>10.7.27</a:t>
            </a:fld>
            <a:endParaRPr lang="ja-JP" altLang="en-US"/>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ja-JP" altLang="en-US"/>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FC1666-7440-244F-B3F0-224895E38B9D}" type="slidenum">
              <a:rPr lang="ja-JP" altLang="en-US" smtClean="0"/>
              <a:pPr/>
              <a:t>‹#›</a:t>
            </a:fld>
            <a:endParaRPr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lang="ja-JP" altLang="en-US" dirty="0" smtClean="0"/>
              <a:t>今を見つめなおせ</a:t>
            </a:r>
            <a:endParaRPr lang="ja-JP" altLang="en-US" dirty="0"/>
          </a:p>
        </p:txBody>
      </p:sp>
      <p:sp>
        <p:nvSpPr>
          <p:cNvPr id="3" name="サブタイトル 2"/>
          <p:cNvSpPr>
            <a:spLocks noGrp="1"/>
          </p:cNvSpPr>
          <p:nvPr>
            <p:ph type="subTitle" idx="1"/>
          </p:nvPr>
        </p:nvSpPr>
        <p:spPr/>
        <p:txBody>
          <a:bodyPr/>
          <a:lstStyle/>
          <a:p>
            <a:r>
              <a:rPr lang="ja-JP" altLang="en-US" dirty="0" smtClean="0"/>
              <a:t>メンバー</a:t>
            </a:r>
            <a:endParaRPr lang="ja-JP" altLang="en-US" dirty="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目的</a:t>
            </a:r>
            <a:endParaRPr lang="ja-JP" altLang="en-US" dirty="0"/>
          </a:p>
        </p:txBody>
      </p:sp>
      <p:sp>
        <p:nvSpPr>
          <p:cNvPr id="3" name="コンテンツ プレースホルダ 2"/>
          <p:cNvSpPr>
            <a:spLocks noGrp="1"/>
          </p:cNvSpPr>
          <p:nvPr>
            <p:ph idx="1"/>
          </p:nvPr>
        </p:nvSpPr>
        <p:spPr/>
        <p:txBody>
          <a:bodyPr/>
          <a:lstStyle/>
          <a:p>
            <a:endParaRPr lang="ja-JP" altLang="en-US" dirty="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背景</a:t>
            </a:r>
            <a:endParaRPr lang="ja-JP" altLang="en-US" dirty="0"/>
          </a:p>
        </p:txBody>
      </p:sp>
      <p:sp>
        <p:nvSpPr>
          <p:cNvPr id="3" name="コンテンツ プレースホルダ 2"/>
          <p:cNvSpPr>
            <a:spLocks noGrp="1"/>
          </p:cNvSpPr>
          <p:nvPr>
            <p:ph idx="1"/>
          </p:nvPr>
        </p:nvSpPr>
        <p:spPr/>
        <p:txBody>
          <a:bodyPr/>
          <a:lstStyle/>
          <a:p>
            <a:endParaRPr lang="ja-JP" altLang="en-US"/>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方法</a:t>
            </a:r>
            <a:endParaRPr lang="ja-JP" altLang="en-US" dirty="0"/>
          </a:p>
        </p:txBody>
      </p:sp>
      <p:sp>
        <p:nvSpPr>
          <p:cNvPr id="3" name="コンテンツ プレースホルダ 2"/>
          <p:cNvSpPr>
            <a:spLocks noGrp="1"/>
          </p:cNvSpPr>
          <p:nvPr>
            <p:ph idx="1"/>
          </p:nvPr>
        </p:nvSpPr>
        <p:spPr/>
        <p:txBody>
          <a:bodyPr/>
          <a:lstStyle/>
          <a:p>
            <a:endParaRPr lang="ja-JP" altLang="en-US"/>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825023"/>
            <a:ext cx="7772400" cy="1470025"/>
          </a:xfrm>
        </p:spPr>
        <p:txBody>
          <a:bodyPr/>
          <a:lstStyle/>
          <a:p>
            <a:r>
              <a:rPr lang="ja-JP" altLang="en-US" dirty="0" smtClean="0"/>
              <a:t>生徒向けアンケート結果</a:t>
            </a:r>
            <a:endParaRPr lang="ja-JP" altLang="en-US" dirty="0"/>
          </a:p>
        </p:txBody>
      </p:sp>
      <p:sp>
        <p:nvSpPr>
          <p:cNvPr id="4" name="テキスト ボックス 3"/>
          <p:cNvSpPr txBox="1"/>
          <p:nvPr/>
        </p:nvSpPr>
        <p:spPr>
          <a:xfrm>
            <a:off x="685800" y="2110382"/>
            <a:ext cx="4246776" cy="369332"/>
          </a:xfrm>
          <a:prstGeom prst="rect">
            <a:avLst/>
          </a:prstGeom>
          <a:noFill/>
        </p:spPr>
        <p:txBody>
          <a:bodyPr wrap="none" rtlCol="0">
            <a:spAutoFit/>
          </a:bodyPr>
          <a:lstStyle/>
          <a:p>
            <a:r>
              <a:rPr kumimoji="1" lang="ja-JP" altLang="en-US" dirty="0" smtClean="0"/>
              <a:t>生徒向けアンケートの概要、実施した理由</a:t>
            </a:r>
            <a:endParaRPr kumimoji="1" lang="ja-JP" altLang="en-US" dirty="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テキスト ボックス 5"/>
          <p:cNvSpPr txBox="1"/>
          <p:nvPr/>
        </p:nvSpPr>
        <p:spPr>
          <a:xfrm>
            <a:off x="1074647" y="260533"/>
            <a:ext cx="7474823" cy="369332"/>
          </a:xfrm>
          <a:prstGeom prst="rect">
            <a:avLst/>
          </a:prstGeom>
          <a:noFill/>
        </p:spPr>
        <p:txBody>
          <a:bodyPr wrap="none" rtlCol="0">
            <a:spAutoFit/>
          </a:bodyPr>
          <a:lstStyle/>
          <a:p>
            <a:r>
              <a:rPr kumimoji="1" lang="ja-JP" altLang="en-US" dirty="0" smtClean="0"/>
              <a:t>興味を持っている授業と、その授業が今後どのように役立っていくと思うか</a:t>
            </a:r>
            <a:endParaRPr kumimoji="1" lang="ja-JP" altLang="en-US" dirty="0"/>
          </a:p>
        </p:txBody>
      </p:sp>
      <p:sp>
        <p:nvSpPr>
          <p:cNvPr id="7" name="テキスト ボックス 6"/>
          <p:cNvSpPr txBox="1"/>
          <p:nvPr/>
        </p:nvSpPr>
        <p:spPr>
          <a:xfrm>
            <a:off x="347360" y="3093592"/>
            <a:ext cx="4077258" cy="369332"/>
          </a:xfrm>
          <a:prstGeom prst="rect">
            <a:avLst/>
          </a:prstGeom>
          <a:noFill/>
        </p:spPr>
        <p:txBody>
          <a:bodyPr wrap="none" rtlCol="0">
            <a:spAutoFit/>
          </a:bodyPr>
          <a:lstStyle/>
          <a:p>
            <a:r>
              <a:rPr kumimoji="1" lang="ja-JP" altLang="en-US" dirty="0" smtClean="0"/>
              <a:t>自分の入りたい研究室は決まっているか</a:t>
            </a:r>
            <a:endParaRPr kumimoji="1" lang="ja-JP" altLang="en-US" dirty="0"/>
          </a:p>
        </p:txBody>
      </p:sp>
      <p:sp>
        <p:nvSpPr>
          <p:cNvPr id="13" name="テキスト ボックス 12"/>
          <p:cNvSpPr txBox="1"/>
          <p:nvPr/>
        </p:nvSpPr>
        <p:spPr>
          <a:xfrm>
            <a:off x="347360" y="629865"/>
            <a:ext cx="9060893" cy="2308324"/>
          </a:xfrm>
          <a:prstGeom prst="rect">
            <a:avLst/>
          </a:prstGeom>
          <a:noFill/>
        </p:spPr>
        <p:txBody>
          <a:bodyPr wrap="none" rtlCol="0">
            <a:spAutoFit/>
          </a:bodyPr>
          <a:lstStyle/>
          <a:p>
            <a:r>
              <a:rPr lang="ja-JP" altLang="en-US" dirty="0"/>
              <a:t>数学演習</a:t>
            </a:r>
            <a:r>
              <a:rPr lang="en-US" altLang="ja-JP" dirty="0"/>
              <a:t>and</a:t>
            </a:r>
            <a:r>
              <a:rPr lang="ja-JP" altLang="en-US" dirty="0"/>
              <a:t>線形代数</a:t>
            </a:r>
            <a:r>
              <a:rPr lang="en-US" altLang="ja-JP" dirty="0"/>
              <a:t>‥</a:t>
            </a:r>
            <a:r>
              <a:rPr lang="ja-JP" altLang="en-US" dirty="0"/>
              <a:t>　理系における基礎と</a:t>
            </a:r>
            <a:r>
              <a:rPr lang="ja-JP" altLang="en-US" dirty="0" smtClean="0"/>
              <a:t>なる</a:t>
            </a:r>
            <a:endParaRPr lang="en-US" altLang="ja-JP" dirty="0" smtClean="0"/>
          </a:p>
          <a:p>
            <a:r>
              <a:rPr lang="ja-JP" altLang="en-US" dirty="0" smtClean="0"/>
              <a:t>物理</a:t>
            </a:r>
            <a:r>
              <a:rPr lang="ja-JP" altLang="en-US" dirty="0"/>
              <a:t>概論</a:t>
            </a:r>
            <a:r>
              <a:rPr lang="en-US" altLang="ja-JP" dirty="0"/>
              <a:t>‥</a:t>
            </a:r>
            <a:r>
              <a:rPr lang="ja-JP" altLang="en-US" dirty="0"/>
              <a:t>　基礎的なことから研究分野に必要なことまで幅広く理解するのに</a:t>
            </a:r>
            <a:r>
              <a:rPr lang="ja-JP" altLang="en-US" dirty="0" smtClean="0"/>
              <a:t>必要</a:t>
            </a:r>
            <a:endParaRPr lang="en-US" altLang="ja-JP" dirty="0" smtClean="0"/>
          </a:p>
          <a:p>
            <a:r>
              <a:rPr lang="ja-JP" altLang="en-US" dirty="0" smtClean="0"/>
              <a:t>基礎</a:t>
            </a:r>
            <a:r>
              <a:rPr lang="ja-JP" altLang="en-US" dirty="0"/>
              <a:t>化学実験</a:t>
            </a:r>
            <a:r>
              <a:rPr lang="en-US" altLang="ja-JP" dirty="0"/>
              <a:t>‥</a:t>
            </a:r>
            <a:r>
              <a:rPr lang="ja-JP" altLang="en-US" dirty="0"/>
              <a:t>　レポート、論文の</a:t>
            </a:r>
            <a:r>
              <a:rPr lang="ja-JP" altLang="en-US" dirty="0" smtClean="0"/>
              <a:t>書き方</a:t>
            </a:r>
            <a:endParaRPr lang="en-US" altLang="ja-JP" dirty="0" smtClean="0"/>
          </a:p>
          <a:p>
            <a:r>
              <a:rPr lang="ja-JP" altLang="en-US" dirty="0" smtClean="0"/>
              <a:t>リテラシー</a:t>
            </a:r>
            <a:r>
              <a:rPr lang="en-US" altLang="ja-JP" dirty="0"/>
              <a:t>‥</a:t>
            </a:r>
            <a:r>
              <a:rPr lang="ja-JP" altLang="en-US" dirty="0"/>
              <a:t>　理系としての基礎的な知識や倫理観が身に付く</a:t>
            </a:r>
            <a:r>
              <a:rPr lang="ja-JP" altLang="en-US" dirty="0" smtClean="0"/>
              <a:t> </a:t>
            </a:r>
            <a:endParaRPr lang="en-US" altLang="ja-JP" dirty="0" smtClean="0"/>
          </a:p>
          <a:p>
            <a:r>
              <a:rPr lang="ja-JP" altLang="en-US" dirty="0" smtClean="0"/>
              <a:t>電気</a:t>
            </a:r>
            <a:r>
              <a:rPr lang="ja-JP" altLang="en-US" dirty="0"/>
              <a:t>通信大学概論</a:t>
            </a:r>
            <a:r>
              <a:rPr lang="en-US" altLang="ja-JP" dirty="0"/>
              <a:t>‥</a:t>
            </a:r>
            <a:r>
              <a:rPr lang="ja-JP" altLang="en-US" dirty="0"/>
              <a:t>　講師の経験、言葉から今後の参考にする。</a:t>
            </a:r>
            <a:r>
              <a:rPr lang="ja-JP" altLang="en-US" dirty="0" smtClean="0"/>
              <a:t> </a:t>
            </a:r>
            <a:endParaRPr lang="en-US" altLang="ja-JP" dirty="0" smtClean="0"/>
          </a:p>
          <a:p>
            <a:r>
              <a:rPr lang="ja-JP" altLang="en-US" dirty="0" smtClean="0"/>
              <a:t>ここ</a:t>
            </a:r>
            <a:r>
              <a:rPr lang="ja-JP" altLang="en-US" dirty="0"/>
              <a:t>から考えたこと　大部分は今後の授業に役に立つ程度のものとしかとらえていない</a:t>
            </a:r>
            <a:r>
              <a:rPr lang="ja-JP" altLang="en-US" dirty="0" smtClean="0"/>
              <a:t>指摘</a:t>
            </a:r>
            <a:endParaRPr lang="en-US" altLang="ja-JP" dirty="0" smtClean="0"/>
          </a:p>
          <a:p>
            <a:r>
              <a:rPr lang="en-US" altLang="ja-JP" dirty="0" smtClean="0"/>
              <a:t>→</a:t>
            </a:r>
            <a:r>
              <a:rPr lang="ja-JP" altLang="en-US" dirty="0"/>
              <a:t>大学の授業は大学在籍中だけではなく社会に出たあと</a:t>
            </a:r>
            <a:r>
              <a:rPr lang="ja-JP" altLang="en-US" dirty="0" smtClean="0"/>
              <a:t>も</a:t>
            </a:r>
            <a:endParaRPr lang="en-US" altLang="ja-JP" dirty="0" smtClean="0"/>
          </a:p>
          <a:p>
            <a:r>
              <a:rPr lang="ja-JP" altLang="en-US" dirty="0" smtClean="0"/>
              <a:t>役</a:t>
            </a:r>
            <a:r>
              <a:rPr lang="ja-JP" altLang="en-US" dirty="0"/>
              <a:t>に立っていくものであるということを意識して受けるべき。</a:t>
            </a:r>
            <a:endParaRPr kumimoji="1" lang="ja-JP" altLang="en-US" dirty="0"/>
          </a:p>
        </p:txBody>
      </p:sp>
      <p:graphicFrame>
        <p:nvGraphicFramePr>
          <p:cNvPr id="14" name="グラフ 13"/>
          <p:cNvGraphicFramePr/>
          <p:nvPr/>
        </p:nvGraphicFramePr>
        <p:xfrm>
          <a:off x="1302602" y="3462924"/>
          <a:ext cx="5842039" cy="3166566"/>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テキスト ボックス 3"/>
          <p:cNvSpPr txBox="1"/>
          <p:nvPr/>
        </p:nvSpPr>
        <p:spPr>
          <a:xfrm>
            <a:off x="625182" y="282245"/>
            <a:ext cx="4527201" cy="369332"/>
          </a:xfrm>
          <a:prstGeom prst="rect">
            <a:avLst/>
          </a:prstGeom>
          <a:noFill/>
        </p:spPr>
        <p:txBody>
          <a:bodyPr wrap="none" rtlCol="0">
            <a:spAutoFit/>
          </a:bodyPr>
          <a:lstStyle/>
          <a:p>
            <a:r>
              <a:rPr kumimoji="1" lang="ja-JP" altLang="en-US" dirty="0" smtClean="0"/>
              <a:t>研究室と職業の関連性を考えたことはあるか</a:t>
            </a:r>
            <a:endParaRPr kumimoji="1" lang="ja-JP" altLang="en-US" dirty="0"/>
          </a:p>
        </p:txBody>
      </p:sp>
      <p:graphicFrame>
        <p:nvGraphicFramePr>
          <p:cNvPr id="9" name="グラフ 8"/>
          <p:cNvGraphicFramePr/>
          <p:nvPr/>
        </p:nvGraphicFramePr>
        <p:xfrm>
          <a:off x="625179" y="651577"/>
          <a:ext cx="6549989" cy="3842625"/>
        </p:xfrm>
        <a:graphic>
          <a:graphicData uri="http://schemas.openxmlformats.org/drawingml/2006/chart">
            <c:chart xmlns:c="http://schemas.openxmlformats.org/drawingml/2006/chart" xmlns:r="http://schemas.openxmlformats.org/officeDocument/2006/relationships" r:id="rId2"/>
          </a:graphicData>
        </a:graphic>
      </p:graphicFrame>
      <p:sp>
        <p:nvSpPr>
          <p:cNvPr id="14" name="テキスト ボックス 13"/>
          <p:cNvSpPr txBox="1"/>
          <p:nvPr/>
        </p:nvSpPr>
        <p:spPr>
          <a:xfrm>
            <a:off x="625182" y="4494202"/>
            <a:ext cx="5786861" cy="1754327"/>
          </a:xfrm>
          <a:prstGeom prst="rect">
            <a:avLst/>
          </a:prstGeom>
          <a:noFill/>
        </p:spPr>
        <p:txBody>
          <a:bodyPr wrap="none" rtlCol="0">
            <a:spAutoFit/>
          </a:bodyPr>
          <a:lstStyle/>
          <a:p>
            <a:r>
              <a:rPr lang="ja-JP" altLang="en-US" dirty="0" smtClean="0"/>
              <a:t>・研究</a:t>
            </a:r>
            <a:r>
              <a:rPr lang="ja-JP" altLang="en-US" dirty="0"/>
              <a:t>が職業に活かせれば</a:t>
            </a:r>
            <a:r>
              <a:rPr lang="ja-JP" altLang="en-US" dirty="0" smtClean="0"/>
              <a:t>幸せ</a:t>
            </a:r>
            <a:endParaRPr lang="en-US" altLang="ja-JP" dirty="0" smtClean="0"/>
          </a:p>
          <a:p>
            <a:r>
              <a:rPr lang="ja-JP" altLang="en-US" dirty="0" smtClean="0"/>
              <a:t>・研究</a:t>
            </a:r>
            <a:r>
              <a:rPr lang="ja-JP" altLang="en-US" dirty="0"/>
              <a:t>がそのまま仕事になるか</a:t>
            </a:r>
            <a:r>
              <a:rPr lang="ja-JP" altLang="en-US" dirty="0" smtClean="0"/>
              <a:t>も</a:t>
            </a:r>
            <a:endParaRPr lang="en-US" altLang="ja-JP" dirty="0" smtClean="0"/>
          </a:p>
          <a:p>
            <a:r>
              <a:rPr lang="ja-JP" altLang="en-US" dirty="0" smtClean="0"/>
              <a:t>・できれば</a:t>
            </a:r>
            <a:r>
              <a:rPr lang="ja-JP" altLang="en-US" dirty="0"/>
              <a:t>自分のやりたい職業</a:t>
            </a:r>
            <a:r>
              <a:rPr lang="ja-JP" altLang="en-US" dirty="0" smtClean="0"/>
              <a:t>に近いところに入りたい</a:t>
            </a:r>
            <a:endParaRPr lang="en-US" altLang="ja-JP" dirty="0" smtClean="0"/>
          </a:p>
          <a:p>
            <a:r>
              <a:rPr lang="ja-JP" altLang="en-US" dirty="0" smtClean="0"/>
              <a:t>・就職</a:t>
            </a:r>
            <a:r>
              <a:rPr lang="ja-JP" altLang="en-US" dirty="0"/>
              <a:t>しやすく</a:t>
            </a:r>
            <a:r>
              <a:rPr lang="ja-JP" altLang="en-US" dirty="0" smtClean="0"/>
              <a:t>なる</a:t>
            </a:r>
            <a:endParaRPr lang="en-US" altLang="ja-JP" dirty="0" smtClean="0"/>
          </a:p>
          <a:p>
            <a:r>
              <a:rPr lang="ja-JP" altLang="en-US" dirty="0" smtClean="0"/>
              <a:t>・研究</a:t>
            </a:r>
            <a:r>
              <a:rPr lang="ja-JP" altLang="en-US" dirty="0"/>
              <a:t>したことと職業の内容が違っていて</a:t>
            </a:r>
            <a:r>
              <a:rPr lang="ja-JP" altLang="en-US" dirty="0" smtClean="0"/>
              <a:t>も将来役</a:t>
            </a:r>
            <a:r>
              <a:rPr lang="ja-JP" altLang="en-US" dirty="0"/>
              <a:t>に</a:t>
            </a:r>
            <a:r>
              <a:rPr lang="ja-JP" altLang="en-US" dirty="0" smtClean="0"/>
              <a:t>立つ</a:t>
            </a:r>
            <a:endParaRPr lang="en-US" altLang="ja-JP" dirty="0" smtClean="0"/>
          </a:p>
          <a:p>
            <a:r>
              <a:rPr lang="ja-JP" altLang="en-US" dirty="0" smtClean="0"/>
              <a:t>・常に</a:t>
            </a:r>
            <a:r>
              <a:rPr lang="ja-JP" altLang="en-US" dirty="0"/>
              <a:t>職業に関連づくとは限らない</a:t>
            </a:r>
            <a:endParaRPr kumimoji="1" lang="ja-JP" altLang="en-US" dirty="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テキスト ボックス 3"/>
          <p:cNvSpPr txBox="1"/>
          <p:nvPr/>
        </p:nvSpPr>
        <p:spPr>
          <a:xfrm>
            <a:off x="516632" y="478562"/>
            <a:ext cx="1569660" cy="369332"/>
          </a:xfrm>
          <a:prstGeom prst="rect">
            <a:avLst/>
          </a:prstGeom>
          <a:noFill/>
        </p:spPr>
        <p:txBody>
          <a:bodyPr wrap="none" rtlCol="0">
            <a:spAutoFit/>
          </a:bodyPr>
          <a:lstStyle/>
          <a:p>
            <a:r>
              <a:rPr lang="ja-JP" altLang="en-US" dirty="0" smtClean="0"/>
              <a:t>プラスイメージ</a:t>
            </a:r>
            <a:endParaRPr kumimoji="1" lang="ja-JP" altLang="en-US" dirty="0"/>
          </a:p>
        </p:txBody>
      </p:sp>
      <p:sp>
        <p:nvSpPr>
          <p:cNvPr id="5" name="テキスト ボックス 4"/>
          <p:cNvSpPr txBox="1"/>
          <p:nvPr/>
        </p:nvSpPr>
        <p:spPr>
          <a:xfrm>
            <a:off x="516632" y="2971552"/>
            <a:ext cx="1794181" cy="369332"/>
          </a:xfrm>
          <a:prstGeom prst="rect">
            <a:avLst/>
          </a:prstGeom>
          <a:noFill/>
        </p:spPr>
        <p:txBody>
          <a:bodyPr wrap="none" rtlCol="0">
            <a:spAutoFit/>
          </a:bodyPr>
          <a:lstStyle/>
          <a:p>
            <a:r>
              <a:rPr kumimoji="1" lang="ja-JP" altLang="en-US" dirty="0" smtClean="0"/>
              <a:t>マイナスイメージ</a:t>
            </a:r>
            <a:endParaRPr kumimoji="1" lang="ja-JP" altLang="en-US" dirty="0"/>
          </a:p>
        </p:txBody>
      </p:sp>
      <p:sp>
        <p:nvSpPr>
          <p:cNvPr id="6" name="テキスト ボックス 5"/>
          <p:cNvSpPr txBox="1"/>
          <p:nvPr/>
        </p:nvSpPr>
        <p:spPr>
          <a:xfrm>
            <a:off x="516632" y="5372209"/>
            <a:ext cx="2013292" cy="369332"/>
          </a:xfrm>
          <a:prstGeom prst="rect">
            <a:avLst/>
          </a:prstGeom>
          <a:noFill/>
        </p:spPr>
        <p:txBody>
          <a:bodyPr wrap="none" rtlCol="0">
            <a:spAutoFit/>
          </a:bodyPr>
          <a:lstStyle/>
          <a:p>
            <a:r>
              <a:rPr kumimoji="1" lang="ja-JP" altLang="en-US" dirty="0" smtClean="0"/>
              <a:t>どちらともつかない</a:t>
            </a:r>
            <a:endParaRPr kumimoji="1" lang="ja-JP" altLang="en-US" dirty="0"/>
          </a:p>
        </p:txBody>
      </p:sp>
      <p:sp>
        <p:nvSpPr>
          <p:cNvPr id="7" name="テキスト ボックス 6"/>
          <p:cNvSpPr txBox="1"/>
          <p:nvPr/>
        </p:nvSpPr>
        <p:spPr>
          <a:xfrm>
            <a:off x="130219" y="847894"/>
            <a:ext cx="9013781" cy="2031325"/>
          </a:xfrm>
          <a:prstGeom prst="rect">
            <a:avLst/>
          </a:prstGeom>
          <a:noFill/>
        </p:spPr>
        <p:txBody>
          <a:bodyPr wrap="none" rtlCol="0">
            <a:spAutoFit/>
          </a:bodyPr>
          <a:lstStyle/>
          <a:p>
            <a:r>
              <a:rPr lang="ja-JP" altLang="en-US" dirty="0" smtClean="0"/>
              <a:t>・楽しく研究</a:t>
            </a:r>
            <a:endParaRPr lang="en-US" altLang="ja-JP" dirty="0" smtClean="0"/>
          </a:p>
          <a:p>
            <a:r>
              <a:rPr lang="ja-JP" altLang="en-US" dirty="0" smtClean="0"/>
              <a:t>・</a:t>
            </a:r>
            <a:r>
              <a:rPr lang="ja-JP" altLang="en-US" dirty="0"/>
              <a:t>自分の学びたい分野について学べ、自由なイメージ</a:t>
            </a:r>
            <a:r>
              <a:rPr lang="en-US" altLang="ja-JP" dirty="0"/>
              <a:t>1</a:t>
            </a:r>
            <a:r>
              <a:rPr lang="ja-JP" altLang="en-US" dirty="0"/>
              <a:t>つのテーマを研究室全体でやって</a:t>
            </a:r>
            <a:r>
              <a:rPr lang="ja-JP" altLang="en-US" dirty="0" smtClean="0"/>
              <a:t>いく</a:t>
            </a:r>
            <a:endParaRPr lang="en-US" altLang="ja-JP" dirty="0" smtClean="0"/>
          </a:p>
          <a:p>
            <a:r>
              <a:rPr lang="ja-JP" altLang="en-US" dirty="0" smtClean="0"/>
              <a:t>・</a:t>
            </a:r>
            <a:r>
              <a:rPr lang="ja-JP" altLang="en-US" dirty="0"/>
              <a:t>実験室のような部屋で数人の生徒と先生</a:t>
            </a:r>
            <a:r>
              <a:rPr lang="ja-JP" altLang="en-US" dirty="0" smtClean="0"/>
              <a:t>が研究</a:t>
            </a:r>
            <a:r>
              <a:rPr lang="ja-JP" altLang="en-US" dirty="0"/>
              <a:t>をして</a:t>
            </a:r>
            <a:r>
              <a:rPr lang="ja-JP" altLang="en-US" dirty="0" smtClean="0"/>
              <a:t>いる</a:t>
            </a:r>
            <a:endParaRPr lang="en-US" altLang="ja-JP" dirty="0" smtClean="0"/>
          </a:p>
          <a:p>
            <a:r>
              <a:rPr lang="ja-JP" altLang="en-US" dirty="0" smtClean="0"/>
              <a:t>・先生</a:t>
            </a:r>
            <a:r>
              <a:rPr lang="ja-JP" altLang="en-US" dirty="0"/>
              <a:t>と生徒の間でディスカッションして</a:t>
            </a:r>
            <a:r>
              <a:rPr lang="ja-JP" altLang="en-US" dirty="0" smtClean="0"/>
              <a:t>いる</a:t>
            </a:r>
            <a:endParaRPr lang="en-US" altLang="ja-JP" dirty="0" smtClean="0"/>
          </a:p>
          <a:p>
            <a:r>
              <a:rPr lang="ja-JP" altLang="en-US" dirty="0" smtClean="0"/>
              <a:t>・</a:t>
            </a:r>
            <a:r>
              <a:rPr lang="ja-JP" altLang="en-US" dirty="0"/>
              <a:t>コミュニケーションの場</a:t>
            </a:r>
            <a:r>
              <a:rPr lang="en-US" altLang="ja-JP" dirty="0"/>
              <a:t>1</a:t>
            </a:r>
            <a:r>
              <a:rPr lang="ja-JP" altLang="en-US" dirty="0"/>
              <a:t>つのテーマを深く研究</a:t>
            </a:r>
            <a:r>
              <a:rPr lang="ja-JP" altLang="en-US" dirty="0" smtClean="0"/>
              <a:t>する</a:t>
            </a:r>
            <a:endParaRPr lang="en-US" altLang="ja-JP" dirty="0" smtClean="0"/>
          </a:p>
          <a:p>
            <a:r>
              <a:rPr lang="ja-JP" altLang="en-US" dirty="0" smtClean="0"/>
              <a:t>・</a:t>
            </a:r>
            <a:r>
              <a:rPr lang="ja-JP" altLang="en-US" dirty="0"/>
              <a:t>学んだことを生かして、自分が興味あるものを専門的に研究</a:t>
            </a:r>
            <a:r>
              <a:rPr lang="ja-JP" altLang="en-US" dirty="0" smtClean="0"/>
              <a:t>する</a:t>
            </a:r>
            <a:endParaRPr lang="en-US" altLang="ja-JP" dirty="0" smtClean="0"/>
          </a:p>
          <a:p>
            <a:r>
              <a:rPr lang="ja-JP" altLang="en-US" dirty="0" smtClean="0"/>
              <a:t>・</a:t>
            </a:r>
            <a:r>
              <a:rPr lang="ja-JP" altLang="en-US" dirty="0"/>
              <a:t>自分の興味を持ったことに没頭するイメージ知識欲を満たす</a:t>
            </a:r>
            <a:endParaRPr kumimoji="1" lang="ja-JP" altLang="en-US" dirty="0"/>
          </a:p>
        </p:txBody>
      </p:sp>
      <p:sp>
        <p:nvSpPr>
          <p:cNvPr id="8" name="テキスト ボックス 7"/>
          <p:cNvSpPr txBox="1"/>
          <p:nvPr/>
        </p:nvSpPr>
        <p:spPr>
          <a:xfrm>
            <a:off x="130219" y="3340884"/>
            <a:ext cx="3813063" cy="2031325"/>
          </a:xfrm>
          <a:prstGeom prst="rect">
            <a:avLst/>
          </a:prstGeom>
          <a:noFill/>
        </p:spPr>
        <p:txBody>
          <a:bodyPr wrap="none" rtlCol="0">
            <a:spAutoFit/>
          </a:bodyPr>
          <a:lstStyle/>
          <a:p>
            <a:r>
              <a:rPr lang="ja-JP" altLang="en-US" dirty="0" smtClean="0"/>
              <a:t>・難しい</a:t>
            </a:r>
            <a:r>
              <a:rPr lang="ja-JP" altLang="en-US" dirty="0"/>
              <a:t>ことをして</a:t>
            </a:r>
            <a:r>
              <a:rPr lang="ja-JP" altLang="en-US" dirty="0" smtClean="0"/>
              <a:t>いる</a:t>
            </a:r>
            <a:endParaRPr lang="en-US" altLang="ja-JP" dirty="0" smtClean="0"/>
          </a:p>
          <a:p>
            <a:r>
              <a:rPr lang="ja-JP" altLang="en-US" dirty="0" smtClean="0"/>
              <a:t>・厳しそう</a:t>
            </a:r>
            <a:endParaRPr lang="en-US" altLang="ja-JP" dirty="0" smtClean="0"/>
          </a:p>
          <a:p>
            <a:r>
              <a:rPr lang="ja-JP" altLang="en-US" dirty="0" smtClean="0"/>
              <a:t>・何度</a:t>
            </a:r>
            <a:r>
              <a:rPr lang="ja-JP" altLang="en-US" dirty="0"/>
              <a:t>も実験して大変そうこもって</a:t>
            </a:r>
            <a:r>
              <a:rPr lang="ja-JP" altLang="en-US" dirty="0" smtClean="0"/>
              <a:t>いる</a:t>
            </a:r>
            <a:endParaRPr lang="en-US" altLang="ja-JP" dirty="0" smtClean="0"/>
          </a:p>
          <a:p>
            <a:r>
              <a:rPr lang="ja-JP" altLang="en-US" dirty="0" smtClean="0"/>
              <a:t>・じめじめ</a:t>
            </a:r>
            <a:endParaRPr lang="en-US" altLang="ja-JP" dirty="0" smtClean="0"/>
          </a:p>
          <a:p>
            <a:r>
              <a:rPr lang="ja-JP" altLang="en-US" dirty="0" smtClean="0"/>
              <a:t>・実験</a:t>
            </a:r>
            <a:endParaRPr lang="en-US" altLang="ja-JP" dirty="0" smtClean="0"/>
          </a:p>
          <a:p>
            <a:r>
              <a:rPr lang="ja-JP" altLang="en-US" dirty="0" smtClean="0"/>
              <a:t>・</a:t>
            </a:r>
            <a:r>
              <a:rPr lang="ja-JP" altLang="en-US" dirty="0"/>
              <a:t>おたくする</a:t>
            </a:r>
            <a:r>
              <a:rPr lang="ja-JP" altLang="en-US" dirty="0" smtClean="0"/>
              <a:t>処</a:t>
            </a:r>
            <a:endParaRPr lang="en-US" altLang="ja-JP" dirty="0" smtClean="0"/>
          </a:p>
          <a:p>
            <a:r>
              <a:rPr lang="ja-JP" altLang="en-US" dirty="0" smtClean="0"/>
              <a:t>・</a:t>
            </a:r>
            <a:r>
              <a:rPr lang="ja-JP" altLang="en-US" dirty="0"/>
              <a:t>がりがり研究室にこもって実験</a:t>
            </a:r>
            <a:r>
              <a:rPr lang="ja-JP" altLang="en-US" dirty="0" smtClean="0"/>
              <a:t>する</a:t>
            </a:r>
            <a:endParaRPr kumimoji="1" lang="ja-JP" altLang="en-US" dirty="0"/>
          </a:p>
        </p:txBody>
      </p:sp>
      <p:sp>
        <p:nvSpPr>
          <p:cNvPr id="9" name="テキスト ボックス 8"/>
          <p:cNvSpPr txBox="1"/>
          <p:nvPr/>
        </p:nvSpPr>
        <p:spPr>
          <a:xfrm>
            <a:off x="130219" y="5741541"/>
            <a:ext cx="3556983" cy="923330"/>
          </a:xfrm>
          <a:prstGeom prst="rect">
            <a:avLst/>
          </a:prstGeom>
          <a:noFill/>
        </p:spPr>
        <p:txBody>
          <a:bodyPr wrap="none" rtlCol="0">
            <a:spAutoFit/>
          </a:bodyPr>
          <a:lstStyle/>
          <a:p>
            <a:r>
              <a:rPr lang="ja-JP" altLang="en-US" dirty="0" smtClean="0"/>
              <a:t>・定期的</a:t>
            </a:r>
            <a:r>
              <a:rPr lang="ja-JP" altLang="en-US" dirty="0"/>
              <a:t>に研究成果が必要な</a:t>
            </a:r>
            <a:r>
              <a:rPr lang="ja-JP" altLang="en-US" dirty="0" smtClean="0"/>
              <a:t>感じ</a:t>
            </a:r>
            <a:endParaRPr lang="en-US" altLang="ja-JP" dirty="0" smtClean="0"/>
          </a:p>
          <a:p>
            <a:r>
              <a:rPr lang="ja-JP" altLang="en-US" dirty="0" smtClean="0"/>
              <a:t>・作業</a:t>
            </a:r>
            <a:endParaRPr lang="en-US" altLang="ja-JP" dirty="0" smtClean="0"/>
          </a:p>
          <a:p>
            <a:r>
              <a:rPr lang="ja-JP" altLang="en-US" dirty="0" smtClean="0"/>
              <a:t>・論文</a:t>
            </a:r>
            <a:endParaRPr kumimoji="1" lang="ja-JP" altLang="en-US" dirty="0"/>
          </a:p>
        </p:txBody>
      </p:sp>
      <p:graphicFrame>
        <p:nvGraphicFramePr>
          <p:cNvPr id="10" name="グラフ 9"/>
          <p:cNvGraphicFramePr/>
          <p:nvPr/>
        </p:nvGraphicFramePr>
        <p:xfrm>
          <a:off x="3943282" y="2879219"/>
          <a:ext cx="5033822" cy="3516759"/>
        </p:xfrm>
        <a:graphic>
          <a:graphicData uri="http://schemas.openxmlformats.org/drawingml/2006/chart">
            <c:chart xmlns:c="http://schemas.openxmlformats.org/drawingml/2006/chart" xmlns:r="http://schemas.openxmlformats.org/officeDocument/2006/relationships" r:id="rId2"/>
          </a:graphicData>
        </a:graphic>
      </p:graphicFrame>
      <p:sp>
        <p:nvSpPr>
          <p:cNvPr id="11" name="テキスト ボックス 10"/>
          <p:cNvSpPr txBox="1"/>
          <p:nvPr/>
        </p:nvSpPr>
        <p:spPr>
          <a:xfrm>
            <a:off x="2255239" y="109230"/>
            <a:ext cx="3224260" cy="369332"/>
          </a:xfrm>
          <a:prstGeom prst="rect">
            <a:avLst/>
          </a:prstGeom>
          <a:noFill/>
        </p:spPr>
        <p:txBody>
          <a:bodyPr wrap="none" rtlCol="0">
            <a:spAutoFit/>
          </a:bodyPr>
          <a:lstStyle/>
          <a:p>
            <a:r>
              <a:rPr kumimoji="1" lang="ja-JP" altLang="en-US" dirty="0" smtClean="0"/>
              <a:t>今持っている</a:t>
            </a:r>
            <a:r>
              <a:rPr lang="ja-JP" altLang="en-US" dirty="0" smtClean="0"/>
              <a:t>研究室のイメージ</a:t>
            </a:r>
            <a:endParaRPr kumimoji="1" lang="ja-JP" altLang="en-US" dirty="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テキスト ボックス 3"/>
          <p:cNvSpPr txBox="1"/>
          <p:nvPr/>
        </p:nvSpPr>
        <p:spPr>
          <a:xfrm>
            <a:off x="614327" y="4385403"/>
            <a:ext cx="2914981" cy="369332"/>
          </a:xfrm>
          <a:prstGeom prst="rect">
            <a:avLst/>
          </a:prstGeom>
          <a:noFill/>
        </p:spPr>
        <p:txBody>
          <a:bodyPr wrap="none" rtlCol="0">
            <a:spAutoFit/>
          </a:bodyPr>
          <a:lstStyle/>
          <a:p>
            <a:r>
              <a:rPr kumimoji="1" lang="ja-JP" altLang="en-US" dirty="0" smtClean="0"/>
              <a:t>夢に向けて行動していること</a:t>
            </a:r>
            <a:endParaRPr kumimoji="1" lang="ja-JP" altLang="en-US" dirty="0"/>
          </a:p>
        </p:txBody>
      </p:sp>
      <p:sp>
        <p:nvSpPr>
          <p:cNvPr id="5" name="テキスト ボックス 4"/>
          <p:cNvSpPr txBox="1"/>
          <p:nvPr/>
        </p:nvSpPr>
        <p:spPr>
          <a:xfrm>
            <a:off x="614327" y="2083903"/>
            <a:ext cx="2606603" cy="369332"/>
          </a:xfrm>
          <a:prstGeom prst="rect">
            <a:avLst/>
          </a:prstGeom>
          <a:noFill/>
        </p:spPr>
        <p:txBody>
          <a:bodyPr wrap="none" rtlCol="0">
            <a:spAutoFit/>
          </a:bodyPr>
          <a:lstStyle/>
          <a:p>
            <a:r>
              <a:rPr kumimoji="1" lang="ja-JP" altLang="en-US" dirty="0" smtClean="0"/>
              <a:t>あなたの夢はなんです</a:t>
            </a:r>
            <a:r>
              <a:rPr lang="ja-JP" altLang="en-US" dirty="0" smtClean="0"/>
              <a:t>か</a:t>
            </a:r>
            <a:endParaRPr kumimoji="1" lang="ja-JP" altLang="en-US" dirty="0"/>
          </a:p>
        </p:txBody>
      </p:sp>
      <p:sp>
        <p:nvSpPr>
          <p:cNvPr id="6" name="テキスト ボックス 5"/>
          <p:cNvSpPr txBox="1"/>
          <p:nvPr/>
        </p:nvSpPr>
        <p:spPr>
          <a:xfrm>
            <a:off x="614327" y="488379"/>
            <a:ext cx="4448754" cy="369332"/>
          </a:xfrm>
          <a:prstGeom prst="rect">
            <a:avLst/>
          </a:prstGeom>
          <a:noFill/>
        </p:spPr>
        <p:txBody>
          <a:bodyPr wrap="none" rtlCol="0">
            <a:spAutoFit/>
          </a:bodyPr>
          <a:lstStyle/>
          <a:p>
            <a:r>
              <a:rPr lang="ja-JP" altLang="en-US" dirty="0" smtClean="0"/>
              <a:t>電気通信大学で身につけたいスキルは何か</a:t>
            </a:r>
            <a:endParaRPr kumimoji="1" lang="ja-JP" altLang="en-US" dirty="0"/>
          </a:p>
        </p:txBody>
      </p:sp>
      <p:sp>
        <p:nvSpPr>
          <p:cNvPr id="7" name="テキスト ボックス 6"/>
          <p:cNvSpPr txBox="1"/>
          <p:nvPr/>
        </p:nvSpPr>
        <p:spPr>
          <a:xfrm>
            <a:off x="879257" y="857711"/>
            <a:ext cx="2139528" cy="923330"/>
          </a:xfrm>
          <a:prstGeom prst="rect">
            <a:avLst/>
          </a:prstGeom>
          <a:noFill/>
        </p:spPr>
        <p:txBody>
          <a:bodyPr wrap="none" rtlCol="0">
            <a:spAutoFit/>
          </a:bodyPr>
          <a:lstStyle/>
          <a:p>
            <a:r>
              <a:rPr lang="ja-JP" altLang="en-US" dirty="0" smtClean="0"/>
              <a:t>コミュニケーション力</a:t>
            </a:r>
            <a:endParaRPr lang="en-US" altLang="ja-JP" dirty="0" smtClean="0"/>
          </a:p>
          <a:p>
            <a:r>
              <a:rPr lang="ja-JP" altLang="en-US" dirty="0" smtClean="0"/>
              <a:t>英語力</a:t>
            </a:r>
            <a:endParaRPr lang="en-US" altLang="ja-JP" dirty="0" smtClean="0"/>
          </a:p>
          <a:p>
            <a:r>
              <a:rPr lang="en-US" altLang="ja-JP" dirty="0" smtClean="0"/>
              <a:t>PC</a:t>
            </a:r>
            <a:r>
              <a:rPr lang="ja-JP" altLang="en-US" dirty="0" smtClean="0"/>
              <a:t>スキル</a:t>
            </a:r>
            <a:endParaRPr kumimoji="1" lang="ja-JP" altLang="en-US" dirty="0"/>
          </a:p>
        </p:txBody>
      </p:sp>
      <p:sp>
        <p:nvSpPr>
          <p:cNvPr id="8" name="テキスト ボックス 7"/>
          <p:cNvSpPr txBox="1"/>
          <p:nvPr/>
        </p:nvSpPr>
        <p:spPr>
          <a:xfrm>
            <a:off x="879257" y="4885002"/>
            <a:ext cx="4495078" cy="1477328"/>
          </a:xfrm>
          <a:prstGeom prst="rect">
            <a:avLst/>
          </a:prstGeom>
          <a:noFill/>
        </p:spPr>
        <p:txBody>
          <a:bodyPr wrap="none" rtlCol="0">
            <a:spAutoFit/>
          </a:bodyPr>
          <a:lstStyle/>
          <a:p>
            <a:r>
              <a:rPr lang="ja-JP" altLang="en-US" dirty="0" smtClean="0"/>
              <a:t>読書</a:t>
            </a:r>
            <a:endParaRPr lang="en-US" altLang="ja-JP" dirty="0" smtClean="0"/>
          </a:p>
          <a:p>
            <a:r>
              <a:rPr lang="en-US" altLang="ja-JP" dirty="0" smtClean="0"/>
              <a:t>PC</a:t>
            </a:r>
            <a:r>
              <a:rPr lang="ja-JP" altLang="en-US" dirty="0" smtClean="0"/>
              <a:t>スキル習得（プログラミング言語、</a:t>
            </a:r>
            <a:r>
              <a:rPr lang="en-US" altLang="ja-JP" dirty="0" smtClean="0"/>
              <a:t>CG</a:t>
            </a:r>
            <a:r>
              <a:rPr lang="ja-JP" altLang="en-US" dirty="0" smtClean="0"/>
              <a:t>作り</a:t>
            </a:r>
            <a:r>
              <a:rPr lang="ja-JP" altLang="en-US" dirty="0" smtClean="0"/>
              <a:t>）</a:t>
            </a:r>
            <a:endParaRPr lang="en-US" altLang="ja-JP" dirty="0" smtClean="0"/>
          </a:p>
          <a:p>
            <a:r>
              <a:rPr lang="ja-JP" altLang="en-US" dirty="0" smtClean="0"/>
              <a:t>他人</a:t>
            </a:r>
            <a:r>
              <a:rPr lang="ja-JP" altLang="en-US" dirty="0" smtClean="0"/>
              <a:t>とのコミュニケーションの</a:t>
            </a:r>
            <a:r>
              <a:rPr lang="ja-JP" altLang="en-US" dirty="0" smtClean="0"/>
              <a:t>強化</a:t>
            </a:r>
            <a:endParaRPr lang="en-US" altLang="ja-JP" dirty="0" smtClean="0"/>
          </a:p>
          <a:p>
            <a:r>
              <a:rPr lang="ja-JP" altLang="en-US" dirty="0" smtClean="0"/>
              <a:t>勉強</a:t>
            </a:r>
            <a:endParaRPr lang="en-US" altLang="ja-JP" dirty="0" smtClean="0"/>
          </a:p>
          <a:p>
            <a:r>
              <a:rPr lang="ja-JP" altLang="en-US" dirty="0" smtClean="0"/>
              <a:t>特</a:t>
            </a:r>
            <a:r>
              <a:rPr lang="ja-JP" altLang="en-US" dirty="0" smtClean="0"/>
              <a:t>になし　</a:t>
            </a:r>
            <a:r>
              <a:rPr lang="en-US" altLang="ja-JP" dirty="0" smtClean="0"/>
              <a:t>12</a:t>
            </a:r>
            <a:r>
              <a:rPr lang="ja-JP" altLang="en-US" dirty="0" smtClean="0"/>
              <a:t>人</a:t>
            </a:r>
            <a:endParaRPr kumimoji="1" lang="ja-JP" altLang="en-US" dirty="0"/>
          </a:p>
        </p:txBody>
      </p:sp>
      <p:sp>
        <p:nvSpPr>
          <p:cNvPr id="9" name="テキスト ボックス 8"/>
          <p:cNvSpPr txBox="1"/>
          <p:nvPr/>
        </p:nvSpPr>
        <p:spPr>
          <a:xfrm>
            <a:off x="879257" y="2681323"/>
            <a:ext cx="1287532" cy="1477328"/>
          </a:xfrm>
          <a:prstGeom prst="rect">
            <a:avLst/>
          </a:prstGeom>
          <a:noFill/>
        </p:spPr>
        <p:txBody>
          <a:bodyPr wrap="none" rtlCol="0">
            <a:spAutoFit/>
          </a:bodyPr>
          <a:lstStyle/>
          <a:p>
            <a:r>
              <a:rPr lang="ja-JP" altLang="en-US" dirty="0" smtClean="0"/>
              <a:t>職業と一致</a:t>
            </a:r>
            <a:endParaRPr lang="en-US" altLang="ja-JP" dirty="0" smtClean="0"/>
          </a:p>
          <a:p>
            <a:r>
              <a:rPr kumimoji="1" lang="ja-JP" altLang="en-US" dirty="0" smtClean="0"/>
              <a:t>生活</a:t>
            </a:r>
            <a:endParaRPr kumimoji="1" lang="en-US" altLang="ja-JP" dirty="0" smtClean="0"/>
          </a:p>
          <a:p>
            <a:r>
              <a:rPr lang="ja-JP" altLang="en-US" dirty="0" smtClean="0"/>
              <a:t>内面</a:t>
            </a:r>
            <a:endParaRPr lang="en-US" altLang="ja-JP" dirty="0" smtClean="0"/>
          </a:p>
          <a:p>
            <a:r>
              <a:rPr lang="ja-JP" altLang="en-US" dirty="0" smtClean="0"/>
              <a:t>実績</a:t>
            </a:r>
            <a:endParaRPr lang="en-US" altLang="ja-JP" dirty="0" smtClean="0"/>
          </a:p>
          <a:p>
            <a:r>
              <a:rPr kumimoji="1" lang="ja-JP" altLang="en-US" dirty="0" smtClean="0"/>
              <a:t>その他</a:t>
            </a:r>
            <a:endParaRPr kumimoji="1" lang="ja-JP" altLang="en-US" dirty="0"/>
          </a:p>
        </p:txBody>
      </p:sp>
      <p:sp>
        <p:nvSpPr>
          <p:cNvPr id="10" name="テキスト ボックス 9"/>
          <p:cNvSpPr txBox="1"/>
          <p:nvPr/>
        </p:nvSpPr>
        <p:spPr>
          <a:xfrm>
            <a:off x="2381060" y="2681323"/>
            <a:ext cx="1148248" cy="1477328"/>
          </a:xfrm>
          <a:prstGeom prst="rect">
            <a:avLst/>
          </a:prstGeom>
          <a:noFill/>
        </p:spPr>
        <p:txBody>
          <a:bodyPr wrap="square" rtlCol="0">
            <a:spAutoFit/>
          </a:bodyPr>
          <a:lstStyle/>
          <a:p>
            <a:r>
              <a:rPr kumimoji="1" lang="en-US" altLang="ja-JP" dirty="0" smtClean="0"/>
              <a:t>: 13</a:t>
            </a:r>
            <a:r>
              <a:rPr kumimoji="1" lang="ja-JP" altLang="en-US" dirty="0" smtClean="0"/>
              <a:t>人</a:t>
            </a:r>
            <a:endParaRPr kumimoji="1" lang="en-US" altLang="ja-JP" dirty="0" smtClean="0"/>
          </a:p>
          <a:p>
            <a:r>
              <a:rPr lang="en-US" altLang="ja-JP" dirty="0" smtClean="0"/>
              <a:t>:</a:t>
            </a:r>
            <a:r>
              <a:rPr lang="en-US" altLang="ja-JP" dirty="0" smtClean="0"/>
              <a:t>  </a:t>
            </a:r>
            <a:r>
              <a:rPr lang="en-US" altLang="ja-JP" dirty="0" smtClean="0"/>
              <a:t> 6</a:t>
            </a:r>
            <a:r>
              <a:rPr lang="ja-JP" altLang="en-US" dirty="0" smtClean="0"/>
              <a:t>人</a:t>
            </a:r>
            <a:endParaRPr lang="en-US" altLang="ja-JP" dirty="0" smtClean="0"/>
          </a:p>
          <a:p>
            <a:r>
              <a:rPr kumimoji="1" lang="en-US" altLang="ja-JP" dirty="0" smtClean="0"/>
              <a:t>:   3</a:t>
            </a:r>
            <a:r>
              <a:rPr kumimoji="1" lang="ja-JP" altLang="en-US" dirty="0" smtClean="0"/>
              <a:t>人</a:t>
            </a:r>
            <a:endParaRPr kumimoji="1" lang="en-US" altLang="ja-JP" dirty="0" smtClean="0"/>
          </a:p>
          <a:p>
            <a:r>
              <a:rPr lang="en-US" altLang="ja-JP" dirty="0" smtClean="0"/>
              <a:t>:   3</a:t>
            </a:r>
            <a:r>
              <a:rPr lang="ja-JP" altLang="en-US" dirty="0" smtClean="0"/>
              <a:t>人</a:t>
            </a:r>
            <a:endParaRPr lang="en-US" altLang="ja-JP" dirty="0" smtClean="0"/>
          </a:p>
          <a:p>
            <a:r>
              <a:rPr lang="en-US" altLang="ja-JP" dirty="0" smtClean="0"/>
              <a:t>:   3</a:t>
            </a:r>
            <a:r>
              <a:rPr lang="ja-JP" altLang="en-US" dirty="0" smtClean="0"/>
              <a:t>人</a:t>
            </a:r>
            <a:endParaRPr lang="en-US" altLang="ja-JP" dirty="0" smtClean="0"/>
          </a:p>
        </p:txBody>
      </p:sp>
      <p:graphicFrame>
        <p:nvGraphicFramePr>
          <p:cNvPr id="11" name="グラフ 10"/>
          <p:cNvGraphicFramePr/>
          <p:nvPr/>
        </p:nvGraphicFramePr>
        <p:xfrm>
          <a:off x="3529307" y="1415451"/>
          <a:ext cx="4796495" cy="3187306"/>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テキスト ボックス 2"/>
          <p:cNvSpPr txBox="1"/>
          <p:nvPr/>
        </p:nvSpPr>
        <p:spPr>
          <a:xfrm>
            <a:off x="3723273" y="955289"/>
            <a:ext cx="793306" cy="369332"/>
          </a:xfrm>
          <a:prstGeom prst="rect">
            <a:avLst/>
          </a:prstGeom>
          <a:noFill/>
        </p:spPr>
        <p:txBody>
          <a:bodyPr wrap="none" rtlCol="0">
            <a:spAutoFit/>
          </a:bodyPr>
          <a:lstStyle/>
          <a:p>
            <a:r>
              <a:rPr lang="ja-JP" altLang="en-US" dirty="0" smtClean="0"/>
              <a:t>まとめ</a:t>
            </a:r>
            <a:endParaRPr kumimoji="1" lang="ja-JP" altLang="en-US" dirty="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normAutofit/>
          </a:bodyPr>
          <a:lstStyle/>
          <a:p>
            <a:r>
              <a:rPr lang="en-US" altLang="ja-JP" dirty="0" smtClean="0"/>
              <a:t>TA</a:t>
            </a:r>
            <a:r>
              <a:rPr lang="ja-JP" altLang="en-US" dirty="0" smtClean="0"/>
              <a:t>向けアンケート結果</a:t>
            </a:r>
            <a:endParaRPr lang="ja-JP" altLang="en-US" dirty="0"/>
          </a:p>
        </p:txBody>
      </p:sp>
      <p:sp>
        <p:nvSpPr>
          <p:cNvPr id="6" name="テキスト ボックス 5"/>
          <p:cNvSpPr txBox="1"/>
          <p:nvPr/>
        </p:nvSpPr>
        <p:spPr>
          <a:xfrm>
            <a:off x="652121" y="2058353"/>
            <a:ext cx="4013125" cy="369332"/>
          </a:xfrm>
          <a:prstGeom prst="rect">
            <a:avLst/>
          </a:prstGeom>
          <a:noFill/>
        </p:spPr>
        <p:txBody>
          <a:bodyPr wrap="none" rtlCol="0">
            <a:spAutoFit/>
          </a:bodyPr>
          <a:lstStyle/>
          <a:p>
            <a:r>
              <a:rPr kumimoji="1" lang="en-US" altLang="ja-JP" dirty="0" smtClean="0"/>
              <a:t>TA</a:t>
            </a:r>
            <a:r>
              <a:rPr kumimoji="1" lang="ja-JP" altLang="en-US" dirty="0" smtClean="0"/>
              <a:t>向けアンケートの概要、実施した理由</a:t>
            </a:r>
            <a:endParaRPr kumimoji="1" lang="ja-JP" altLang="en-US" dirty="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テキスト ボックス 2"/>
          <p:cNvSpPr txBox="1"/>
          <p:nvPr/>
        </p:nvSpPr>
        <p:spPr>
          <a:xfrm>
            <a:off x="933532" y="412511"/>
            <a:ext cx="2871700" cy="369332"/>
          </a:xfrm>
          <a:prstGeom prst="rect">
            <a:avLst/>
          </a:prstGeom>
          <a:noFill/>
        </p:spPr>
        <p:txBody>
          <a:bodyPr wrap="none" rtlCol="0">
            <a:spAutoFit/>
          </a:bodyPr>
          <a:lstStyle/>
          <a:p>
            <a:r>
              <a:rPr kumimoji="1" lang="ja-JP" altLang="en-US" dirty="0" smtClean="0"/>
              <a:t>なぜ大学院進学を選んだか</a:t>
            </a:r>
            <a:endParaRPr kumimoji="1" lang="ja-JP" altLang="en-US" dirty="0"/>
          </a:p>
        </p:txBody>
      </p:sp>
      <p:sp>
        <p:nvSpPr>
          <p:cNvPr id="4" name="テキスト ボックス 3"/>
          <p:cNvSpPr txBox="1"/>
          <p:nvPr/>
        </p:nvSpPr>
        <p:spPr>
          <a:xfrm>
            <a:off x="933532" y="3213003"/>
            <a:ext cx="2226992" cy="369332"/>
          </a:xfrm>
          <a:prstGeom prst="rect">
            <a:avLst/>
          </a:prstGeom>
          <a:noFill/>
        </p:spPr>
        <p:txBody>
          <a:bodyPr wrap="none" rtlCol="0">
            <a:spAutoFit/>
          </a:bodyPr>
          <a:lstStyle/>
          <a:p>
            <a:r>
              <a:rPr kumimoji="1" lang="ja-JP" altLang="en-US" dirty="0" smtClean="0"/>
              <a:t>大学院進学のメリット</a:t>
            </a:r>
            <a:endParaRPr kumimoji="1" lang="ja-JP" altLang="en-US" dirty="0"/>
          </a:p>
        </p:txBody>
      </p:sp>
      <p:sp>
        <p:nvSpPr>
          <p:cNvPr id="12" name="テキスト ボックス 11"/>
          <p:cNvSpPr txBox="1"/>
          <p:nvPr/>
        </p:nvSpPr>
        <p:spPr>
          <a:xfrm>
            <a:off x="607881" y="1302667"/>
            <a:ext cx="4657044" cy="1200329"/>
          </a:xfrm>
          <a:prstGeom prst="rect">
            <a:avLst/>
          </a:prstGeom>
          <a:noFill/>
        </p:spPr>
        <p:txBody>
          <a:bodyPr wrap="none" rtlCol="0">
            <a:spAutoFit/>
          </a:bodyPr>
          <a:lstStyle/>
          <a:p>
            <a:r>
              <a:rPr lang="ja-JP" altLang="en-US" dirty="0"/>
              <a:t>大学</a:t>
            </a:r>
            <a:r>
              <a:rPr lang="en-US" altLang="ja-JP" dirty="0"/>
              <a:t>4</a:t>
            </a:r>
            <a:r>
              <a:rPr lang="ja-JP" altLang="en-US" dirty="0"/>
              <a:t>年間の学習では足りない</a:t>
            </a:r>
            <a:r>
              <a:rPr lang="ja-JP" altLang="en-US" dirty="0" smtClean="0"/>
              <a:t>から</a:t>
            </a:r>
            <a:endParaRPr lang="en-US" altLang="ja-JP" dirty="0" smtClean="0"/>
          </a:p>
          <a:p>
            <a:r>
              <a:rPr lang="ja-JP" altLang="en-US" dirty="0" smtClean="0"/>
              <a:t>もっと学びたい</a:t>
            </a:r>
            <a:endParaRPr lang="en-US" altLang="ja-JP" dirty="0" smtClean="0"/>
          </a:p>
          <a:p>
            <a:r>
              <a:rPr lang="ja-JP" altLang="en-US" dirty="0" smtClean="0"/>
              <a:t>学ぶ</a:t>
            </a:r>
            <a:r>
              <a:rPr lang="ja-JP" altLang="en-US" dirty="0"/>
              <a:t>ことがまだある</a:t>
            </a:r>
            <a:r>
              <a:rPr lang="ja-JP" altLang="en-US" dirty="0" smtClean="0"/>
              <a:t>、時間</a:t>
            </a:r>
            <a:r>
              <a:rPr lang="ja-JP" altLang="en-US" dirty="0"/>
              <a:t>がもっと</a:t>
            </a:r>
            <a:r>
              <a:rPr lang="ja-JP" altLang="en-US" dirty="0" smtClean="0"/>
              <a:t>欲しかった</a:t>
            </a:r>
            <a:endParaRPr lang="en-US" altLang="ja-JP" dirty="0" smtClean="0"/>
          </a:p>
          <a:p>
            <a:r>
              <a:rPr lang="ja-JP" altLang="en-US" dirty="0" smtClean="0"/>
              <a:t>さらに</a:t>
            </a:r>
            <a:r>
              <a:rPr lang="ja-JP" altLang="en-US" dirty="0"/>
              <a:t>研究したい</a:t>
            </a:r>
            <a:r>
              <a:rPr lang="ja-JP" altLang="en-US" dirty="0" smtClean="0"/>
              <a:t>、また</a:t>
            </a:r>
            <a:r>
              <a:rPr lang="ja-JP" altLang="en-US" dirty="0"/>
              <a:t>自分の考えを深めたい</a:t>
            </a:r>
            <a:endParaRPr kumimoji="1" lang="ja-JP" altLang="en-US" dirty="0"/>
          </a:p>
        </p:txBody>
      </p:sp>
      <p:sp>
        <p:nvSpPr>
          <p:cNvPr id="13" name="テキスト ボックス 12"/>
          <p:cNvSpPr txBox="1"/>
          <p:nvPr/>
        </p:nvSpPr>
        <p:spPr>
          <a:xfrm>
            <a:off x="759852" y="4092546"/>
            <a:ext cx="6044744" cy="1200329"/>
          </a:xfrm>
          <a:prstGeom prst="rect">
            <a:avLst/>
          </a:prstGeom>
          <a:noFill/>
        </p:spPr>
        <p:txBody>
          <a:bodyPr wrap="none" rtlCol="0">
            <a:spAutoFit/>
          </a:bodyPr>
          <a:lstStyle/>
          <a:p>
            <a:r>
              <a:rPr lang="ja-JP" altLang="en-US" dirty="0"/>
              <a:t>研究の幅が</a:t>
            </a:r>
            <a:r>
              <a:rPr lang="ja-JP" altLang="en-US" dirty="0" smtClean="0"/>
              <a:t>広がる</a:t>
            </a:r>
            <a:endParaRPr lang="en-US" altLang="ja-JP" dirty="0" smtClean="0"/>
          </a:p>
          <a:p>
            <a:r>
              <a:rPr lang="ja-JP" altLang="en-US" dirty="0" smtClean="0"/>
              <a:t>人生</a:t>
            </a:r>
            <a:r>
              <a:rPr lang="ja-JP" altLang="en-US" dirty="0"/>
              <a:t>を深く考えることが</a:t>
            </a:r>
            <a:r>
              <a:rPr lang="ja-JP" altLang="en-US" dirty="0" smtClean="0"/>
              <a:t>できる</a:t>
            </a:r>
            <a:endParaRPr lang="en-US" altLang="ja-JP" dirty="0" smtClean="0"/>
          </a:p>
          <a:p>
            <a:r>
              <a:rPr lang="ja-JP" altLang="en-US" dirty="0" smtClean="0"/>
              <a:t>自分</a:t>
            </a:r>
            <a:r>
              <a:rPr lang="ja-JP" altLang="en-US" dirty="0"/>
              <a:t>の興味ある分野に関して深い専門知識を習得できる</a:t>
            </a:r>
            <a:r>
              <a:rPr lang="ja-JP" altLang="en-US" dirty="0" smtClean="0"/>
              <a:t>こと</a:t>
            </a:r>
            <a:endParaRPr lang="en-US" altLang="ja-JP" dirty="0" smtClean="0"/>
          </a:p>
          <a:p>
            <a:r>
              <a:rPr lang="ja-JP" altLang="en-US" dirty="0" smtClean="0"/>
              <a:t>時間</a:t>
            </a:r>
            <a:r>
              <a:rPr lang="ja-JP" altLang="en-US" dirty="0"/>
              <a:t>に余裕があり、成長できる</a:t>
            </a:r>
            <a:endParaRPr kumimoji="1" lang="ja-JP" altLang="en-US" dirty="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テキスト ボックス 1"/>
          <p:cNvSpPr txBox="1"/>
          <p:nvPr/>
        </p:nvSpPr>
        <p:spPr>
          <a:xfrm>
            <a:off x="857548" y="803311"/>
            <a:ext cx="4006024" cy="369332"/>
          </a:xfrm>
          <a:prstGeom prst="rect">
            <a:avLst/>
          </a:prstGeom>
          <a:noFill/>
        </p:spPr>
        <p:txBody>
          <a:bodyPr wrap="none" rtlCol="0">
            <a:spAutoFit/>
          </a:bodyPr>
          <a:lstStyle/>
          <a:p>
            <a:r>
              <a:rPr kumimoji="1" lang="ja-JP" altLang="en-US" dirty="0" smtClean="0"/>
              <a:t>学部一年生でやっておいてよかったこと</a:t>
            </a:r>
            <a:endParaRPr kumimoji="1" lang="ja-JP" altLang="en-US" dirty="0"/>
          </a:p>
        </p:txBody>
      </p:sp>
      <p:sp>
        <p:nvSpPr>
          <p:cNvPr id="3" name="テキスト ボックス 2"/>
          <p:cNvSpPr txBox="1"/>
          <p:nvPr/>
        </p:nvSpPr>
        <p:spPr>
          <a:xfrm>
            <a:off x="857548" y="2714133"/>
            <a:ext cx="3728304" cy="369332"/>
          </a:xfrm>
          <a:prstGeom prst="rect">
            <a:avLst/>
          </a:prstGeom>
          <a:noFill/>
        </p:spPr>
        <p:txBody>
          <a:bodyPr wrap="none" rtlCol="0">
            <a:spAutoFit/>
          </a:bodyPr>
          <a:lstStyle/>
          <a:p>
            <a:r>
              <a:rPr kumimoji="1" lang="ja-JP" altLang="en-US" dirty="0" smtClean="0"/>
              <a:t>学部一年生でやらなくて後悔したこと</a:t>
            </a:r>
            <a:endParaRPr kumimoji="1" lang="ja-JP" altLang="en-US" dirty="0"/>
          </a:p>
        </p:txBody>
      </p:sp>
      <p:sp>
        <p:nvSpPr>
          <p:cNvPr id="4" name="テキスト ボックス 3"/>
          <p:cNvSpPr txBox="1"/>
          <p:nvPr/>
        </p:nvSpPr>
        <p:spPr>
          <a:xfrm>
            <a:off x="803271" y="4515913"/>
            <a:ext cx="4266613" cy="369332"/>
          </a:xfrm>
          <a:prstGeom prst="rect">
            <a:avLst/>
          </a:prstGeom>
          <a:noFill/>
        </p:spPr>
        <p:txBody>
          <a:bodyPr wrap="none" rtlCol="0">
            <a:spAutoFit/>
          </a:bodyPr>
          <a:lstStyle/>
          <a:p>
            <a:r>
              <a:rPr kumimoji="1" lang="ja-JP" altLang="en-US" dirty="0" smtClean="0"/>
              <a:t>学部一年生でやった内容で役に立ったこと</a:t>
            </a:r>
            <a:endParaRPr kumimoji="1" lang="ja-JP" altLang="en-US" dirty="0"/>
          </a:p>
        </p:txBody>
      </p:sp>
      <p:sp>
        <p:nvSpPr>
          <p:cNvPr id="5" name="テキスト ボックス 4"/>
          <p:cNvSpPr txBox="1"/>
          <p:nvPr/>
        </p:nvSpPr>
        <p:spPr>
          <a:xfrm>
            <a:off x="976952" y="1313523"/>
            <a:ext cx="5045672" cy="1200329"/>
          </a:xfrm>
          <a:prstGeom prst="rect">
            <a:avLst/>
          </a:prstGeom>
          <a:noFill/>
        </p:spPr>
        <p:txBody>
          <a:bodyPr wrap="none" rtlCol="0">
            <a:spAutoFit/>
          </a:bodyPr>
          <a:lstStyle/>
          <a:p>
            <a:r>
              <a:rPr lang="ja-JP" altLang="en-US" dirty="0"/>
              <a:t>やっぱり友達作り！あとはサークルに入ることだ</a:t>
            </a:r>
            <a:r>
              <a:rPr lang="ja-JP" altLang="en-US" dirty="0" smtClean="0"/>
              <a:t>ね</a:t>
            </a:r>
            <a:endParaRPr lang="en-US" altLang="ja-JP" dirty="0" smtClean="0"/>
          </a:p>
          <a:p>
            <a:r>
              <a:rPr lang="ja-JP" altLang="en-US" dirty="0" smtClean="0"/>
              <a:t>第一</a:t>
            </a:r>
            <a:r>
              <a:rPr lang="ja-JP" altLang="en-US" dirty="0"/>
              <a:t>位　友達作り</a:t>
            </a:r>
            <a:r>
              <a:rPr lang="ja-JP" altLang="en-US" dirty="0" smtClean="0"/>
              <a:t> </a:t>
            </a:r>
            <a:endParaRPr lang="en-US" altLang="ja-JP" dirty="0" smtClean="0"/>
          </a:p>
          <a:p>
            <a:r>
              <a:rPr lang="ja-JP" altLang="en-US" dirty="0" smtClean="0"/>
              <a:t>第二</a:t>
            </a:r>
            <a:r>
              <a:rPr lang="ja-JP" altLang="en-US" dirty="0"/>
              <a:t>位　サークルに</a:t>
            </a:r>
            <a:r>
              <a:rPr lang="ja-JP" altLang="en-US" dirty="0" smtClean="0"/>
              <a:t>入る</a:t>
            </a:r>
            <a:endParaRPr lang="en-US" altLang="ja-JP" dirty="0" smtClean="0"/>
          </a:p>
          <a:p>
            <a:r>
              <a:rPr lang="ja-JP" altLang="en-US" dirty="0" smtClean="0"/>
              <a:t>第三</a:t>
            </a:r>
            <a:r>
              <a:rPr lang="ja-JP" altLang="en-US" dirty="0"/>
              <a:t>位　遊び</a:t>
            </a:r>
            <a:endParaRPr kumimoji="1" lang="ja-JP" altLang="en-US" dirty="0"/>
          </a:p>
        </p:txBody>
      </p:sp>
      <p:sp>
        <p:nvSpPr>
          <p:cNvPr id="6" name="テキスト ボックス 5"/>
          <p:cNvSpPr txBox="1"/>
          <p:nvPr/>
        </p:nvSpPr>
        <p:spPr>
          <a:xfrm>
            <a:off x="1215763" y="3234957"/>
            <a:ext cx="1800493" cy="1200329"/>
          </a:xfrm>
          <a:prstGeom prst="rect">
            <a:avLst/>
          </a:prstGeom>
          <a:noFill/>
        </p:spPr>
        <p:txBody>
          <a:bodyPr wrap="none" rtlCol="0">
            <a:spAutoFit/>
          </a:bodyPr>
          <a:lstStyle/>
          <a:p>
            <a:r>
              <a:rPr lang="ja-JP" altLang="en-US" dirty="0" smtClean="0"/>
              <a:t>勉強</a:t>
            </a:r>
            <a:endParaRPr lang="en-US" altLang="ja-JP" dirty="0" smtClean="0"/>
          </a:p>
          <a:p>
            <a:r>
              <a:rPr lang="ja-JP" altLang="en-US" dirty="0" smtClean="0"/>
              <a:t>バイト</a:t>
            </a:r>
            <a:endParaRPr lang="en-US" altLang="ja-JP" dirty="0" smtClean="0"/>
          </a:p>
          <a:p>
            <a:r>
              <a:rPr lang="ja-JP" altLang="en-US" dirty="0" smtClean="0"/>
              <a:t>基礎</a:t>
            </a:r>
            <a:r>
              <a:rPr lang="ja-JP" altLang="en-US" dirty="0"/>
              <a:t>科目の</a:t>
            </a:r>
            <a:r>
              <a:rPr lang="ja-JP" altLang="en-US" dirty="0" smtClean="0"/>
              <a:t>勉強</a:t>
            </a:r>
            <a:endParaRPr lang="en-US" altLang="ja-JP" dirty="0" smtClean="0"/>
          </a:p>
          <a:p>
            <a:r>
              <a:rPr lang="ja-JP" altLang="en-US" dirty="0" smtClean="0"/>
              <a:t>授業</a:t>
            </a:r>
            <a:endParaRPr kumimoji="1" lang="ja-JP" altLang="en-US" dirty="0"/>
          </a:p>
        </p:txBody>
      </p:sp>
      <p:sp>
        <p:nvSpPr>
          <p:cNvPr id="7" name="テキスト ボックス 6"/>
          <p:cNvSpPr txBox="1"/>
          <p:nvPr/>
        </p:nvSpPr>
        <p:spPr>
          <a:xfrm>
            <a:off x="1280893" y="5091258"/>
            <a:ext cx="6913972" cy="1200329"/>
          </a:xfrm>
          <a:prstGeom prst="rect">
            <a:avLst/>
          </a:prstGeom>
          <a:noFill/>
        </p:spPr>
        <p:txBody>
          <a:bodyPr wrap="none" rtlCol="0">
            <a:spAutoFit/>
          </a:bodyPr>
          <a:lstStyle/>
          <a:p>
            <a:r>
              <a:rPr lang="ja-JP" altLang="en-US" dirty="0"/>
              <a:t>英語の</a:t>
            </a:r>
            <a:r>
              <a:rPr lang="ja-JP" altLang="en-US" dirty="0" smtClean="0"/>
              <a:t>勉強</a:t>
            </a:r>
            <a:endParaRPr lang="en-US" altLang="ja-JP" dirty="0" smtClean="0"/>
          </a:p>
          <a:p>
            <a:r>
              <a:rPr lang="ja-JP" altLang="en-US" dirty="0" smtClean="0"/>
              <a:t>レポート</a:t>
            </a:r>
            <a:r>
              <a:rPr lang="ja-JP" altLang="en-US" dirty="0"/>
              <a:t>の作成</a:t>
            </a:r>
            <a:r>
              <a:rPr lang="ja-JP" altLang="en-US" dirty="0" smtClean="0"/>
              <a:t>方法</a:t>
            </a:r>
            <a:endParaRPr lang="en-US" altLang="ja-JP" dirty="0" smtClean="0"/>
          </a:p>
          <a:p>
            <a:r>
              <a:rPr lang="ja-JP" altLang="en-US" dirty="0" smtClean="0"/>
              <a:t>実験</a:t>
            </a:r>
            <a:endParaRPr lang="en-US" altLang="ja-JP" dirty="0" smtClean="0"/>
          </a:p>
          <a:p>
            <a:r>
              <a:rPr lang="ja-JP" altLang="en-US" dirty="0" smtClean="0"/>
              <a:t>身</a:t>
            </a:r>
            <a:r>
              <a:rPr lang="ja-JP" altLang="en-US" dirty="0"/>
              <a:t>に付いていることなんてない。だから役立ってるかなんて分からない</a:t>
            </a:r>
            <a:endParaRPr kumimoji="1" lang="ja-JP" altLang="en-US" dirty="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テキスト ボックス 2"/>
          <p:cNvSpPr txBox="1"/>
          <p:nvPr/>
        </p:nvSpPr>
        <p:spPr>
          <a:xfrm>
            <a:off x="803271" y="1063845"/>
            <a:ext cx="5256667" cy="369332"/>
          </a:xfrm>
          <a:prstGeom prst="rect">
            <a:avLst/>
          </a:prstGeom>
          <a:noFill/>
        </p:spPr>
        <p:txBody>
          <a:bodyPr wrap="none" rtlCol="0">
            <a:spAutoFit/>
          </a:bodyPr>
          <a:lstStyle/>
          <a:p>
            <a:r>
              <a:rPr kumimoji="1" lang="ja-JP" altLang="en-US" dirty="0" smtClean="0"/>
              <a:t>大学入学当初の目標、その達成のために何をしたか</a:t>
            </a:r>
            <a:endParaRPr kumimoji="1" lang="ja-JP" altLang="en-US" dirty="0"/>
          </a:p>
        </p:txBody>
      </p:sp>
      <p:sp>
        <p:nvSpPr>
          <p:cNvPr id="4" name="テキスト ボックス 3"/>
          <p:cNvSpPr txBox="1"/>
          <p:nvPr/>
        </p:nvSpPr>
        <p:spPr>
          <a:xfrm>
            <a:off x="803271" y="3339343"/>
            <a:ext cx="1502935" cy="369332"/>
          </a:xfrm>
          <a:prstGeom prst="rect">
            <a:avLst/>
          </a:prstGeom>
          <a:noFill/>
        </p:spPr>
        <p:txBody>
          <a:bodyPr wrap="none" rtlCol="0">
            <a:spAutoFit/>
          </a:bodyPr>
          <a:lstStyle/>
          <a:p>
            <a:r>
              <a:rPr kumimoji="1" lang="ja-JP" altLang="en-US" dirty="0" smtClean="0"/>
              <a:t>就きたい仕事</a:t>
            </a:r>
            <a:endParaRPr kumimoji="1" lang="ja-JP" altLang="en-US" dirty="0"/>
          </a:p>
        </p:txBody>
      </p:sp>
      <p:sp>
        <p:nvSpPr>
          <p:cNvPr id="6" name="正方形/長方形 5"/>
          <p:cNvSpPr/>
          <p:nvPr/>
        </p:nvSpPr>
        <p:spPr>
          <a:xfrm>
            <a:off x="576185" y="3974289"/>
            <a:ext cx="6426174" cy="1754327"/>
          </a:xfrm>
          <a:prstGeom prst="rect">
            <a:avLst/>
          </a:prstGeom>
        </p:spPr>
        <p:txBody>
          <a:bodyPr wrap="square">
            <a:spAutoFit/>
          </a:bodyPr>
          <a:lstStyle/>
          <a:p>
            <a:r>
              <a:rPr lang="ja-JP" altLang="en-US" dirty="0"/>
              <a:t>ＳＥ</a:t>
            </a:r>
            <a:r>
              <a:rPr lang="ja-JP" altLang="en-US" dirty="0" smtClean="0"/>
              <a:t>、人</a:t>
            </a:r>
            <a:r>
              <a:rPr lang="ja-JP" altLang="en-US" dirty="0"/>
              <a:t>とのつながりが重要である</a:t>
            </a:r>
            <a:r>
              <a:rPr lang="ja-JP" altLang="en-US" dirty="0" smtClean="0"/>
              <a:t>ため</a:t>
            </a:r>
            <a:endParaRPr lang="en-US" altLang="ja-JP" dirty="0" smtClean="0"/>
          </a:p>
          <a:p>
            <a:r>
              <a:rPr lang="ja-JP" altLang="en-US" dirty="0" smtClean="0"/>
              <a:t>メーカー</a:t>
            </a:r>
            <a:r>
              <a:rPr lang="ja-JP" altLang="en-US" dirty="0"/>
              <a:t>の品質保障部門</a:t>
            </a:r>
            <a:r>
              <a:rPr lang="ja-JP" altLang="en-US" dirty="0" smtClean="0"/>
              <a:t>、</a:t>
            </a:r>
            <a:endParaRPr lang="en-US" altLang="ja-JP" dirty="0" smtClean="0"/>
          </a:p>
          <a:p>
            <a:r>
              <a:rPr lang="ja-JP" altLang="en-US" dirty="0" smtClean="0"/>
              <a:t>その</a:t>
            </a:r>
            <a:r>
              <a:rPr lang="ja-JP" altLang="en-US" dirty="0"/>
              <a:t>理由が見つからなくて就職</a:t>
            </a:r>
            <a:r>
              <a:rPr lang="ja-JP" altLang="en-US" dirty="0" smtClean="0"/>
              <a:t>できなかった</a:t>
            </a:r>
            <a:endParaRPr lang="en-US" altLang="ja-JP" dirty="0" smtClean="0"/>
          </a:p>
          <a:p>
            <a:r>
              <a:rPr lang="ja-JP" altLang="en-US" dirty="0" smtClean="0"/>
              <a:t>インフラ</a:t>
            </a:r>
            <a:r>
              <a:rPr lang="ja-JP" altLang="en-US" dirty="0"/>
              <a:t>系</a:t>
            </a:r>
            <a:r>
              <a:rPr lang="ja-JP" altLang="en-US" dirty="0" smtClean="0"/>
              <a:t>、人々</a:t>
            </a:r>
            <a:r>
              <a:rPr lang="ja-JP" altLang="en-US" dirty="0"/>
              <a:t>の生活に潤いを与えたいと思って</a:t>
            </a:r>
            <a:r>
              <a:rPr lang="ja-JP" altLang="en-US" dirty="0" smtClean="0"/>
              <a:t>いる</a:t>
            </a:r>
            <a:endParaRPr lang="en-US" altLang="ja-JP" dirty="0" smtClean="0"/>
          </a:p>
          <a:p>
            <a:r>
              <a:rPr lang="ja-JP" altLang="en-US" dirty="0" smtClean="0"/>
              <a:t>鉄道</a:t>
            </a:r>
            <a:r>
              <a:rPr lang="ja-JP" altLang="en-US" dirty="0"/>
              <a:t>会社での安全を守る技術者になること</a:t>
            </a:r>
            <a:r>
              <a:rPr lang="ja-JP" altLang="en-US" dirty="0" smtClean="0"/>
              <a:t>、</a:t>
            </a:r>
            <a:endParaRPr lang="en-US" altLang="ja-JP" dirty="0" smtClean="0"/>
          </a:p>
          <a:p>
            <a:r>
              <a:rPr lang="ja-JP" altLang="en-US" dirty="0" smtClean="0"/>
              <a:t>使って</a:t>
            </a:r>
            <a:r>
              <a:rPr lang="ja-JP" altLang="en-US" dirty="0"/>
              <a:t>くれる人が喜んでくれると、ものすごいやりがいを感じる</a:t>
            </a:r>
          </a:p>
        </p:txBody>
      </p:sp>
      <p:sp>
        <p:nvSpPr>
          <p:cNvPr id="7" name="テキスト ボックス 6"/>
          <p:cNvSpPr txBox="1"/>
          <p:nvPr/>
        </p:nvSpPr>
        <p:spPr>
          <a:xfrm>
            <a:off x="576185" y="1646155"/>
            <a:ext cx="646331" cy="369332"/>
          </a:xfrm>
          <a:prstGeom prst="rect">
            <a:avLst/>
          </a:prstGeom>
          <a:noFill/>
        </p:spPr>
        <p:txBody>
          <a:bodyPr wrap="none" rtlCol="0">
            <a:spAutoFit/>
          </a:bodyPr>
          <a:lstStyle/>
          <a:p>
            <a:r>
              <a:rPr kumimoji="1" lang="ja-JP" altLang="en-US" dirty="0" smtClean="0"/>
              <a:t>目標</a:t>
            </a:r>
            <a:endParaRPr kumimoji="1" lang="en-US" altLang="ja-JP" dirty="0" smtClean="0"/>
          </a:p>
        </p:txBody>
      </p:sp>
      <p:sp>
        <p:nvSpPr>
          <p:cNvPr id="8" name="テキスト ボックス 7"/>
          <p:cNvSpPr txBox="1"/>
          <p:nvPr/>
        </p:nvSpPr>
        <p:spPr>
          <a:xfrm>
            <a:off x="5008876" y="1646155"/>
            <a:ext cx="1233330" cy="369332"/>
          </a:xfrm>
          <a:prstGeom prst="rect">
            <a:avLst/>
          </a:prstGeom>
          <a:noFill/>
        </p:spPr>
        <p:txBody>
          <a:bodyPr wrap="square" rtlCol="0">
            <a:spAutoFit/>
          </a:bodyPr>
          <a:lstStyle/>
          <a:p>
            <a:r>
              <a:rPr kumimoji="1" lang="ja-JP" altLang="en-US" dirty="0" smtClean="0"/>
              <a:t>何をしたか</a:t>
            </a:r>
            <a:endParaRPr kumimoji="1" lang="ja-JP" altLang="en-US" dirty="0"/>
          </a:p>
        </p:txBody>
      </p:sp>
      <p:sp>
        <p:nvSpPr>
          <p:cNvPr id="9" name="テキスト ボックス 8"/>
          <p:cNvSpPr txBox="1"/>
          <p:nvPr/>
        </p:nvSpPr>
        <p:spPr>
          <a:xfrm>
            <a:off x="2432467" y="1646155"/>
            <a:ext cx="1493017" cy="369332"/>
          </a:xfrm>
          <a:prstGeom prst="rect">
            <a:avLst/>
          </a:prstGeom>
          <a:noFill/>
        </p:spPr>
        <p:txBody>
          <a:bodyPr wrap="none" rtlCol="0">
            <a:spAutoFit/>
          </a:bodyPr>
          <a:lstStyle/>
          <a:p>
            <a:r>
              <a:rPr kumimoji="1" lang="ja-JP" altLang="en-US" dirty="0" smtClean="0"/>
              <a:t>達成できたか</a:t>
            </a:r>
            <a:endParaRPr kumimoji="1" lang="ja-JP" altLang="en-US" dirty="0"/>
          </a:p>
        </p:txBody>
      </p:sp>
      <p:sp>
        <p:nvSpPr>
          <p:cNvPr id="10" name="テキスト ボックス 9"/>
          <p:cNvSpPr txBox="1"/>
          <p:nvPr/>
        </p:nvSpPr>
        <p:spPr>
          <a:xfrm>
            <a:off x="152865" y="2015487"/>
            <a:ext cx="2445201" cy="923330"/>
          </a:xfrm>
          <a:prstGeom prst="rect">
            <a:avLst/>
          </a:prstGeom>
          <a:noFill/>
        </p:spPr>
        <p:txBody>
          <a:bodyPr wrap="none" rtlCol="0">
            <a:spAutoFit/>
          </a:bodyPr>
          <a:lstStyle/>
          <a:p>
            <a:r>
              <a:rPr kumimoji="1" lang="ja-JP" altLang="en-US" dirty="0" smtClean="0"/>
              <a:t>就職関連</a:t>
            </a:r>
            <a:endParaRPr kumimoji="1" lang="en-US" altLang="ja-JP" dirty="0" smtClean="0"/>
          </a:p>
          <a:p>
            <a:r>
              <a:rPr lang="ja-JP" altLang="en-US" dirty="0" smtClean="0"/>
              <a:t>やりたいことを見つける</a:t>
            </a:r>
            <a:endParaRPr lang="en-US" altLang="ja-JP" dirty="0" smtClean="0"/>
          </a:p>
          <a:p>
            <a:r>
              <a:rPr kumimoji="1" lang="ja-JP" altLang="en-US" dirty="0" smtClean="0"/>
              <a:t>人間的成長や自立</a:t>
            </a:r>
            <a:endParaRPr kumimoji="1" lang="ja-JP" altLang="en-US" dirty="0"/>
          </a:p>
        </p:txBody>
      </p:sp>
      <p:sp>
        <p:nvSpPr>
          <p:cNvPr id="12" name="テキスト ボックス 11"/>
          <p:cNvSpPr txBox="1"/>
          <p:nvPr/>
        </p:nvSpPr>
        <p:spPr>
          <a:xfrm>
            <a:off x="2898144" y="2015487"/>
            <a:ext cx="513670" cy="923330"/>
          </a:xfrm>
          <a:prstGeom prst="rect">
            <a:avLst/>
          </a:prstGeom>
          <a:noFill/>
        </p:spPr>
        <p:txBody>
          <a:bodyPr wrap="none" rtlCol="0">
            <a:spAutoFit/>
          </a:bodyPr>
          <a:lstStyle/>
          <a:p>
            <a:r>
              <a:rPr lang="en-US" altLang="ja-JP" dirty="0" smtClean="0"/>
              <a:t>NO</a:t>
            </a:r>
          </a:p>
          <a:p>
            <a:r>
              <a:rPr kumimoji="1" lang="en-US" altLang="ja-JP" dirty="0" smtClean="0"/>
              <a:t>YES</a:t>
            </a:r>
            <a:br>
              <a:rPr kumimoji="1" lang="en-US" altLang="ja-JP" dirty="0" smtClean="0"/>
            </a:br>
            <a:r>
              <a:rPr kumimoji="1" lang="en-US" altLang="ja-JP" dirty="0" smtClean="0"/>
              <a:t>YES</a:t>
            </a:r>
            <a:endParaRPr kumimoji="1" lang="ja-JP" altLang="en-US" dirty="0"/>
          </a:p>
        </p:txBody>
      </p:sp>
      <p:sp>
        <p:nvSpPr>
          <p:cNvPr id="13" name="テキスト ボックス 12"/>
          <p:cNvSpPr txBox="1"/>
          <p:nvPr/>
        </p:nvSpPr>
        <p:spPr>
          <a:xfrm>
            <a:off x="4197514" y="2015487"/>
            <a:ext cx="4946486" cy="923330"/>
          </a:xfrm>
          <a:prstGeom prst="rect">
            <a:avLst/>
          </a:prstGeom>
          <a:noFill/>
        </p:spPr>
        <p:txBody>
          <a:bodyPr wrap="none" rtlCol="0">
            <a:spAutoFit/>
          </a:bodyPr>
          <a:lstStyle/>
          <a:p>
            <a:endParaRPr lang="en-US" altLang="ja-JP" dirty="0" smtClean="0"/>
          </a:p>
          <a:p>
            <a:r>
              <a:rPr lang="ja-JP" altLang="en-US" dirty="0" smtClean="0"/>
              <a:t>いろいろなことに挑戦した</a:t>
            </a:r>
            <a:endParaRPr lang="en-US" altLang="ja-JP" dirty="0" smtClean="0"/>
          </a:p>
          <a:p>
            <a:r>
              <a:rPr kumimoji="1" lang="ja-JP" altLang="en-US" dirty="0" smtClean="0"/>
              <a:t>人の役に立ったり根気よく取り組んだことでできた</a:t>
            </a:r>
            <a:endParaRPr kumimoji="1" lang="ja-JP" altLang="en-US" dirty="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テキスト ボックス 1"/>
          <p:cNvSpPr txBox="1"/>
          <p:nvPr/>
        </p:nvSpPr>
        <p:spPr>
          <a:xfrm>
            <a:off x="748997" y="586200"/>
            <a:ext cx="2951950" cy="369332"/>
          </a:xfrm>
          <a:prstGeom prst="rect">
            <a:avLst/>
          </a:prstGeom>
          <a:noFill/>
        </p:spPr>
        <p:txBody>
          <a:bodyPr wrap="none" rtlCol="0">
            <a:spAutoFit/>
          </a:bodyPr>
          <a:lstStyle/>
          <a:p>
            <a:r>
              <a:rPr kumimoji="1" lang="ja-JP" altLang="en-US" dirty="0" smtClean="0"/>
              <a:t>将来を考える上で重要なこと</a:t>
            </a:r>
            <a:endParaRPr kumimoji="1" lang="ja-JP" altLang="en-US" dirty="0"/>
          </a:p>
        </p:txBody>
      </p:sp>
      <p:sp>
        <p:nvSpPr>
          <p:cNvPr id="3" name="テキスト ボックス 2"/>
          <p:cNvSpPr txBox="1"/>
          <p:nvPr/>
        </p:nvSpPr>
        <p:spPr>
          <a:xfrm>
            <a:off x="748997" y="3540855"/>
            <a:ext cx="3364022" cy="369332"/>
          </a:xfrm>
          <a:prstGeom prst="rect">
            <a:avLst/>
          </a:prstGeom>
          <a:noFill/>
        </p:spPr>
        <p:txBody>
          <a:bodyPr wrap="none" rtlCol="0">
            <a:spAutoFit/>
          </a:bodyPr>
          <a:lstStyle/>
          <a:p>
            <a:r>
              <a:rPr kumimoji="1" lang="ja-JP" altLang="en-US" dirty="0" smtClean="0"/>
              <a:t>将来を考える際に有効だったこと</a:t>
            </a:r>
            <a:endParaRPr kumimoji="1" lang="ja-JP" altLang="en-US" dirty="0"/>
          </a:p>
        </p:txBody>
      </p:sp>
      <p:sp>
        <p:nvSpPr>
          <p:cNvPr id="4" name="正方形/長方形 3"/>
          <p:cNvSpPr/>
          <p:nvPr/>
        </p:nvSpPr>
        <p:spPr>
          <a:xfrm>
            <a:off x="1005106" y="955532"/>
            <a:ext cx="6126643" cy="2585323"/>
          </a:xfrm>
          <a:prstGeom prst="rect">
            <a:avLst/>
          </a:prstGeom>
        </p:spPr>
        <p:txBody>
          <a:bodyPr wrap="square">
            <a:spAutoFit/>
          </a:bodyPr>
          <a:lstStyle/>
          <a:p>
            <a:r>
              <a:rPr lang="ja-JP" altLang="en-US" dirty="0" smtClean="0"/>
              <a:t>人間性</a:t>
            </a:r>
            <a:r>
              <a:rPr lang="ja-JP" altLang="en-US" dirty="0" smtClean="0"/>
              <a:t>、</a:t>
            </a:r>
            <a:r>
              <a:rPr lang="ja-JP" altLang="en-US" dirty="0" smtClean="0"/>
              <a:t>やりがい</a:t>
            </a:r>
            <a:r>
              <a:rPr lang="ja-JP" altLang="en-US" dirty="0" smtClean="0"/>
              <a:t>、</a:t>
            </a:r>
            <a:r>
              <a:rPr lang="ja-JP" altLang="en-US" dirty="0" smtClean="0"/>
              <a:t>忙しさ</a:t>
            </a:r>
            <a:r>
              <a:rPr lang="ja-JP" altLang="en-US" dirty="0" smtClean="0"/>
              <a:t>、</a:t>
            </a:r>
            <a:r>
              <a:rPr lang="ja-JP" altLang="en-US" dirty="0" smtClean="0"/>
              <a:t>お金</a:t>
            </a:r>
            <a:r>
              <a:rPr lang="ja-JP" altLang="en-US" dirty="0" smtClean="0"/>
              <a:t>、</a:t>
            </a:r>
            <a:r>
              <a:rPr lang="ja-JP" altLang="en-US" dirty="0" smtClean="0"/>
              <a:t>将来性</a:t>
            </a:r>
            <a:endParaRPr lang="en-US" altLang="ja-JP" dirty="0" smtClean="0"/>
          </a:p>
          <a:p>
            <a:r>
              <a:rPr lang="ja-JP" altLang="en-US" dirty="0" smtClean="0"/>
              <a:t>目標</a:t>
            </a:r>
            <a:r>
              <a:rPr lang="ja-JP" altLang="en-US" dirty="0"/>
              <a:t>を立てる</a:t>
            </a:r>
            <a:r>
              <a:rPr lang="ja-JP" altLang="en-US" dirty="0" smtClean="0"/>
              <a:t>こと</a:t>
            </a:r>
            <a:endParaRPr lang="en-US" altLang="ja-JP" dirty="0" smtClean="0"/>
          </a:p>
          <a:p>
            <a:r>
              <a:rPr lang="ja-JP" altLang="en-US" dirty="0" smtClean="0"/>
              <a:t>自分</a:t>
            </a:r>
            <a:r>
              <a:rPr lang="ja-JP" altLang="en-US" dirty="0"/>
              <a:t>の考えを持つ</a:t>
            </a:r>
            <a:r>
              <a:rPr lang="ja-JP" altLang="en-US" dirty="0" smtClean="0"/>
              <a:t>こと</a:t>
            </a:r>
            <a:endParaRPr lang="en-US" altLang="ja-JP" dirty="0" smtClean="0"/>
          </a:p>
          <a:p>
            <a:r>
              <a:rPr lang="ja-JP" altLang="en-US" dirty="0" smtClean="0"/>
              <a:t>楽しい</a:t>
            </a:r>
            <a:r>
              <a:rPr lang="ja-JP" altLang="en-US" dirty="0"/>
              <a:t>人生がイメージできるか（１０年先、２０年先</a:t>
            </a:r>
            <a:r>
              <a:rPr lang="ja-JP" altLang="en-US" dirty="0" smtClean="0"/>
              <a:t>）</a:t>
            </a:r>
            <a:endParaRPr lang="en-US" altLang="ja-JP" dirty="0" smtClean="0"/>
          </a:p>
          <a:p>
            <a:r>
              <a:rPr lang="ja-JP" altLang="en-US" dirty="0" smtClean="0"/>
              <a:t>困って</a:t>
            </a:r>
            <a:r>
              <a:rPr lang="ja-JP" altLang="en-US" dirty="0"/>
              <a:t>いることを見つけようとする</a:t>
            </a:r>
            <a:r>
              <a:rPr lang="ja-JP" altLang="en-US" dirty="0" smtClean="0"/>
              <a:t>。</a:t>
            </a:r>
            <a:endParaRPr lang="en-US" altLang="ja-JP" dirty="0" smtClean="0"/>
          </a:p>
          <a:p>
            <a:r>
              <a:rPr lang="ja-JP" altLang="en-US" dirty="0" smtClean="0"/>
              <a:t>好き</a:t>
            </a:r>
            <a:r>
              <a:rPr lang="ja-JP" altLang="en-US" dirty="0"/>
              <a:t>なことを考える</a:t>
            </a:r>
            <a:r>
              <a:rPr lang="ja-JP" altLang="en-US" dirty="0" smtClean="0"/>
              <a:t>。</a:t>
            </a:r>
            <a:endParaRPr lang="en-US" altLang="ja-JP" dirty="0" smtClean="0"/>
          </a:p>
          <a:p>
            <a:r>
              <a:rPr lang="ja-JP" altLang="en-US" dirty="0" smtClean="0"/>
              <a:t>自分</a:t>
            </a:r>
            <a:r>
              <a:rPr lang="ja-JP" altLang="en-US" dirty="0"/>
              <a:t>にとって幸せな状態とはどんな状態であるかを考える</a:t>
            </a:r>
            <a:r>
              <a:rPr lang="ja-JP" altLang="en-US" dirty="0" smtClean="0"/>
              <a:t>こと</a:t>
            </a:r>
            <a:endParaRPr lang="en-US" altLang="ja-JP" dirty="0" smtClean="0"/>
          </a:p>
          <a:p>
            <a:r>
              <a:rPr lang="ja-JP" altLang="en-US" dirty="0" smtClean="0"/>
              <a:t>嫌な</a:t>
            </a:r>
            <a:r>
              <a:rPr lang="ja-JP" altLang="en-US" dirty="0"/>
              <a:t>ことも楽しいこともたくさん経験しておく</a:t>
            </a:r>
            <a:r>
              <a:rPr lang="ja-JP" altLang="en-US" dirty="0" smtClean="0"/>
              <a:t>こと</a:t>
            </a:r>
            <a:endParaRPr lang="en-US" altLang="ja-JP" dirty="0" smtClean="0"/>
          </a:p>
          <a:p>
            <a:r>
              <a:rPr lang="ja-JP" altLang="en-US" dirty="0" smtClean="0"/>
              <a:t>何</a:t>
            </a:r>
            <a:r>
              <a:rPr lang="ja-JP" altLang="en-US" dirty="0"/>
              <a:t>が一番自分にとって楽しいことか</a:t>
            </a:r>
          </a:p>
        </p:txBody>
      </p:sp>
      <p:sp>
        <p:nvSpPr>
          <p:cNvPr id="5" name="テキスト ボックス 4"/>
          <p:cNvSpPr txBox="1"/>
          <p:nvPr/>
        </p:nvSpPr>
        <p:spPr>
          <a:xfrm>
            <a:off x="1074647" y="4287946"/>
            <a:ext cx="5964831" cy="2308324"/>
          </a:xfrm>
          <a:prstGeom prst="rect">
            <a:avLst/>
          </a:prstGeom>
          <a:noFill/>
        </p:spPr>
        <p:txBody>
          <a:bodyPr wrap="none" rtlCol="0">
            <a:spAutoFit/>
          </a:bodyPr>
          <a:lstStyle/>
          <a:p>
            <a:r>
              <a:rPr lang="ja-JP" altLang="en-US" dirty="0"/>
              <a:t>周りの話をよく聞いて理解すること</a:t>
            </a:r>
            <a:endParaRPr lang="ja-JP" altLang="en-US" dirty="0" smtClean="0"/>
          </a:p>
          <a:p>
            <a:r>
              <a:rPr lang="ja-JP" altLang="en-US" dirty="0" smtClean="0"/>
              <a:t>先輩方</a:t>
            </a:r>
            <a:r>
              <a:rPr lang="ja-JP" altLang="en-US" dirty="0"/>
              <a:t>の交流</a:t>
            </a:r>
            <a:endParaRPr lang="ja-JP" altLang="en-US" dirty="0" smtClean="0"/>
          </a:p>
          <a:p>
            <a:r>
              <a:rPr lang="ja-JP" altLang="en-US" dirty="0" smtClean="0"/>
              <a:t>目標</a:t>
            </a:r>
            <a:r>
              <a:rPr lang="ja-JP" altLang="en-US" dirty="0"/>
              <a:t>を立てること</a:t>
            </a:r>
            <a:endParaRPr lang="ja-JP" altLang="en-US" dirty="0" smtClean="0"/>
          </a:p>
          <a:p>
            <a:r>
              <a:rPr lang="ja-JP" altLang="en-US" dirty="0" smtClean="0"/>
              <a:t>部活</a:t>
            </a:r>
            <a:r>
              <a:rPr lang="ja-JP" altLang="en-US" dirty="0"/>
              <a:t>や研究室、バイトなどで様々な人と意見交換をすること</a:t>
            </a:r>
            <a:endParaRPr lang="ja-JP" altLang="en-US" dirty="0" smtClean="0"/>
          </a:p>
          <a:p>
            <a:r>
              <a:rPr lang="ja-JP" altLang="en-US" dirty="0" smtClean="0"/>
              <a:t>友達</a:t>
            </a:r>
            <a:r>
              <a:rPr lang="ja-JP" altLang="en-US" dirty="0"/>
              <a:t>と話す</a:t>
            </a:r>
            <a:endParaRPr lang="ja-JP" altLang="en-US" dirty="0" smtClean="0"/>
          </a:p>
          <a:p>
            <a:r>
              <a:rPr lang="ja-JP" altLang="en-US" dirty="0" smtClean="0"/>
              <a:t>当たり前</a:t>
            </a:r>
            <a:r>
              <a:rPr lang="ja-JP" altLang="en-US" dirty="0"/>
              <a:t>を疑うこと</a:t>
            </a:r>
            <a:endParaRPr lang="ja-JP" altLang="en-US" dirty="0" smtClean="0"/>
          </a:p>
          <a:p>
            <a:r>
              <a:rPr lang="ja-JP" altLang="en-US" dirty="0" smtClean="0"/>
              <a:t>研究室</a:t>
            </a:r>
            <a:r>
              <a:rPr lang="ja-JP" altLang="en-US" dirty="0"/>
              <a:t>の先輩の前例を見聞きしたこと</a:t>
            </a:r>
            <a:endParaRPr lang="ja-JP" altLang="en-US" dirty="0" smtClean="0"/>
          </a:p>
          <a:p>
            <a:r>
              <a:rPr lang="ja-JP" altLang="en-US" dirty="0" smtClean="0"/>
              <a:t>自分</a:t>
            </a:r>
            <a:r>
              <a:rPr lang="ja-JP" altLang="en-US" dirty="0"/>
              <a:t>の適正を見つめ直す</a:t>
            </a:r>
            <a:endParaRPr kumimoji="1" lang="ja-JP" altLang="en-US" dirty="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まとめ</a:t>
            </a:r>
            <a:endParaRPr lang="ja-JP" altLang="en-US" dirty="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662189"/>
            <a:ext cx="7772400" cy="1617478"/>
          </a:xfrm>
        </p:spPr>
        <p:txBody>
          <a:bodyPr/>
          <a:lstStyle/>
          <a:p>
            <a:r>
              <a:rPr lang="ja-JP" altLang="en-US" dirty="0" smtClean="0"/>
              <a:t>先生向けアンケート結果</a:t>
            </a:r>
            <a:endParaRPr lang="ja-JP" altLang="en-US" dirty="0"/>
          </a:p>
        </p:txBody>
      </p:sp>
      <p:sp>
        <p:nvSpPr>
          <p:cNvPr id="4" name="テキスト ボックス 3"/>
          <p:cNvSpPr txBox="1"/>
          <p:nvPr/>
        </p:nvSpPr>
        <p:spPr>
          <a:xfrm>
            <a:off x="944387" y="2279667"/>
            <a:ext cx="4242267" cy="369332"/>
          </a:xfrm>
          <a:prstGeom prst="rect">
            <a:avLst/>
          </a:prstGeom>
          <a:noFill/>
        </p:spPr>
        <p:txBody>
          <a:bodyPr wrap="none" rtlCol="0">
            <a:spAutoFit/>
          </a:bodyPr>
          <a:lstStyle/>
          <a:p>
            <a:r>
              <a:rPr kumimoji="1" lang="ja-JP" altLang="en-US" dirty="0" smtClean="0"/>
              <a:t>先生向けアンケートの概要、実施した理由</a:t>
            </a:r>
            <a:endParaRPr kumimoji="1" lang="ja-JP" alt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テキスト ボックス 4"/>
          <p:cNvSpPr txBox="1"/>
          <p:nvPr/>
        </p:nvSpPr>
        <p:spPr>
          <a:xfrm>
            <a:off x="314795" y="455934"/>
            <a:ext cx="5318961" cy="369332"/>
          </a:xfrm>
          <a:prstGeom prst="rect">
            <a:avLst/>
          </a:prstGeom>
          <a:noFill/>
        </p:spPr>
        <p:txBody>
          <a:bodyPr wrap="square" rtlCol="0">
            <a:spAutoFit/>
          </a:bodyPr>
          <a:lstStyle/>
          <a:p>
            <a:r>
              <a:rPr lang="ja-JP" altLang="en-US" dirty="0"/>
              <a:t>勉強のことで生徒に対して教えたいことはなんですか</a:t>
            </a:r>
            <a:endParaRPr kumimoji="1" lang="ja-JP" altLang="en-US" dirty="0"/>
          </a:p>
        </p:txBody>
      </p:sp>
      <p:sp>
        <p:nvSpPr>
          <p:cNvPr id="6" name="テキスト ボックス 5"/>
          <p:cNvSpPr txBox="1"/>
          <p:nvPr/>
        </p:nvSpPr>
        <p:spPr>
          <a:xfrm>
            <a:off x="314795" y="3180679"/>
            <a:ext cx="4547940" cy="369332"/>
          </a:xfrm>
          <a:prstGeom prst="rect">
            <a:avLst/>
          </a:prstGeom>
          <a:noFill/>
        </p:spPr>
        <p:txBody>
          <a:bodyPr wrap="none" rtlCol="0">
            <a:spAutoFit/>
          </a:bodyPr>
          <a:lstStyle/>
          <a:p>
            <a:r>
              <a:rPr lang="ja-JP" altLang="en-US" dirty="0"/>
              <a:t>勉強以外で生徒に教えたいことはなんですか</a:t>
            </a:r>
            <a:endParaRPr kumimoji="1" lang="ja-JP" altLang="en-US" dirty="0"/>
          </a:p>
        </p:txBody>
      </p:sp>
      <p:sp>
        <p:nvSpPr>
          <p:cNvPr id="7" name="テキスト ボックス 6"/>
          <p:cNvSpPr txBox="1"/>
          <p:nvPr/>
        </p:nvSpPr>
        <p:spPr>
          <a:xfrm>
            <a:off x="967069" y="1237534"/>
            <a:ext cx="4147590" cy="1477328"/>
          </a:xfrm>
          <a:prstGeom prst="rect">
            <a:avLst/>
          </a:prstGeom>
          <a:noFill/>
        </p:spPr>
        <p:txBody>
          <a:bodyPr wrap="none" rtlCol="0">
            <a:spAutoFit/>
          </a:bodyPr>
          <a:lstStyle/>
          <a:p>
            <a:r>
              <a:rPr lang="ja-JP" altLang="en-US" dirty="0"/>
              <a:t>勉強は自分でする</a:t>
            </a:r>
            <a:r>
              <a:rPr lang="ja-JP" altLang="en-US" dirty="0" smtClean="0"/>
              <a:t>もの</a:t>
            </a:r>
            <a:endParaRPr lang="en-US" altLang="ja-JP" dirty="0" smtClean="0"/>
          </a:p>
          <a:p>
            <a:r>
              <a:rPr lang="ja-JP" altLang="en-US" dirty="0" smtClean="0"/>
              <a:t>大学</a:t>
            </a:r>
            <a:r>
              <a:rPr lang="ja-JP" altLang="en-US" dirty="0"/>
              <a:t>での勉強は高校までの勉強とは</a:t>
            </a:r>
            <a:r>
              <a:rPr lang="ja-JP" altLang="en-US" dirty="0" smtClean="0"/>
              <a:t>違う</a:t>
            </a:r>
            <a:endParaRPr lang="en-US" altLang="ja-JP" dirty="0" smtClean="0"/>
          </a:p>
          <a:p>
            <a:r>
              <a:rPr lang="ja-JP" altLang="en-US" dirty="0" smtClean="0"/>
              <a:t>学生</a:t>
            </a:r>
            <a:r>
              <a:rPr lang="ja-JP" altLang="en-US" dirty="0"/>
              <a:t>の動機付けの工夫が</a:t>
            </a:r>
            <a:r>
              <a:rPr lang="ja-JP" altLang="en-US" dirty="0" smtClean="0"/>
              <a:t>必要</a:t>
            </a:r>
            <a:endParaRPr lang="en-US" altLang="ja-JP" dirty="0" smtClean="0"/>
          </a:p>
          <a:p>
            <a:r>
              <a:rPr lang="ja-JP" altLang="en-US" dirty="0" smtClean="0"/>
              <a:t>論理的</a:t>
            </a:r>
            <a:r>
              <a:rPr lang="ja-JP" altLang="en-US" dirty="0"/>
              <a:t>思考をすることの</a:t>
            </a:r>
            <a:r>
              <a:rPr lang="ja-JP" altLang="en-US" dirty="0" smtClean="0"/>
              <a:t>楽しさ</a:t>
            </a:r>
            <a:endParaRPr lang="en-US" altLang="ja-JP" dirty="0" smtClean="0"/>
          </a:p>
          <a:p>
            <a:r>
              <a:rPr lang="ja-JP" altLang="en-US" dirty="0" smtClean="0"/>
              <a:t>「</a:t>
            </a:r>
            <a:r>
              <a:rPr lang="ja-JP" altLang="en-US" dirty="0"/>
              <a:t>品質管理、信頼性」</a:t>
            </a:r>
            <a:endParaRPr kumimoji="1" lang="ja-JP" altLang="en-US" dirty="0"/>
          </a:p>
        </p:txBody>
      </p:sp>
      <p:sp>
        <p:nvSpPr>
          <p:cNvPr id="8" name="テキスト ボックス 7"/>
          <p:cNvSpPr txBox="1"/>
          <p:nvPr/>
        </p:nvSpPr>
        <p:spPr>
          <a:xfrm>
            <a:off x="967069" y="3864579"/>
            <a:ext cx="6013185" cy="2308324"/>
          </a:xfrm>
          <a:prstGeom prst="rect">
            <a:avLst/>
          </a:prstGeom>
          <a:noFill/>
        </p:spPr>
        <p:txBody>
          <a:bodyPr wrap="none" rtlCol="0">
            <a:spAutoFit/>
          </a:bodyPr>
          <a:lstStyle/>
          <a:p>
            <a:r>
              <a:rPr lang="ja-JP" altLang="en-US" dirty="0"/>
              <a:t>誠実に事・人と向き合うことが</a:t>
            </a:r>
            <a:r>
              <a:rPr lang="ja-JP" altLang="en-US" dirty="0" smtClean="0"/>
              <a:t>大事</a:t>
            </a:r>
            <a:endParaRPr lang="en-US" altLang="ja-JP" dirty="0" smtClean="0"/>
          </a:p>
          <a:p>
            <a:r>
              <a:rPr lang="ja-JP" altLang="en-US" dirty="0" smtClean="0"/>
              <a:t>（</a:t>
            </a:r>
            <a:r>
              <a:rPr lang="ja-JP" altLang="en-US" dirty="0"/>
              <a:t>いろいろチャレンジして）「壁にぶつかる経験」をたくさん</a:t>
            </a:r>
            <a:r>
              <a:rPr lang="ja-JP" altLang="en-US" dirty="0" smtClean="0"/>
              <a:t>する</a:t>
            </a:r>
            <a:endParaRPr lang="en-US" altLang="ja-JP" dirty="0" smtClean="0"/>
          </a:p>
          <a:p>
            <a:r>
              <a:rPr lang="ja-JP" altLang="en-US" dirty="0" smtClean="0"/>
              <a:t>物事</a:t>
            </a:r>
            <a:r>
              <a:rPr lang="ja-JP" altLang="en-US" dirty="0"/>
              <a:t>に対する</a:t>
            </a:r>
            <a:r>
              <a:rPr lang="ja-JP" altLang="en-US" dirty="0" smtClean="0"/>
              <a:t>考えかた</a:t>
            </a:r>
            <a:endParaRPr lang="en-US" altLang="ja-JP" dirty="0" smtClean="0"/>
          </a:p>
          <a:p>
            <a:r>
              <a:rPr lang="ja-JP" altLang="en-US" dirty="0" smtClean="0"/>
              <a:t>謙虚</a:t>
            </a:r>
            <a:r>
              <a:rPr lang="ja-JP" altLang="en-US" dirty="0"/>
              <a:t>である</a:t>
            </a:r>
            <a:r>
              <a:rPr lang="ja-JP" altLang="en-US" dirty="0" smtClean="0"/>
              <a:t>こと</a:t>
            </a:r>
            <a:endParaRPr lang="en-US" altLang="ja-JP" dirty="0" smtClean="0"/>
          </a:p>
          <a:p>
            <a:r>
              <a:rPr lang="ja-JP" altLang="en-US" dirty="0" smtClean="0"/>
              <a:t>社会人</a:t>
            </a:r>
            <a:r>
              <a:rPr lang="ja-JP" altLang="en-US" dirty="0"/>
              <a:t>としての</a:t>
            </a:r>
            <a:r>
              <a:rPr lang="ja-JP" altLang="en-US" dirty="0" smtClean="0"/>
              <a:t>マナー</a:t>
            </a:r>
            <a:endParaRPr lang="en-US" altLang="ja-JP" dirty="0" smtClean="0"/>
          </a:p>
          <a:p>
            <a:r>
              <a:rPr lang="ja-JP" altLang="en-US" dirty="0" smtClean="0"/>
              <a:t>人</a:t>
            </a:r>
            <a:r>
              <a:rPr lang="ja-JP" altLang="en-US" dirty="0"/>
              <a:t>とのつながり</a:t>
            </a:r>
            <a:r>
              <a:rPr lang="ja-JP" altLang="en-US" dirty="0" smtClean="0"/>
              <a:t>、会話</a:t>
            </a:r>
            <a:r>
              <a:rPr lang="ja-JP" altLang="en-US" dirty="0"/>
              <a:t>の大切</a:t>
            </a:r>
            <a:r>
              <a:rPr lang="ja-JP" altLang="en-US" dirty="0" smtClean="0"/>
              <a:t>さ</a:t>
            </a:r>
            <a:endParaRPr lang="en-US" altLang="ja-JP" dirty="0" smtClean="0"/>
          </a:p>
          <a:p>
            <a:r>
              <a:rPr lang="ja-JP" altLang="en-US" dirty="0" smtClean="0"/>
              <a:t>自分</a:t>
            </a:r>
            <a:r>
              <a:rPr lang="ja-JP" altLang="en-US" dirty="0"/>
              <a:t>自身の五感を使って世界を見る</a:t>
            </a:r>
            <a:r>
              <a:rPr lang="ja-JP" altLang="en-US" dirty="0" smtClean="0"/>
              <a:t>こと</a:t>
            </a:r>
            <a:endParaRPr lang="en-US" altLang="ja-JP" dirty="0" smtClean="0"/>
          </a:p>
          <a:p>
            <a:r>
              <a:rPr lang="ja-JP" altLang="en-US" dirty="0" smtClean="0"/>
              <a:t>熱中</a:t>
            </a:r>
            <a:r>
              <a:rPr lang="ja-JP" altLang="en-US" dirty="0"/>
              <a:t>できることを見つけること</a:t>
            </a:r>
            <a:endParaRPr kumimoji="1" lang="ja-JP" alt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テキスト ボックス 3"/>
          <p:cNvSpPr txBox="1"/>
          <p:nvPr/>
        </p:nvSpPr>
        <p:spPr>
          <a:xfrm>
            <a:off x="531896" y="618524"/>
            <a:ext cx="4557858" cy="369332"/>
          </a:xfrm>
          <a:prstGeom prst="rect">
            <a:avLst/>
          </a:prstGeom>
          <a:noFill/>
        </p:spPr>
        <p:txBody>
          <a:bodyPr wrap="none" rtlCol="0">
            <a:spAutoFit/>
          </a:bodyPr>
          <a:lstStyle/>
          <a:p>
            <a:r>
              <a:rPr lang="ja-JP" altLang="en-US" dirty="0"/>
              <a:t>学生時代の勉強に対する姿勢はどうでしたか</a:t>
            </a:r>
            <a:endParaRPr kumimoji="1" lang="ja-JP" altLang="en-US" dirty="0"/>
          </a:p>
        </p:txBody>
      </p:sp>
      <p:sp>
        <p:nvSpPr>
          <p:cNvPr id="5" name="テキスト ボックス 4"/>
          <p:cNvSpPr txBox="1"/>
          <p:nvPr/>
        </p:nvSpPr>
        <p:spPr>
          <a:xfrm>
            <a:off x="531896" y="2974059"/>
            <a:ext cx="3806751" cy="369332"/>
          </a:xfrm>
          <a:prstGeom prst="rect">
            <a:avLst/>
          </a:prstGeom>
          <a:noFill/>
        </p:spPr>
        <p:txBody>
          <a:bodyPr wrap="none" rtlCol="0">
            <a:spAutoFit/>
          </a:bodyPr>
          <a:lstStyle/>
          <a:p>
            <a:r>
              <a:rPr lang="ja-JP" altLang="en-US" dirty="0"/>
              <a:t>学生時代にやっておけばよかったこと</a:t>
            </a:r>
            <a:endParaRPr kumimoji="1" lang="ja-JP" altLang="en-US" dirty="0"/>
          </a:p>
        </p:txBody>
      </p:sp>
      <p:sp>
        <p:nvSpPr>
          <p:cNvPr id="6" name="テキスト ボックス 5"/>
          <p:cNvSpPr txBox="1"/>
          <p:nvPr/>
        </p:nvSpPr>
        <p:spPr>
          <a:xfrm>
            <a:off x="824982" y="1378656"/>
            <a:ext cx="5750793" cy="1200329"/>
          </a:xfrm>
          <a:prstGeom prst="rect">
            <a:avLst/>
          </a:prstGeom>
          <a:noFill/>
        </p:spPr>
        <p:txBody>
          <a:bodyPr wrap="none" rtlCol="0">
            <a:spAutoFit/>
          </a:bodyPr>
          <a:lstStyle/>
          <a:p>
            <a:r>
              <a:rPr lang="ja-JP" altLang="en-US" dirty="0"/>
              <a:t>いいとは言えないが、その反省が今に結びついて</a:t>
            </a:r>
            <a:r>
              <a:rPr lang="ja-JP" altLang="en-US" dirty="0" smtClean="0"/>
              <a:t>いる</a:t>
            </a:r>
            <a:endParaRPr lang="en-US" altLang="ja-JP" dirty="0" smtClean="0"/>
          </a:p>
          <a:p>
            <a:r>
              <a:rPr lang="ja-JP" altLang="en-US" dirty="0" smtClean="0"/>
              <a:t>よかった</a:t>
            </a:r>
            <a:r>
              <a:rPr lang="ja-JP" altLang="en-US" dirty="0"/>
              <a:t>けど、もうすこし広い面で勉強しておけば</a:t>
            </a:r>
            <a:r>
              <a:rPr lang="ja-JP" altLang="en-US" dirty="0" smtClean="0"/>
              <a:t>よかった</a:t>
            </a:r>
            <a:endParaRPr lang="en-US" altLang="ja-JP" dirty="0" smtClean="0"/>
          </a:p>
          <a:p>
            <a:r>
              <a:rPr lang="ja-JP" altLang="en-US" dirty="0" smtClean="0"/>
              <a:t>勉強</a:t>
            </a:r>
            <a:r>
              <a:rPr lang="ja-JP" altLang="en-US" dirty="0"/>
              <a:t>が足りなくて、大学卒業後も勉強を</a:t>
            </a:r>
            <a:r>
              <a:rPr lang="ja-JP" altLang="en-US" dirty="0" smtClean="0"/>
              <a:t>続けた</a:t>
            </a:r>
            <a:endParaRPr lang="en-US" altLang="ja-JP" dirty="0" smtClean="0"/>
          </a:p>
          <a:p>
            <a:r>
              <a:rPr lang="ja-JP" altLang="en-US" dirty="0" smtClean="0"/>
              <a:t>その</a:t>
            </a:r>
            <a:r>
              <a:rPr lang="ja-JP" altLang="en-US" dirty="0"/>
              <a:t>おかげで専門以外への視野を広げることができた</a:t>
            </a:r>
            <a:endParaRPr kumimoji="1" lang="ja-JP" altLang="en-US" dirty="0"/>
          </a:p>
        </p:txBody>
      </p:sp>
      <p:sp>
        <p:nvSpPr>
          <p:cNvPr id="7" name="テキスト ボックス 6"/>
          <p:cNvSpPr txBox="1"/>
          <p:nvPr/>
        </p:nvSpPr>
        <p:spPr>
          <a:xfrm>
            <a:off x="824982" y="3669179"/>
            <a:ext cx="6312545" cy="2585323"/>
          </a:xfrm>
          <a:prstGeom prst="rect">
            <a:avLst/>
          </a:prstGeom>
          <a:noFill/>
        </p:spPr>
        <p:txBody>
          <a:bodyPr wrap="none" rtlCol="0">
            <a:spAutoFit/>
          </a:bodyPr>
          <a:lstStyle/>
          <a:p>
            <a:r>
              <a:rPr lang="ja-JP" altLang="en-US" dirty="0"/>
              <a:t>すべて前向きに真剣だったため、勉強「以外」には</a:t>
            </a:r>
            <a:r>
              <a:rPr lang="ja-JP" altLang="en-US" dirty="0" smtClean="0"/>
              <a:t>ない</a:t>
            </a:r>
            <a:endParaRPr lang="en-US" altLang="ja-JP" dirty="0" smtClean="0"/>
          </a:p>
          <a:p>
            <a:r>
              <a:rPr lang="ja-JP" altLang="en-US" dirty="0" smtClean="0"/>
              <a:t>しかし</a:t>
            </a:r>
            <a:r>
              <a:rPr lang="ja-JP" altLang="en-US" dirty="0"/>
              <a:t>勉強は年を取るほど「勉強する時間」がとれなくなるので</a:t>
            </a:r>
            <a:r>
              <a:rPr lang="ja-JP" altLang="en-US" dirty="0" smtClean="0"/>
              <a:t>、</a:t>
            </a:r>
            <a:endParaRPr lang="en-US" altLang="ja-JP" dirty="0" smtClean="0"/>
          </a:p>
          <a:p>
            <a:r>
              <a:rPr lang="ja-JP" altLang="en-US" dirty="0" smtClean="0"/>
              <a:t>もっと</a:t>
            </a:r>
            <a:r>
              <a:rPr lang="ja-JP" altLang="en-US" dirty="0"/>
              <a:t>若いうちにすれば</a:t>
            </a:r>
            <a:r>
              <a:rPr lang="ja-JP" altLang="en-US" dirty="0" smtClean="0"/>
              <a:t>よかった</a:t>
            </a:r>
            <a:endParaRPr lang="en-US" altLang="ja-JP" dirty="0" smtClean="0"/>
          </a:p>
          <a:p>
            <a:r>
              <a:rPr lang="ja-JP" altLang="en-US" dirty="0" smtClean="0"/>
              <a:t>＞</a:t>
            </a:r>
            <a:r>
              <a:rPr lang="ja-JP" altLang="en-US" dirty="0"/>
              <a:t>理解する時間もかかるように</a:t>
            </a:r>
            <a:r>
              <a:rPr lang="ja-JP" altLang="en-US" dirty="0" smtClean="0"/>
              <a:t>なる</a:t>
            </a:r>
            <a:endParaRPr lang="en-US" altLang="ja-JP" dirty="0" smtClean="0"/>
          </a:p>
          <a:p>
            <a:r>
              <a:rPr lang="ja-JP" altLang="en-US" dirty="0" smtClean="0"/>
              <a:t>学生</a:t>
            </a:r>
            <a:r>
              <a:rPr lang="ja-JP" altLang="en-US" dirty="0"/>
              <a:t>時代とその後に大きな違いはなく、やりたいときに</a:t>
            </a:r>
            <a:r>
              <a:rPr lang="ja-JP" altLang="en-US" dirty="0" smtClean="0"/>
              <a:t>やる</a:t>
            </a:r>
            <a:endParaRPr lang="en-US" altLang="ja-JP" dirty="0" smtClean="0"/>
          </a:p>
          <a:p>
            <a:r>
              <a:rPr lang="ja-JP" altLang="en-US" dirty="0" smtClean="0"/>
              <a:t>もっと</a:t>
            </a:r>
            <a:r>
              <a:rPr lang="ja-JP" altLang="en-US" dirty="0"/>
              <a:t>広い範囲で知識を</a:t>
            </a:r>
            <a:r>
              <a:rPr lang="ja-JP" altLang="en-US" dirty="0" smtClean="0"/>
              <a:t>得る</a:t>
            </a:r>
            <a:endParaRPr lang="en-US" altLang="ja-JP" dirty="0" smtClean="0"/>
          </a:p>
          <a:p>
            <a:r>
              <a:rPr lang="ja-JP" altLang="en-US" dirty="0" smtClean="0"/>
              <a:t>＞</a:t>
            </a:r>
            <a:r>
              <a:rPr lang="ja-JP" altLang="en-US" dirty="0"/>
              <a:t>たとえば哲学の本（イマヌエル・カントとか</a:t>
            </a:r>
            <a:r>
              <a:rPr lang="ja-JP" altLang="en-US" dirty="0" smtClean="0"/>
              <a:t>）</a:t>
            </a:r>
            <a:endParaRPr lang="en-US" altLang="ja-JP" dirty="0" smtClean="0"/>
          </a:p>
          <a:p>
            <a:r>
              <a:rPr lang="ja-JP" altLang="en-US" dirty="0" smtClean="0"/>
              <a:t>「</a:t>
            </a:r>
            <a:r>
              <a:rPr lang="ja-JP" altLang="en-US" dirty="0"/>
              <a:t>旅行」時間のある学生時代のうち</a:t>
            </a:r>
            <a:r>
              <a:rPr lang="ja-JP" altLang="en-US" dirty="0" smtClean="0"/>
              <a:t>に</a:t>
            </a:r>
            <a:endParaRPr lang="en-US" altLang="ja-JP" dirty="0" smtClean="0"/>
          </a:p>
          <a:p>
            <a:r>
              <a:rPr lang="ja-JP" altLang="en-US" dirty="0" smtClean="0"/>
              <a:t>＞</a:t>
            </a:r>
            <a:r>
              <a:rPr lang="ja-JP" altLang="en-US" dirty="0"/>
              <a:t>就職したら休暇が取りづらい</a:t>
            </a:r>
            <a:endParaRPr kumimoji="1" lang="ja-JP" alt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テキスト ボックス 3"/>
          <p:cNvSpPr txBox="1"/>
          <p:nvPr/>
        </p:nvSpPr>
        <p:spPr>
          <a:xfrm>
            <a:off x="553606" y="803311"/>
            <a:ext cx="3295494" cy="369332"/>
          </a:xfrm>
          <a:prstGeom prst="rect">
            <a:avLst/>
          </a:prstGeom>
          <a:noFill/>
        </p:spPr>
        <p:txBody>
          <a:bodyPr wrap="none" rtlCol="0">
            <a:spAutoFit/>
          </a:bodyPr>
          <a:lstStyle/>
          <a:p>
            <a:r>
              <a:rPr lang="ja-JP" altLang="en-US" dirty="0"/>
              <a:t>学生時代の将来像と今との違い</a:t>
            </a:r>
            <a:endParaRPr kumimoji="1" lang="ja-JP" altLang="en-US" dirty="0"/>
          </a:p>
        </p:txBody>
      </p:sp>
      <p:sp>
        <p:nvSpPr>
          <p:cNvPr id="5" name="テキスト ボックス 4"/>
          <p:cNvSpPr txBox="1"/>
          <p:nvPr/>
        </p:nvSpPr>
        <p:spPr>
          <a:xfrm>
            <a:off x="553606" y="3473779"/>
            <a:ext cx="2159566" cy="369332"/>
          </a:xfrm>
          <a:prstGeom prst="rect">
            <a:avLst/>
          </a:prstGeom>
          <a:noFill/>
        </p:spPr>
        <p:txBody>
          <a:bodyPr wrap="none" rtlCol="0">
            <a:spAutoFit/>
          </a:bodyPr>
          <a:lstStyle/>
          <a:p>
            <a:r>
              <a:rPr kumimoji="1" lang="ja-JP" altLang="en-US" dirty="0" smtClean="0"/>
              <a:t>将来</a:t>
            </a:r>
            <a:r>
              <a:rPr lang="ja-JP" altLang="en-US" dirty="0" smtClean="0"/>
              <a:t>を決定した転機</a:t>
            </a:r>
            <a:endParaRPr kumimoji="1" lang="ja-JP" altLang="en-US" dirty="0"/>
          </a:p>
        </p:txBody>
      </p:sp>
      <p:sp>
        <p:nvSpPr>
          <p:cNvPr id="6" name="テキスト ボックス 5"/>
          <p:cNvSpPr txBox="1"/>
          <p:nvPr/>
        </p:nvSpPr>
        <p:spPr>
          <a:xfrm>
            <a:off x="1020372" y="1660901"/>
            <a:ext cx="4787789" cy="1200329"/>
          </a:xfrm>
          <a:prstGeom prst="rect">
            <a:avLst/>
          </a:prstGeom>
          <a:noFill/>
        </p:spPr>
        <p:txBody>
          <a:bodyPr wrap="none" rtlCol="0">
            <a:spAutoFit/>
          </a:bodyPr>
          <a:lstStyle/>
          <a:p>
            <a:r>
              <a:rPr lang="ja-JP" altLang="en-US" dirty="0"/>
              <a:t>学生時代にあまり深く考えて</a:t>
            </a:r>
            <a:r>
              <a:rPr lang="ja-JP" altLang="en-US" dirty="0" smtClean="0"/>
              <a:t>いなかった</a:t>
            </a:r>
            <a:endParaRPr lang="en-US" altLang="ja-JP" dirty="0" smtClean="0"/>
          </a:p>
          <a:p>
            <a:r>
              <a:rPr lang="ja-JP" altLang="en-US" dirty="0" smtClean="0"/>
              <a:t>学生</a:t>
            </a:r>
            <a:r>
              <a:rPr lang="ja-JP" altLang="en-US" dirty="0"/>
              <a:t>時代に将来像は全く持って</a:t>
            </a:r>
            <a:r>
              <a:rPr lang="ja-JP" altLang="en-US" dirty="0" smtClean="0"/>
              <a:t>いなかった</a:t>
            </a:r>
            <a:endParaRPr lang="en-US" altLang="ja-JP" dirty="0" smtClean="0"/>
          </a:p>
          <a:p>
            <a:r>
              <a:rPr lang="ja-JP" altLang="en-US" dirty="0" smtClean="0"/>
              <a:t>自分</a:t>
            </a:r>
            <a:r>
              <a:rPr lang="ja-JP" altLang="en-US" dirty="0"/>
              <a:t>の将来像が理想</a:t>
            </a:r>
            <a:r>
              <a:rPr lang="ja-JP" altLang="en-US" dirty="0" smtClean="0"/>
              <a:t>過ぎた</a:t>
            </a:r>
            <a:endParaRPr lang="en-US" altLang="ja-JP" dirty="0" smtClean="0"/>
          </a:p>
          <a:p>
            <a:r>
              <a:rPr lang="ja-JP" altLang="en-US" dirty="0" smtClean="0"/>
              <a:t>＞</a:t>
            </a:r>
            <a:r>
              <a:rPr lang="ja-JP" altLang="en-US" dirty="0"/>
              <a:t>全体的に将来像を持っている人は少なかった</a:t>
            </a:r>
            <a:endParaRPr kumimoji="1" lang="ja-JP" altLang="en-US" dirty="0"/>
          </a:p>
        </p:txBody>
      </p:sp>
      <p:sp>
        <p:nvSpPr>
          <p:cNvPr id="7" name="テキスト ボックス 6"/>
          <p:cNvSpPr txBox="1"/>
          <p:nvPr/>
        </p:nvSpPr>
        <p:spPr>
          <a:xfrm>
            <a:off x="1020372" y="4005702"/>
            <a:ext cx="5836453" cy="2031325"/>
          </a:xfrm>
          <a:prstGeom prst="rect">
            <a:avLst/>
          </a:prstGeom>
          <a:noFill/>
        </p:spPr>
        <p:txBody>
          <a:bodyPr wrap="none" rtlCol="0">
            <a:spAutoFit/>
          </a:bodyPr>
          <a:lstStyle/>
          <a:p>
            <a:r>
              <a:rPr lang="ja-JP" altLang="en-US" dirty="0" smtClean="0"/>
              <a:t>留学</a:t>
            </a:r>
            <a:endParaRPr lang="en-US" altLang="ja-JP" dirty="0" smtClean="0"/>
          </a:p>
          <a:p>
            <a:r>
              <a:rPr lang="ja-JP" altLang="en-US" dirty="0" smtClean="0"/>
              <a:t>学問</a:t>
            </a:r>
            <a:r>
              <a:rPr lang="ja-JP" altLang="en-US" dirty="0"/>
              <a:t>のすばらしさに感動</a:t>
            </a:r>
            <a:r>
              <a:rPr lang="ja-JP" altLang="en-US" dirty="0" smtClean="0"/>
              <a:t>した</a:t>
            </a:r>
            <a:endParaRPr lang="en-US" altLang="ja-JP" dirty="0" smtClean="0"/>
          </a:p>
          <a:p>
            <a:r>
              <a:rPr lang="ja-JP" altLang="en-US" dirty="0" smtClean="0"/>
              <a:t>大学院</a:t>
            </a:r>
            <a:r>
              <a:rPr lang="ja-JP" altLang="en-US" dirty="0"/>
              <a:t>での恩師の</a:t>
            </a:r>
            <a:r>
              <a:rPr lang="ja-JP" altLang="en-US" dirty="0" smtClean="0"/>
              <a:t>姿</a:t>
            </a:r>
            <a:endParaRPr lang="en-US" altLang="ja-JP" dirty="0" smtClean="0"/>
          </a:p>
          <a:p>
            <a:r>
              <a:rPr lang="ja-JP" altLang="en-US" dirty="0" smtClean="0"/>
              <a:t>有名</a:t>
            </a:r>
            <a:r>
              <a:rPr lang="ja-JP" altLang="en-US" dirty="0"/>
              <a:t>な言語学者の本を読んだ（ノーム・チョムスキー</a:t>
            </a:r>
            <a:r>
              <a:rPr lang="ja-JP" altLang="en-US" dirty="0" smtClean="0"/>
              <a:t>）</a:t>
            </a:r>
            <a:endParaRPr lang="en-US" altLang="ja-JP" dirty="0" smtClean="0"/>
          </a:p>
          <a:p>
            <a:r>
              <a:rPr lang="ja-JP" altLang="en-US" dirty="0" smtClean="0"/>
              <a:t>大学</a:t>
            </a:r>
            <a:r>
              <a:rPr lang="ja-JP" altLang="en-US" dirty="0"/>
              <a:t>の恩師に電通大で働かないかと</a:t>
            </a:r>
            <a:r>
              <a:rPr lang="ja-JP" altLang="en-US" dirty="0" smtClean="0"/>
              <a:t>誘われた</a:t>
            </a:r>
            <a:endParaRPr lang="en-US" altLang="ja-JP" dirty="0" smtClean="0"/>
          </a:p>
          <a:p>
            <a:r>
              <a:rPr lang="ja-JP" altLang="en-US" dirty="0" smtClean="0"/>
              <a:t>南極</a:t>
            </a:r>
            <a:r>
              <a:rPr lang="ja-JP" altLang="en-US" dirty="0"/>
              <a:t>観測隊に参加し、仲間との信頼関係の大切さを</a:t>
            </a:r>
            <a:r>
              <a:rPr lang="ja-JP" altLang="en-US" dirty="0" smtClean="0"/>
              <a:t>知った</a:t>
            </a:r>
            <a:endParaRPr lang="en-US" altLang="ja-JP" dirty="0" smtClean="0"/>
          </a:p>
          <a:p>
            <a:r>
              <a:rPr lang="ja-JP" altLang="en-US" dirty="0" smtClean="0"/>
              <a:t>＞</a:t>
            </a:r>
            <a:r>
              <a:rPr lang="ja-JP" altLang="en-US" dirty="0"/>
              <a:t>こんな体験があってもいいよ</a:t>
            </a:r>
            <a:r>
              <a:rPr lang="ja-JP" altLang="en-US" dirty="0" smtClean="0"/>
              <a:t>ね</a:t>
            </a:r>
            <a:endParaRPr kumimoji="1" lang="ja-JP" alt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テキスト ボックス 3"/>
          <p:cNvSpPr txBox="1"/>
          <p:nvPr/>
        </p:nvSpPr>
        <p:spPr>
          <a:xfrm>
            <a:off x="510187" y="1498067"/>
            <a:ext cx="8051002" cy="4247317"/>
          </a:xfrm>
          <a:prstGeom prst="rect">
            <a:avLst/>
          </a:prstGeom>
          <a:noFill/>
        </p:spPr>
        <p:txBody>
          <a:bodyPr wrap="square" rtlCol="0">
            <a:spAutoFit/>
          </a:bodyPr>
          <a:lstStyle/>
          <a:p>
            <a:r>
              <a:rPr lang="ja-JP" altLang="en-US" dirty="0" smtClean="0"/>
              <a:t>１</a:t>
            </a:r>
            <a:r>
              <a:rPr lang="ja-JP" altLang="en-US" dirty="0"/>
              <a:t>、大学進学</a:t>
            </a:r>
            <a:r>
              <a:rPr lang="ja-JP" altLang="en-US" dirty="0" smtClean="0"/>
              <a:t> </a:t>
            </a:r>
            <a:endParaRPr lang="en-US" altLang="ja-JP" dirty="0" smtClean="0"/>
          </a:p>
          <a:p>
            <a:r>
              <a:rPr lang="ja-JP" altLang="en-US" dirty="0" smtClean="0"/>
              <a:t>芸</a:t>
            </a:r>
            <a:r>
              <a:rPr lang="ja-JP" altLang="en-US" dirty="0"/>
              <a:t>大</a:t>
            </a:r>
            <a:r>
              <a:rPr lang="en-US" altLang="ja-JP" dirty="0"/>
              <a:t>or</a:t>
            </a:r>
            <a:r>
              <a:rPr lang="ja-JP" altLang="en-US" dirty="0"/>
              <a:t>普通の（？）大学の</a:t>
            </a:r>
            <a:r>
              <a:rPr lang="ja-JP" altLang="en-US" dirty="0" smtClean="0"/>
              <a:t>転機</a:t>
            </a:r>
            <a:endParaRPr lang="en-US" altLang="ja-JP" dirty="0" smtClean="0"/>
          </a:p>
          <a:p>
            <a:endParaRPr lang="en-US" altLang="ja-JP" dirty="0" smtClean="0"/>
          </a:p>
          <a:p>
            <a:r>
              <a:rPr lang="ja-JP" altLang="en-US" dirty="0" smtClean="0"/>
              <a:t> </a:t>
            </a:r>
            <a:r>
              <a:rPr lang="ja-JP" altLang="en-US" dirty="0"/>
              <a:t>２、研究室</a:t>
            </a:r>
            <a:r>
              <a:rPr lang="ja-JP" altLang="en-US" dirty="0" smtClean="0"/>
              <a:t>配属</a:t>
            </a:r>
            <a:endParaRPr lang="en-US" altLang="ja-JP" dirty="0" smtClean="0"/>
          </a:p>
          <a:p>
            <a:r>
              <a:rPr lang="ja-JP" altLang="en-US" dirty="0" smtClean="0"/>
              <a:t> </a:t>
            </a:r>
            <a:r>
              <a:rPr lang="ja-JP" altLang="en-US" dirty="0"/>
              <a:t>「勉強」あるいは「学問」に対する着火点は４年生になるときの研究室配属</a:t>
            </a:r>
            <a:r>
              <a:rPr lang="ja-JP" altLang="en-US" dirty="0" smtClean="0"/>
              <a:t>です。</a:t>
            </a:r>
            <a:endParaRPr lang="en-US" altLang="ja-JP" dirty="0" smtClean="0"/>
          </a:p>
          <a:p>
            <a:r>
              <a:rPr lang="ja-JP" altLang="en-US" dirty="0" smtClean="0"/>
              <a:t>研究室</a:t>
            </a:r>
            <a:r>
              <a:rPr lang="ja-JP" altLang="en-US" dirty="0"/>
              <a:t>の先生との出会いは、私の人生のリスタートになりました</a:t>
            </a:r>
            <a:r>
              <a:rPr lang="ja-JP" altLang="en-US" dirty="0" smtClean="0"/>
              <a:t>。</a:t>
            </a:r>
            <a:endParaRPr lang="en-US" altLang="ja-JP" dirty="0" smtClean="0"/>
          </a:p>
          <a:p>
            <a:r>
              <a:rPr lang="ja-JP" altLang="en-US" dirty="0" smtClean="0"/>
              <a:t>わたし</a:t>
            </a:r>
            <a:r>
              <a:rPr lang="ja-JP" altLang="en-US" dirty="0"/>
              <a:t>にとっては当時の指導教員の、学問に対する真摯な姿勢がすべてでした。</a:t>
            </a:r>
            <a:r>
              <a:rPr lang="ja-JP" altLang="en-US" dirty="0" smtClean="0"/>
              <a:t> </a:t>
            </a:r>
            <a:endParaRPr lang="en-US" altLang="ja-JP" dirty="0" smtClean="0"/>
          </a:p>
          <a:p>
            <a:endParaRPr lang="en-US" altLang="ja-JP" dirty="0" smtClean="0"/>
          </a:p>
          <a:p>
            <a:r>
              <a:rPr lang="ja-JP" altLang="en-US" dirty="0" smtClean="0"/>
              <a:t>３</a:t>
            </a:r>
            <a:r>
              <a:rPr lang="ja-JP" altLang="en-US" dirty="0"/>
              <a:t>、博士後期課程進学時</a:t>
            </a:r>
            <a:r>
              <a:rPr lang="ja-JP" altLang="en-US" dirty="0" smtClean="0"/>
              <a:t> </a:t>
            </a:r>
            <a:endParaRPr lang="en-US" altLang="ja-JP" dirty="0" smtClean="0"/>
          </a:p>
          <a:p>
            <a:r>
              <a:rPr lang="ja-JP" altLang="en-US" dirty="0" smtClean="0"/>
              <a:t>修士</a:t>
            </a:r>
            <a:r>
              <a:rPr lang="ja-JP" altLang="en-US" dirty="0"/>
              <a:t>で就職するか進学するかはこれも大きな決断でした</a:t>
            </a:r>
            <a:r>
              <a:rPr lang="ja-JP" altLang="en-US" dirty="0" smtClean="0"/>
              <a:t>。</a:t>
            </a:r>
            <a:endParaRPr lang="en-US" altLang="ja-JP" dirty="0" smtClean="0"/>
          </a:p>
          <a:p>
            <a:r>
              <a:rPr lang="ja-JP" altLang="en-US" dirty="0" smtClean="0"/>
              <a:t>就職</a:t>
            </a:r>
            <a:r>
              <a:rPr lang="ja-JP" altLang="en-US" dirty="0"/>
              <a:t>なら「科学ジャーナリスト」になりたいと思って</a:t>
            </a:r>
            <a:r>
              <a:rPr lang="ja-JP" altLang="en-US" dirty="0" smtClean="0"/>
              <a:t>、</a:t>
            </a:r>
            <a:endParaRPr lang="en-US" altLang="ja-JP" dirty="0" smtClean="0"/>
          </a:p>
          <a:p>
            <a:r>
              <a:rPr lang="ja-JP" altLang="en-US" dirty="0" smtClean="0"/>
              <a:t>いろいろ</a:t>
            </a:r>
            <a:r>
              <a:rPr lang="ja-JP" altLang="en-US" dirty="0"/>
              <a:t>なマスコミや出版社を</a:t>
            </a:r>
            <a:r>
              <a:rPr lang="ja-JP" altLang="en-US" dirty="0" smtClean="0"/>
              <a:t>考えました</a:t>
            </a:r>
            <a:endParaRPr lang="en-US" altLang="ja-JP" dirty="0" smtClean="0"/>
          </a:p>
          <a:p>
            <a:r>
              <a:rPr lang="ja-JP" altLang="en-US" dirty="0" smtClean="0"/>
              <a:t>（</a:t>
            </a:r>
            <a:r>
              <a:rPr lang="ja-JP" altLang="en-US" dirty="0"/>
              <a:t>もともと文系人間だったということも関係しています</a:t>
            </a:r>
            <a:r>
              <a:rPr lang="ja-JP" altLang="en-US" dirty="0" smtClean="0"/>
              <a:t>）</a:t>
            </a:r>
            <a:endParaRPr lang="en-US" altLang="ja-JP" dirty="0" smtClean="0"/>
          </a:p>
          <a:p>
            <a:r>
              <a:rPr lang="ja-JP" altLang="en-US" dirty="0" smtClean="0"/>
              <a:t>けれども</a:t>
            </a:r>
            <a:r>
              <a:rPr lang="ja-JP" altLang="en-US" dirty="0"/>
              <a:t>、研究者としても自分の指導教員の姿勢に触れ</a:t>
            </a:r>
            <a:r>
              <a:rPr lang="ja-JP" altLang="en-US" dirty="0" smtClean="0"/>
              <a:t>、</a:t>
            </a:r>
            <a:endParaRPr lang="en-US" altLang="ja-JP" dirty="0" smtClean="0"/>
          </a:p>
          <a:p>
            <a:r>
              <a:rPr lang="ja-JP" altLang="en-US" dirty="0" smtClean="0"/>
              <a:t>自分</a:t>
            </a:r>
            <a:r>
              <a:rPr lang="ja-JP" altLang="en-US" dirty="0"/>
              <a:t>も</a:t>
            </a:r>
            <a:r>
              <a:rPr lang="ja-JP" altLang="en-US" dirty="0" smtClean="0"/>
              <a:t>このの</a:t>
            </a:r>
            <a:r>
              <a:rPr lang="ja-JP" altLang="en-US" dirty="0"/>
              <a:t>ようなあるいはそれ以上の研究者になりたいと思うようになりました。</a:t>
            </a:r>
            <a:endParaRPr kumimoji="1" lang="ja-JP" altLang="en-US" dirty="0"/>
          </a:p>
        </p:txBody>
      </p:sp>
      <p:sp>
        <p:nvSpPr>
          <p:cNvPr id="5" name="テキスト ボックス 4"/>
          <p:cNvSpPr txBox="1"/>
          <p:nvPr/>
        </p:nvSpPr>
        <p:spPr>
          <a:xfrm flipH="1">
            <a:off x="3169666" y="618767"/>
            <a:ext cx="2290410" cy="369332"/>
          </a:xfrm>
          <a:prstGeom prst="rect">
            <a:avLst/>
          </a:prstGeom>
          <a:noFill/>
        </p:spPr>
        <p:txBody>
          <a:bodyPr wrap="square" rtlCol="0">
            <a:spAutoFit/>
          </a:bodyPr>
          <a:lstStyle/>
          <a:p>
            <a:r>
              <a:rPr kumimoji="1" lang="ja-JP" altLang="en-US" dirty="0" smtClean="0"/>
              <a:t>中村先生の転機</a:t>
            </a:r>
            <a:endParaRPr kumimoji="1" lang="ja-JP" alt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テキスト ボックス 3"/>
          <p:cNvSpPr txBox="1"/>
          <p:nvPr/>
        </p:nvSpPr>
        <p:spPr>
          <a:xfrm>
            <a:off x="303940" y="282245"/>
            <a:ext cx="3527228" cy="369332"/>
          </a:xfrm>
          <a:prstGeom prst="rect">
            <a:avLst/>
          </a:prstGeom>
          <a:noFill/>
        </p:spPr>
        <p:txBody>
          <a:bodyPr wrap="none" rtlCol="0">
            <a:spAutoFit/>
          </a:bodyPr>
          <a:lstStyle/>
          <a:p>
            <a:r>
              <a:rPr kumimoji="1" lang="ja-JP" altLang="en-US" dirty="0" smtClean="0"/>
              <a:t>将来を考える上で重要だと思うこと</a:t>
            </a:r>
            <a:endParaRPr kumimoji="1" lang="ja-JP" altLang="en-US" dirty="0"/>
          </a:p>
        </p:txBody>
      </p:sp>
      <p:sp>
        <p:nvSpPr>
          <p:cNvPr id="5" name="テキスト ボックス 4"/>
          <p:cNvSpPr txBox="1"/>
          <p:nvPr/>
        </p:nvSpPr>
        <p:spPr>
          <a:xfrm>
            <a:off x="303940" y="3571479"/>
            <a:ext cx="3364022" cy="369332"/>
          </a:xfrm>
          <a:prstGeom prst="rect">
            <a:avLst/>
          </a:prstGeom>
          <a:noFill/>
        </p:spPr>
        <p:txBody>
          <a:bodyPr wrap="none" rtlCol="0">
            <a:spAutoFit/>
          </a:bodyPr>
          <a:lstStyle/>
          <a:p>
            <a:r>
              <a:rPr kumimoji="1" lang="ja-JP" altLang="en-US" dirty="0" smtClean="0"/>
              <a:t>将来を考える際に有効だったこと</a:t>
            </a:r>
            <a:endParaRPr kumimoji="1" lang="en-US" altLang="ja-JP" dirty="0" smtClean="0"/>
          </a:p>
        </p:txBody>
      </p:sp>
      <p:sp>
        <p:nvSpPr>
          <p:cNvPr id="6" name="テキスト ボックス 5"/>
          <p:cNvSpPr txBox="1"/>
          <p:nvPr/>
        </p:nvSpPr>
        <p:spPr>
          <a:xfrm>
            <a:off x="705576" y="814167"/>
            <a:ext cx="7628110" cy="2585323"/>
          </a:xfrm>
          <a:prstGeom prst="rect">
            <a:avLst/>
          </a:prstGeom>
          <a:noFill/>
        </p:spPr>
        <p:txBody>
          <a:bodyPr wrap="none" rtlCol="0">
            <a:spAutoFit/>
          </a:bodyPr>
          <a:lstStyle/>
          <a:p>
            <a:r>
              <a:rPr lang="ja-JP" altLang="en-US" dirty="0"/>
              <a:t>時代に流されずに、多くの夢や希望を持ち続ける</a:t>
            </a:r>
            <a:r>
              <a:rPr lang="ja-JP" altLang="en-US" dirty="0" smtClean="0"/>
              <a:t>こと</a:t>
            </a:r>
            <a:endParaRPr lang="en-US" altLang="ja-JP" dirty="0" smtClean="0"/>
          </a:p>
          <a:p>
            <a:r>
              <a:rPr lang="ja-JP" altLang="en-US" dirty="0" smtClean="0"/>
              <a:t>＞</a:t>
            </a:r>
            <a:r>
              <a:rPr lang="ja-JP" altLang="en-US" dirty="0"/>
              <a:t>先の見えない現在のような時代は特に将来を信じることが</a:t>
            </a:r>
            <a:r>
              <a:rPr lang="ja-JP" altLang="en-US" dirty="0" smtClean="0"/>
              <a:t>大切</a:t>
            </a:r>
            <a:endParaRPr lang="en-US" altLang="ja-JP" dirty="0" smtClean="0"/>
          </a:p>
          <a:p>
            <a:r>
              <a:rPr lang="ja-JP" altLang="en-US" dirty="0" smtClean="0"/>
              <a:t>自分</a:t>
            </a:r>
            <a:r>
              <a:rPr lang="ja-JP" altLang="en-US" dirty="0"/>
              <a:t>が「何をしたいか」を第一のモチベーションにして</a:t>
            </a:r>
            <a:r>
              <a:rPr lang="ja-JP" altLang="en-US" dirty="0" smtClean="0"/>
              <a:t>ほしい</a:t>
            </a:r>
            <a:endParaRPr lang="en-US" altLang="ja-JP" dirty="0" smtClean="0"/>
          </a:p>
          <a:p>
            <a:r>
              <a:rPr lang="ja-JP" altLang="en-US" dirty="0" smtClean="0"/>
              <a:t>＞</a:t>
            </a:r>
            <a:r>
              <a:rPr lang="ja-JP" altLang="en-US" dirty="0"/>
              <a:t>それによって、将来必ず訪れる大きな壁に当たったときに</a:t>
            </a:r>
            <a:r>
              <a:rPr lang="ja-JP" altLang="en-US" dirty="0" smtClean="0"/>
              <a:t>乗り越えられる</a:t>
            </a:r>
            <a:endParaRPr lang="en-US" altLang="ja-JP" dirty="0" smtClean="0"/>
          </a:p>
          <a:p>
            <a:r>
              <a:rPr lang="ja-JP" altLang="en-US" dirty="0" smtClean="0"/>
              <a:t>今</a:t>
            </a:r>
            <a:r>
              <a:rPr lang="ja-JP" altLang="en-US" dirty="0"/>
              <a:t>の自分ができる</a:t>
            </a:r>
            <a:r>
              <a:rPr lang="ja-JP" altLang="en-US" dirty="0" smtClean="0"/>
              <a:t>こと</a:t>
            </a:r>
            <a:endParaRPr lang="en-US" altLang="ja-JP" dirty="0" smtClean="0"/>
          </a:p>
          <a:p>
            <a:r>
              <a:rPr lang="ja-JP" altLang="en-US" dirty="0" smtClean="0"/>
              <a:t>将来</a:t>
            </a:r>
            <a:r>
              <a:rPr lang="ja-JP" altLang="en-US" dirty="0"/>
              <a:t>の自分にとって一番大切な</a:t>
            </a:r>
            <a:r>
              <a:rPr lang="ja-JP" altLang="en-US" dirty="0" smtClean="0"/>
              <a:t>こと</a:t>
            </a:r>
            <a:endParaRPr lang="en-US" altLang="ja-JP" dirty="0" smtClean="0"/>
          </a:p>
          <a:p>
            <a:r>
              <a:rPr lang="ja-JP" altLang="en-US" dirty="0" smtClean="0"/>
              <a:t>夢</a:t>
            </a:r>
            <a:r>
              <a:rPr lang="ja-JP" altLang="en-US" dirty="0"/>
              <a:t>を追いかけるのは結構であるが現実も直視すること</a:t>
            </a:r>
            <a:r>
              <a:rPr lang="ja-JP" altLang="en-US" dirty="0" smtClean="0"/>
              <a:t>。</a:t>
            </a:r>
            <a:endParaRPr lang="en-US" altLang="ja-JP" dirty="0" smtClean="0"/>
          </a:p>
          <a:p>
            <a:r>
              <a:rPr lang="ja-JP" altLang="en-US" dirty="0" smtClean="0"/>
              <a:t>自分</a:t>
            </a:r>
            <a:r>
              <a:rPr lang="ja-JP" altLang="en-US" dirty="0"/>
              <a:t>の気持ち、家族の意見あなたが必要とされているという希望と信念です</a:t>
            </a:r>
            <a:r>
              <a:rPr lang="ja-JP" altLang="en-US" dirty="0" smtClean="0"/>
              <a:t>。</a:t>
            </a:r>
            <a:endParaRPr lang="en-US" altLang="ja-JP" dirty="0" smtClean="0"/>
          </a:p>
          <a:p>
            <a:r>
              <a:rPr lang="ja-JP" altLang="en-US" dirty="0" smtClean="0"/>
              <a:t>結局</a:t>
            </a:r>
            <a:r>
              <a:rPr lang="ja-JP" altLang="en-US" dirty="0"/>
              <a:t>はなるようにしかならないので、自分で努力していくこと</a:t>
            </a:r>
            <a:endParaRPr kumimoji="1" lang="ja-JP" altLang="en-US" dirty="0"/>
          </a:p>
        </p:txBody>
      </p:sp>
      <p:sp>
        <p:nvSpPr>
          <p:cNvPr id="7" name="テキスト ボックス 6"/>
          <p:cNvSpPr txBox="1"/>
          <p:nvPr/>
        </p:nvSpPr>
        <p:spPr>
          <a:xfrm>
            <a:off x="705576" y="4233668"/>
            <a:ext cx="8335034" cy="2031325"/>
          </a:xfrm>
          <a:prstGeom prst="rect">
            <a:avLst/>
          </a:prstGeom>
          <a:noFill/>
        </p:spPr>
        <p:txBody>
          <a:bodyPr wrap="none" rtlCol="0">
            <a:spAutoFit/>
          </a:bodyPr>
          <a:lstStyle/>
          <a:p>
            <a:r>
              <a:rPr lang="ja-JP" altLang="en-US" dirty="0"/>
              <a:t>いろいろな人のいろいろな意見を聞く耳を</a:t>
            </a:r>
            <a:r>
              <a:rPr lang="ja-JP" altLang="en-US" dirty="0" smtClean="0"/>
              <a:t>持つ</a:t>
            </a:r>
            <a:endParaRPr lang="en-US" altLang="ja-JP" dirty="0" smtClean="0"/>
          </a:p>
          <a:p>
            <a:r>
              <a:rPr lang="ja-JP" altLang="en-US" dirty="0" smtClean="0"/>
              <a:t>＞</a:t>
            </a:r>
            <a:r>
              <a:rPr lang="ja-JP" altLang="en-US" dirty="0"/>
              <a:t>いろいろな考え方や面白いことに触れ、興味を持つことができるようになって</a:t>
            </a:r>
            <a:r>
              <a:rPr lang="ja-JP" altLang="en-US" dirty="0" smtClean="0"/>
              <a:t>ほしい</a:t>
            </a:r>
            <a:endParaRPr lang="en-US" altLang="ja-JP" dirty="0" smtClean="0"/>
          </a:p>
          <a:p>
            <a:r>
              <a:rPr lang="ja-JP" altLang="en-US" dirty="0" smtClean="0"/>
              <a:t>＞</a:t>
            </a:r>
            <a:r>
              <a:rPr lang="ja-JP" altLang="en-US" dirty="0"/>
              <a:t>そうすれば、自然と将来の選択の幅も広がって</a:t>
            </a:r>
            <a:r>
              <a:rPr lang="ja-JP" altLang="en-US" dirty="0" smtClean="0"/>
              <a:t>くる</a:t>
            </a:r>
            <a:endParaRPr lang="en-US" altLang="ja-JP" dirty="0" smtClean="0"/>
          </a:p>
          <a:p>
            <a:r>
              <a:rPr lang="ja-JP" altLang="en-US" dirty="0" smtClean="0"/>
              <a:t>先輩</a:t>
            </a:r>
            <a:r>
              <a:rPr lang="ja-JP" altLang="en-US" dirty="0"/>
              <a:t>など信頼できる人に相談する</a:t>
            </a:r>
            <a:r>
              <a:rPr lang="ja-JP" altLang="en-US" dirty="0" smtClean="0"/>
              <a:t>こと</a:t>
            </a:r>
            <a:endParaRPr lang="en-US" altLang="ja-JP" dirty="0" smtClean="0"/>
          </a:p>
          <a:p>
            <a:r>
              <a:rPr lang="ja-JP" altLang="en-US" dirty="0" smtClean="0"/>
              <a:t>早い</a:t>
            </a:r>
            <a:r>
              <a:rPr lang="ja-JP" altLang="en-US" dirty="0"/>
              <a:t>時期からキャリアデザインを考える</a:t>
            </a:r>
            <a:r>
              <a:rPr lang="ja-JP" altLang="en-US" dirty="0" smtClean="0"/>
              <a:t>こと</a:t>
            </a:r>
            <a:endParaRPr lang="en-US" altLang="ja-JP" dirty="0" smtClean="0"/>
          </a:p>
          <a:p>
            <a:r>
              <a:rPr lang="ja-JP" altLang="en-US" dirty="0" smtClean="0"/>
              <a:t>本</a:t>
            </a:r>
            <a:r>
              <a:rPr lang="ja-JP" altLang="en-US" dirty="0"/>
              <a:t>です</a:t>
            </a:r>
            <a:r>
              <a:rPr lang="ja-JP" altLang="en-US" dirty="0" smtClean="0"/>
              <a:t>。私</a:t>
            </a:r>
            <a:r>
              <a:rPr lang="ja-JP" altLang="en-US" dirty="0"/>
              <a:t>はいつも本を読む事で人生の活力を与えられます</a:t>
            </a:r>
            <a:r>
              <a:rPr lang="ja-JP" altLang="en-US" dirty="0" smtClean="0"/>
              <a:t>。</a:t>
            </a:r>
            <a:endParaRPr lang="en-US" altLang="ja-JP" dirty="0" smtClean="0"/>
          </a:p>
          <a:p>
            <a:r>
              <a:rPr lang="ja-JP" altLang="en-US" dirty="0" smtClean="0"/>
              <a:t>＞</a:t>
            </a:r>
            <a:r>
              <a:rPr lang="ja-JP" altLang="en-US" dirty="0"/>
              <a:t>心に響く本を繰り返し読む人との出会い、アドバイスと自分の決断でしょうか</a:t>
            </a:r>
            <a:endParaRPr kumimoji="1" lang="ja-JP" altLang="en-US" b="1"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まとめ</a:t>
            </a:r>
            <a:endParaRPr lang="ja-JP" altLang="en-US" dirty="0"/>
          </a:p>
        </p:txBody>
      </p:sp>
      <p:sp>
        <p:nvSpPr>
          <p:cNvPr id="3" name="コンテンツ プレースホルダ 2"/>
          <p:cNvSpPr>
            <a:spLocks noGrp="1"/>
          </p:cNvSpPr>
          <p:nvPr>
            <p:ph idx="1"/>
          </p:nvPr>
        </p:nvSpPr>
        <p:spPr>
          <a:xfrm>
            <a:off x="457200" y="1600200"/>
            <a:ext cx="8229600" cy="4783785"/>
          </a:xfrm>
        </p:spPr>
        <p:txBody>
          <a:bodyPr/>
          <a:lstStyle/>
          <a:p>
            <a:r>
              <a:rPr lang="ja-JP" altLang="en-US" dirty="0" smtClean="0"/>
              <a:t>先生たちは、社会人として過去を振り返り、若いときに何をしておくべきかを考えてくれた。</a:t>
            </a:r>
            <a:endParaRPr lang="en-US" altLang="ja-JP" dirty="0" smtClean="0"/>
          </a:p>
          <a:p>
            <a:r>
              <a:rPr lang="ja-JP" altLang="en-US" dirty="0" smtClean="0"/>
              <a:t>人生の転機は、自分以外に触れて訪れる。</a:t>
            </a:r>
            <a:endParaRPr lang="en-US" altLang="ja-JP" dirty="0" smtClean="0"/>
          </a:p>
          <a:p>
            <a:pPr>
              <a:buNone/>
            </a:pPr>
            <a:r>
              <a:rPr lang="ja-JP" altLang="en-US" dirty="0" smtClean="0"/>
              <a:t>そのためにいろんなことに興味を持ち、行動することで、チャンスができる。</a:t>
            </a:r>
            <a:endParaRPr lang="en-US" altLang="ja-JP" dirty="0" smtClean="0"/>
          </a:p>
          <a:p>
            <a:r>
              <a:rPr lang="ja-JP" altLang="en-US" dirty="0" smtClean="0"/>
              <a:t>将来像を決めるのは難しい。</a:t>
            </a:r>
            <a:endParaRPr lang="en-US" altLang="ja-JP" dirty="0" smtClean="0"/>
          </a:p>
          <a:p>
            <a:pPr>
              <a:buNone/>
            </a:pPr>
            <a:r>
              <a:rPr lang="ja-JP" altLang="en-US" dirty="0" smtClean="0"/>
              <a:t>けれど、将来像のイメージを作るためにできることはある。</a:t>
            </a:r>
            <a:endParaRPr lang="en-US" altLang="ja-JP" dirty="0" smtClean="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全体の考察</a:t>
            </a:r>
            <a:endParaRPr lang="ja-JP" altLang="en-US" dirty="0"/>
          </a:p>
        </p:txBody>
      </p:sp>
      <p:sp>
        <p:nvSpPr>
          <p:cNvPr id="3" name="コンテンツ プレースホルダ 2"/>
          <p:cNvSpPr>
            <a:spLocks noGrp="1"/>
          </p:cNvSpPr>
          <p:nvPr>
            <p:ph idx="1"/>
          </p:nvPr>
        </p:nvSpPr>
        <p:spPr/>
        <p:txBody>
          <a:bodyPr/>
          <a:lstStyle/>
          <a:p>
            <a:endParaRPr lang="ja-JP" altLang="en-US"/>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ピラミッド</a:t>
            </a:r>
            <a:endParaRPr lang="ja-JP" altLang="en-US" dirty="0"/>
          </a:p>
        </p:txBody>
      </p:sp>
      <p:sp>
        <p:nvSpPr>
          <p:cNvPr id="3" name="コンテンツ プレースホルダ 2"/>
          <p:cNvSpPr>
            <a:spLocks noGrp="1"/>
          </p:cNvSpPr>
          <p:nvPr>
            <p:ph idx="1"/>
          </p:nvPr>
        </p:nvSpPr>
        <p:spPr/>
        <p:txBody>
          <a:bodyPr/>
          <a:lstStyle/>
          <a:p>
            <a:endParaRPr lang="ja-JP" altLang="en-US" dirty="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まとめ</a:t>
            </a:r>
            <a:endParaRPr lang="ja-JP" altLang="en-US" dirty="0"/>
          </a:p>
        </p:txBody>
      </p:sp>
      <p:sp>
        <p:nvSpPr>
          <p:cNvPr id="3" name="コンテンツ プレースホルダ 2"/>
          <p:cNvSpPr>
            <a:spLocks noGrp="1"/>
          </p:cNvSpPr>
          <p:nvPr>
            <p:ph idx="1"/>
          </p:nvPr>
        </p:nvSpPr>
        <p:spPr/>
        <p:txBody>
          <a:bodyPr>
            <a:normAutofit/>
          </a:bodyPr>
          <a:lstStyle/>
          <a:p>
            <a:r>
              <a:rPr lang="ja-JP" altLang="en-US" dirty="0" smtClean="0"/>
              <a:t>未定</a:t>
            </a:r>
            <a:r>
              <a:rPr lang="en-US" altLang="ja-JP" dirty="0" smtClean="0"/>
              <a:t>-undecided-</a:t>
            </a:r>
          </a:p>
          <a:p>
            <a:r>
              <a:rPr lang="ja-JP" altLang="en-US" dirty="0" smtClean="0"/>
              <a:t>さまざまなチャレンジを通して、</a:t>
            </a:r>
            <a:r>
              <a:rPr lang="ja-JP" altLang="en-US" dirty="0" smtClean="0"/>
              <a:t>遠い</a:t>
            </a:r>
            <a:r>
              <a:rPr lang="ja-JP" altLang="en-US" dirty="0" smtClean="0"/>
              <a:t>将来を</a:t>
            </a:r>
            <a:r>
              <a:rPr lang="ja-JP" altLang="en-US" dirty="0" smtClean="0"/>
              <a:t>考える</a:t>
            </a:r>
            <a:r>
              <a:rPr lang="ja-JP" altLang="en-US" dirty="0" smtClean="0"/>
              <a:t>「柱</a:t>
            </a:r>
            <a:r>
              <a:rPr lang="ja-JP" altLang="en-US" dirty="0" smtClean="0"/>
              <a:t>」</a:t>
            </a:r>
            <a:r>
              <a:rPr lang="ja-JP" altLang="en-US" dirty="0" smtClean="0"/>
              <a:t>を形成する。</a:t>
            </a:r>
            <a:endParaRPr lang="en-US" altLang="ja-JP" dirty="0" smtClean="0"/>
          </a:p>
          <a:p>
            <a:r>
              <a:rPr lang="ja-JP" altLang="en-US" dirty="0" smtClean="0"/>
              <a:t>どの</a:t>
            </a:r>
            <a:r>
              <a:rPr lang="ja-JP" altLang="en-US" dirty="0" smtClean="0"/>
              <a:t>タイミングでも将来像をひとつに定めるのはとても難しい。けれど、将来像を絞る為にできることはある</a:t>
            </a:r>
            <a:r>
              <a:rPr lang="ja-JP" altLang="en-US" dirty="0" smtClean="0"/>
              <a:t>。</a:t>
            </a:r>
            <a:r>
              <a:rPr lang="ja-JP" altLang="en-US" dirty="0" smtClean="0"/>
              <a:t>早めに行動しよう！</a:t>
            </a:r>
            <a:endParaRPr lang="en-US" altLang="ja-JP" dirty="0" smtClean="0"/>
          </a:p>
          <a:p>
            <a:endParaRPr lang="en-US" altLang="ja-JP" dirty="0" smtClean="0"/>
          </a:p>
          <a:p>
            <a:endParaRPr lang="en-US" altLang="ja-JP" dirty="0" smtClean="0"/>
          </a:p>
        </p:txBody>
      </p:sp>
    </p:spTree>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119</TotalTime>
  <Words>1844</Words>
  <Application>Microsoft Macintosh PowerPoint</Application>
  <PresentationFormat>画面に合わせる (4:3)</PresentationFormat>
  <Paragraphs>228</Paragraphs>
  <Slides>26</Slides>
  <Notes>1</Notes>
  <HiddenSlides>0</HiddenSlides>
  <MMClips>0</MMClips>
  <ScaleCrop>false</ScaleCrop>
  <HeadingPairs>
    <vt:vector size="4" baseType="variant">
      <vt:variant>
        <vt:lpstr>デザイン テンプレート</vt:lpstr>
      </vt:variant>
      <vt:variant>
        <vt:i4>1</vt:i4>
      </vt:variant>
      <vt:variant>
        <vt:lpstr>スライド タイトル</vt:lpstr>
      </vt:variant>
      <vt:variant>
        <vt:i4>26</vt:i4>
      </vt:variant>
    </vt:vector>
  </HeadingPairs>
  <TitlesOfParts>
    <vt:vector size="27" baseType="lpstr">
      <vt:lpstr>Office テーマ</vt:lpstr>
      <vt:lpstr>今を見つめなおせ</vt:lpstr>
      <vt:lpstr>目的</vt:lpstr>
      <vt:lpstr>背景</vt:lpstr>
      <vt:lpstr>方法</vt:lpstr>
      <vt:lpstr>生徒向けアンケート結果</vt:lpstr>
      <vt:lpstr>スライド 6</vt:lpstr>
      <vt:lpstr>スライド 7</vt:lpstr>
      <vt:lpstr>スライド 8</vt:lpstr>
      <vt:lpstr>スライド 9</vt:lpstr>
      <vt:lpstr>スライド 10</vt:lpstr>
      <vt:lpstr>TA向けアンケート結果</vt:lpstr>
      <vt:lpstr>スライド 12</vt:lpstr>
      <vt:lpstr>スライド 13</vt:lpstr>
      <vt:lpstr>スライド 14</vt:lpstr>
      <vt:lpstr>スライド 15</vt:lpstr>
      <vt:lpstr>まとめ</vt:lpstr>
      <vt:lpstr>先生向けアンケート結果</vt:lpstr>
      <vt:lpstr>スライド 18</vt:lpstr>
      <vt:lpstr>スライド 19</vt:lpstr>
      <vt:lpstr>スライド 20</vt:lpstr>
      <vt:lpstr>スライド 21</vt:lpstr>
      <vt:lpstr>スライド 22</vt:lpstr>
      <vt:lpstr>まとめ</vt:lpstr>
      <vt:lpstr>全体の考察</vt:lpstr>
      <vt:lpstr>ピラミッド</vt:lpstr>
      <vt:lpstr>まとめ</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今を見つめなおせ</dc:title>
  <dc:creator>電気通信大学</dc:creator>
  <cp:lastModifiedBy>電気通信大学</cp:lastModifiedBy>
  <cp:revision>2</cp:revision>
  <cp:lastPrinted>2010-07-27T10:47:50Z</cp:lastPrinted>
  <dcterms:created xsi:type="dcterms:W3CDTF">2010-07-27T09:50:59Z</dcterms:created>
  <dcterms:modified xsi:type="dcterms:W3CDTF">2010-07-27T10:49:09Z</dcterms:modified>
</cp:coreProperties>
</file>