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40"/>
  </p:notesMasterIdLst>
  <p:handoutMasterIdLst>
    <p:handoutMasterId r:id="rId41"/>
  </p:handoutMasterIdLst>
  <p:sldIdLst>
    <p:sldId id="269" r:id="rId2"/>
    <p:sldId id="294" r:id="rId3"/>
    <p:sldId id="257" r:id="rId4"/>
    <p:sldId id="258" r:id="rId5"/>
    <p:sldId id="259" r:id="rId6"/>
    <p:sldId id="28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93" r:id="rId15"/>
    <p:sldId id="282" r:id="rId16"/>
    <p:sldId id="267" r:id="rId17"/>
    <p:sldId id="270" r:id="rId18"/>
    <p:sldId id="288" r:id="rId19"/>
    <p:sldId id="271" r:id="rId20"/>
    <p:sldId id="291" r:id="rId21"/>
    <p:sldId id="292" r:id="rId22"/>
    <p:sldId id="283" r:id="rId23"/>
    <p:sldId id="272" r:id="rId24"/>
    <p:sldId id="273" r:id="rId25"/>
    <p:sldId id="274" r:id="rId26"/>
    <p:sldId id="275" r:id="rId27"/>
    <p:sldId id="276" r:id="rId28"/>
    <p:sldId id="277" r:id="rId29"/>
    <p:sldId id="290" r:id="rId30"/>
    <p:sldId id="278" r:id="rId31"/>
    <p:sldId id="279" r:id="rId32"/>
    <p:sldId id="280" r:id="rId33"/>
    <p:sldId id="281" r:id="rId34"/>
    <p:sldId id="296" r:id="rId35"/>
    <p:sldId id="285" r:id="rId36"/>
    <p:sldId id="286" r:id="rId37"/>
    <p:sldId id="287" r:id="rId38"/>
    <p:sldId id="268" r:id="rId39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'10&#38306;&#20418;(D2)\'10&#23398;&#20250;&#30330;&#34920;&#65286;&#35542;&#25991;\ICEHL-16\&#26032;&#12487;&#12540;&#12479;\OED\Data&#23436;&#25104;&#2925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'10&#38306;&#20418;(D2)\'10&#23398;&#20250;&#30330;&#34920;&#65286;&#35542;&#25991;\ICEHL-16\&#26032;&#12487;&#12540;&#12479;\OED\Data&#23436;&#25104;&#2925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'10&#38306;&#20418;(D2)\'10&#23398;&#20250;&#30330;&#34920;&#65286;&#35542;&#25991;\ICEHL-16\&#26032;&#12487;&#12540;&#12479;\OED\Data&#23436;&#25104;&#29256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'10&#38306;&#20418;(D2)\'10&#23398;&#20250;&#30330;&#34920;&#65286;&#35542;&#25991;\ICEHL-16\&#26032;&#12487;&#12540;&#12479;\OED\Data&#23436;&#25104;&#2925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/>
      <c:lineChart>
        <c:grouping val="standard"/>
        <c:ser>
          <c:idx val="0"/>
          <c:order val="0"/>
          <c:tx>
            <c:strRef>
              <c:f>Sheet1!$B$14</c:f>
              <c:strCache>
                <c:ptCount val="1"/>
                <c:pt idx="0">
                  <c:v>but</c:v>
                </c:pt>
              </c:strCache>
            </c:strRef>
          </c:tx>
          <c:cat>
            <c:strRef>
              <c:f>Sheet1!$C$13:$J$13</c:f>
              <c:strCache>
                <c:ptCount val="8"/>
                <c:pt idx="0">
                  <c:v>-1600</c:v>
                </c:pt>
                <c:pt idx="1">
                  <c:v>1601-1650</c:v>
                </c:pt>
                <c:pt idx="2">
                  <c:v>1651-1700</c:v>
                </c:pt>
                <c:pt idx="3">
                  <c:v>1701-1750</c:v>
                </c:pt>
                <c:pt idx="4">
                  <c:v>1751-1800</c:v>
                </c:pt>
                <c:pt idx="5">
                  <c:v>1801-1850</c:v>
                </c:pt>
                <c:pt idx="6">
                  <c:v>1851-1900</c:v>
                </c:pt>
                <c:pt idx="7">
                  <c:v>1901-</c:v>
                </c:pt>
              </c:strCache>
            </c:strRef>
          </c:cat>
          <c:val>
            <c:numRef>
              <c:f>Sheet1!$C$14:$J$14</c:f>
              <c:numCache>
                <c:formatCode>0.0_ </c:formatCode>
                <c:ptCount val="8"/>
                <c:pt idx="0">
                  <c:v>68.085106382978708</c:v>
                </c:pt>
                <c:pt idx="1">
                  <c:v>81.666666666666671</c:v>
                </c:pt>
                <c:pt idx="2">
                  <c:v>70.454545454545467</c:v>
                </c:pt>
                <c:pt idx="3">
                  <c:v>56.25</c:v>
                </c:pt>
                <c:pt idx="4">
                  <c:v>27.586206896551701</c:v>
                </c:pt>
                <c:pt idx="5">
                  <c:v>2.7777777777777817</c:v>
                </c:pt>
                <c:pt idx="6">
                  <c:v>2.9411764705882337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Sheet1!$B$15</c:f>
              <c:strCache>
                <c:ptCount val="1"/>
                <c:pt idx="0">
                  <c:v>than</c:v>
                </c:pt>
              </c:strCache>
            </c:strRef>
          </c:tx>
          <c:cat>
            <c:strRef>
              <c:f>Sheet1!$C$13:$J$13</c:f>
              <c:strCache>
                <c:ptCount val="8"/>
                <c:pt idx="0">
                  <c:v>-1600</c:v>
                </c:pt>
                <c:pt idx="1">
                  <c:v>1601-1650</c:v>
                </c:pt>
                <c:pt idx="2">
                  <c:v>1651-1700</c:v>
                </c:pt>
                <c:pt idx="3">
                  <c:v>1701-1750</c:v>
                </c:pt>
                <c:pt idx="4">
                  <c:v>1751-1800</c:v>
                </c:pt>
                <c:pt idx="5">
                  <c:v>1801-1850</c:v>
                </c:pt>
                <c:pt idx="6">
                  <c:v>1851-1900</c:v>
                </c:pt>
                <c:pt idx="7">
                  <c:v>1901-</c:v>
                </c:pt>
              </c:strCache>
            </c:strRef>
          </c:cat>
          <c:val>
            <c:numRef>
              <c:f>Sheet1!$C$15:$J$15</c:f>
              <c:numCache>
                <c:formatCode>0.0_ </c:formatCode>
                <c:ptCount val="8"/>
                <c:pt idx="0">
                  <c:v>4.2553191489361701</c:v>
                </c:pt>
                <c:pt idx="1">
                  <c:v>3.3333333333333335</c:v>
                </c:pt>
                <c:pt idx="2">
                  <c:v>13.636363636363635</c:v>
                </c:pt>
                <c:pt idx="3">
                  <c:v>34.375</c:v>
                </c:pt>
                <c:pt idx="4">
                  <c:v>65.51724137931042</c:v>
                </c:pt>
                <c:pt idx="5">
                  <c:v>91.666666666666657</c:v>
                </c:pt>
                <c:pt idx="6">
                  <c:v>91.176470588235233</c:v>
                </c:pt>
                <c:pt idx="7">
                  <c:v>93.75</c:v>
                </c:pt>
              </c:numCache>
            </c:numRef>
          </c:val>
        </c:ser>
        <c:ser>
          <c:idx val="2"/>
          <c:order val="2"/>
          <c:tx>
            <c:strRef>
              <c:f>Sheet1!$B$16</c:f>
              <c:strCache>
                <c:ptCount val="1"/>
                <c:pt idx="0">
                  <c:v>others</c:v>
                </c:pt>
              </c:strCache>
            </c:strRef>
          </c:tx>
          <c:cat>
            <c:strRef>
              <c:f>Sheet1!$C$13:$J$13</c:f>
              <c:strCache>
                <c:ptCount val="8"/>
                <c:pt idx="0">
                  <c:v>-1600</c:v>
                </c:pt>
                <c:pt idx="1">
                  <c:v>1601-1650</c:v>
                </c:pt>
                <c:pt idx="2">
                  <c:v>1651-1700</c:v>
                </c:pt>
                <c:pt idx="3">
                  <c:v>1701-1750</c:v>
                </c:pt>
                <c:pt idx="4">
                  <c:v>1751-1800</c:v>
                </c:pt>
                <c:pt idx="5">
                  <c:v>1801-1850</c:v>
                </c:pt>
                <c:pt idx="6">
                  <c:v>1851-1900</c:v>
                </c:pt>
                <c:pt idx="7">
                  <c:v>1901-</c:v>
                </c:pt>
              </c:strCache>
            </c:strRef>
          </c:cat>
          <c:val>
            <c:numRef>
              <c:f>Sheet1!$C$16:$J$16</c:f>
              <c:numCache>
                <c:formatCode>0.0_ </c:formatCode>
                <c:ptCount val="8"/>
                <c:pt idx="0">
                  <c:v>27.659574468085122</c:v>
                </c:pt>
                <c:pt idx="1">
                  <c:v>15</c:v>
                </c:pt>
                <c:pt idx="2">
                  <c:v>15.909090909090915</c:v>
                </c:pt>
                <c:pt idx="3">
                  <c:v>9.3750000000000071</c:v>
                </c:pt>
                <c:pt idx="4">
                  <c:v>6.8965517241379306</c:v>
                </c:pt>
                <c:pt idx="5">
                  <c:v>5.5555555555555483</c:v>
                </c:pt>
                <c:pt idx="6">
                  <c:v>5.8823529411764675</c:v>
                </c:pt>
                <c:pt idx="7">
                  <c:v>6.25</c:v>
                </c:pt>
              </c:numCache>
            </c:numRef>
          </c:val>
        </c:ser>
        <c:marker val="1"/>
        <c:axId val="125488128"/>
        <c:axId val="40899328"/>
      </c:lineChart>
      <c:catAx>
        <c:axId val="12548812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ja-JP"/>
          </a:p>
        </c:txPr>
        <c:crossAx val="40899328"/>
        <c:crosses val="autoZero"/>
        <c:auto val="1"/>
        <c:lblAlgn val="ctr"/>
        <c:lblOffset val="100"/>
      </c:catAx>
      <c:valAx>
        <c:axId val="40899328"/>
        <c:scaling>
          <c:orientation val="minMax"/>
        </c:scaling>
        <c:axPos val="l"/>
        <c:majorGridlines/>
        <c:numFmt formatCode="0.0_ " sourceLinked="1"/>
        <c:tickLblPos val="nextTo"/>
        <c:txPr>
          <a:bodyPr/>
          <a:lstStyle/>
          <a:p>
            <a:pPr>
              <a:defRPr baseline="0">
                <a:latin typeface="Times New Roman" pitchFamily="18" charset="0"/>
                <a:cs typeface="Times New Roman" pitchFamily="18" charset="0"/>
              </a:defRPr>
            </a:pPr>
            <a:endParaRPr lang="ja-JP"/>
          </a:p>
        </c:txPr>
        <c:crossAx val="125488128"/>
        <c:crosses val="autoZero"/>
        <c:crossBetween val="between"/>
      </c:valAx>
    </c:plotArea>
    <c:legend>
      <c:legendPos val="r"/>
      <c:layout/>
      <c:spPr>
        <a:noFill/>
        <a:ln w="0">
          <a:prstDash val="solid"/>
        </a:ln>
      </c:spPr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ja-JP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Sheet1!$B$40</c:f>
              <c:strCache>
                <c:ptCount val="1"/>
                <c:pt idx="0">
                  <c:v>％</c:v>
                </c:pt>
              </c:strCache>
            </c:strRef>
          </c:tx>
          <c:cat>
            <c:strRef>
              <c:f>Sheet1!$C$38:$J$38</c:f>
              <c:strCache>
                <c:ptCount val="8"/>
                <c:pt idx="0">
                  <c:v>-1600</c:v>
                </c:pt>
                <c:pt idx="1">
                  <c:v>1601-1650</c:v>
                </c:pt>
                <c:pt idx="2">
                  <c:v>1651-1700</c:v>
                </c:pt>
                <c:pt idx="3">
                  <c:v>1701-1750</c:v>
                </c:pt>
                <c:pt idx="4">
                  <c:v>1751-1800</c:v>
                </c:pt>
                <c:pt idx="5">
                  <c:v>1801-1850</c:v>
                </c:pt>
                <c:pt idx="6">
                  <c:v>1851-1900</c:v>
                </c:pt>
                <c:pt idx="7">
                  <c:v>1901-</c:v>
                </c:pt>
              </c:strCache>
            </c:strRef>
          </c:cat>
          <c:val>
            <c:numRef>
              <c:f>Sheet1!$C$40:$J$40</c:f>
              <c:numCache>
                <c:formatCode>General</c:formatCode>
                <c:ptCount val="8"/>
                <c:pt idx="0">
                  <c:v>4.3</c:v>
                </c:pt>
                <c:pt idx="1">
                  <c:v>30</c:v>
                </c:pt>
                <c:pt idx="2">
                  <c:v>25</c:v>
                </c:pt>
                <c:pt idx="3">
                  <c:v>15.6</c:v>
                </c:pt>
                <c:pt idx="4">
                  <c:v>37.9</c:v>
                </c:pt>
                <c:pt idx="5">
                  <c:v>41.7</c:v>
                </c:pt>
                <c:pt idx="6">
                  <c:v>61.8</c:v>
                </c:pt>
                <c:pt idx="7">
                  <c:v>59.4</c:v>
                </c:pt>
              </c:numCache>
            </c:numRef>
          </c:val>
        </c:ser>
        <c:axId val="40923520"/>
        <c:axId val="40925056"/>
      </c:barChart>
      <c:catAx>
        <c:axId val="40923520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ja-JP"/>
          </a:p>
        </c:txPr>
        <c:crossAx val="40925056"/>
        <c:crosses val="autoZero"/>
        <c:auto val="1"/>
        <c:lblAlgn val="ctr"/>
        <c:lblOffset val="100"/>
      </c:catAx>
      <c:valAx>
        <c:axId val="409250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ja-JP"/>
          </a:p>
        </c:txPr>
        <c:crossAx val="4092352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>
        <c:manualLayout>
          <c:layoutTarget val="inner"/>
          <c:xMode val="edge"/>
          <c:yMode val="edge"/>
          <c:x val="0.11186351706036735"/>
          <c:y val="5.1400554097404488E-2"/>
          <c:w val="0.66095581802274861"/>
          <c:h val="0.83864545056868012"/>
        </c:manualLayout>
      </c:layout>
      <c:lineChart>
        <c:grouping val="standard"/>
        <c:ser>
          <c:idx val="0"/>
          <c:order val="0"/>
          <c:tx>
            <c:strRef>
              <c:f>Sheet1!$B$105</c:f>
              <c:strCache>
                <c:ptCount val="1"/>
                <c:pt idx="0">
                  <c:v>present</c:v>
                </c:pt>
              </c:strCache>
            </c:strRef>
          </c:tx>
          <c:cat>
            <c:strRef>
              <c:f>Sheet1!$C$104:$J$104</c:f>
              <c:strCache>
                <c:ptCount val="8"/>
                <c:pt idx="0">
                  <c:v>-1600</c:v>
                </c:pt>
                <c:pt idx="1">
                  <c:v>1601-1650</c:v>
                </c:pt>
                <c:pt idx="2">
                  <c:v>1651-1700</c:v>
                </c:pt>
                <c:pt idx="3">
                  <c:v>1701-1750</c:v>
                </c:pt>
                <c:pt idx="4">
                  <c:v>1751-1800</c:v>
                </c:pt>
                <c:pt idx="5">
                  <c:v>1801-1850</c:v>
                </c:pt>
                <c:pt idx="6">
                  <c:v>1851-1900</c:v>
                </c:pt>
                <c:pt idx="7">
                  <c:v>1901-</c:v>
                </c:pt>
              </c:strCache>
            </c:strRef>
          </c:cat>
          <c:val>
            <c:numRef>
              <c:f>Sheet1!$C$105:$J$105</c:f>
              <c:numCache>
                <c:formatCode>0.0_ </c:formatCode>
                <c:ptCount val="8"/>
                <c:pt idx="0">
                  <c:v>29.787234042553173</c:v>
                </c:pt>
                <c:pt idx="1">
                  <c:v>46.666666666666607</c:v>
                </c:pt>
                <c:pt idx="2">
                  <c:v>20.454545454545457</c:v>
                </c:pt>
                <c:pt idx="3">
                  <c:v>31.25</c:v>
                </c:pt>
                <c:pt idx="4">
                  <c:v>17.241379310344829</c:v>
                </c:pt>
                <c:pt idx="5">
                  <c:v>22.222222222222193</c:v>
                </c:pt>
                <c:pt idx="6">
                  <c:v>32.352941176470559</c:v>
                </c:pt>
                <c:pt idx="7">
                  <c:v>21.875</c:v>
                </c:pt>
              </c:numCache>
            </c:numRef>
          </c:val>
        </c:ser>
        <c:ser>
          <c:idx val="1"/>
          <c:order val="1"/>
          <c:tx>
            <c:strRef>
              <c:f>Sheet1!$B$106</c:f>
              <c:strCache>
                <c:ptCount val="1"/>
                <c:pt idx="0">
                  <c:v>past</c:v>
                </c:pt>
              </c:strCache>
            </c:strRef>
          </c:tx>
          <c:cat>
            <c:strRef>
              <c:f>Sheet1!$C$104:$J$104</c:f>
              <c:strCache>
                <c:ptCount val="8"/>
                <c:pt idx="0">
                  <c:v>-1600</c:v>
                </c:pt>
                <c:pt idx="1">
                  <c:v>1601-1650</c:v>
                </c:pt>
                <c:pt idx="2">
                  <c:v>1651-1700</c:v>
                </c:pt>
                <c:pt idx="3">
                  <c:v>1701-1750</c:v>
                </c:pt>
                <c:pt idx="4">
                  <c:v>1751-1800</c:v>
                </c:pt>
                <c:pt idx="5">
                  <c:v>1801-1850</c:v>
                </c:pt>
                <c:pt idx="6">
                  <c:v>1851-1900</c:v>
                </c:pt>
                <c:pt idx="7">
                  <c:v>1901-</c:v>
                </c:pt>
              </c:strCache>
            </c:strRef>
          </c:cat>
          <c:val>
            <c:numRef>
              <c:f>Sheet1!$C$106:$J$106</c:f>
              <c:numCache>
                <c:formatCode>0.0_ </c:formatCode>
                <c:ptCount val="8"/>
                <c:pt idx="0">
                  <c:v>48.936170212765987</c:v>
                </c:pt>
                <c:pt idx="1">
                  <c:v>38.333333333333336</c:v>
                </c:pt>
                <c:pt idx="2">
                  <c:v>52.272727272727273</c:v>
                </c:pt>
                <c:pt idx="3">
                  <c:v>50</c:v>
                </c:pt>
                <c:pt idx="4">
                  <c:v>62.068965517241374</c:v>
                </c:pt>
                <c:pt idx="5">
                  <c:v>52.777777777777779</c:v>
                </c:pt>
                <c:pt idx="6">
                  <c:v>44.117647058823472</c:v>
                </c:pt>
                <c:pt idx="7">
                  <c:v>31.25</c:v>
                </c:pt>
              </c:numCache>
            </c:numRef>
          </c:val>
        </c:ser>
        <c:ser>
          <c:idx val="2"/>
          <c:order val="2"/>
          <c:tx>
            <c:strRef>
              <c:f>Sheet1!$B$107</c:f>
              <c:strCache>
                <c:ptCount val="1"/>
                <c:pt idx="0">
                  <c:v>present perfect</c:v>
                </c:pt>
              </c:strCache>
            </c:strRef>
          </c:tx>
          <c:cat>
            <c:strRef>
              <c:f>Sheet1!$C$104:$J$104</c:f>
              <c:strCache>
                <c:ptCount val="8"/>
                <c:pt idx="0">
                  <c:v>-1600</c:v>
                </c:pt>
                <c:pt idx="1">
                  <c:v>1601-1650</c:v>
                </c:pt>
                <c:pt idx="2">
                  <c:v>1651-1700</c:v>
                </c:pt>
                <c:pt idx="3">
                  <c:v>1701-1750</c:v>
                </c:pt>
                <c:pt idx="4">
                  <c:v>1751-1800</c:v>
                </c:pt>
                <c:pt idx="5">
                  <c:v>1801-1850</c:v>
                </c:pt>
                <c:pt idx="6">
                  <c:v>1851-1900</c:v>
                </c:pt>
                <c:pt idx="7">
                  <c:v>1901-</c:v>
                </c:pt>
              </c:strCache>
            </c:strRef>
          </c:cat>
          <c:val>
            <c:numRef>
              <c:f>Sheet1!$C$107:$J$107</c:f>
              <c:numCache>
                <c:formatCode>0.0_ </c:formatCode>
                <c:ptCount val="8"/>
                <c:pt idx="0">
                  <c:v>12.76595744680851</c:v>
                </c:pt>
                <c:pt idx="1">
                  <c:v>5</c:v>
                </c:pt>
                <c:pt idx="2">
                  <c:v>2.272727272727276</c:v>
                </c:pt>
                <c:pt idx="3">
                  <c:v>0</c:v>
                </c:pt>
                <c:pt idx="4">
                  <c:v>3.4482758620689653</c:v>
                </c:pt>
                <c:pt idx="5">
                  <c:v>13.888888888888889</c:v>
                </c:pt>
                <c:pt idx="6">
                  <c:v>8.8235294117647065</c:v>
                </c:pt>
                <c:pt idx="7">
                  <c:v>3.125</c:v>
                </c:pt>
              </c:numCache>
            </c:numRef>
          </c:val>
        </c:ser>
        <c:ser>
          <c:idx val="3"/>
          <c:order val="3"/>
          <c:tx>
            <c:strRef>
              <c:f>Sheet1!$B$108</c:f>
              <c:strCache>
                <c:ptCount val="1"/>
                <c:pt idx="0">
                  <c:v>past perfect</c:v>
                </c:pt>
              </c:strCache>
            </c:strRef>
          </c:tx>
          <c:cat>
            <c:strRef>
              <c:f>Sheet1!$C$104:$J$104</c:f>
              <c:strCache>
                <c:ptCount val="8"/>
                <c:pt idx="0">
                  <c:v>-1600</c:v>
                </c:pt>
                <c:pt idx="1">
                  <c:v>1601-1650</c:v>
                </c:pt>
                <c:pt idx="2">
                  <c:v>1651-1700</c:v>
                </c:pt>
                <c:pt idx="3">
                  <c:v>1701-1750</c:v>
                </c:pt>
                <c:pt idx="4">
                  <c:v>1751-1800</c:v>
                </c:pt>
                <c:pt idx="5">
                  <c:v>1801-1850</c:v>
                </c:pt>
                <c:pt idx="6">
                  <c:v>1851-1900</c:v>
                </c:pt>
                <c:pt idx="7">
                  <c:v>1901-</c:v>
                </c:pt>
              </c:strCache>
            </c:strRef>
          </c:cat>
          <c:val>
            <c:numRef>
              <c:f>Sheet1!$C$108:$J$108</c:f>
              <c:numCache>
                <c:formatCode>0.0_ </c:formatCode>
                <c:ptCount val="8"/>
                <c:pt idx="0">
                  <c:v>8.5106382978723474</c:v>
                </c:pt>
                <c:pt idx="1">
                  <c:v>10</c:v>
                </c:pt>
                <c:pt idx="2">
                  <c:v>25</c:v>
                </c:pt>
                <c:pt idx="3">
                  <c:v>18.75</c:v>
                </c:pt>
                <c:pt idx="4">
                  <c:v>17.241379310344829</c:v>
                </c:pt>
                <c:pt idx="5">
                  <c:v>11.111111111111098</c:v>
                </c:pt>
                <c:pt idx="6">
                  <c:v>14.705882352941179</c:v>
                </c:pt>
                <c:pt idx="7">
                  <c:v>43.75</c:v>
                </c:pt>
              </c:numCache>
            </c:numRef>
          </c:val>
        </c:ser>
        <c:marker val="1"/>
        <c:axId val="125554048"/>
        <c:axId val="155722880"/>
      </c:lineChart>
      <c:catAx>
        <c:axId val="125554048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ja-JP"/>
          </a:p>
        </c:txPr>
        <c:crossAx val="155722880"/>
        <c:crosses val="autoZero"/>
        <c:auto val="1"/>
        <c:lblAlgn val="ctr"/>
        <c:lblOffset val="100"/>
      </c:catAx>
      <c:valAx>
        <c:axId val="155722880"/>
        <c:scaling>
          <c:orientation val="minMax"/>
        </c:scaling>
        <c:axPos val="l"/>
        <c:majorGridlines/>
        <c:numFmt formatCode="0.0_ " sourceLinked="1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ja-JP"/>
          </a:p>
        </c:txPr>
        <c:crossAx val="125554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504155730533765"/>
          <c:y val="0.14738043161271533"/>
          <c:w val="0.18829177602799693"/>
          <c:h val="0.5478317293671624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/>
      <c:barChart>
        <c:barDir val="col"/>
        <c:grouping val="clustered"/>
        <c:ser>
          <c:idx val="0"/>
          <c:order val="0"/>
          <c:cat>
            <c:strRef>
              <c:f>Sheet1!$C$63:$J$63</c:f>
              <c:strCache>
                <c:ptCount val="8"/>
                <c:pt idx="0">
                  <c:v>-1600</c:v>
                </c:pt>
                <c:pt idx="1">
                  <c:v>1601-1650</c:v>
                </c:pt>
                <c:pt idx="2">
                  <c:v>1651-1700</c:v>
                </c:pt>
                <c:pt idx="3">
                  <c:v>1701-1750</c:v>
                </c:pt>
                <c:pt idx="4">
                  <c:v>1751-1800</c:v>
                </c:pt>
                <c:pt idx="5">
                  <c:v>1801-1850</c:v>
                </c:pt>
                <c:pt idx="6">
                  <c:v>1851-1900</c:v>
                </c:pt>
                <c:pt idx="7">
                  <c:v>1901-</c:v>
                </c:pt>
              </c:strCache>
            </c:strRef>
          </c:cat>
          <c:val>
            <c:numRef>
              <c:f>Sheet1!$C$65:$J$65</c:f>
              <c:numCache>
                <c:formatCode>General</c:formatCode>
                <c:ptCount val="8"/>
                <c:pt idx="0">
                  <c:v>10.6</c:v>
                </c:pt>
                <c:pt idx="1">
                  <c:v>36.700000000000003</c:v>
                </c:pt>
                <c:pt idx="2">
                  <c:v>31.8</c:v>
                </c:pt>
                <c:pt idx="3">
                  <c:v>18.8</c:v>
                </c:pt>
                <c:pt idx="4">
                  <c:v>37.9</c:v>
                </c:pt>
                <c:pt idx="5">
                  <c:v>58.3</c:v>
                </c:pt>
                <c:pt idx="6">
                  <c:v>70.599999999999994</c:v>
                </c:pt>
                <c:pt idx="7">
                  <c:v>59.4</c:v>
                </c:pt>
              </c:numCache>
            </c:numRef>
          </c:val>
        </c:ser>
        <c:axId val="155738880"/>
        <c:axId val="155740416"/>
      </c:barChart>
      <c:catAx>
        <c:axId val="155738880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ja-JP"/>
          </a:p>
        </c:txPr>
        <c:crossAx val="155740416"/>
        <c:crosses val="autoZero"/>
        <c:auto val="1"/>
        <c:lblAlgn val="ctr"/>
        <c:lblOffset val="100"/>
      </c:catAx>
      <c:valAx>
        <c:axId val="1557404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ja-JP"/>
          </a:p>
        </c:txPr>
        <c:crossAx val="155738880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91A1F-0558-407C-A5ED-4A7FDBAFCAEE}" type="datetimeFigureOut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DC438-14E4-4869-9FAC-357583FC135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6D157-D1A7-4F47-AADD-AF5AE3C47FE3}" type="datetimeFigureOut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751F1-6C22-40CC-844B-D702947A061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 smtClean="0"/>
          </a:p>
        </p:txBody>
      </p:sp>
      <p:sp>
        <p:nvSpPr>
          <p:cNvPr id="307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B8FFCB-1572-499D-87DB-D5D3F8774EC2}" type="slidenum">
              <a:rPr lang="ja-JP" altLang="en-US" smtClean="0">
                <a:ea typeface="ＭＳ Ｐゴシック" charset="-128"/>
              </a:rPr>
              <a:pPr/>
              <a:t>1</a:t>
            </a:fld>
            <a:endParaRPr lang="ja-JP" altLang="en-US" smtClean="0">
              <a:ea typeface="ＭＳ Ｐゴシック" charset="-128"/>
            </a:endParaRPr>
          </a:p>
        </p:txBody>
      </p:sp>
      <p:sp>
        <p:nvSpPr>
          <p:cNvPr id="30725" name="日付プレースホルダ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751F1-6C22-40CC-844B-D702947A061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角丸四角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BC21-B81F-466B-9A23-A7BAE2554A9C}" type="datetime1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70AD43E-EDC0-489C-B901-2A2913261D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D795-12C3-41CE-AB44-4E63D0B46751}" type="datetime1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0FF3-FDAD-405C-B50F-38AD55BAC361}" type="datetime1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89AA-700E-4295-9150-DD713D75836D}" type="datetime1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角丸四角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953AC-5999-4373-B458-E35B60CD4EFF}" type="datetime1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3994-7554-4241-BA55-5B3933B26AE2}" type="datetime1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03A6A-AA55-415F-B9BB-1552E4C0813F}" type="datetime1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5A18-6197-4FD2-893B-27F3A9D5EF96}" type="datetime1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A27B-0949-48D9-8B52-67D9EAEAEA4B}" type="datetime1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角丸四角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8190-AE76-42ED-BAA1-08ADAAF27BDF}" type="datetime1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9463-B0E0-44A5-A489-0AD7A06F4735}" type="datetime1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024A5B-B179-426F-B7A3-70322F8D0DF3}" type="datetime1">
              <a:rPr kumimoji="1" lang="ja-JP" altLang="en-US" smtClean="0"/>
              <a:pPr/>
              <a:t>2010/11/3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70AD43E-EDC0-489C-B901-2A2913261D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28860" y="5286388"/>
            <a:ext cx="6154738" cy="1285875"/>
          </a:xfrm>
        </p:spPr>
        <p:txBody>
          <a:bodyPr/>
          <a:lstStyle/>
          <a:p>
            <a:pPr algn="r">
              <a:lnSpc>
                <a:spcPct val="80000"/>
              </a:lnSpc>
              <a:defRPr/>
            </a:pPr>
            <a:endParaRPr lang="en-US" altLang="ja-JP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80000"/>
              </a:lnSpc>
              <a:defRPr/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Daisuke </a:t>
            </a: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Suzuki </a:t>
            </a: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ja-JP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d.suzuki@kt5.ecs.kyoto-u.ac.jp</a:t>
            </a:r>
            <a:endParaRPr lang="en-US" altLang="ja-JP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337FF5-BC2E-4650-877E-950F1111AD31}" type="slidenum">
              <a:rPr lang="en-US" altLang="ja-JP" smtClean="0">
                <a:ea typeface="ＭＳ Ｐゴシック" charset="-128"/>
              </a:rPr>
              <a:pPr/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85786" y="2714620"/>
            <a:ext cx="7772400" cy="21431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Historical Development of </a:t>
            </a:r>
            <a:r>
              <a:rPr lang="en-US" altLang="ja-JP" sz="3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 Sooner … Than</a:t>
            </a:r>
            <a:r>
              <a:rPr lang="en-US" altLang="ja-JP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its Semantic Change</a:t>
            </a:r>
            <a:r>
              <a:rPr lang="en-US" altLang="ja-JP" sz="4800" b="1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3929058" y="357166"/>
            <a:ext cx="4714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lang="en-US" altLang="ja-JP" sz="2400" b="1" dirty="0" err="1" smtClean="0">
                <a:latin typeface="Times New Roman" pitchFamily="18" charset="0"/>
                <a:cs typeface="Times New Roman" pitchFamily="18" charset="0"/>
              </a:rPr>
              <a:t>TwiFULL</a:t>
            </a: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November</a:t>
            </a: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2010)</a:t>
            </a:r>
            <a:endParaRPr lang="ja-JP" altLang="ja-JP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400" b="1" dirty="0" err="1" smtClean="0">
                <a:latin typeface="Times New Roman" pitchFamily="18" charset="0"/>
                <a:cs typeface="Times New Roman" pitchFamily="18" charset="0"/>
              </a:rPr>
              <a:t>OsakaUniversity</a:t>
            </a: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Toyonaka C</a:t>
            </a: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ja-JP" sz="2400" b="1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err="1" smtClean="0">
                <a:latin typeface="Times New Roman" pitchFamily="18" charset="0"/>
                <a:cs typeface="Times New Roman" pitchFamily="18" charset="0"/>
              </a:rPr>
              <a:t>Poutsma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(1929)</a:t>
            </a:r>
          </a:p>
          <a:p>
            <a:pPr lvl="1"/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In Early Modern English we frequently find </a:t>
            </a:r>
            <a:r>
              <a:rPr lang="en-US" altLang="ja-JP" sz="3000" i="1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instead of </a:t>
            </a:r>
            <a:r>
              <a:rPr lang="en-US" altLang="ja-JP" sz="3000" i="1" dirty="0" smtClean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after </a:t>
            </a:r>
            <a:r>
              <a:rPr lang="en-US" altLang="ja-JP" sz="3000" i="1" dirty="0" smtClean="0">
                <a:latin typeface="Times New Roman" pitchFamily="18" charset="0"/>
                <a:cs typeface="Times New Roman" pitchFamily="18" charset="0"/>
              </a:rPr>
              <a:t>no sooner.</a:t>
            </a:r>
          </a:p>
          <a:p>
            <a:r>
              <a:rPr lang="en-US" altLang="ja-JP" sz="3200" dirty="0" err="1" smtClean="0">
                <a:latin typeface="Times New Roman" pitchFamily="18" charset="0"/>
                <a:cs typeface="Times New Roman" pitchFamily="18" charset="0"/>
              </a:rPr>
              <a:t>Terasawa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(1997)</a:t>
            </a:r>
          </a:p>
          <a:p>
            <a:pPr lvl="1"/>
            <a:r>
              <a:rPr lang="en-US" altLang="ja-JP" sz="3000" i="1" dirty="0" smtClean="0">
                <a:latin typeface="Times New Roman" pitchFamily="18" charset="0"/>
                <a:cs typeface="Times New Roman" pitchFamily="18" charset="0"/>
              </a:rPr>
              <a:t>no sooner … but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was first recorded in 1560 and was obsolete by the early 19th century, while </a:t>
            </a:r>
            <a:r>
              <a:rPr lang="en-US" altLang="ja-JP" sz="3000" i="1" dirty="0" smtClean="0">
                <a:latin typeface="Times New Roman" pitchFamily="18" charset="0"/>
                <a:cs typeface="Times New Roman" pitchFamily="18" charset="0"/>
              </a:rPr>
              <a:t>no sooner … than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is found from 1594.</a:t>
            </a:r>
            <a:endParaRPr kumimoji="1" lang="ja-JP" alt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Despite the replacement of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, the process of this shift is not described in detail in the literature.  </a:t>
            </a:r>
          </a:p>
          <a:p>
            <a:endParaRPr lang="en-US" altLang="ja-JP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This paper, therefore, provides some new insights into the development of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no sooner … than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ja-JP" altLang="ja-JP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/>
              <a:t>3. Data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altLang="ja-JP" sz="3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altLang="ja-JP" sz="3200" u="sng" dirty="0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en-GB" altLang="ja-JP" sz="3200" dirty="0" smtClean="0">
                <a:latin typeface="Times New Roman" pitchFamily="18" charset="0"/>
                <a:cs typeface="Times New Roman" pitchFamily="18" charset="0"/>
              </a:rPr>
              <a:t> corpus</a:t>
            </a:r>
          </a:p>
          <a:p>
            <a:pPr lvl="1"/>
            <a:r>
              <a:rPr lang="en-GB" altLang="ja-JP" sz="3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altLang="ja-JP" sz="3000" i="1" dirty="0" smtClean="0">
                <a:latin typeface="Times New Roman" pitchFamily="18" charset="0"/>
                <a:cs typeface="Times New Roman" pitchFamily="18" charset="0"/>
              </a:rPr>
              <a:t>OED</a:t>
            </a:r>
            <a:r>
              <a:rPr lang="en-GB" altLang="ja-JP" sz="3000" dirty="0" smtClean="0">
                <a:latin typeface="Times New Roman" pitchFamily="18" charset="0"/>
                <a:cs typeface="Times New Roman" pitchFamily="18" charset="0"/>
              </a:rPr>
              <a:t> quotations database</a:t>
            </a:r>
          </a:p>
          <a:p>
            <a:pPr lvl="1"/>
            <a:r>
              <a:rPr lang="en-GB" altLang="ja-JP" sz="3000" dirty="0" err="1" smtClean="0">
                <a:latin typeface="Times New Roman" pitchFamily="18" charset="0"/>
                <a:cs typeface="Times New Roman" pitchFamily="18" charset="0"/>
              </a:rPr>
              <a:t>Iyeiri</a:t>
            </a:r>
            <a:r>
              <a:rPr lang="en-GB" altLang="ja-JP" sz="3000" dirty="0" smtClean="0">
                <a:latin typeface="Times New Roman" pitchFamily="18" charset="0"/>
                <a:cs typeface="Times New Roman" pitchFamily="18" charset="0"/>
              </a:rPr>
              <a:t> (2010), </a:t>
            </a:r>
            <a:r>
              <a:rPr lang="en-US" altLang="ja-JP" sz="3000" dirty="0" err="1" smtClean="0">
                <a:latin typeface="Times New Roman" pitchFamily="18" charset="0"/>
                <a:cs typeface="Times New Roman" pitchFamily="18" charset="0"/>
              </a:rPr>
              <a:t>Mair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(2004, 2001), and Hoffmann (2004)</a:t>
            </a:r>
          </a:p>
          <a:p>
            <a:pPr lvl="1"/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not a balanced or representative corpus</a:t>
            </a:r>
          </a:p>
          <a:p>
            <a:pPr lvl="1"/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more than a thousand years of English usage </a:t>
            </a:r>
          </a:p>
          <a:p>
            <a:pPr lvl="1"/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a large amount of material for analysis</a:t>
            </a:r>
            <a:endParaRPr lang="ja-JP" altLang="en-US" sz="3000" b="1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lvl="1"/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314 instances of data </a:t>
            </a:r>
            <a:r>
              <a:rPr lang="en-GB" altLang="ja-JP" sz="3000" dirty="0" smtClean="0">
                <a:latin typeface="Times New Roman" pitchFamily="18" charset="0"/>
                <a:cs typeface="Times New Roman" pitchFamily="18" charset="0"/>
              </a:rPr>
              <a:t>concerning </a:t>
            </a:r>
            <a:r>
              <a:rPr lang="en-US" altLang="ja-JP" sz="3000" i="1" dirty="0" smtClean="0">
                <a:latin typeface="Times New Roman" pitchFamily="18" charset="0"/>
                <a:cs typeface="Times New Roman" pitchFamily="18" charset="0"/>
              </a:rPr>
              <a:t>no sooner … than</a:t>
            </a:r>
            <a:endParaRPr kumimoji="1" lang="ja-JP" alt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altLang="ja-JP" sz="3200" u="sng" dirty="0" smtClean="0">
                <a:latin typeface="Times New Roman" pitchFamily="18" charset="0"/>
                <a:cs typeface="Times New Roman" pitchFamily="18" charset="0"/>
              </a:rPr>
              <a:t>additional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means of investigation</a:t>
            </a:r>
          </a:p>
          <a:p>
            <a:pPr lvl="1">
              <a:buNone/>
            </a:pP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1. the 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texts from </a:t>
            </a:r>
            <a:r>
              <a:rPr lang="en-US" altLang="ja-JP" sz="3000" i="1" dirty="0" smtClean="0">
                <a:latin typeface="Times New Roman" pitchFamily="18" charset="0"/>
                <a:cs typeface="Times New Roman" pitchFamily="18" charset="0"/>
              </a:rPr>
              <a:t>Project Gutenberg</a:t>
            </a:r>
          </a:p>
          <a:p>
            <a:pPr lvl="2"/>
            <a:r>
              <a:rPr lang="en-US" altLang="ja-JP" sz="2600" dirty="0" smtClean="0">
                <a:latin typeface="Times New Roman" pitchFamily="18" charset="0"/>
                <a:cs typeface="Times New Roman" pitchFamily="18" charset="0"/>
              </a:rPr>
              <a:t>to focus on the target expression during a particular century in detail</a:t>
            </a:r>
            <a:endParaRPr lang="en-US" altLang="ja-JP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altLang="ja-JP" sz="26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altLang="ja-JP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600" dirty="0" smtClean="0">
                <a:latin typeface="Times New Roman" pitchFamily="18" charset="0"/>
                <a:cs typeface="Times New Roman" pitchFamily="18" charset="0"/>
              </a:rPr>
              <a:t>works that </a:t>
            </a:r>
            <a:r>
              <a:rPr lang="en-US" altLang="ja-JP" sz="2600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en-US" altLang="ja-JP" sz="2600" dirty="0" smtClean="0">
                <a:latin typeface="Times New Roman" pitchFamily="18" charset="0"/>
                <a:cs typeface="Times New Roman" pitchFamily="18" charset="0"/>
              </a:rPr>
              <a:t>authors published within a restricted time-span</a:t>
            </a:r>
          </a:p>
          <a:p>
            <a:pPr lvl="2"/>
            <a:r>
              <a:rPr lang="en-US" altLang="ja-JP" sz="2600" dirty="0" smtClean="0">
                <a:latin typeface="Times New Roman" pitchFamily="18" charset="0"/>
                <a:cs typeface="Times New Roman" pitchFamily="18" charset="0"/>
              </a:rPr>
              <a:t>461 </a:t>
            </a:r>
            <a:r>
              <a:rPr lang="en-US" altLang="ja-JP" sz="2600" dirty="0" smtClean="0">
                <a:latin typeface="Times New Roman" pitchFamily="18" charset="0"/>
                <a:cs typeface="Times New Roman" pitchFamily="18" charset="0"/>
              </a:rPr>
              <a:t>examples of data </a:t>
            </a:r>
            <a:r>
              <a:rPr lang="en-GB" altLang="ja-JP" sz="2600" dirty="0" smtClean="0">
                <a:latin typeface="Times New Roman" pitchFamily="18" charset="0"/>
                <a:cs typeface="Times New Roman" pitchFamily="18" charset="0"/>
              </a:rPr>
              <a:t>concerning </a:t>
            </a:r>
            <a:r>
              <a:rPr lang="en-US" altLang="ja-JP" sz="2600" i="1" dirty="0" smtClean="0">
                <a:latin typeface="Times New Roman" pitchFamily="18" charset="0"/>
                <a:cs typeface="Times New Roman" pitchFamily="18" charset="0"/>
              </a:rPr>
              <a:t>no sooner … than</a:t>
            </a:r>
            <a:endParaRPr kumimoji="1" lang="ja-JP" alt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018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976664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altLang="ja-JP" sz="3200" u="sng" dirty="0" smtClean="0">
                <a:latin typeface="Times New Roman" pitchFamily="18" charset="0"/>
                <a:cs typeface="Times New Roman" pitchFamily="18" charset="0"/>
              </a:rPr>
              <a:t>additional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means of 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investigation</a:t>
            </a:r>
          </a:p>
          <a:p>
            <a:pPr lvl="1">
              <a:buNone/>
            </a:pP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ja-JP" sz="3000" i="1" dirty="0" smtClean="0">
                <a:latin typeface="Times New Roman" pitchFamily="18" charset="0"/>
                <a:cs typeface="Times New Roman" pitchFamily="18" charset="0"/>
              </a:rPr>
              <a:t>The London </a:t>
            </a:r>
            <a:r>
              <a:rPr lang="en-US" altLang="ja-JP" sz="3000" i="1" dirty="0" smtClean="0">
                <a:latin typeface="Times New Roman" pitchFamily="18" charset="0"/>
                <a:cs typeface="Times New Roman" pitchFamily="18" charset="0"/>
              </a:rPr>
              <a:t>Gazette</a:t>
            </a:r>
          </a:p>
          <a:p>
            <a:pPr lvl="2"/>
            <a:r>
              <a:rPr lang="en-US" altLang="ja-JP" sz="2800" dirty="0" smtClean="0"/>
              <a:t>the Official Newspaper of Record for the United </a:t>
            </a:r>
            <a:r>
              <a:rPr lang="en-US" altLang="ja-JP" sz="2800" dirty="0" smtClean="0"/>
              <a:t>Kingdom</a:t>
            </a:r>
          </a:p>
          <a:p>
            <a:pPr lvl="2"/>
            <a:r>
              <a:rPr lang="en-US" altLang="ja-JP" sz="2800" dirty="0" smtClean="0"/>
              <a:t>State, Parliament, Ecclesiastical, Public Finance, Transport, Planning, Health, Environment, Water, Agriculture &amp; Fisheries, Energy, Post &amp; Telecom, Competition, Corporate Insolvency, Personal Insolvency, Companies &amp; Financial Regulations, Partnerships, Societies Regulation, Personal Legal</a:t>
            </a:r>
            <a:r>
              <a:rPr lang="en-US" altLang="ja-JP" sz="2800" dirty="0" smtClean="0"/>
              <a:t>.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3. A 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Corpus of English Dialogues 1560-1760 (CED) </a:t>
            </a:r>
            <a:endParaRPr lang="en-US" altLang="ja-JP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the language of the Early Modern period</a:t>
            </a:r>
            <a:endParaRPr lang="en-US" altLang="ja-JP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interactive face-to-face 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communication</a:t>
            </a:r>
          </a:p>
          <a:p>
            <a:pPr lvl="2"/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includes various modes of speech presentation</a:t>
            </a:r>
            <a:endParaRPr lang="en-US" altLang="ja-JP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US" altLang="ja-JP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1" lang="en-US" altLang="ja-JP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06490"/>
          </a:xfrm>
        </p:spPr>
        <p:txBody>
          <a:bodyPr/>
          <a:lstStyle/>
          <a:p>
            <a:pPr algn="ctr"/>
            <a:r>
              <a:rPr lang="en-GB" altLang="ja-JP" sz="4800" b="1" dirty="0" smtClean="0"/>
              <a:t>4. Results and Discussion</a:t>
            </a:r>
            <a:r>
              <a:rPr lang="en-GB" altLang="ja-JP" b="1" dirty="0" smtClean="0"/>
              <a:t/>
            </a:r>
            <a:br>
              <a:rPr lang="en-GB" altLang="ja-JP" b="1" dirty="0" smtClean="0"/>
            </a:br>
            <a:r>
              <a:rPr lang="en-GB" altLang="ja-JP" b="1" dirty="0" smtClean="0"/>
              <a:t/>
            </a:r>
            <a:br>
              <a:rPr lang="en-GB" altLang="ja-JP" b="1" dirty="0" smtClean="0"/>
            </a:br>
            <a:r>
              <a:rPr lang="ja-JP" altLang="ja-JP" dirty="0" smtClean="0"/>
              <a:t/>
            </a:r>
            <a:br>
              <a:rPr lang="ja-JP" altLang="ja-JP" dirty="0" smtClean="0"/>
            </a:br>
            <a:r>
              <a:rPr lang="en-GB" altLang="ja-JP" b="1" dirty="0" smtClean="0"/>
              <a:t>4.1. </a:t>
            </a:r>
            <a:r>
              <a:rPr lang="en-US" altLang="ja-JP" b="1" dirty="0" smtClean="0"/>
              <a:t>The correlative with </a:t>
            </a:r>
            <a:r>
              <a:rPr lang="en-US" altLang="ja-JP" b="1" i="1" dirty="0" smtClean="0"/>
              <a:t>no sooner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1"/>
          </p:nvPr>
        </p:nvSpPr>
        <p:spPr>
          <a:xfrm>
            <a:off x="914400" y="5013176"/>
            <a:ext cx="7772400" cy="1006624"/>
          </a:xfrm>
        </p:spPr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Figure 1. The proportions of the correlatives with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no sooner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OED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4751040"/>
          </a:xfrm>
        </p:spPr>
        <p:txBody>
          <a:bodyPr>
            <a:normAutofit lnSpcReduction="10000"/>
          </a:bodyPr>
          <a:lstStyle/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an overview of the correlatives with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no sooner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for the period between 1384 and 1992</a:t>
            </a:r>
          </a:p>
          <a:p>
            <a:endParaRPr lang="en-US" altLang="ja-JP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The first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was the dominant form.</a:t>
            </a:r>
          </a:p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The use of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was generalized in the course of the 19th century.</a:t>
            </a:r>
          </a:p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There was competition between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in the first half of the 18th century.</a:t>
            </a:r>
            <a:endParaRPr kumimoji="1" lang="ja-JP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2400" cy="418058"/>
          </a:xfrm>
        </p:spPr>
        <p:txBody>
          <a:bodyPr>
            <a:noAutofit/>
          </a:bodyPr>
          <a:lstStyle/>
          <a:p>
            <a:r>
              <a:rPr lang="en-US" altLang="ja-JP" sz="1800" dirty="0" smtClean="0">
                <a:latin typeface="Times New Roman" pitchFamily="18" charset="0"/>
                <a:cs typeface="Times New Roman" pitchFamily="18" charset="0"/>
              </a:rPr>
              <a:t>Table 2. The raw frequencies of </a:t>
            </a:r>
            <a:r>
              <a:rPr lang="en-US" altLang="ja-JP" sz="1800" i="1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ja-JP" sz="1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ja-JP" sz="1800" i="1" dirty="0" smtClean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altLang="ja-JP" sz="18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altLang="ja-JP" sz="1800" i="1" dirty="0" smtClean="0">
                <a:latin typeface="Times New Roman" pitchFamily="18" charset="0"/>
                <a:cs typeface="Times New Roman" pitchFamily="18" charset="0"/>
              </a:rPr>
              <a:t>no sooner</a:t>
            </a:r>
            <a:r>
              <a:rPr lang="en-US" altLang="ja-JP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ja-JP" sz="1800" i="1" dirty="0" smtClean="0">
                <a:latin typeface="Times New Roman" pitchFamily="18" charset="0"/>
                <a:cs typeface="Times New Roman" pitchFamily="18" charset="0"/>
              </a:rPr>
              <a:t>Project Gutenberg</a:t>
            </a:r>
            <a:r>
              <a:rPr lang="en-US" altLang="ja-JP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sz="1800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sz="quarter" idx="1"/>
          </p:nvPr>
        </p:nvGraphicFramePr>
        <p:xfrm>
          <a:off x="827584" y="476672"/>
          <a:ext cx="7848871" cy="6192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9050"/>
                <a:gridCol w="727165"/>
                <a:gridCol w="722656"/>
              </a:tblGrid>
              <a:tr h="328780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than</a:t>
                      </a:r>
                    </a:p>
                  </a:txBody>
                  <a:tcPr marL="9525" marR="9525" marT="9525" marB="0" anchor="ctr"/>
                </a:tc>
              </a:tr>
              <a:tr h="32878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1704 Jonathan Swift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The Battle of the Books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878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1704 Jonathan Swift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 Tale of a Tub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87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1719 Daniel Defoe </a:t>
                      </a:r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Robinson Crusoe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(16)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287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1720 Daniel Defoe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The Life, Adventures and Piracies of the Famous Captain Singleton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87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1720 Daniel Defoe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Memoirs of a Cavalier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924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1722 Daniel Defoe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The Fortunes and Misfortunes of the Famous Moll Flanders &amp;c.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(7)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87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1722 Daniel Defoe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 Journal of the Plague Year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87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1724 Daniel Defoe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The Fortunate Mistress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(4)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2878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1736-50 Horace Walpole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Letters of Horace Walpole — Volume I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878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1739-40 David Hume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 Treatise of Human Nature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(4)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2878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1740-41 Samuel Johnson </a:t>
                      </a:r>
                      <a:r>
                        <a:rPr lang="en-US" sz="1200" b="0" i="1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Parlimentary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Debates I.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2878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1740 Samuel Richardson </a:t>
                      </a:r>
                      <a:r>
                        <a:rPr lang="fr-FR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Pamela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(3)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287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1742 Henry Fielding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Joseph Andrews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(66)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</a:tr>
              <a:tr h="3287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1744 Eliza Fowler Haywood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The Fortunate Foundlings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(37)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</a:tr>
              <a:tr h="3287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1747-49 Samuel Richardson </a:t>
                      </a:r>
                      <a:r>
                        <a:rPr lang="fr-FR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Clarissa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(12)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287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1748 Tobias Smollett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The Adventures of Roderick Random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(121)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</a:tr>
              <a:tr h="32878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1749 Henry Fielding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entury"/>
                        </a:rPr>
                        <a:t>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The History of Tom Jones, a foundling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(165)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162</a:t>
                      </a:r>
                    </a:p>
                  </a:txBody>
                  <a:tcPr marL="9525" marR="9525" marT="9525" marB="0" anchor="ctr"/>
                </a:tc>
              </a:tr>
              <a:tr h="210974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1750 John Cleland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Memoirs Of Fanny Hill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(6)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Table 2. The raw frequencies of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no sooner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Project Gutenberg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altLang="ja-JP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John Cleland </a:t>
            </a:r>
          </a:p>
          <a:p>
            <a:pPr lvl="1"/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the clear predominance of </a:t>
            </a:r>
            <a:r>
              <a:rPr lang="en-US" altLang="ja-JP" sz="3000" i="1" dirty="0" smtClean="0">
                <a:latin typeface="Times New Roman" pitchFamily="18" charset="0"/>
                <a:cs typeface="Times New Roman" pitchFamily="18" charset="0"/>
              </a:rPr>
              <a:t>but</a:t>
            </a:r>
            <a:endParaRPr lang="en-US" altLang="ja-JP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Henry Fielding and Smollett</a:t>
            </a:r>
          </a:p>
          <a:p>
            <a:pPr lvl="1"/>
            <a:r>
              <a:rPr lang="en-US" altLang="ja-JP" sz="3000" i="1" dirty="0" smtClean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is the dominant form</a:t>
            </a:r>
          </a:p>
          <a:p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Robinson Crusoe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Clarissa</a:t>
            </a:r>
          </a:p>
          <a:p>
            <a:pPr lvl="1"/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competition between </a:t>
            </a:r>
            <a:r>
              <a:rPr lang="en-US" altLang="ja-JP" sz="3000" i="1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ja-JP" sz="3000" i="1" dirty="0" smtClean="0">
                <a:latin typeface="Times New Roman" pitchFamily="18" charset="0"/>
                <a:cs typeface="Times New Roman" pitchFamily="18" charset="0"/>
              </a:rPr>
              <a:t>than</a:t>
            </a:r>
            <a:endParaRPr kumimoji="1" lang="ja-JP" alt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本研究</a:t>
            </a:r>
            <a:r>
              <a:rPr lang="ja-JP" altLang="en-US" dirty="0" smtClean="0"/>
              <a:t>について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背景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他</a:t>
            </a:r>
            <a:r>
              <a:rPr lang="ja-JP" altLang="en-US" dirty="0" smtClean="0"/>
              <a:t>の“</a:t>
            </a:r>
            <a:r>
              <a:rPr lang="en-US" altLang="ja-JP" dirty="0" smtClean="0"/>
              <a:t>no +</a:t>
            </a:r>
            <a:r>
              <a:rPr lang="ja-JP" altLang="en-US" dirty="0" smtClean="0"/>
              <a:t>比較級</a:t>
            </a:r>
            <a:r>
              <a:rPr lang="en-US" altLang="ja-JP" dirty="0" smtClean="0"/>
              <a:t>+than</a:t>
            </a:r>
            <a:r>
              <a:rPr lang="ja-JP" altLang="en-US" dirty="0" smtClean="0"/>
              <a:t>”</a:t>
            </a:r>
            <a:r>
              <a:rPr lang="ja-JP" altLang="en-US" dirty="0" smtClean="0"/>
              <a:t>との違い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“</a:t>
            </a:r>
            <a:r>
              <a:rPr lang="en-US" altLang="ja-JP" dirty="0" smtClean="0"/>
              <a:t>n</a:t>
            </a:r>
            <a:r>
              <a:rPr kumimoji="1" lang="en-US" altLang="ja-JP" dirty="0" smtClean="0"/>
              <a:t>o sooner</a:t>
            </a:r>
            <a:r>
              <a:rPr kumimoji="1" lang="ja-JP" altLang="en-US" dirty="0" smtClean="0"/>
              <a:t>”のまとまり（チャンク）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“</a:t>
            </a:r>
            <a:r>
              <a:rPr kumimoji="1" lang="en-US" altLang="ja-JP" dirty="0" smtClean="0"/>
              <a:t>than</a:t>
            </a:r>
            <a:r>
              <a:rPr kumimoji="1" lang="ja-JP" altLang="en-US" dirty="0" smtClean="0"/>
              <a:t>”との相関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ja-JP" altLang="en-US" dirty="0" smtClean="0"/>
              <a:t>主張点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“</a:t>
            </a:r>
            <a:r>
              <a:rPr lang="en-US" altLang="ja-JP" dirty="0" smtClean="0"/>
              <a:t>but</a:t>
            </a:r>
            <a:r>
              <a:rPr lang="ja-JP" altLang="en-US" dirty="0" smtClean="0"/>
              <a:t>”から“</a:t>
            </a:r>
            <a:r>
              <a:rPr lang="en-US" altLang="ja-JP" dirty="0" smtClean="0"/>
              <a:t>than</a:t>
            </a:r>
            <a:r>
              <a:rPr lang="ja-JP" altLang="en-US" dirty="0" smtClean="0"/>
              <a:t>”への移行は</a:t>
            </a:r>
            <a:r>
              <a:rPr lang="en-US" altLang="ja-JP" dirty="0" smtClean="0"/>
              <a:t>18</a:t>
            </a:r>
            <a:r>
              <a:rPr lang="ja-JP" altLang="en-US" dirty="0" smtClean="0"/>
              <a:t>世紀前半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この時期</a:t>
            </a:r>
            <a:r>
              <a:rPr kumimoji="1" lang="ja-JP" altLang="en-US" dirty="0" smtClean="0"/>
              <a:t>は文法化にとって重要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否定→比較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副詞→接続詞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OED</a:t>
            </a:r>
            <a:r>
              <a:rPr kumimoji="1" lang="ja-JP" altLang="en-US" dirty="0" smtClean="0"/>
              <a:t>の有用性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Table 3. </a:t>
            </a:r>
            <a:r>
              <a:rPr lang="en-US" altLang="ja-JP" sz="3200" dirty="0" smtClean="0"/>
              <a:t>The raw frequencies of </a:t>
            </a:r>
            <a:r>
              <a:rPr lang="en-US" altLang="ja-JP" sz="3200" i="1" dirty="0" smtClean="0"/>
              <a:t>but</a:t>
            </a:r>
            <a:r>
              <a:rPr lang="en-US" altLang="ja-JP" sz="3200" dirty="0" smtClean="0"/>
              <a:t> and </a:t>
            </a:r>
            <a:r>
              <a:rPr lang="en-US" altLang="ja-JP" sz="3200" i="1" dirty="0" smtClean="0"/>
              <a:t>than</a:t>
            </a:r>
            <a:r>
              <a:rPr lang="en-US" altLang="ja-JP" sz="3200" dirty="0" smtClean="0"/>
              <a:t> with </a:t>
            </a:r>
            <a:r>
              <a:rPr lang="en-US" altLang="ja-JP" sz="3200" i="1" dirty="0" smtClean="0"/>
              <a:t>no sooner</a:t>
            </a:r>
            <a:r>
              <a:rPr lang="en-US" altLang="ja-JP" sz="3200" dirty="0" smtClean="0"/>
              <a:t> (</a:t>
            </a:r>
            <a:r>
              <a:rPr lang="en-US" altLang="ja-JP" sz="3200" i="1" dirty="0" smtClean="0"/>
              <a:t>The London Gazette</a:t>
            </a:r>
            <a:r>
              <a:rPr lang="en-US" altLang="ja-JP" sz="3200" dirty="0" smtClean="0"/>
              <a:t>)</a:t>
            </a:r>
            <a:endParaRPr kumimoji="1" lang="ja-JP" altLang="en-US" sz="3200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187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but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than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1701-1730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1731-1740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1741-1750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Table 4. </a:t>
            </a:r>
            <a:r>
              <a:rPr lang="en-US" altLang="ja-JP" dirty="0" smtClean="0"/>
              <a:t>The raw frequencies of </a:t>
            </a:r>
            <a:r>
              <a:rPr lang="en-US" altLang="ja-JP" i="1" dirty="0" smtClean="0"/>
              <a:t>but</a:t>
            </a:r>
            <a:r>
              <a:rPr lang="en-US" altLang="ja-JP" dirty="0" smtClean="0"/>
              <a:t> and </a:t>
            </a:r>
            <a:r>
              <a:rPr lang="en-US" altLang="ja-JP" i="1" dirty="0" smtClean="0"/>
              <a:t>than</a:t>
            </a:r>
            <a:r>
              <a:rPr lang="en-US" altLang="ja-JP" dirty="0" smtClean="0"/>
              <a:t> with </a:t>
            </a:r>
            <a:r>
              <a:rPr lang="en-US" altLang="ja-JP" i="1" dirty="0" smtClean="0"/>
              <a:t>no sooner</a:t>
            </a:r>
            <a:r>
              <a:rPr lang="en-US" altLang="ja-JP" dirty="0" smtClean="0"/>
              <a:t> (</a:t>
            </a:r>
            <a:r>
              <a:rPr lang="en-US" altLang="ja-JP" i="1" dirty="0" smtClean="0"/>
              <a:t>CED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150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but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than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1680-1720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1720-1760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1"/>
          </p:nvPr>
        </p:nvSpPr>
        <p:spPr>
          <a:xfrm>
            <a:off x="914400" y="908720"/>
            <a:ext cx="7772400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(6) a. and </a:t>
            </a:r>
            <a:r>
              <a:rPr lang="en-US" altLang="ja-JP" sz="3200" b="1" dirty="0" smtClean="0">
                <a:latin typeface="Times New Roman" pitchFamily="18" charset="0"/>
                <a:cs typeface="Times New Roman" pitchFamily="18" charset="0"/>
              </a:rPr>
              <a:t>no sooner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one arises </a:t>
            </a:r>
            <a:r>
              <a:rPr lang="en-US" altLang="ja-JP" sz="3200" b="1" dirty="0" smtClean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the rest </a:t>
            </a:r>
            <a:r>
              <a:rPr lang="en-US" altLang="ja-JP" sz="3200" u="wavy" dirty="0" smtClean="0">
                <a:latin typeface="Times New Roman" pitchFamily="18" charset="0"/>
                <a:cs typeface="Times New Roman" pitchFamily="18" charset="0"/>
              </a:rPr>
              <a:t>immediately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follow. (1739-40 David Hume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A Treatise of Human Nature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(4))</a:t>
            </a:r>
            <a:endParaRPr lang="ja-JP" altLang="ja-JP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     b. : </a:t>
            </a:r>
            <a:r>
              <a:rPr lang="en-US" altLang="ja-JP" sz="3200" b="1" u="sng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the dear gentleman had </a:t>
            </a:r>
            <a:r>
              <a:rPr lang="en-US" altLang="ja-JP" sz="3200" b="1" dirty="0" smtClean="0">
                <a:latin typeface="Times New Roman" pitchFamily="18" charset="0"/>
                <a:cs typeface="Times New Roman" pitchFamily="18" charset="0"/>
              </a:rPr>
              <a:t>no sooner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laid his head on the pillow, </a:t>
            </a:r>
            <a:r>
              <a:rPr lang="en-US" altLang="ja-JP" sz="3200" b="1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he fell asleep, or feigned to do so, and that was as prohibitory to my talking as if he had. (1740 Samuel Richardson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Pamela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ja-JP" altLang="ja-JP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     c. The horse was </a:t>
            </a:r>
            <a:r>
              <a:rPr lang="en-US" altLang="ja-JP" sz="3200" b="1" dirty="0" smtClean="0">
                <a:latin typeface="Times New Roman" pitchFamily="18" charset="0"/>
                <a:cs typeface="Times New Roman" pitchFamily="18" charset="0"/>
              </a:rPr>
              <a:t>no sooner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put into Adams's head </a:t>
            </a:r>
            <a:r>
              <a:rPr lang="en-US" altLang="ja-JP" sz="3200" b="1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he was </a:t>
            </a:r>
            <a:r>
              <a:rPr lang="en-US" altLang="ja-JP" sz="3200" u="wavy" dirty="0" smtClean="0">
                <a:latin typeface="Times New Roman" pitchFamily="18" charset="0"/>
                <a:cs typeface="Times New Roman" pitchFamily="18" charset="0"/>
              </a:rPr>
              <a:t>immediately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driven out by this reflection on the character of Fanny. (1742 Henry Fielding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Joseph Andrews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ja-JP" altLang="ja-JP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z="3200" u="sng" dirty="0" smtClean="0">
                <a:latin typeface="Times New Roman" pitchFamily="18" charset="0"/>
                <a:cs typeface="Times New Roman" pitchFamily="18" charset="0"/>
              </a:rPr>
              <a:t>three factors to be considered regarding this construction in detail</a:t>
            </a:r>
          </a:p>
          <a:p>
            <a:pPr>
              <a:buNone/>
            </a:pPr>
            <a:endParaRPr lang="en-US" altLang="ja-JP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subject-auxiliary inversion in the first clause</a:t>
            </a:r>
          </a:p>
          <a:p>
            <a:pPr lvl="1"/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tense in the first clause</a:t>
            </a:r>
          </a:p>
          <a:p>
            <a:pPr lvl="1"/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the co-occurrence with </a:t>
            </a:r>
            <a:r>
              <a:rPr lang="en-GB" altLang="ja-JP" sz="3000" dirty="0" smtClean="0">
                <a:latin typeface="Times New Roman" pitchFamily="18" charset="0"/>
                <a:cs typeface="Times New Roman" pitchFamily="18" charset="0"/>
              </a:rPr>
              <a:t>the synonymic expressions such as </a:t>
            </a:r>
            <a:r>
              <a:rPr lang="en-GB" altLang="ja-JP" sz="3000" i="1" dirty="0" smtClean="0">
                <a:latin typeface="Times New Roman" pitchFamily="18" charset="0"/>
                <a:cs typeface="Times New Roman" pitchFamily="18" charset="0"/>
              </a:rPr>
              <a:t>immediately</a:t>
            </a:r>
            <a:r>
              <a:rPr lang="en-GB" altLang="ja-JP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ja-JP" sz="3000" i="1" dirty="0" smtClean="0">
                <a:latin typeface="Times New Roman" pitchFamily="18" charset="0"/>
                <a:cs typeface="Times New Roman" pitchFamily="18" charset="0"/>
              </a:rPr>
              <a:t>instantly</a:t>
            </a:r>
            <a:r>
              <a:rPr lang="en-GB" altLang="ja-JP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ja-JP" sz="3000" i="1" dirty="0" smtClean="0">
                <a:latin typeface="Times New Roman" pitchFamily="18" charset="0"/>
                <a:cs typeface="Times New Roman" pitchFamily="18" charset="0"/>
              </a:rPr>
              <a:t>at once</a:t>
            </a:r>
            <a:r>
              <a:rPr lang="en-GB" altLang="ja-JP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ja-JP" sz="3000" i="1" dirty="0" smtClean="0">
                <a:latin typeface="Times New Roman" pitchFamily="18" charset="0"/>
                <a:cs typeface="Times New Roman" pitchFamily="18" charset="0"/>
              </a:rPr>
              <a:t>presently</a:t>
            </a:r>
            <a:r>
              <a:rPr lang="en-GB" altLang="ja-JP" sz="3000" dirty="0" smtClean="0">
                <a:latin typeface="Times New Roman" pitchFamily="18" charset="0"/>
                <a:cs typeface="Times New Roman" pitchFamily="18" charset="0"/>
              </a:rPr>
              <a:t>, and so on</a:t>
            </a:r>
            <a:endParaRPr lang="en-US" altLang="ja-JP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Figure 2. The proportions of </a:t>
            </a:r>
            <a:r>
              <a:rPr lang="en-US" altLang="ja-JP" b="1" dirty="0" smtClean="0"/>
              <a:t>inversion</a:t>
            </a:r>
            <a:r>
              <a:rPr lang="en-US" altLang="ja-JP" dirty="0" smtClean="0"/>
              <a:t> in </a:t>
            </a:r>
            <a:r>
              <a:rPr lang="en-US" altLang="ja-JP" i="1" dirty="0" smtClean="0"/>
              <a:t>no sooner</a:t>
            </a:r>
            <a:r>
              <a:rPr lang="en-US" altLang="ja-JP" dirty="0" smtClean="0"/>
              <a:t> clause (</a:t>
            </a:r>
            <a:r>
              <a:rPr lang="en-US" altLang="ja-JP" i="1" dirty="0" smtClean="0"/>
              <a:t>OED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The version with subject-auxiliary inversion is less frequent in the first half of the 18th century.</a:t>
            </a:r>
          </a:p>
          <a:p>
            <a:endParaRPr lang="en-US" altLang="ja-JP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This inversion spread to the next period, 1751-1800.</a:t>
            </a:r>
            <a:endParaRPr kumimoji="1" lang="ja-JP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Figure 3. The proportions of </a:t>
            </a:r>
            <a:r>
              <a:rPr lang="en-US" altLang="ja-JP" b="1" dirty="0" smtClean="0"/>
              <a:t>tense</a:t>
            </a:r>
            <a:r>
              <a:rPr lang="en-US" altLang="ja-JP" dirty="0" smtClean="0"/>
              <a:t> in the </a:t>
            </a:r>
            <a:r>
              <a:rPr lang="en-US" altLang="ja-JP" i="1" dirty="0" smtClean="0"/>
              <a:t>no sooner</a:t>
            </a:r>
            <a:r>
              <a:rPr lang="en-US" altLang="ja-JP" dirty="0" smtClean="0"/>
              <a:t> clause (</a:t>
            </a:r>
            <a:r>
              <a:rPr lang="en-US" altLang="ja-JP" i="1" dirty="0" smtClean="0"/>
              <a:t>OED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 smtClean="0">
                <a:latin typeface="Times New Roman" pitchFamily="18" charset="0"/>
                <a:cs typeface="Times New Roman" pitchFamily="18" charset="0"/>
              </a:rPr>
              <a:t>A steady decline of past tense from 19th century is marked.</a:t>
            </a:r>
          </a:p>
          <a:p>
            <a:endParaRPr kumimoji="1" lang="en-US" altLang="ja-JP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A significant increase  of past perfect can be observed in the 20th century.</a:t>
            </a:r>
            <a:endParaRPr kumimoji="1" lang="ja-JP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the possibility of the co-occurrence with </a:t>
            </a:r>
            <a:r>
              <a:rPr lang="en-GB" altLang="ja-JP" sz="3200" dirty="0" smtClean="0">
                <a:latin typeface="Times New Roman" pitchFamily="18" charset="0"/>
                <a:cs typeface="Times New Roman" pitchFamily="18" charset="0"/>
              </a:rPr>
              <a:t>the synonymic expressions</a:t>
            </a:r>
          </a:p>
          <a:p>
            <a:pPr>
              <a:buNone/>
            </a:pPr>
            <a:endParaRPr lang="en-GB" altLang="ja-JP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altLang="ja-JP" sz="3200" dirty="0" smtClean="0"/>
              <a:t>  (7)  A gracious Soul </a:t>
            </a:r>
            <a:r>
              <a:rPr lang="en-US" altLang="ja-JP" sz="3200" u="sng" dirty="0" smtClean="0"/>
              <a:t>no sooner</a:t>
            </a:r>
            <a:r>
              <a:rPr lang="en-US" altLang="ja-JP" sz="3200" dirty="0" smtClean="0"/>
              <a:t> hears where Christ is, </a:t>
            </a:r>
            <a:r>
              <a:rPr lang="en-US" altLang="ja-JP" sz="3200" u="sng" dirty="0" smtClean="0"/>
              <a:t>but</a:t>
            </a:r>
            <a:r>
              <a:rPr lang="en-US" altLang="ja-JP" sz="3200" dirty="0" smtClean="0"/>
              <a:t> </a:t>
            </a:r>
            <a:r>
              <a:rPr lang="en-US" altLang="ja-JP" sz="3200" u="wavy" dirty="0" smtClean="0">
                <a:solidFill>
                  <a:srgbClr val="FF0000"/>
                </a:solidFill>
              </a:rPr>
              <a:t>instantly</a:t>
            </a:r>
            <a:r>
              <a:rPr lang="en-US" altLang="ja-JP" sz="3200" dirty="0" smtClean="0"/>
              <a:t> makes out after him.  (</a:t>
            </a:r>
            <a:r>
              <a:rPr lang="en-US" altLang="ja-JP" sz="3200" i="1" dirty="0" smtClean="0"/>
              <a:t>OED</a:t>
            </a:r>
            <a:r>
              <a:rPr lang="en-US" altLang="ja-JP" sz="3200" dirty="0" smtClean="0"/>
              <a:t> 1703 Expos. Notes New Test. Lu...)</a:t>
            </a:r>
            <a:endParaRPr lang="ja-JP" altLang="ja-JP" sz="3200" dirty="0" smtClean="0"/>
          </a:p>
          <a:p>
            <a:pPr lvl="1"/>
            <a:endParaRPr kumimoji="1" lang="en-US" altLang="ja-JP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1" lang="ja-JP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772400" cy="1143000"/>
          </a:xfrm>
        </p:spPr>
        <p:txBody>
          <a:bodyPr>
            <a:noAutofit/>
          </a:bodyPr>
          <a:lstStyle/>
          <a:p>
            <a:r>
              <a:rPr lang="en-US" altLang="ja-JP" sz="3200" dirty="0" smtClean="0"/>
              <a:t>Table </a:t>
            </a:r>
            <a:r>
              <a:rPr lang="en-US" altLang="ja-JP" sz="3200" dirty="0" smtClean="0"/>
              <a:t>5. </a:t>
            </a:r>
            <a:r>
              <a:rPr lang="en-GB" altLang="ja-JP" sz="3200" dirty="0" smtClean="0"/>
              <a:t>Frequencies and proportions of the co-occurrence with the </a:t>
            </a:r>
            <a:r>
              <a:rPr lang="en-US" altLang="ja-JP" sz="3200" dirty="0" smtClean="0"/>
              <a:t>synonymic expressions</a:t>
            </a:r>
            <a:endParaRPr kumimoji="1" lang="ja-JP" altLang="en-US" sz="3200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sz="quarter" idx="1"/>
          </p:nvPr>
        </p:nvGraphicFramePr>
        <p:xfrm>
          <a:off x="467544" y="1916832"/>
          <a:ext cx="8280918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102"/>
                <a:gridCol w="920102"/>
                <a:gridCol w="920102"/>
                <a:gridCol w="920102"/>
                <a:gridCol w="920102"/>
                <a:gridCol w="920102"/>
                <a:gridCol w="920102"/>
                <a:gridCol w="920102"/>
                <a:gridCol w="920102"/>
              </a:tblGrid>
              <a:tr h="100116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2400" kern="0" dirty="0">
                        <a:solidFill>
                          <a:srgbClr val="000000"/>
                        </a:solidFill>
                        <a:latin typeface="Times New Roman"/>
                        <a:ea typeface="ＭＳ Ｐゴシック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  <a:cs typeface="Times New Roman"/>
                        </a:rPr>
                        <a:t>-1600</a:t>
                      </a:r>
                      <a:endParaRPr lang="ja-JP" sz="2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  <a:cs typeface="Times New Roman"/>
                        </a:rPr>
                        <a:t>1601-1650</a:t>
                      </a:r>
                      <a:endParaRPr lang="ja-JP" sz="2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  <a:cs typeface="Times New Roman"/>
                        </a:rPr>
                        <a:t>1651-1700</a:t>
                      </a:r>
                      <a:endParaRPr lang="ja-JP" sz="2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  <a:cs typeface="Times New Roman"/>
                        </a:rPr>
                        <a:t>1701-1750</a:t>
                      </a:r>
                      <a:endParaRPr lang="ja-JP" sz="2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  <a:cs typeface="Times New Roman"/>
                        </a:rPr>
                        <a:t>1751-1800</a:t>
                      </a:r>
                      <a:endParaRPr lang="ja-JP" sz="2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  <a:cs typeface="Times New Roman"/>
                        </a:rPr>
                        <a:t>1801-1850</a:t>
                      </a:r>
                      <a:endParaRPr lang="ja-JP" sz="2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  <a:cs typeface="Times New Roman"/>
                        </a:rPr>
                        <a:t>1851-1900</a:t>
                      </a:r>
                      <a:endParaRPr lang="ja-JP" sz="2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  <a:cs typeface="Times New Roman"/>
                        </a:rPr>
                        <a:t>1901-</a:t>
                      </a:r>
                      <a:endParaRPr lang="ja-JP" sz="2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507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  <a:cs typeface="Times New Roman"/>
                        </a:rPr>
                        <a:t>Freq.</a:t>
                      </a:r>
                      <a:endParaRPr lang="ja-JP" sz="2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  <a:cs typeface="Times New Roman"/>
                        </a:rPr>
                        <a:t>3</a:t>
                      </a:r>
                      <a:endParaRPr lang="ja-JP" sz="2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  <a:cs typeface="Times New Roman"/>
                        </a:rPr>
                        <a:t>7</a:t>
                      </a:r>
                      <a:endParaRPr lang="ja-JP" sz="2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  <a:cs typeface="Times New Roman"/>
                        </a:rPr>
                        <a:t>3</a:t>
                      </a:r>
                      <a:endParaRPr lang="ja-JP" sz="2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  <a:cs typeface="Times New Roman"/>
                        </a:rPr>
                        <a:t>6</a:t>
                      </a:r>
                      <a:endParaRPr lang="ja-JP" sz="2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  <a:cs typeface="Times New Roman"/>
                        </a:rPr>
                        <a:t>0</a:t>
                      </a:r>
                      <a:endParaRPr lang="ja-JP" sz="2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  <a:cs typeface="Times New Roman"/>
                        </a:rPr>
                        <a:t>2</a:t>
                      </a:r>
                      <a:endParaRPr lang="ja-JP" sz="2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  <a:cs typeface="Times New Roman"/>
                        </a:rPr>
                        <a:t>0</a:t>
                      </a:r>
                      <a:endParaRPr lang="ja-JP" sz="2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latin typeface="Times New Roman"/>
                          <a:ea typeface="ＭＳ Ｐゴシック"/>
                          <a:cs typeface="Times New Roman"/>
                        </a:rPr>
                        <a:t>1</a:t>
                      </a:r>
                      <a:endParaRPr lang="ja-JP" sz="2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507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b="1" kern="0">
                          <a:solidFill>
                            <a:srgbClr val="000000"/>
                          </a:solidFill>
                          <a:latin typeface="Century"/>
                          <a:ea typeface="ＭＳ Ｐ明朝"/>
                          <a:cs typeface="ＭＳ Ｐ明朝"/>
                        </a:rPr>
                        <a:t>％</a:t>
                      </a:r>
                      <a:endParaRPr lang="ja-JP" sz="2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latin typeface="Times New Roman"/>
                          <a:ea typeface="ＭＳ Ｐ明朝"/>
                          <a:cs typeface="Times New Roman"/>
                        </a:rPr>
                        <a:t>6.4</a:t>
                      </a:r>
                      <a:endParaRPr lang="ja-JP" sz="2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latin typeface="Times New Roman"/>
                          <a:ea typeface="ＭＳ Ｐ明朝"/>
                          <a:cs typeface="Times New Roman"/>
                        </a:rPr>
                        <a:t>11.7</a:t>
                      </a:r>
                      <a:endParaRPr lang="ja-JP" sz="2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latin typeface="Times New Roman"/>
                          <a:ea typeface="ＭＳ Ｐ明朝"/>
                          <a:cs typeface="Times New Roman"/>
                        </a:rPr>
                        <a:t>6.8</a:t>
                      </a:r>
                      <a:endParaRPr lang="ja-JP" sz="2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u="sng" kern="0" dirty="0">
                          <a:solidFill>
                            <a:srgbClr val="000000"/>
                          </a:solidFill>
                          <a:latin typeface="Times New Roman"/>
                          <a:ea typeface="ＭＳ Ｐ明朝"/>
                          <a:cs typeface="Times New Roman"/>
                        </a:rPr>
                        <a:t>18.8</a:t>
                      </a:r>
                      <a:endParaRPr lang="ja-JP" sz="2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00"/>
                          </a:solidFill>
                          <a:latin typeface="Times New Roman"/>
                          <a:ea typeface="ＭＳ Ｐ明朝"/>
                          <a:cs typeface="Times New Roman"/>
                        </a:rPr>
                        <a:t>0</a:t>
                      </a:r>
                      <a:endParaRPr lang="ja-JP" sz="2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00"/>
                          </a:solidFill>
                          <a:latin typeface="Times New Roman"/>
                          <a:ea typeface="ＭＳ Ｐ明朝"/>
                          <a:cs typeface="Times New Roman"/>
                        </a:rPr>
                        <a:t>5.6</a:t>
                      </a:r>
                      <a:endParaRPr lang="ja-JP" sz="2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00"/>
                          </a:solidFill>
                          <a:latin typeface="Times New Roman"/>
                          <a:ea typeface="ＭＳ Ｐ明朝"/>
                          <a:cs typeface="Times New Roman"/>
                        </a:rPr>
                        <a:t>0</a:t>
                      </a:r>
                      <a:endParaRPr lang="ja-JP" sz="2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00"/>
                          </a:solidFill>
                          <a:latin typeface="Times New Roman"/>
                          <a:ea typeface="ＭＳ Ｐ明朝"/>
                          <a:cs typeface="Times New Roman"/>
                        </a:rPr>
                        <a:t>3.1</a:t>
                      </a:r>
                      <a:endParaRPr lang="ja-JP" sz="2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/>
              <a:t>1. Introduction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914400" y="2132856"/>
            <a:ext cx="7772400" cy="3886944"/>
          </a:xfrm>
        </p:spPr>
        <p:txBody>
          <a:bodyPr>
            <a:normAutofit/>
          </a:bodyPr>
          <a:lstStyle/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This study deals with the correlatives of the construction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no sooner ... than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in the history of English, paying particular attention to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and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 than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ja-JP" alt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shows that the construction is used most frequently with synonymic expressions in the first half of the 18th century</a:t>
            </a:r>
          </a:p>
          <a:p>
            <a:endParaRPr lang="en-US" altLang="ja-JP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the co-occurrence with synonym can improve the meaning of the construction “immediately.”</a:t>
            </a:r>
            <a:endParaRPr kumimoji="1" lang="ja-JP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/>
              <a:t>4.2. Semantic change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ja-JP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ja-JP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I suggest that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no sooner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can be analyzed in the process of </a:t>
            </a:r>
            <a:r>
              <a:rPr lang="en-US" altLang="ja-JP" sz="3200" dirty="0" err="1" smtClean="0">
                <a:latin typeface="Times New Roman" pitchFamily="18" charset="0"/>
                <a:cs typeface="Times New Roman" pitchFamily="18" charset="0"/>
              </a:rPr>
              <a:t>gramaticalization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1" lang="ja-JP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smtClean="0"/>
              <a:t>Figure 4. The proportions of </a:t>
            </a:r>
            <a:r>
              <a:rPr lang="en-US" altLang="ja-JP" sz="3200" i="1" dirty="0" smtClean="0"/>
              <a:t>no sooner</a:t>
            </a:r>
            <a:r>
              <a:rPr lang="en-US" altLang="ja-JP" sz="3200" dirty="0" smtClean="0"/>
              <a:t> occurring in the clause-initial position (</a:t>
            </a:r>
            <a:r>
              <a:rPr lang="en-US" altLang="ja-JP" sz="3200" i="1" dirty="0" smtClean="0"/>
              <a:t>OED</a:t>
            </a:r>
            <a:r>
              <a:rPr lang="en-US" altLang="ja-JP" sz="3200" dirty="0" smtClean="0"/>
              <a:t>)</a:t>
            </a:r>
            <a:endParaRPr kumimoji="1" lang="ja-JP" altLang="en-US" sz="3200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No sooner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when </a:t>
            </a:r>
            <a:r>
              <a:rPr lang="en-GB" altLang="ja-JP" sz="3200" dirty="0" smtClean="0">
                <a:latin typeface="Times New Roman" pitchFamily="18" charset="0"/>
                <a:cs typeface="Times New Roman" pitchFamily="18" charset="0"/>
              </a:rPr>
              <a:t>positioned initially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has continued to spread at a steady rate.</a:t>
            </a:r>
          </a:p>
          <a:p>
            <a:endParaRPr lang="en-US" altLang="ja-JP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This position makes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no sooner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serve as a marker of topic expressing time such as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sz="3200" dirty="0" smtClean="0">
                <a:latin typeface="Times New Roman" pitchFamily="18" charset="0"/>
                <a:cs typeface="Times New Roman" pitchFamily="18" charset="0"/>
              </a:rPr>
              <a:t>Akimoto (1999: 229)</a:t>
            </a:r>
          </a:p>
          <a:p>
            <a:pPr lvl="2"/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Although this co-existent period seems transient, the period is important, and can be considered as a pre-stage to </a:t>
            </a:r>
            <a:r>
              <a:rPr lang="en-US" altLang="ja-JP" sz="2800" dirty="0" err="1" smtClean="0">
                <a:latin typeface="Times New Roman" pitchFamily="18" charset="0"/>
                <a:cs typeface="Times New Roman" pitchFamily="18" charset="0"/>
              </a:rPr>
              <a:t>idiomatization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In fact,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no sooner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can behave just like a conjunction in Present-day English.</a:t>
            </a:r>
          </a:p>
          <a:p>
            <a:endParaRPr lang="en-US" altLang="ja-JP" dirty="0" smtClean="0"/>
          </a:p>
          <a:p>
            <a:pPr>
              <a:buNone/>
            </a:pP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  (8)	a.   ... </a:t>
            </a:r>
            <a:r>
              <a:rPr lang="en-US" altLang="ja-JP" sz="3000" u="sng" dirty="0" smtClean="0">
                <a:latin typeface="Times New Roman" pitchFamily="18" charset="0"/>
                <a:cs typeface="Times New Roman" pitchFamily="18" charset="0"/>
              </a:rPr>
              <a:t>no sooner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you got your dinner and had a drink, you had to be back again ...  (BNC:HDH)  (=(2a))</a:t>
            </a:r>
            <a:endParaRPr lang="ja-JP" altLang="ja-JP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   	b.   </a:t>
            </a:r>
            <a:r>
              <a:rPr lang="en-US" altLang="ja-JP" sz="3000" u="sng" dirty="0" smtClean="0">
                <a:latin typeface="Times New Roman" pitchFamily="18" charset="0"/>
                <a:cs typeface="Times New Roman" pitchFamily="18" charset="0"/>
              </a:rPr>
              <a:t>as soon as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they come we had to open a trench and heel them ... (BNC:HER)</a:t>
            </a:r>
            <a:endParaRPr lang="ja-JP" altLang="ja-JP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ja-JP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36</a:t>
            </a:fld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No sooner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as in Example (8a) can be replaced with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as soon as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3200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in Example (8b), and the two variants can be structural alternatives.</a:t>
            </a:r>
          </a:p>
          <a:p>
            <a:endParaRPr lang="en-US" altLang="ja-JP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no sooner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tends to fulfill the same function as a conjunction expressing time.</a:t>
            </a:r>
            <a:endParaRPr lang="ja-JP" altLang="ja-JP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/>
              <a:t>5. Conclusion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37</a:t>
            </a:fld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The first half of the 18th century was the crucial stage of the change from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than.</a:t>
            </a:r>
          </a:p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This process of </a:t>
            </a:r>
            <a:r>
              <a:rPr lang="en-US" altLang="ja-JP" sz="3200" dirty="0" err="1" smtClean="0">
                <a:latin typeface="Times New Roman" pitchFamily="18" charset="0"/>
                <a:cs typeface="Times New Roman" pitchFamily="18" charset="0"/>
              </a:rPr>
              <a:t>grammaticalization</a:t>
            </a:r>
            <a:r>
              <a:rPr lang="en-GB" altLang="ja-JP" sz="3200" dirty="0" smtClean="0">
                <a:latin typeface="Times New Roman" pitchFamily="18" charset="0"/>
                <a:cs typeface="Times New Roman" pitchFamily="18" charset="0"/>
              </a:rPr>
              <a:t> is also valid in analyzing the development of </a:t>
            </a:r>
            <a:r>
              <a:rPr lang="en-GB" altLang="ja-JP" sz="3200" i="1" dirty="0" smtClean="0">
                <a:latin typeface="Times New Roman" pitchFamily="18" charset="0"/>
                <a:cs typeface="Times New Roman" pitchFamily="18" charset="0"/>
              </a:rPr>
              <a:t>no sooner </a:t>
            </a:r>
            <a:r>
              <a:rPr lang="en-GB" altLang="ja-JP" sz="3200" dirty="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GB" altLang="ja-JP" sz="3200" i="1" dirty="0" smtClean="0">
                <a:latin typeface="Times New Roman" pitchFamily="18" charset="0"/>
                <a:cs typeface="Times New Roman" pitchFamily="18" charset="0"/>
              </a:rPr>
              <a:t> than</a:t>
            </a:r>
            <a:r>
              <a:rPr lang="en-GB" altLang="ja-JP" sz="3200" dirty="0" smtClean="0">
                <a:latin typeface="Times New Roman" pitchFamily="18" charset="0"/>
                <a:cs typeface="Times New Roman" pitchFamily="18" charset="0"/>
              </a:rPr>
              <a:t> in this study.</a:t>
            </a:r>
          </a:p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It has been very helpful to treat the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OED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quotations database as a tool for linguistic research.</a:t>
            </a:r>
            <a:endParaRPr kumimoji="1" lang="ja-JP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altLang="ja-JP" b="1" dirty="0" smtClean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algn="ctr">
              <a:buNone/>
            </a:pPr>
            <a:endParaRPr lang="en-US" altLang="ja-JP" b="1" dirty="0" smtClean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algn="ctr">
              <a:buNone/>
            </a:pPr>
            <a:r>
              <a:rPr lang="en-US" altLang="ja-JP" sz="4800" b="1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Thank you </a:t>
            </a:r>
          </a:p>
          <a:p>
            <a:pPr algn="ctr">
              <a:buNone/>
            </a:pPr>
            <a:r>
              <a:rPr lang="en-US" altLang="ja-JP" sz="4800" b="1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for your kind attention !</a:t>
            </a:r>
            <a:endParaRPr lang="ja-JP" altLang="en-US" sz="4800" b="1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Present-day English</a:t>
            </a:r>
          </a:p>
          <a:p>
            <a:pPr lvl="1"/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subject-auxiliary inversion</a:t>
            </a:r>
          </a:p>
          <a:p>
            <a:pPr lvl="1"/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a combination of the past perfect and past tense</a:t>
            </a:r>
          </a:p>
          <a:p>
            <a:pPr lvl="1"/>
            <a:endParaRPr lang="en-US" altLang="ja-JP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(1)	</a:t>
            </a:r>
            <a:r>
              <a:rPr lang="en-US" altLang="ja-JP" sz="3000" u="sng" dirty="0" smtClean="0">
                <a:latin typeface="Times New Roman" pitchFamily="18" charset="0"/>
                <a:cs typeface="Times New Roman" pitchFamily="18" charset="0"/>
              </a:rPr>
              <a:t>No sooner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had we got home </a:t>
            </a:r>
            <a:r>
              <a:rPr lang="en-US" altLang="ja-JP" sz="3000" b="1" dirty="0" smtClean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the police arrived. (Huddleston and </a:t>
            </a:r>
            <a:r>
              <a:rPr lang="en-US" altLang="ja-JP" sz="3000" dirty="0" err="1" smtClean="0">
                <a:latin typeface="Times New Roman" pitchFamily="18" charset="0"/>
                <a:cs typeface="Times New Roman" pitchFamily="18" charset="0"/>
              </a:rPr>
              <a:t>Pullum</a:t>
            </a:r>
            <a:r>
              <a:rPr lang="ja-JP" altLang="ja-JP" sz="3000" dirty="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2002: 1133)</a:t>
            </a:r>
            <a:endParaRPr lang="ja-JP" altLang="en-US" sz="3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dirty="0"/>
              <a:t> </a:t>
            </a:r>
            <a:endParaRPr lang="ja-JP" altLang="en-US" sz="3200" b="1" dirty="0"/>
          </a:p>
          <a:p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the BNC (British National Corpus) data</a:t>
            </a:r>
          </a:p>
          <a:p>
            <a:endParaRPr lang="en-US" altLang="ja-JP" sz="3200" b="1" dirty="0" smtClean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Table 1. Variation of the correlatives of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no sooner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(BNC data, based on Suzuki 2010: 44)</a:t>
            </a:r>
            <a:endParaRPr lang="ja-JP" altLang="ja-JP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ja-JP" altLang="ja-JP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043608" y="4149081"/>
          <a:ext cx="7848872" cy="2232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7440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i="1" kern="100" dirty="0">
                          <a:latin typeface="Times New Roman"/>
                          <a:ea typeface="ＭＳ 明朝"/>
                          <a:cs typeface="Times New Roman"/>
                        </a:rPr>
                        <a:t>no sooner </a:t>
                      </a:r>
                      <a:r>
                        <a:rPr lang="en-US" sz="1800" kern="100" dirty="0">
                          <a:latin typeface="Times New Roman"/>
                          <a:ea typeface="ＭＳ 明朝"/>
                          <a:cs typeface="Times New Roman"/>
                        </a:rPr>
                        <a:t>(238)</a:t>
                      </a:r>
                      <a:endParaRPr lang="ja-JP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i="1" kern="100" dirty="0">
                          <a:latin typeface="Times New Roman"/>
                          <a:ea typeface="ＭＳ 明朝"/>
                          <a:cs typeface="Times New Roman"/>
                        </a:rPr>
                        <a:t>than </a:t>
                      </a:r>
                      <a:r>
                        <a:rPr lang="en-US" sz="1800" kern="100" dirty="0">
                          <a:latin typeface="Times New Roman"/>
                          <a:ea typeface="ＭＳ 明朝"/>
                          <a:cs typeface="Times New Roman"/>
                        </a:rPr>
                        <a:t>(211), </a:t>
                      </a:r>
                      <a:r>
                        <a:rPr lang="en-US" sz="1800" i="1" kern="100" dirty="0">
                          <a:latin typeface="Times New Roman"/>
                          <a:ea typeface="ＭＳ 明朝"/>
                          <a:cs typeface="Times New Roman"/>
                        </a:rPr>
                        <a:t>when </a:t>
                      </a:r>
                      <a:r>
                        <a:rPr lang="en-US" sz="1800" kern="100" dirty="0">
                          <a:latin typeface="Times New Roman"/>
                          <a:ea typeface="ＭＳ 明朝"/>
                          <a:cs typeface="Times New Roman"/>
                        </a:rPr>
                        <a:t>(10), </a:t>
                      </a:r>
                      <a:r>
                        <a:rPr lang="en-US" sz="1800" i="1" kern="100" dirty="0">
                          <a:latin typeface="Times New Roman"/>
                          <a:ea typeface="ＭＳ 明朝"/>
                          <a:cs typeface="Times New Roman"/>
                        </a:rPr>
                        <a:t>then </a:t>
                      </a:r>
                      <a:r>
                        <a:rPr lang="en-US" sz="1800" kern="100" dirty="0">
                          <a:latin typeface="Times New Roman"/>
                          <a:ea typeface="ＭＳ 明朝"/>
                          <a:cs typeface="Times New Roman"/>
                        </a:rPr>
                        <a:t>(2), </a:t>
                      </a:r>
                      <a:r>
                        <a:rPr lang="en-US" sz="1800" i="1" kern="100" dirty="0">
                          <a:latin typeface="Times New Roman"/>
                          <a:ea typeface="ＭＳ 明朝"/>
                          <a:cs typeface="Times New Roman"/>
                        </a:rPr>
                        <a:t>but</a:t>
                      </a:r>
                      <a:r>
                        <a:rPr lang="en-US" sz="1800" kern="100" dirty="0">
                          <a:latin typeface="Times New Roman"/>
                          <a:ea typeface="ＭＳ 明朝"/>
                          <a:cs typeface="Times New Roman"/>
                        </a:rPr>
                        <a:t> (2), </a:t>
                      </a:r>
                      <a:r>
                        <a:rPr lang="en-US" sz="1800" b="1" u="sng" kern="100" dirty="0">
                          <a:latin typeface="Times New Roman"/>
                          <a:ea typeface="ＭＳ 明朝"/>
                          <a:cs typeface="Times New Roman"/>
                        </a:rPr>
                        <a:t>no correlative </a:t>
                      </a:r>
                      <a:r>
                        <a:rPr lang="en-US" sz="1800" kern="100" dirty="0">
                          <a:latin typeface="Times New Roman"/>
                          <a:ea typeface="ＭＳ 明朝"/>
                          <a:cs typeface="Times New Roman"/>
                        </a:rPr>
                        <a:t>(13)</a:t>
                      </a:r>
                      <a:endParaRPr lang="ja-JP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</a:tr>
              <a:tr h="7440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i="1" kern="100" dirty="0">
                          <a:latin typeface="Times New Roman"/>
                          <a:ea typeface="ＭＳ 明朝"/>
                          <a:cs typeface="Times New Roman"/>
                        </a:rPr>
                        <a:t>hardly</a:t>
                      </a:r>
                      <a:r>
                        <a:rPr lang="en-US" sz="1800" kern="100" dirty="0">
                          <a:latin typeface="Times New Roman"/>
                          <a:ea typeface="ＭＳ 明朝"/>
                          <a:cs typeface="Times New Roman"/>
                        </a:rPr>
                        <a:t> (134)</a:t>
                      </a:r>
                      <a:endParaRPr lang="ja-JP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i="1" kern="100" dirty="0">
                          <a:latin typeface="Times New Roman"/>
                          <a:ea typeface="ＭＳ 明朝"/>
                          <a:cs typeface="Times New Roman"/>
                        </a:rPr>
                        <a:t>when</a:t>
                      </a:r>
                      <a:r>
                        <a:rPr lang="en-US" sz="1800" kern="100" dirty="0">
                          <a:latin typeface="Times New Roman"/>
                          <a:ea typeface="ＭＳ 明朝"/>
                          <a:cs typeface="Times New Roman"/>
                        </a:rPr>
                        <a:t> (93), </a:t>
                      </a:r>
                      <a:r>
                        <a:rPr lang="en-US" sz="1800" i="1" kern="100" dirty="0">
                          <a:latin typeface="Times New Roman"/>
                          <a:ea typeface="ＭＳ 明朝"/>
                          <a:cs typeface="Times New Roman"/>
                        </a:rPr>
                        <a:t>before</a:t>
                      </a:r>
                      <a:r>
                        <a:rPr lang="en-US" sz="1800" kern="100" dirty="0">
                          <a:latin typeface="Times New Roman"/>
                          <a:ea typeface="ＭＳ 明朝"/>
                          <a:cs typeface="Times New Roman"/>
                        </a:rPr>
                        <a:t> (32), </a:t>
                      </a:r>
                      <a:r>
                        <a:rPr lang="en-US" sz="1800" i="1" kern="100" dirty="0">
                          <a:latin typeface="Times New Roman"/>
                          <a:ea typeface="ＭＳ 明朝"/>
                          <a:cs typeface="Times New Roman"/>
                        </a:rPr>
                        <a:t>than</a:t>
                      </a:r>
                      <a:r>
                        <a:rPr lang="en-US" sz="1800" kern="100" dirty="0">
                          <a:latin typeface="Times New Roman"/>
                          <a:ea typeface="ＭＳ 明朝"/>
                          <a:cs typeface="Times New Roman"/>
                        </a:rPr>
                        <a:t> (9)</a:t>
                      </a:r>
                      <a:endParaRPr lang="ja-JP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</a:tr>
              <a:tr h="7440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i="1" kern="100" dirty="0">
                          <a:latin typeface="Times New Roman"/>
                          <a:ea typeface="ＭＳ 明朝"/>
                          <a:cs typeface="Times New Roman"/>
                        </a:rPr>
                        <a:t>scarcely</a:t>
                      </a:r>
                      <a:r>
                        <a:rPr lang="en-US" sz="1800" kern="100" dirty="0">
                          <a:latin typeface="Times New Roman"/>
                          <a:ea typeface="ＭＳ 明朝"/>
                          <a:cs typeface="Times New Roman"/>
                        </a:rPr>
                        <a:t> (38)</a:t>
                      </a:r>
                      <a:endParaRPr lang="ja-JP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i="1" kern="100" dirty="0">
                          <a:latin typeface="Times New Roman"/>
                          <a:ea typeface="ＭＳ 明朝"/>
                          <a:cs typeface="Times New Roman"/>
                        </a:rPr>
                        <a:t>when</a:t>
                      </a:r>
                      <a:r>
                        <a:rPr lang="en-US" sz="1800" kern="100" dirty="0">
                          <a:latin typeface="Times New Roman"/>
                          <a:ea typeface="ＭＳ 明朝"/>
                          <a:cs typeface="Times New Roman"/>
                        </a:rPr>
                        <a:t> (24), </a:t>
                      </a:r>
                      <a:r>
                        <a:rPr lang="en-US" sz="1800" i="1" kern="100" dirty="0">
                          <a:latin typeface="Times New Roman"/>
                          <a:ea typeface="ＭＳ 明朝"/>
                          <a:cs typeface="Times New Roman"/>
                        </a:rPr>
                        <a:t>before</a:t>
                      </a:r>
                      <a:r>
                        <a:rPr lang="en-US" sz="1800" kern="100" dirty="0">
                          <a:latin typeface="Times New Roman"/>
                          <a:ea typeface="ＭＳ 明朝"/>
                          <a:cs typeface="Times New Roman"/>
                        </a:rPr>
                        <a:t> (13), </a:t>
                      </a:r>
                      <a:r>
                        <a:rPr lang="en-US" sz="1800" i="1" kern="100" dirty="0">
                          <a:latin typeface="Times New Roman"/>
                          <a:ea typeface="ＭＳ 明朝"/>
                          <a:cs typeface="Times New Roman"/>
                        </a:rPr>
                        <a:t>than</a:t>
                      </a:r>
                      <a:r>
                        <a:rPr lang="en-US" sz="1800" kern="100" dirty="0">
                          <a:latin typeface="Times New Roman"/>
                          <a:ea typeface="ＭＳ 明朝"/>
                          <a:cs typeface="Times New Roman"/>
                        </a:rPr>
                        <a:t> (1)</a:t>
                      </a:r>
                      <a:endParaRPr lang="ja-JP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(2)	a. </a:t>
            </a:r>
            <a:r>
              <a:rPr lang="en-US" altLang="ja-JP" sz="3000" u="sng" dirty="0" smtClean="0">
                <a:latin typeface="Times New Roman" pitchFamily="18" charset="0"/>
                <a:cs typeface="Times New Roman" pitchFamily="18" charset="0"/>
              </a:rPr>
              <a:t>No sooner 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had </a:t>
            </a:r>
            <a:r>
              <a:rPr lang="en-US" altLang="ja-JP" sz="3000" dirty="0" err="1" smtClean="0">
                <a:latin typeface="Times New Roman" pitchFamily="18" charset="0"/>
                <a:cs typeface="Times New Roman" pitchFamily="18" charset="0"/>
              </a:rPr>
              <a:t>Syd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apparently recovered from the knee injury he sustained in New Zealand, </a:t>
            </a:r>
            <a:r>
              <a:rPr lang="en-US" altLang="ja-JP" sz="3000" b="1" u="sng" dirty="0" smtClean="0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US" altLang="ja-JP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he suffered another major set back.  (BNC:K25)</a:t>
            </a:r>
            <a:endParaRPr lang="ja-JP" altLang="ja-JP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		b. </a:t>
            </a:r>
            <a:r>
              <a:rPr lang="en-US" altLang="ja-JP" sz="3000" u="sng" dirty="0" smtClean="0">
                <a:latin typeface="Times New Roman" pitchFamily="18" charset="0"/>
                <a:cs typeface="Times New Roman" pitchFamily="18" charset="0"/>
              </a:rPr>
              <a:t>No sooner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justice had … </a:t>
            </a:r>
            <a:r>
              <a:rPr lang="en-US" altLang="ja-JP" sz="3000" b="1" u="sng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altLang="ja-JP" sz="3000" dirty="0" err="1" smtClean="0">
                <a:latin typeface="Times New Roman" pitchFamily="18" charset="0"/>
                <a:cs typeface="Times New Roman" pitchFamily="18" charset="0"/>
              </a:rPr>
              <a:t>Norweyan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Lord, surveying vantage … Began a fresh assault.  (BNC:HPG)</a:t>
            </a:r>
            <a:endParaRPr lang="ja-JP" altLang="ja-JP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		c. ... </a:t>
            </a:r>
            <a:r>
              <a:rPr lang="en-US" altLang="ja-JP" sz="3000" u="sng" dirty="0" smtClean="0">
                <a:latin typeface="Times New Roman" pitchFamily="18" charset="0"/>
                <a:cs typeface="Times New Roman" pitchFamily="18" charset="0"/>
              </a:rPr>
              <a:t>no sooner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you got your dinner and had a drink, you had to be back again ...  (BNC:HDH)</a:t>
            </a:r>
            <a:endParaRPr lang="ja-JP" altLang="ja-JP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778098"/>
          </a:xfrm>
        </p:spPr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4895056"/>
          </a:xfrm>
        </p:spPr>
        <p:txBody>
          <a:bodyPr>
            <a:normAutofit lnSpcReduction="10000"/>
          </a:bodyPr>
          <a:lstStyle/>
          <a:p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The purpose of this study</a:t>
            </a:r>
          </a:p>
          <a:p>
            <a:endParaRPr lang="en-US" altLang="ja-JP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to discuss the stages of how this development took place and how it has changed in meaning over time</a:t>
            </a:r>
          </a:p>
          <a:p>
            <a:pPr lvl="1"/>
            <a:endParaRPr lang="en-US" altLang="ja-JP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demonstrated that in the process of </a:t>
            </a:r>
            <a:r>
              <a:rPr lang="en-US" altLang="ja-JP" sz="3200" dirty="0" err="1" smtClean="0">
                <a:latin typeface="Times New Roman" pitchFamily="18" charset="0"/>
                <a:cs typeface="Times New Roman" pitchFamily="18" charset="0"/>
              </a:rPr>
              <a:t>grammaticalization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, the frequency of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no sooner 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occurring in the clause-initial position increases over time</a:t>
            </a:r>
            <a:endParaRPr kumimoji="1" lang="ja-JP" alt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b="1" dirty="0" smtClean="0"/>
              <a:t>2. Previous Studies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altLang="ja-JP" sz="3200" dirty="0" smtClean="0">
                <a:latin typeface="Times New Roman" pitchFamily="18" charset="0"/>
                <a:cs typeface="Times New Roman" pitchFamily="18" charset="0"/>
              </a:rPr>
              <a:t>Araki and </a:t>
            </a:r>
            <a:r>
              <a:rPr lang="en-US" altLang="ja-JP" sz="3200" dirty="0" err="1" smtClean="0">
                <a:latin typeface="Times New Roman" pitchFamily="18" charset="0"/>
                <a:cs typeface="Times New Roman" pitchFamily="18" charset="0"/>
              </a:rPr>
              <a:t>Ukaji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(1984) </a:t>
            </a:r>
          </a:p>
          <a:p>
            <a:pPr lvl="1"/>
            <a:r>
              <a:rPr lang="en-US" altLang="ja-JP" sz="3000" i="1" dirty="0" smtClean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ja-JP" sz="3000" i="1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GB" altLang="ja-JP" sz="3000" i="1" dirty="0" smtClean="0">
                <a:latin typeface="Times New Roman" pitchFamily="18" charset="0"/>
                <a:cs typeface="Times New Roman" pitchFamily="18" charset="0"/>
              </a:rPr>
              <a:t>no less/longer/more/other/sooner/etc. (...) than/but/or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are structural alternatives.</a:t>
            </a:r>
          </a:p>
          <a:p>
            <a:pPr lvl="1"/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just like </a:t>
            </a:r>
            <a:r>
              <a:rPr lang="en-US" altLang="ja-JP" sz="3000" i="1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ja-JP" sz="3000" i="1" dirty="0" smtClean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gives a negative property to what follows</a:t>
            </a:r>
          </a:p>
          <a:p>
            <a:pPr lvl="1"/>
            <a:r>
              <a:rPr lang="en-US" altLang="ja-JP" sz="3000" i="1" u="sng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ja-JP" sz="3000" u="sng" dirty="0" smtClean="0">
                <a:latin typeface="Times New Roman" pitchFamily="18" charset="0"/>
                <a:cs typeface="Times New Roman" pitchFamily="18" charset="0"/>
              </a:rPr>
              <a:t> was used from the first half of 15th century to 18th century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endParaRPr lang="ja-JP" altLang="en-US" sz="3000" b="1" dirty="0" smtClean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74042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43E-EDC0-489C-B901-2A2913261D4B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914400" y="620688"/>
            <a:ext cx="7772400" cy="5399112"/>
          </a:xfrm>
        </p:spPr>
        <p:txBody>
          <a:bodyPr>
            <a:normAutofit lnSpcReduction="10000"/>
          </a:bodyPr>
          <a:lstStyle/>
          <a:p>
            <a:r>
              <a:rPr lang="en-GB" altLang="ja-JP" sz="3200" dirty="0" smtClean="0">
                <a:latin typeface="Times New Roman" pitchFamily="18" charset="0"/>
                <a:cs typeface="Times New Roman" pitchFamily="18" charset="0"/>
              </a:rPr>
              <a:t>Fischer (1992)</a:t>
            </a:r>
          </a:p>
          <a:p>
            <a:pPr lvl="1"/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No sooner ... than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is not found in Middle English, and other expressions are used instead, such as 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not so </a:t>
            </a:r>
            <a:r>
              <a:rPr lang="en-US" altLang="ja-JP" sz="3200" i="1" dirty="0" err="1" smtClean="0">
                <a:latin typeface="Times New Roman" pitchFamily="18" charset="0"/>
                <a:cs typeface="Times New Roman" pitchFamily="18" charset="0"/>
              </a:rPr>
              <a:t>soone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 … that/but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altLang="ja-JP" sz="3200" dirty="0" smtClean="0"/>
              <a:t>(</a:t>
            </a:r>
            <a:r>
              <a:rPr lang="en-US" altLang="ja-JP" sz="3200" dirty="0" smtClean="0"/>
              <a:t>5) And </a:t>
            </a:r>
            <a:r>
              <a:rPr lang="en-US" altLang="ja-JP" sz="3200" dirty="0" err="1" smtClean="0"/>
              <a:t>nat</a:t>
            </a:r>
            <a:r>
              <a:rPr lang="en-US" altLang="ja-JP" sz="3200" dirty="0" smtClean="0"/>
              <a:t> so </a:t>
            </a:r>
            <a:r>
              <a:rPr lang="en-US" altLang="ja-JP" sz="3200" dirty="0" err="1" smtClean="0"/>
              <a:t>sone</a:t>
            </a:r>
            <a:r>
              <a:rPr lang="en-US" altLang="ja-JP" sz="3200" dirty="0" smtClean="0"/>
              <a:t> [he] departed </a:t>
            </a:r>
            <a:r>
              <a:rPr lang="en-US" altLang="ja-JP" sz="3200" dirty="0" err="1" smtClean="0"/>
              <a:t>nas</a:t>
            </a:r>
            <a:r>
              <a:rPr lang="en-US" altLang="ja-JP" sz="3200" dirty="0" smtClean="0"/>
              <a:t>/ </a:t>
            </a:r>
            <a:r>
              <a:rPr lang="en-US" altLang="ja-JP" sz="3200" dirty="0" err="1" smtClean="0"/>
              <a:t>Tho</a:t>
            </a:r>
            <a:r>
              <a:rPr lang="en-US" altLang="ja-JP" sz="3200" dirty="0" smtClean="0"/>
              <a:t> fro him, that he ne </a:t>
            </a:r>
            <a:r>
              <a:rPr lang="en-US" altLang="ja-JP" sz="3200" dirty="0" err="1" smtClean="0"/>
              <a:t>mette</a:t>
            </a:r>
            <a:r>
              <a:rPr lang="en-US" altLang="ja-JP" sz="3200" dirty="0" smtClean="0"/>
              <a:t> … (</a:t>
            </a:r>
            <a:r>
              <a:rPr lang="en-US" altLang="ja-JP" sz="3200" i="1" dirty="0" smtClean="0"/>
              <a:t>The House of Fame</a:t>
            </a:r>
            <a:r>
              <a:rPr lang="en-US" altLang="ja-JP" sz="3200" dirty="0" smtClean="0"/>
              <a:t>, III 2068-70)</a:t>
            </a:r>
            <a:endParaRPr lang="en-US" altLang="ja-JP" sz="3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3200" dirty="0" err="1" smtClean="0">
                <a:latin typeface="Times New Roman" pitchFamily="18" charset="0"/>
                <a:cs typeface="Times New Roman" pitchFamily="18" charset="0"/>
              </a:rPr>
              <a:t>Rissanen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 (1999)</a:t>
            </a:r>
          </a:p>
          <a:p>
            <a:pPr lvl="1"/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The earliest instances of </a:t>
            </a:r>
            <a:r>
              <a:rPr lang="en-US" altLang="ja-JP" sz="3000" i="1" dirty="0" smtClean="0">
                <a:latin typeface="Times New Roman" pitchFamily="18" charset="0"/>
                <a:cs typeface="Times New Roman" pitchFamily="18" charset="0"/>
              </a:rPr>
              <a:t>no sooner (…) than</a:t>
            </a:r>
            <a:r>
              <a:rPr lang="en-US" altLang="ja-JP" sz="3000" dirty="0" smtClean="0">
                <a:latin typeface="Times New Roman" pitchFamily="18" charset="0"/>
                <a:cs typeface="Times New Roman" pitchFamily="18" charset="0"/>
              </a:rPr>
              <a:t> found in the Helsinki Corpus date from around 1600</a:t>
            </a:r>
            <a:endParaRPr lang="en-US" altLang="ja-JP" sz="3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ja-JP" alt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ジャパネスク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ジャパネス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496</TotalTime>
  <Words>1724</Words>
  <Application>Microsoft Office PowerPoint</Application>
  <PresentationFormat>画面に合わせる (4:3)</PresentationFormat>
  <Paragraphs>297</Paragraphs>
  <Slides>38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38</vt:i4>
      </vt:variant>
    </vt:vector>
  </HeadingPairs>
  <TitlesOfParts>
    <vt:vector size="39" baseType="lpstr">
      <vt:lpstr>ジャパネスク</vt:lpstr>
      <vt:lpstr>The Historical Development of No Sooner … Than and its Semantic Change </vt:lpstr>
      <vt:lpstr>本研究について</vt:lpstr>
      <vt:lpstr>1. Introduction</vt:lpstr>
      <vt:lpstr>スライド 4</vt:lpstr>
      <vt:lpstr>スライド 5</vt:lpstr>
      <vt:lpstr>スライド 6</vt:lpstr>
      <vt:lpstr>スライド 7</vt:lpstr>
      <vt:lpstr>2. Previous Studies</vt:lpstr>
      <vt:lpstr>スライド 9</vt:lpstr>
      <vt:lpstr>スライド 10</vt:lpstr>
      <vt:lpstr>スライド 11</vt:lpstr>
      <vt:lpstr>3. Data</vt:lpstr>
      <vt:lpstr>スライド 13</vt:lpstr>
      <vt:lpstr>スライド 14</vt:lpstr>
      <vt:lpstr>4. Results and Discussion   4.1. The correlative with no sooner</vt:lpstr>
      <vt:lpstr>Figure 1. The proportions of the correlatives with no sooner (OED)</vt:lpstr>
      <vt:lpstr>スライド 17</vt:lpstr>
      <vt:lpstr>Table 2. The raw frequencies of but and than with no sooner (Project Gutenberg)</vt:lpstr>
      <vt:lpstr>Table 2. The raw frequencies of but and than with no sooner (Project Gutenberg)</vt:lpstr>
      <vt:lpstr>Table 3. The raw frequencies of but and than with no sooner (The London Gazette)</vt:lpstr>
      <vt:lpstr>Table 4. The raw frequencies of but and than with no sooner (CED)</vt:lpstr>
      <vt:lpstr>スライド 22</vt:lpstr>
      <vt:lpstr>スライド 23</vt:lpstr>
      <vt:lpstr>Figure 2. The proportions of inversion in no sooner clause (OED)</vt:lpstr>
      <vt:lpstr>スライド 25</vt:lpstr>
      <vt:lpstr>Figure 3. The proportions of tense in the no sooner clause (OED)</vt:lpstr>
      <vt:lpstr>スライド 27</vt:lpstr>
      <vt:lpstr>スライド 28</vt:lpstr>
      <vt:lpstr>Table 5. Frequencies and proportions of the co-occurrence with the synonymic expressions</vt:lpstr>
      <vt:lpstr>スライド 30</vt:lpstr>
      <vt:lpstr>4.2. Semantic change</vt:lpstr>
      <vt:lpstr>Figure 4. The proportions of no sooner occurring in the clause-initial position (OED)</vt:lpstr>
      <vt:lpstr>スライド 33</vt:lpstr>
      <vt:lpstr>スライド 34</vt:lpstr>
      <vt:lpstr>スライド 35</vt:lpstr>
      <vt:lpstr>スライド 36</vt:lpstr>
      <vt:lpstr>5. Conclusion</vt:lpstr>
      <vt:lpstr>スライド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Daisuke</cp:lastModifiedBy>
  <cp:revision>51</cp:revision>
  <dcterms:created xsi:type="dcterms:W3CDTF">2009-09-26T16:35:00Z</dcterms:created>
  <dcterms:modified xsi:type="dcterms:W3CDTF">2010-11-03T06:06:53Z</dcterms:modified>
</cp:coreProperties>
</file>