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8" r:id="rId7"/>
    <p:sldId id="269" r:id="rId8"/>
    <p:sldId id="261" r:id="rId9"/>
    <p:sldId id="272" r:id="rId10"/>
    <p:sldId id="262" r:id="rId11"/>
    <p:sldId id="266" r:id="rId12"/>
    <p:sldId id="265" r:id="rId13"/>
    <p:sldId id="263" r:id="rId14"/>
    <p:sldId id="273" r:id="rId15"/>
    <p:sldId id="264" r:id="rId16"/>
    <p:sldId id="267" r:id="rId17"/>
    <p:sldId id="271" r:id="rId1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1">
        <a:schemeClr val="bg1"/>
      </p:bgRef>
    </p:bg>
    <p:spTree>
      <p:nvGrpSpPr>
        <p:cNvPr id="1" name=""/>
        <p:cNvGrpSpPr/>
        <p:nvPr/>
      </p:nvGrpSpPr>
      <p:grpSpPr>
        <a:xfrm>
          <a:off x="0" y="0"/>
          <a:ext cx="0" cy="0"/>
          <a:chOff x="0" y="0"/>
          <a:chExt cx="0" cy="0"/>
        </a:xfrm>
      </p:grpSpPr>
      <p:sp>
        <p:nvSpPr>
          <p:cNvPr id="8" name="タイトル 7"/>
          <p:cNvSpPr>
            <a:spLocks noGrp="1"/>
          </p:cNvSpPr>
          <p:nvPr>
            <p:ph type="ctrTitle"/>
          </p:nvPr>
        </p:nvSpPr>
        <p:spPr>
          <a:xfrm>
            <a:off x="2286000" y="3124200"/>
            <a:ext cx="6172200" cy="1894362"/>
          </a:xfrm>
        </p:spPr>
        <p:txBody>
          <a:bodyPr/>
          <a:lstStyle>
            <a:lvl1pPr>
              <a:defRPr b="1"/>
            </a:lvl1pPr>
          </a:lstStyle>
          <a:p>
            <a:r>
              <a:rPr kumimoji="0" lang="ja-JP" altLang="en-US" smtClean="0"/>
              <a:t>マスター タイトルの書式設定</a:t>
            </a:r>
            <a:endParaRPr kumimoji="0" lang="en-US"/>
          </a:p>
        </p:txBody>
      </p:sp>
      <p:sp>
        <p:nvSpPr>
          <p:cNvPr id="9" name="サブタイトル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bwMode="auto">
          <a:xfrm rot="5400000">
            <a:off x="7764621" y="1174097"/>
            <a:ext cx="2286000" cy="381000"/>
          </a:xfrm>
        </p:spPr>
        <p:txBody>
          <a:bodyPr/>
          <a:lstStyle/>
          <a:p>
            <a:fld id="{0EA6F928-3B5E-4155-A5EC-2126C78BF5FA}" type="datetimeFigureOut">
              <a:rPr kumimoji="1" lang="ja-JP" altLang="en-US" smtClean="0"/>
              <a:t>2013/6/6</a:t>
            </a:fld>
            <a:endParaRPr kumimoji="1" lang="ja-JP" altLang="en-US"/>
          </a:p>
        </p:txBody>
      </p:sp>
      <p:sp>
        <p:nvSpPr>
          <p:cNvPr id="17" name="フッター プレースホルダー 16"/>
          <p:cNvSpPr>
            <a:spLocks noGrp="1"/>
          </p:cNvSpPr>
          <p:nvPr>
            <p:ph type="ftr" sz="quarter" idx="11"/>
          </p:nvPr>
        </p:nvSpPr>
        <p:spPr bwMode="auto">
          <a:xfrm rot="5400000">
            <a:off x="7077269" y="4181669"/>
            <a:ext cx="3657600" cy="384048"/>
          </a:xfrm>
        </p:spPr>
        <p:txBody>
          <a:bodyPr/>
          <a:lstStyle/>
          <a:p>
            <a:endParaRPr kumimoji="1" lang="ja-JP" altLang="en-US"/>
          </a:p>
        </p:txBody>
      </p:sp>
      <p:sp>
        <p:nvSpPr>
          <p:cNvPr id="10" name="正方形/長方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正方形/長方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線コネクタ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線コネクタ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線コネクタ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正方形/長方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円/楕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円/楕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円/楕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スライド番号プレースホルダー 28"/>
          <p:cNvSpPr>
            <a:spLocks noGrp="1"/>
          </p:cNvSpPr>
          <p:nvPr>
            <p:ph type="sldNum" sz="quarter" idx="12"/>
          </p:nvPr>
        </p:nvSpPr>
        <p:spPr bwMode="auto">
          <a:xfrm>
            <a:off x="1325544" y="4928702"/>
            <a:ext cx="609600" cy="517524"/>
          </a:xfrm>
        </p:spPr>
        <p:txBody>
          <a:bodyPr/>
          <a:lstStyle/>
          <a:p>
            <a:fld id="{CD665B69-A30E-4406-864E-5CB78B294861}"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0EA6F928-3B5E-4155-A5EC-2126C78BF5FA}" type="datetimeFigureOut">
              <a:rPr kumimoji="1" lang="ja-JP" altLang="en-US" smtClean="0"/>
              <a:t>2013/6/6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D665B69-A30E-4406-864E-5CB78B294861}"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167640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0EA6F928-3B5E-4155-A5EC-2126C78BF5FA}" type="datetimeFigureOut">
              <a:rPr kumimoji="1" lang="ja-JP" altLang="en-US" smtClean="0"/>
              <a:t>2013/6/6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D665B69-A30E-4406-864E-5CB78B294861}"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8" name="コンテンツ プレースホルダー 7"/>
          <p:cNvSpPr>
            <a:spLocks noGrp="1"/>
          </p:cNvSpPr>
          <p:nvPr>
            <p:ph sz="quarter" idx="1"/>
          </p:nvPr>
        </p:nvSpPr>
        <p:spPr>
          <a:xfrm>
            <a:off x="457200" y="1600200"/>
            <a:ext cx="7467600" cy="4873752"/>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4"/>
          </p:nvPr>
        </p:nvSpPr>
        <p:spPr/>
        <p:txBody>
          <a:bodyPr rtlCol="0"/>
          <a:lstStyle/>
          <a:p>
            <a:fld id="{0EA6F928-3B5E-4155-A5EC-2126C78BF5FA}" type="datetimeFigureOut">
              <a:rPr kumimoji="1" lang="ja-JP" altLang="en-US" smtClean="0"/>
              <a:t>2013/6/6</a:t>
            </a:fld>
            <a:endParaRPr kumimoji="1" lang="ja-JP" altLang="en-US"/>
          </a:p>
        </p:txBody>
      </p:sp>
      <p:sp>
        <p:nvSpPr>
          <p:cNvPr id="9" name="スライド番号プレースホルダー 8"/>
          <p:cNvSpPr>
            <a:spLocks noGrp="1"/>
          </p:cNvSpPr>
          <p:nvPr>
            <p:ph type="sldNum" sz="quarter" idx="15"/>
          </p:nvPr>
        </p:nvSpPr>
        <p:spPr/>
        <p:txBody>
          <a:bodyPr rtlCol="0"/>
          <a:lstStyle/>
          <a:p>
            <a:fld id="{CD665B69-A30E-4406-864E-5CB78B294861}" type="slidenum">
              <a:rPr kumimoji="1" lang="ja-JP" altLang="en-US" smtClean="0"/>
              <a:t>‹#›</a:t>
            </a:fld>
            <a:endParaRPr kumimoji="1" lang="ja-JP" altLang="en-US"/>
          </a:p>
        </p:txBody>
      </p:sp>
      <p:sp>
        <p:nvSpPr>
          <p:cNvPr id="10" name="フッター プレースホルダー 9"/>
          <p:cNvSpPr>
            <a:spLocks noGrp="1"/>
          </p:cNvSpPr>
          <p:nvPr>
            <p:ph type="ftr" sz="quarter" idx="16"/>
          </p:nvPr>
        </p:nvSpPr>
        <p:spPr/>
        <p:txBody>
          <a:bodyPr rtlCol="0"/>
          <a:lstStyle/>
          <a:p>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2286000" y="2895600"/>
            <a:ext cx="6172200" cy="2053590"/>
          </a:xfrm>
        </p:spPr>
        <p:txBody>
          <a:bodyPr/>
          <a:lstStyle>
            <a:lvl1pPr algn="l">
              <a:buNone/>
              <a:defRPr sz="3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bwMode="auto">
          <a:xfrm rot="5400000">
            <a:off x="7763256" y="1170432"/>
            <a:ext cx="2286000" cy="381000"/>
          </a:xfrm>
        </p:spPr>
        <p:txBody>
          <a:bodyPr/>
          <a:lstStyle/>
          <a:p>
            <a:fld id="{0EA6F928-3B5E-4155-A5EC-2126C78BF5FA}" type="datetimeFigureOut">
              <a:rPr kumimoji="1" lang="ja-JP" altLang="en-US" smtClean="0"/>
              <a:t>2013/6/6</a:t>
            </a:fld>
            <a:endParaRPr kumimoji="1" lang="ja-JP" altLang="en-US"/>
          </a:p>
        </p:txBody>
      </p:sp>
      <p:sp>
        <p:nvSpPr>
          <p:cNvPr id="5" name="フッター プレースホルダー 4"/>
          <p:cNvSpPr>
            <a:spLocks noGrp="1"/>
          </p:cNvSpPr>
          <p:nvPr>
            <p:ph type="ftr" sz="quarter" idx="11"/>
          </p:nvPr>
        </p:nvSpPr>
        <p:spPr bwMode="auto">
          <a:xfrm rot="5400000">
            <a:off x="7077456" y="4178808"/>
            <a:ext cx="3657600" cy="384048"/>
          </a:xfrm>
        </p:spPr>
        <p:txBody>
          <a:bodyPr/>
          <a:lstStyle/>
          <a:p>
            <a:endParaRPr kumimoji="1" lang="ja-JP" altLang="en-US"/>
          </a:p>
        </p:txBody>
      </p:sp>
      <p:sp>
        <p:nvSpPr>
          <p:cNvPr id="9" name="正方形/長方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線コネクタ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線コネクタ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正方形/長方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円/楕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円/楕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円/楕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線コネクタ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スライド番号プレースホルダー 5"/>
          <p:cNvSpPr>
            <a:spLocks noGrp="1"/>
          </p:cNvSpPr>
          <p:nvPr>
            <p:ph type="sldNum" sz="quarter" idx="12"/>
          </p:nvPr>
        </p:nvSpPr>
        <p:spPr bwMode="auto">
          <a:xfrm>
            <a:off x="1340616" y="4928702"/>
            <a:ext cx="609600" cy="517524"/>
          </a:xfrm>
        </p:spPr>
        <p:txBody>
          <a:bodyPr/>
          <a:lstStyle/>
          <a:p>
            <a:fld id="{CD665B69-A30E-4406-864E-5CB78B294861}" type="slidenum">
              <a:rPr kumimoji="1" lang="ja-JP" altLang="en-US" smtClean="0"/>
              <a:t>‹#›</a:t>
            </a:fld>
            <a:endParaRPr kumimoji="1" lang="ja-JP"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0EA6F928-3B5E-4155-A5EC-2126C78BF5FA}" type="datetimeFigureOut">
              <a:rPr kumimoji="1" lang="ja-JP" altLang="en-US" smtClean="0"/>
              <a:t>2013/6/6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D665B69-A30E-4406-864E-5CB78B294861}" type="slidenum">
              <a:rPr kumimoji="1" lang="ja-JP" altLang="en-US" smtClean="0"/>
              <a:t>‹#›</a:t>
            </a:fld>
            <a:endParaRPr kumimoji="1" lang="ja-JP" altLang="en-US"/>
          </a:p>
        </p:txBody>
      </p:sp>
      <p:sp>
        <p:nvSpPr>
          <p:cNvPr id="9" name="コンテンツ プレースホルダー 8"/>
          <p:cNvSpPr>
            <a:spLocks noGrp="1"/>
          </p:cNvSpPr>
          <p:nvPr>
            <p:ph sz="quarter" idx="1"/>
          </p:nvPr>
        </p:nvSpPr>
        <p:spPr>
          <a:xfrm>
            <a:off x="457200"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270248"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7543800" cy="1143000"/>
          </a:xfrm>
        </p:spPr>
        <p:txBody>
          <a:bodyPr anchor="b"/>
          <a:lstStyle>
            <a:lvl1pPr>
              <a:defRPr/>
            </a:lvl1pPr>
          </a:lstStyle>
          <a:p>
            <a:r>
              <a:rPr kumimoji="0" lang="ja-JP" altLang="en-US" smtClean="0"/>
              <a:t>マスター タイトルの書式設定</a:t>
            </a:r>
            <a:endParaRPr kumimoji="0" lang="en-US"/>
          </a:p>
        </p:txBody>
      </p:sp>
      <p:sp>
        <p:nvSpPr>
          <p:cNvPr id="7" name="日付プレースホルダー 6"/>
          <p:cNvSpPr>
            <a:spLocks noGrp="1"/>
          </p:cNvSpPr>
          <p:nvPr>
            <p:ph type="dt" sz="half" idx="10"/>
          </p:nvPr>
        </p:nvSpPr>
        <p:spPr/>
        <p:txBody>
          <a:bodyPr/>
          <a:lstStyle/>
          <a:p>
            <a:fld id="{0EA6F928-3B5E-4155-A5EC-2126C78BF5FA}" type="datetimeFigureOut">
              <a:rPr kumimoji="1" lang="ja-JP" altLang="en-US" smtClean="0"/>
              <a:t>2013/6/6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D665B69-A30E-4406-864E-5CB78B294861}" type="slidenum">
              <a:rPr kumimoji="1" lang="ja-JP" altLang="en-US" smtClean="0"/>
              <a:t>‹#›</a:t>
            </a:fld>
            <a:endParaRPr kumimoji="1" lang="ja-JP" altLang="en-US"/>
          </a:p>
        </p:txBody>
      </p:sp>
      <p:sp>
        <p:nvSpPr>
          <p:cNvPr id="11" name="コンテンツ プレースホルダー 10"/>
          <p:cNvSpPr>
            <a:spLocks noGrp="1"/>
          </p:cNvSpPr>
          <p:nvPr>
            <p:ph sz="quarter" idx="2"/>
          </p:nvPr>
        </p:nvSpPr>
        <p:spPr>
          <a:xfrm>
            <a:off x="457200"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quarter" idx="4"/>
          </p:nvPr>
        </p:nvSpPr>
        <p:spPr>
          <a:xfrm>
            <a:off x="4371975"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2" name="テキスト プレースホルダー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
        <p:nvSpPr>
          <p:cNvPr id="14" name="テキスト プレースホルダー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6" name="日付プレースホルダー 5"/>
          <p:cNvSpPr>
            <a:spLocks noGrp="1"/>
          </p:cNvSpPr>
          <p:nvPr>
            <p:ph type="dt" sz="half" idx="10"/>
          </p:nvPr>
        </p:nvSpPr>
        <p:spPr/>
        <p:txBody>
          <a:bodyPr rtlCol="0"/>
          <a:lstStyle/>
          <a:p>
            <a:fld id="{0EA6F928-3B5E-4155-A5EC-2126C78BF5FA}" type="datetimeFigureOut">
              <a:rPr kumimoji="1" lang="ja-JP" altLang="en-US" smtClean="0"/>
              <a:t>2013/6/6</a:t>
            </a:fld>
            <a:endParaRPr kumimoji="1" lang="ja-JP" altLang="en-US"/>
          </a:p>
        </p:txBody>
      </p:sp>
      <p:sp>
        <p:nvSpPr>
          <p:cNvPr id="7" name="スライド番号プレースホルダー 6"/>
          <p:cNvSpPr>
            <a:spLocks noGrp="1"/>
          </p:cNvSpPr>
          <p:nvPr>
            <p:ph type="sldNum" sz="quarter" idx="11"/>
          </p:nvPr>
        </p:nvSpPr>
        <p:spPr/>
        <p:txBody>
          <a:bodyPr rtlCol="0"/>
          <a:lstStyle/>
          <a:p>
            <a:fld id="{CD665B69-A30E-4406-864E-5CB78B294861}" type="slidenum">
              <a:rPr kumimoji="1" lang="ja-JP" altLang="en-US" smtClean="0"/>
              <a:t>‹#›</a:t>
            </a:fld>
            <a:endParaRPr kumimoji="1" lang="ja-JP" altLang="en-US"/>
          </a:p>
        </p:txBody>
      </p:sp>
      <p:sp>
        <p:nvSpPr>
          <p:cNvPr id="8" name="フッター プレースホルダー 7"/>
          <p:cNvSpPr>
            <a:spLocks noGrp="1"/>
          </p:cNvSpPr>
          <p:nvPr>
            <p:ph type="ftr" sz="quarter" idx="12"/>
          </p:nvPr>
        </p:nvSpPr>
        <p:spPr/>
        <p:txBody>
          <a:bodyPr rtlCol="0"/>
          <a:lstStyle/>
          <a:p>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A6F928-3B5E-4155-A5EC-2126C78BF5FA}" type="datetimeFigureOut">
              <a:rPr kumimoji="1" lang="ja-JP" altLang="en-US" smtClean="0"/>
              <a:t>2013/6/6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D665B69-A30E-4406-864E-5CB78B294861}"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1">
        <a:schemeClr val="bg1"/>
      </p:bgRef>
    </p:bg>
    <p:spTree>
      <p:nvGrpSpPr>
        <p:cNvPr id="1" name=""/>
        <p:cNvGrpSpPr/>
        <p:nvPr/>
      </p:nvGrpSpPr>
      <p:grpSpPr>
        <a:xfrm>
          <a:off x="0" y="0"/>
          <a:ext cx="0" cy="0"/>
          <a:chOff x="0" y="0"/>
          <a:chExt cx="0" cy="0"/>
        </a:xfrm>
      </p:grpSpPr>
      <p:sp>
        <p:nvSpPr>
          <p:cNvPr id="10" name="直線コネクタ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タイトル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8" name="直線コネクタ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線コネクタ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線コネクタ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正方形/長方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円/楕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コンテンツ プレースホルダー 17"/>
          <p:cNvSpPr>
            <a:spLocks noGrp="1"/>
          </p:cNvSpPr>
          <p:nvPr>
            <p:ph sz="quarter" idx="1"/>
          </p:nvPr>
        </p:nvSpPr>
        <p:spPr>
          <a:xfrm>
            <a:off x="304800" y="274320"/>
            <a:ext cx="5638800" cy="6327648"/>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1" name="日付プレースホルダー 20"/>
          <p:cNvSpPr>
            <a:spLocks noGrp="1"/>
          </p:cNvSpPr>
          <p:nvPr>
            <p:ph type="dt" sz="half" idx="14"/>
          </p:nvPr>
        </p:nvSpPr>
        <p:spPr/>
        <p:txBody>
          <a:bodyPr rtlCol="0"/>
          <a:lstStyle/>
          <a:p>
            <a:fld id="{0EA6F928-3B5E-4155-A5EC-2126C78BF5FA}" type="datetimeFigureOut">
              <a:rPr kumimoji="1" lang="ja-JP" altLang="en-US" smtClean="0"/>
              <a:t>2013/6/6</a:t>
            </a:fld>
            <a:endParaRPr kumimoji="1" lang="ja-JP" altLang="en-US"/>
          </a:p>
        </p:txBody>
      </p:sp>
      <p:sp>
        <p:nvSpPr>
          <p:cNvPr id="22" name="スライド番号プレースホルダー 21"/>
          <p:cNvSpPr>
            <a:spLocks noGrp="1"/>
          </p:cNvSpPr>
          <p:nvPr>
            <p:ph type="sldNum" sz="quarter" idx="15"/>
          </p:nvPr>
        </p:nvSpPr>
        <p:spPr/>
        <p:txBody>
          <a:bodyPr rtlCol="0"/>
          <a:lstStyle/>
          <a:p>
            <a:fld id="{CD665B69-A30E-4406-864E-5CB78B294861}" type="slidenum">
              <a:rPr kumimoji="1" lang="ja-JP" altLang="en-US" smtClean="0"/>
              <a:t>‹#›</a:t>
            </a:fld>
            <a:endParaRPr kumimoji="1" lang="ja-JP" altLang="en-US"/>
          </a:p>
        </p:txBody>
      </p:sp>
      <p:sp>
        <p:nvSpPr>
          <p:cNvPr id="23" name="フッター プレースホルダー 22"/>
          <p:cNvSpPr>
            <a:spLocks noGrp="1"/>
          </p:cNvSpPr>
          <p:nvPr>
            <p:ph type="ftr" sz="quarter" idx="16"/>
          </p:nvPr>
        </p:nvSpPr>
        <p:spPr/>
        <p:txBody>
          <a:bodyPr rtlCol="0"/>
          <a:lstStyle/>
          <a:p>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直線コネクタ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円/楕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タイトル 1"/>
          <p:cNvSpPr>
            <a:spLocks noGrp="1"/>
          </p:cNvSpPr>
          <p:nvPr>
            <p:ph type="title"/>
          </p:nvPr>
        </p:nvSpPr>
        <p:spPr>
          <a:xfrm rot="5400000">
            <a:off x="3350133" y="3200400"/>
            <a:ext cx="6309360" cy="457200"/>
          </a:xfrm>
        </p:spPr>
        <p:txBody>
          <a:bodyPr anchor="b"/>
          <a:lstStyle>
            <a:lvl1pPr algn="l">
              <a:buNone/>
              <a:defRPr sz="2000" b="1"/>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10" name="直線コネクタ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正方形/長方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線コネクタ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線コネクタ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線コネクタ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付プレースホルダー 16"/>
          <p:cNvSpPr>
            <a:spLocks noGrp="1"/>
          </p:cNvSpPr>
          <p:nvPr>
            <p:ph type="dt" sz="half" idx="10"/>
          </p:nvPr>
        </p:nvSpPr>
        <p:spPr/>
        <p:txBody>
          <a:bodyPr rtlCol="0"/>
          <a:lstStyle/>
          <a:p>
            <a:fld id="{0EA6F928-3B5E-4155-A5EC-2126C78BF5FA}" type="datetimeFigureOut">
              <a:rPr kumimoji="1" lang="ja-JP" altLang="en-US" smtClean="0"/>
              <a:t>2013/6/6</a:t>
            </a:fld>
            <a:endParaRPr kumimoji="1" lang="ja-JP" altLang="en-US"/>
          </a:p>
        </p:txBody>
      </p:sp>
      <p:sp>
        <p:nvSpPr>
          <p:cNvPr id="18" name="スライド番号プレースホルダー 17"/>
          <p:cNvSpPr>
            <a:spLocks noGrp="1"/>
          </p:cNvSpPr>
          <p:nvPr>
            <p:ph type="sldNum" sz="quarter" idx="11"/>
          </p:nvPr>
        </p:nvSpPr>
        <p:spPr/>
        <p:txBody>
          <a:bodyPr rtlCol="0"/>
          <a:lstStyle/>
          <a:p>
            <a:fld id="{CD665B69-A30E-4406-864E-5CB78B294861}" type="slidenum">
              <a:rPr kumimoji="1" lang="ja-JP" altLang="en-US" smtClean="0"/>
              <a:t>‹#›</a:t>
            </a:fld>
            <a:endParaRPr kumimoji="1" lang="ja-JP" altLang="en-US"/>
          </a:p>
        </p:txBody>
      </p:sp>
      <p:sp>
        <p:nvSpPr>
          <p:cNvPr id="21" name="フッター プレースホルダー 20"/>
          <p:cNvSpPr>
            <a:spLocks noGrp="1"/>
          </p:cNvSpPr>
          <p:nvPr>
            <p:ph type="ftr" sz="quarter" idx="12"/>
          </p:nvPr>
        </p:nvSpPr>
        <p:spPr/>
        <p:txBody>
          <a:bodyPr rtlCol="0"/>
          <a:lstStyle/>
          <a:p>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コネクタ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タイトル プレースホルダー 21"/>
          <p:cNvSpPr>
            <a:spLocks noGrp="1"/>
          </p:cNvSpPr>
          <p:nvPr>
            <p:ph type="title"/>
          </p:nvPr>
        </p:nvSpPr>
        <p:spPr>
          <a:xfrm>
            <a:off x="457200" y="274638"/>
            <a:ext cx="7467600" cy="1143000"/>
          </a:xfrm>
          <a:prstGeom prst="rect">
            <a:avLst/>
          </a:prstGeom>
        </p:spPr>
        <p:txBody>
          <a:bodyPr vert="horz" anchor="b">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EA6F928-3B5E-4155-A5EC-2126C78BF5FA}" type="datetimeFigureOut">
              <a:rPr kumimoji="1" lang="ja-JP" altLang="en-US" smtClean="0"/>
              <a:t>2013/6/6</a:t>
            </a:fld>
            <a:endParaRPr kumimoji="1" lang="ja-JP" altLang="en-US"/>
          </a:p>
        </p:txBody>
      </p:sp>
      <p:sp>
        <p:nvSpPr>
          <p:cNvPr id="3" name="フッター プレースホルダー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kumimoji="1" lang="ja-JP" altLang="en-US"/>
          </a:p>
        </p:txBody>
      </p:sp>
      <p:sp>
        <p:nvSpPr>
          <p:cNvPr id="7" name="直線コネクタ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線コネクタ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正方形/長方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円/楕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スライド番号プレースホルダー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D665B69-A30E-4406-864E-5CB78B294861}"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1"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86000" y="332656"/>
            <a:ext cx="6172200" cy="1894362"/>
          </a:xfrm>
        </p:spPr>
        <p:txBody>
          <a:bodyPr>
            <a:normAutofit/>
          </a:bodyPr>
          <a:lstStyle/>
          <a:p>
            <a:r>
              <a:rPr kumimoji="1" lang="ja-JP" altLang="en-US" sz="4000" b="0" dirty="0" smtClean="0">
                <a:latin typeface="HGP創英角ｺﾞｼｯｸUB" pitchFamily="50" charset="-128"/>
                <a:ea typeface="HGP創英角ｺﾞｼｯｸUB" pitchFamily="50" charset="-128"/>
              </a:rPr>
              <a:t>ネットワーク講座</a:t>
            </a:r>
            <a:r>
              <a:rPr kumimoji="1" lang="ja-JP" altLang="en-US" sz="4000" b="0" dirty="0" smtClean="0"/>
              <a:t> </a:t>
            </a:r>
            <a:r>
              <a:rPr kumimoji="1" lang="en-US" altLang="ja-JP" sz="4000" b="0" dirty="0" smtClean="0">
                <a:latin typeface="Arial Unicode MS" pitchFamily="50" charset="-128"/>
                <a:ea typeface="Arial Unicode MS" pitchFamily="50" charset="-128"/>
                <a:cs typeface="Arial Unicode MS" pitchFamily="50" charset="-128"/>
              </a:rPr>
              <a:t>#1</a:t>
            </a:r>
            <a:br>
              <a:rPr kumimoji="1" lang="en-US" altLang="ja-JP" sz="4000" b="0" dirty="0" smtClean="0">
                <a:latin typeface="Arial Unicode MS" pitchFamily="50" charset="-128"/>
                <a:ea typeface="Arial Unicode MS" pitchFamily="50" charset="-128"/>
                <a:cs typeface="Arial Unicode MS" pitchFamily="50" charset="-128"/>
              </a:rPr>
            </a:br>
            <a:r>
              <a:rPr kumimoji="1" lang="en-US" altLang="ja-JP" sz="4000" b="0" dirty="0" smtClean="0">
                <a:latin typeface="Arial Unicode MS" pitchFamily="50" charset="-128"/>
                <a:ea typeface="Arial Unicode MS" pitchFamily="50" charset="-128"/>
                <a:cs typeface="Arial Unicode MS" pitchFamily="50" charset="-128"/>
              </a:rPr>
              <a:t>LAN</a:t>
            </a:r>
            <a:r>
              <a:rPr kumimoji="1" lang="ja-JP" altLang="en-US" sz="4000" b="0" dirty="0" smtClean="0">
                <a:latin typeface="ＭＳ ゴシック" pitchFamily="49" charset="-128"/>
                <a:ea typeface="ＭＳ ゴシック" pitchFamily="49" charset="-128"/>
                <a:cs typeface="Arial Unicode MS" pitchFamily="50" charset="-128"/>
              </a:rPr>
              <a:t>について</a:t>
            </a:r>
            <a:endParaRPr kumimoji="1" lang="ja-JP" altLang="en-US" sz="4000" b="0" dirty="0">
              <a:latin typeface="ＭＳ ゴシック" pitchFamily="49" charset="-128"/>
              <a:ea typeface="ＭＳ ゴシック" pitchFamily="49" charset="-128"/>
              <a:cs typeface="Arial Unicode MS" pitchFamily="50" charset="-128"/>
            </a:endParaRPr>
          </a:p>
        </p:txBody>
      </p:sp>
      <p:sp>
        <p:nvSpPr>
          <p:cNvPr id="3" name="サブタイトル 2"/>
          <p:cNvSpPr>
            <a:spLocks noGrp="1"/>
          </p:cNvSpPr>
          <p:nvPr>
            <p:ph type="subTitle" idx="1"/>
          </p:nvPr>
        </p:nvSpPr>
        <p:spPr>
          <a:xfrm>
            <a:off x="4211960" y="5003322"/>
            <a:ext cx="4246240" cy="1371600"/>
          </a:xfrm>
        </p:spPr>
        <p:txBody>
          <a:bodyPr/>
          <a:lstStyle/>
          <a:p>
            <a:r>
              <a:rPr kumimoji="1" lang="en-US" altLang="ja-JP" dirty="0" smtClean="0"/>
              <a:t>	</a:t>
            </a:r>
            <a:r>
              <a:rPr kumimoji="1" lang="ja-JP" altLang="en-US" sz="2400" b="0" dirty="0" smtClean="0">
                <a:latin typeface="ＭＳ ゴシック" pitchFamily="49" charset="-128"/>
                <a:ea typeface="ＭＳ ゴシック" pitchFamily="49" charset="-128"/>
              </a:rPr>
              <a:t>開講者</a:t>
            </a:r>
            <a:r>
              <a:rPr kumimoji="1" lang="en-US" altLang="ja-JP" sz="2400" b="0" dirty="0" smtClean="0">
                <a:latin typeface="ＭＳ ゴシック" pitchFamily="49" charset="-128"/>
                <a:ea typeface="ＭＳ ゴシック" pitchFamily="49" charset="-128"/>
              </a:rPr>
              <a:t>: </a:t>
            </a:r>
            <a:r>
              <a:rPr kumimoji="1" lang="en-US" altLang="ja-JP" sz="2400" b="0" dirty="0" smtClean="0">
                <a:latin typeface="Arial Unicode MS" pitchFamily="50" charset="-128"/>
                <a:ea typeface="Arial Unicode MS" pitchFamily="50" charset="-128"/>
                <a:cs typeface="Arial Unicode MS" pitchFamily="50" charset="-128"/>
              </a:rPr>
              <a:t>Schneider</a:t>
            </a:r>
            <a:endParaRPr kumimoji="1" lang="ja-JP" altLang="en-US" sz="2400" b="0" dirty="0">
              <a:latin typeface="Arial Unicode MS" pitchFamily="50" charset="-128"/>
              <a:ea typeface="Arial Unicode MS" pitchFamily="50" charset="-128"/>
              <a:cs typeface="Arial Unicode MS" pitchFamily="50" charset="-128"/>
            </a:endParaRPr>
          </a:p>
        </p:txBody>
      </p:sp>
    </p:spTree>
    <p:extLst>
      <p:ext uri="{BB962C8B-B14F-4D97-AF65-F5344CB8AC3E}">
        <p14:creationId xmlns:p14="http://schemas.microsoft.com/office/powerpoint/2010/main" val="2391592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ルータ</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データの経路選択を行い、</a:t>
            </a:r>
            <a:r>
              <a:rPr kumimoji="1" lang="en-US" altLang="ja-JP" dirty="0" smtClean="0"/>
              <a:t>LAN</a:t>
            </a:r>
            <a:r>
              <a:rPr kumimoji="1" lang="ja-JP" altLang="en-US" dirty="0" smtClean="0"/>
              <a:t>と</a:t>
            </a:r>
            <a:r>
              <a:rPr kumimoji="1" lang="en-US" altLang="ja-JP" dirty="0" smtClean="0"/>
              <a:t>WAN</a:t>
            </a:r>
            <a:r>
              <a:rPr kumimoji="1" lang="ja-JP" altLang="en-US" dirty="0" smtClean="0"/>
              <a:t>の橋渡し</a:t>
            </a:r>
            <a:r>
              <a:rPr kumimoji="1" lang="en-US" altLang="ja-JP" dirty="0" smtClean="0"/>
              <a:t>(</a:t>
            </a:r>
            <a:r>
              <a:rPr kumimoji="1" lang="ja-JP" altLang="en-US" dirty="0" smtClean="0">
                <a:solidFill>
                  <a:srgbClr val="FF0000"/>
                </a:solidFill>
              </a:rPr>
              <a:t>ゲートウェイ</a:t>
            </a:r>
            <a:r>
              <a:rPr kumimoji="1" lang="en-US" altLang="ja-JP" dirty="0" smtClean="0"/>
              <a:t>)</a:t>
            </a:r>
            <a:r>
              <a:rPr lang="ja-JP" altLang="en-US" dirty="0" smtClean="0"/>
              <a:t>となる</a:t>
            </a:r>
            <a:endParaRPr kumimoji="1" lang="en-US" altLang="ja-JP" dirty="0" smtClean="0"/>
          </a:p>
          <a:p>
            <a:r>
              <a:rPr lang="ja-JP" altLang="en-US" dirty="0"/>
              <a:t>特定</a:t>
            </a:r>
            <a:r>
              <a:rPr lang="ja-JP" altLang="en-US" dirty="0" smtClean="0"/>
              <a:t>条件に合致する</a:t>
            </a:r>
            <a:r>
              <a:rPr lang="en-US" altLang="ja-JP" dirty="0" smtClean="0"/>
              <a:t>(</a:t>
            </a:r>
            <a:r>
              <a:rPr lang="ja-JP" altLang="en-US" dirty="0" smtClean="0"/>
              <a:t>あるいは合致しない</a:t>
            </a:r>
            <a:r>
              <a:rPr lang="en-US" altLang="ja-JP" dirty="0" smtClean="0"/>
              <a:t>)</a:t>
            </a:r>
            <a:r>
              <a:rPr lang="ja-JP" altLang="en-US" dirty="0" smtClean="0"/>
              <a:t>データを破棄し</a:t>
            </a:r>
            <a:r>
              <a:rPr lang="en-US" altLang="ja-JP" dirty="0" smtClean="0"/>
              <a:t>LAN</a:t>
            </a:r>
            <a:r>
              <a:rPr lang="ja-JP" altLang="en-US" dirty="0" smtClean="0"/>
              <a:t>内の機器を外部からの脅威から保護する</a:t>
            </a:r>
            <a:r>
              <a:rPr lang="en-US" altLang="ja-JP" dirty="0" smtClean="0"/>
              <a:t>(</a:t>
            </a:r>
            <a:r>
              <a:rPr lang="ja-JP" altLang="en-US" dirty="0" smtClean="0">
                <a:solidFill>
                  <a:srgbClr val="FF0000"/>
                </a:solidFill>
              </a:rPr>
              <a:t>ファイアウォール</a:t>
            </a:r>
            <a:r>
              <a:rPr lang="en-US" altLang="ja-JP" dirty="0" smtClean="0"/>
              <a:t>)</a:t>
            </a:r>
          </a:p>
          <a:p>
            <a:r>
              <a:rPr lang="en-US" altLang="ja-JP" dirty="0" smtClean="0"/>
              <a:t>LAN</a:t>
            </a:r>
            <a:r>
              <a:rPr lang="ja-JP" altLang="en-US" dirty="0" smtClean="0"/>
              <a:t>内の機器に</a:t>
            </a:r>
            <a:r>
              <a:rPr lang="en-US" altLang="ja-JP" dirty="0" smtClean="0">
                <a:solidFill>
                  <a:srgbClr val="FF0000"/>
                </a:solidFill>
              </a:rPr>
              <a:t>IP</a:t>
            </a:r>
            <a:r>
              <a:rPr lang="ja-JP" altLang="en-US" dirty="0" smtClean="0">
                <a:solidFill>
                  <a:srgbClr val="FF0000"/>
                </a:solidFill>
              </a:rPr>
              <a:t>アドレス</a:t>
            </a:r>
            <a:r>
              <a:rPr lang="ja-JP" altLang="en-US" dirty="0" smtClean="0"/>
              <a:t>を配る</a:t>
            </a:r>
            <a:r>
              <a:rPr lang="en-US" altLang="ja-JP" dirty="0" smtClean="0"/>
              <a:t>(</a:t>
            </a:r>
            <a:r>
              <a:rPr lang="en-US" altLang="ja-JP" dirty="0" smtClean="0">
                <a:solidFill>
                  <a:srgbClr val="FF0000"/>
                </a:solidFill>
              </a:rPr>
              <a:t>DHCP</a:t>
            </a:r>
            <a:r>
              <a:rPr lang="ja-JP" altLang="en-US" dirty="0" smtClean="0">
                <a:solidFill>
                  <a:srgbClr val="FF0000"/>
                </a:solidFill>
              </a:rPr>
              <a:t>サーバ</a:t>
            </a:r>
            <a:r>
              <a:rPr lang="en-US" altLang="ja-JP" dirty="0" smtClean="0"/>
              <a:t>)</a:t>
            </a:r>
          </a:p>
          <a:p>
            <a:r>
              <a:rPr kumimoji="1" lang="ja-JP" altLang="en-US" dirty="0" smtClean="0"/>
              <a:t>一般家庭向けの物は</a:t>
            </a:r>
            <a:r>
              <a:rPr kumimoji="1" lang="ja-JP" altLang="en-US" dirty="0" smtClean="0">
                <a:solidFill>
                  <a:srgbClr val="FF0000"/>
                </a:solidFill>
              </a:rPr>
              <a:t>無線</a:t>
            </a:r>
            <a:r>
              <a:rPr kumimoji="1" lang="en-US" altLang="ja-JP" dirty="0" smtClean="0">
                <a:solidFill>
                  <a:srgbClr val="FF0000"/>
                </a:solidFill>
              </a:rPr>
              <a:t>LAN</a:t>
            </a:r>
            <a:r>
              <a:rPr lang="ja-JP" altLang="en-US" dirty="0"/>
              <a:t>を</a:t>
            </a:r>
            <a:r>
              <a:rPr lang="ja-JP" altLang="en-US" dirty="0" smtClean="0"/>
              <a:t>提供できるのが主流</a:t>
            </a:r>
            <a:endParaRPr lang="en-US" altLang="ja-JP" dirty="0" smtClean="0"/>
          </a:p>
          <a:p>
            <a:r>
              <a:rPr kumimoji="1" lang="ja-JP" altLang="en-US" dirty="0" smtClean="0"/>
              <a:t>パワーユーザ、業務用のルータはコマンドにより管理可能で、専用の文法が存在する</a:t>
            </a:r>
            <a:endParaRPr kumimoji="1" lang="en-US" altLang="ja-JP" dirty="0" smtClean="0"/>
          </a:p>
          <a:p>
            <a:r>
              <a:rPr lang="ja-JP" altLang="en-US" dirty="0"/>
              <a:t>よく</a:t>
            </a:r>
            <a:r>
              <a:rPr lang="ja-JP" altLang="en-US" dirty="0" smtClean="0"/>
              <a:t>似た機器に</a:t>
            </a:r>
            <a:r>
              <a:rPr lang="ja-JP" altLang="en-US" dirty="0">
                <a:solidFill>
                  <a:srgbClr val="FF0000"/>
                </a:solidFill>
              </a:rPr>
              <a:t>レイヤ</a:t>
            </a:r>
            <a:r>
              <a:rPr lang="en-US" altLang="ja-JP" dirty="0" smtClean="0">
                <a:solidFill>
                  <a:srgbClr val="FF0000"/>
                </a:solidFill>
              </a:rPr>
              <a:t>3</a:t>
            </a:r>
            <a:r>
              <a:rPr lang="ja-JP" altLang="en-US" dirty="0" smtClean="0">
                <a:solidFill>
                  <a:srgbClr val="FF0000"/>
                </a:solidFill>
              </a:rPr>
              <a:t>スイッチ</a:t>
            </a:r>
            <a:r>
              <a:rPr lang="ja-JP" altLang="en-US" dirty="0" smtClean="0"/>
              <a:t>が存在する</a:t>
            </a:r>
            <a:endParaRPr lang="en-US" altLang="ja-JP" dirty="0" smtClean="0"/>
          </a:p>
          <a:p>
            <a:pPr lvl="1"/>
            <a:r>
              <a:rPr kumimoji="1" lang="en-US" altLang="ja-JP" dirty="0" smtClean="0"/>
              <a:t>L3</a:t>
            </a:r>
            <a:r>
              <a:rPr kumimoji="1" lang="ja-JP" altLang="en-US" dirty="0" smtClean="0"/>
              <a:t>スイッチは</a:t>
            </a:r>
            <a:r>
              <a:rPr kumimoji="1" lang="en-US" altLang="ja-JP" dirty="0" smtClean="0"/>
              <a:t>L2</a:t>
            </a:r>
            <a:r>
              <a:rPr kumimoji="1" lang="ja-JP" altLang="en-US" dirty="0" smtClean="0"/>
              <a:t>スイッチ</a:t>
            </a:r>
            <a:r>
              <a:rPr kumimoji="1" lang="en-US" altLang="ja-JP" dirty="0" smtClean="0"/>
              <a:t>(</a:t>
            </a:r>
            <a:r>
              <a:rPr kumimoji="1" lang="ja-JP" altLang="en-US" dirty="0" smtClean="0"/>
              <a:t>後述</a:t>
            </a:r>
            <a:r>
              <a:rPr kumimoji="1" lang="en-US" altLang="ja-JP" dirty="0" smtClean="0"/>
              <a:t>)</a:t>
            </a:r>
            <a:r>
              <a:rPr lang="ja-JP" altLang="en-US" dirty="0" smtClean="0"/>
              <a:t>から派生した機器で</a:t>
            </a:r>
            <a:r>
              <a:rPr kumimoji="1" lang="ja-JP" altLang="en-US" dirty="0" smtClean="0"/>
              <a:t>昔はルータと機能が</a:t>
            </a:r>
            <a:r>
              <a:rPr lang="ja-JP" altLang="en-US" dirty="0" smtClean="0"/>
              <a:t>異なっていたが現在は区分が難しい</a:t>
            </a:r>
            <a:endParaRPr kumimoji="1" lang="en-US" altLang="ja-JP" dirty="0"/>
          </a:p>
        </p:txBody>
      </p:sp>
    </p:spTree>
    <p:extLst>
      <p:ext uri="{BB962C8B-B14F-4D97-AF65-F5344CB8AC3E}">
        <p14:creationId xmlns:p14="http://schemas.microsoft.com/office/powerpoint/2010/main" val="763106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ルータ</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家庭用は</a:t>
            </a:r>
            <a:r>
              <a:rPr kumimoji="1" lang="en-US" altLang="ja-JP" dirty="0" smtClean="0"/>
              <a:t>Web</a:t>
            </a:r>
            <a:r>
              <a:rPr kumimoji="1" lang="ja-JP" altLang="en-US" dirty="0" smtClean="0"/>
              <a:t>ブラウザから設定するのが主流</a:t>
            </a:r>
            <a:endParaRPr kumimoji="1" lang="en-US" altLang="ja-JP" dirty="0" smtClean="0"/>
          </a:p>
          <a:p>
            <a:r>
              <a:rPr lang="ja-JP" altLang="en-US" dirty="0" smtClean="0"/>
              <a:t>業務用はシリアルポートや</a:t>
            </a:r>
            <a:r>
              <a:rPr lang="en-US" altLang="ja-JP" dirty="0" smtClean="0">
                <a:solidFill>
                  <a:srgbClr val="FF0000"/>
                </a:solidFill>
              </a:rPr>
              <a:t>Telnet</a:t>
            </a:r>
            <a:r>
              <a:rPr lang="ja-JP" altLang="en-US" dirty="0" err="1" smtClean="0"/>
              <a:t>、</a:t>
            </a:r>
            <a:r>
              <a:rPr lang="en-US" altLang="ja-JP" dirty="0" smtClean="0">
                <a:solidFill>
                  <a:srgbClr val="FF0000"/>
                </a:solidFill>
              </a:rPr>
              <a:t>SSH</a:t>
            </a:r>
            <a:r>
              <a:rPr lang="ja-JP" altLang="en-US" dirty="0" smtClean="0"/>
              <a:t>により接続し、そこからターミナルで設定するのが主流</a:t>
            </a:r>
            <a:endParaRPr lang="en-US" altLang="ja-JP" dirty="0" smtClean="0"/>
          </a:p>
          <a:p>
            <a:r>
              <a:rPr kumimoji="1" lang="ja-JP" altLang="en-US" dirty="0" smtClean="0"/>
              <a:t>家庭用</a:t>
            </a:r>
            <a:r>
              <a:rPr lang="ja-JP" altLang="en-US" dirty="0" smtClean="0"/>
              <a:t>としてはバッファローの</a:t>
            </a:r>
            <a:r>
              <a:rPr lang="en-US" altLang="ja-JP" dirty="0" err="1" smtClean="0">
                <a:solidFill>
                  <a:srgbClr val="FF0000"/>
                </a:solidFill>
              </a:rPr>
              <a:t>AirStation</a:t>
            </a:r>
            <a:r>
              <a:rPr lang="ja-JP" altLang="en-US" dirty="0" smtClean="0"/>
              <a:t>シリーズや</a:t>
            </a:r>
            <a:r>
              <a:rPr lang="en-US" altLang="ja-JP" dirty="0" smtClean="0"/>
              <a:t>NEC</a:t>
            </a:r>
            <a:r>
              <a:rPr lang="ja-JP" altLang="en-US" dirty="0" smtClean="0"/>
              <a:t>アクセステクニカの</a:t>
            </a:r>
            <a:r>
              <a:rPr lang="en-US" altLang="ja-JP" dirty="0" err="1" smtClean="0">
                <a:solidFill>
                  <a:srgbClr val="FF0000"/>
                </a:solidFill>
              </a:rPr>
              <a:t>Aterm</a:t>
            </a:r>
            <a:r>
              <a:rPr lang="ja-JP" altLang="en-US" dirty="0" smtClean="0"/>
              <a:t>シリーズなどが有名</a:t>
            </a:r>
            <a:endParaRPr lang="en-US" altLang="ja-JP" dirty="0" smtClean="0"/>
          </a:p>
          <a:p>
            <a:r>
              <a:rPr kumimoji="1" lang="ja-JP" altLang="en-US" dirty="0" smtClean="0"/>
              <a:t>業務用としては</a:t>
            </a:r>
            <a:r>
              <a:rPr kumimoji="1" lang="en-US" altLang="ja-JP" dirty="0" smtClean="0"/>
              <a:t>Cisco</a:t>
            </a:r>
            <a:r>
              <a:rPr kumimoji="1" lang="ja-JP" altLang="en-US" dirty="0" smtClean="0"/>
              <a:t>のものや</a:t>
            </a:r>
            <a:r>
              <a:rPr lang="ja-JP" altLang="en-US" dirty="0"/>
              <a:t>ヤマハ</a:t>
            </a:r>
            <a:r>
              <a:rPr kumimoji="1" lang="ja-JP" altLang="en-US" dirty="0" smtClean="0"/>
              <a:t>の</a:t>
            </a:r>
            <a:r>
              <a:rPr kumimoji="1" lang="en-US" altLang="ja-JP" dirty="0" smtClean="0">
                <a:solidFill>
                  <a:srgbClr val="FF0000"/>
                </a:solidFill>
              </a:rPr>
              <a:t>RTX</a:t>
            </a:r>
            <a:r>
              <a:rPr kumimoji="1" lang="ja-JP" altLang="en-US" dirty="0" smtClean="0"/>
              <a:t>シリーズ、</a:t>
            </a:r>
            <a:r>
              <a:rPr kumimoji="1" lang="en-US" altLang="ja-JP" dirty="0" smtClean="0"/>
              <a:t>NEC</a:t>
            </a:r>
            <a:r>
              <a:rPr kumimoji="1" lang="ja-JP" altLang="en-US" dirty="0" smtClean="0"/>
              <a:t>の</a:t>
            </a:r>
            <a:r>
              <a:rPr kumimoji="1" lang="en-US" altLang="ja-JP" dirty="0" smtClean="0">
                <a:solidFill>
                  <a:srgbClr val="FF0000"/>
                </a:solidFill>
              </a:rPr>
              <a:t>IX</a:t>
            </a:r>
            <a:r>
              <a:rPr kumimoji="1" lang="ja-JP" altLang="en-US" dirty="0" smtClean="0"/>
              <a:t>シリーズ、アライドテレシスの</a:t>
            </a:r>
            <a:r>
              <a:rPr kumimoji="1" lang="en-US" altLang="ja-JP" dirty="0" err="1" smtClean="0">
                <a:solidFill>
                  <a:srgbClr val="FF0000"/>
                </a:solidFill>
              </a:rPr>
              <a:t>CentreCOM</a:t>
            </a:r>
            <a:r>
              <a:rPr kumimoji="1" lang="ja-JP" altLang="en-US" dirty="0" smtClean="0"/>
              <a:t>シリーズなどが有名</a:t>
            </a:r>
            <a:endParaRPr kumimoji="1" lang="en-US" altLang="ja-JP" dirty="0" smtClean="0"/>
          </a:p>
        </p:txBody>
      </p:sp>
    </p:spTree>
    <p:extLst>
      <p:ext uri="{BB962C8B-B14F-4D97-AF65-F5344CB8AC3E}">
        <p14:creationId xmlns:p14="http://schemas.microsoft.com/office/powerpoint/2010/main" val="11459048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部室の場合</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この部室の場合、多機能</a:t>
            </a:r>
            <a:r>
              <a:rPr kumimoji="1" lang="en-US" altLang="ja-JP" dirty="0" smtClean="0"/>
              <a:t>(</a:t>
            </a:r>
            <a:r>
              <a:rPr kumimoji="1" lang="ja-JP" altLang="en-US" dirty="0" smtClean="0"/>
              <a:t>とはいっても業務用としてはエントリーモデル</a:t>
            </a:r>
            <a:r>
              <a:rPr kumimoji="1" lang="en-US" altLang="ja-JP" dirty="0" smtClean="0"/>
              <a:t>)</a:t>
            </a:r>
            <a:r>
              <a:rPr lang="ja-JP" altLang="en-US" dirty="0" smtClean="0"/>
              <a:t>なルータである</a:t>
            </a:r>
            <a:r>
              <a:rPr lang="en-US" altLang="ja-JP" dirty="0" smtClean="0"/>
              <a:t>YAMAHA </a:t>
            </a:r>
            <a:r>
              <a:rPr lang="en-US" altLang="ja-JP" dirty="0" smtClean="0">
                <a:solidFill>
                  <a:srgbClr val="FF0000"/>
                </a:solidFill>
              </a:rPr>
              <a:t>RTX810</a:t>
            </a:r>
            <a:r>
              <a:rPr lang="ja-JP" altLang="en-US" dirty="0" smtClean="0"/>
              <a:t>を使用している</a:t>
            </a:r>
            <a:endParaRPr lang="en-US" altLang="ja-JP" dirty="0" smtClean="0"/>
          </a:p>
          <a:p>
            <a:r>
              <a:rPr kumimoji="1" lang="en-US" altLang="ja-JP" dirty="0" smtClean="0"/>
              <a:t>YAMAHA</a:t>
            </a:r>
            <a:r>
              <a:rPr lang="ja-JP" altLang="en-US" dirty="0" smtClean="0"/>
              <a:t>独自の構文によるコマンド制御</a:t>
            </a:r>
            <a:r>
              <a:rPr lang="en-US" altLang="ja-JP" dirty="0" smtClean="0"/>
              <a:t>(GUI</a:t>
            </a:r>
            <a:r>
              <a:rPr lang="ja-JP" altLang="en-US" dirty="0" smtClean="0"/>
              <a:t>による設定も可能</a:t>
            </a:r>
            <a:r>
              <a:rPr lang="en-US" altLang="ja-JP" dirty="0" smtClean="0"/>
              <a:t>)</a:t>
            </a:r>
            <a:r>
              <a:rPr lang="ja-JP" altLang="en-US" dirty="0" smtClean="0"/>
              <a:t>をもつ</a:t>
            </a:r>
            <a:endParaRPr lang="en-US" altLang="ja-JP" dirty="0"/>
          </a:p>
          <a:p>
            <a:r>
              <a:rPr lang="en-US" altLang="ja-JP" dirty="0" smtClean="0">
                <a:solidFill>
                  <a:srgbClr val="FF0000"/>
                </a:solidFill>
              </a:rPr>
              <a:t>VPN</a:t>
            </a:r>
            <a:r>
              <a:rPr lang="en-US" altLang="ja-JP" dirty="0" smtClean="0"/>
              <a:t>(</a:t>
            </a:r>
            <a:r>
              <a:rPr lang="ja-JP" altLang="en-US" dirty="0" smtClean="0"/>
              <a:t>拠点間を安全に接続する技術</a:t>
            </a:r>
            <a:r>
              <a:rPr lang="en-US" altLang="ja-JP" dirty="0" smtClean="0"/>
              <a:t>)</a:t>
            </a:r>
            <a:r>
              <a:rPr lang="ja-JP" altLang="en-US" dirty="0" smtClean="0"/>
              <a:t>機能をもつが、現在は使用していない</a:t>
            </a:r>
            <a:endParaRPr lang="en-US" altLang="ja-JP" dirty="0" smtClean="0"/>
          </a:p>
          <a:p>
            <a:endParaRPr lang="en-US" altLang="ja-JP" dirty="0" smtClean="0"/>
          </a:p>
        </p:txBody>
      </p:sp>
      <p:pic>
        <p:nvPicPr>
          <p:cNvPr id="4" name="Picture 4" descr="A1D76098255141C3A22A0B7EB2F4C737_1200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75537" y="4499951"/>
            <a:ext cx="2303463" cy="2303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42054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ハブ</a:t>
            </a:r>
            <a:endParaRPr kumimoji="1" lang="ja-JP" altLang="en-US" dirty="0"/>
          </a:p>
        </p:txBody>
      </p:sp>
      <p:sp>
        <p:nvSpPr>
          <p:cNvPr id="3" name="コンテンツ プレースホルダー 2"/>
          <p:cNvSpPr>
            <a:spLocks noGrp="1"/>
          </p:cNvSpPr>
          <p:nvPr>
            <p:ph sz="quarter" idx="1"/>
          </p:nvPr>
        </p:nvSpPr>
        <p:spPr>
          <a:xfrm>
            <a:off x="457200" y="1600200"/>
            <a:ext cx="7467600" cy="5257800"/>
          </a:xfrm>
        </p:spPr>
        <p:txBody>
          <a:bodyPr>
            <a:normAutofit/>
          </a:bodyPr>
          <a:lstStyle/>
          <a:p>
            <a:r>
              <a:rPr kumimoji="1" lang="ja-JP" altLang="en-US" dirty="0" smtClean="0"/>
              <a:t>正式には</a:t>
            </a:r>
            <a:r>
              <a:rPr kumimoji="1" lang="ja-JP" altLang="en-US" dirty="0" smtClean="0">
                <a:solidFill>
                  <a:srgbClr val="FF0000"/>
                </a:solidFill>
              </a:rPr>
              <a:t>スイッチングハブ</a:t>
            </a:r>
            <a:r>
              <a:rPr kumimoji="1" lang="ja-JP" altLang="en-US" dirty="0" smtClean="0"/>
              <a:t>や</a:t>
            </a:r>
            <a:r>
              <a:rPr kumimoji="1" lang="ja-JP" altLang="en-US" dirty="0" smtClean="0">
                <a:solidFill>
                  <a:srgbClr val="FF0000"/>
                </a:solidFill>
              </a:rPr>
              <a:t>レイヤ</a:t>
            </a:r>
            <a:r>
              <a:rPr kumimoji="1" lang="en-US" altLang="ja-JP" dirty="0" smtClean="0">
                <a:solidFill>
                  <a:srgbClr val="FF0000"/>
                </a:solidFill>
              </a:rPr>
              <a:t>2</a:t>
            </a:r>
            <a:r>
              <a:rPr kumimoji="1" lang="ja-JP" altLang="en-US" dirty="0" smtClean="0">
                <a:solidFill>
                  <a:srgbClr val="FF0000"/>
                </a:solidFill>
              </a:rPr>
              <a:t>スイッチ</a:t>
            </a:r>
            <a:r>
              <a:rPr kumimoji="1" lang="ja-JP" altLang="en-US" dirty="0" smtClean="0"/>
              <a:t>といい、電源タップのように</a:t>
            </a:r>
            <a:r>
              <a:rPr kumimoji="1" lang="en-US" altLang="ja-JP" dirty="0" smtClean="0"/>
              <a:t>LAN</a:t>
            </a:r>
            <a:r>
              <a:rPr kumimoji="1" lang="ja-JP" altLang="en-US" dirty="0" smtClean="0"/>
              <a:t>ケーブルを接続する機器を増やすことができる</a:t>
            </a:r>
            <a:endParaRPr kumimoji="1" lang="en-US" altLang="ja-JP" dirty="0" smtClean="0"/>
          </a:p>
          <a:p>
            <a:pPr lvl="1"/>
            <a:r>
              <a:rPr lang="en-US" altLang="ja-JP" dirty="0" smtClean="0">
                <a:solidFill>
                  <a:srgbClr val="FF0000"/>
                </a:solidFill>
              </a:rPr>
              <a:t>OSI</a:t>
            </a:r>
            <a:r>
              <a:rPr lang="ja-JP" altLang="en-US" dirty="0" smtClean="0">
                <a:solidFill>
                  <a:srgbClr val="FF0000"/>
                </a:solidFill>
              </a:rPr>
              <a:t>参照モデル</a:t>
            </a:r>
            <a:r>
              <a:rPr lang="en-US" altLang="ja-JP" dirty="0" smtClean="0"/>
              <a:t>(</a:t>
            </a:r>
            <a:r>
              <a:rPr lang="ja-JP" altLang="en-US" dirty="0" smtClean="0"/>
              <a:t>後の回で説明します</a:t>
            </a:r>
            <a:r>
              <a:rPr lang="en-US" altLang="ja-JP" dirty="0" smtClean="0"/>
              <a:t>)</a:t>
            </a:r>
            <a:r>
              <a:rPr lang="ja-JP" altLang="en-US" dirty="0" smtClean="0"/>
              <a:t>第</a:t>
            </a:r>
            <a:r>
              <a:rPr lang="en-US" altLang="ja-JP" dirty="0" smtClean="0"/>
              <a:t>2</a:t>
            </a:r>
            <a:r>
              <a:rPr lang="ja-JP" altLang="en-US" dirty="0" smtClean="0"/>
              <a:t>層</a:t>
            </a:r>
            <a:r>
              <a:rPr lang="en-US" altLang="ja-JP" dirty="0" smtClean="0"/>
              <a:t>(</a:t>
            </a:r>
            <a:r>
              <a:rPr lang="ja-JP" altLang="en-US" dirty="0" smtClean="0">
                <a:solidFill>
                  <a:srgbClr val="FF0000"/>
                </a:solidFill>
              </a:rPr>
              <a:t>データリンク層</a:t>
            </a:r>
            <a:r>
              <a:rPr lang="en-US" altLang="ja-JP" dirty="0" smtClean="0"/>
              <a:t>)</a:t>
            </a:r>
            <a:r>
              <a:rPr lang="ja-JP" altLang="en-US" dirty="0" smtClean="0"/>
              <a:t>における</a:t>
            </a:r>
            <a:r>
              <a:rPr lang="ja-JP" altLang="en-US" dirty="0" smtClean="0">
                <a:solidFill>
                  <a:srgbClr val="FF0000"/>
                </a:solidFill>
              </a:rPr>
              <a:t>スイッチ</a:t>
            </a:r>
            <a:r>
              <a:rPr lang="en-US" altLang="ja-JP" dirty="0" smtClean="0"/>
              <a:t>(</a:t>
            </a:r>
            <a:r>
              <a:rPr lang="ja-JP" altLang="en-US" dirty="0" smtClean="0"/>
              <a:t>ネットワーク間を接続するもの</a:t>
            </a:r>
            <a:r>
              <a:rPr lang="en-US" altLang="ja-JP" dirty="0" smtClean="0"/>
              <a:t>)</a:t>
            </a:r>
            <a:r>
              <a:rPr lang="ja-JP" altLang="en-US" dirty="0" smtClean="0"/>
              <a:t>のためこう呼ぶ</a:t>
            </a:r>
            <a:r>
              <a:rPr lang="en-US" altLang="ja-JP" dirty="0" smtClean="0"/>
              <a:t>. </a:t>
            </a:r>
            <a:r>
              <a:rPr lang="ja-JP" altLang="en-US" dirty="0" smtClean="0"/>
              <a:t>これにルータ機能を組み合わせたものが</a:t>
            </a:r>
            <a:r>
              <a:rPr lang="en-US" altLang="ja-JP" dirty="0" smtClean="0"/>
              <a:t>L3</a:t>
            </a:r>
            <a:r>
              <a:rPr lang="ja-JP" altLang="en-US" dirty="0" smtClean="0"/>
              <a:t>スイッチ</a:t>
            </a:r>
            <a:endParaRPr kumimoji="1" lang="en-US" altLang="ja-JP" dirty="0" smtClean="0"/>
          </a:p>
          <a:p>
            <a:r>
              <a:rPr lang="ja-JP" altLang="en-US" dirty="0" smtClean="0"/>
              <a:t>ルータと違い中継のみで経路選択などは行わない</a:t>
            </a:r>
            <a:endParaRPr lang="en-US" altLang="ja-JP" dirty="0" smtClean="0"/>
          </a:p>
          <a:p>
            <a:pPr lvl="1"/>
            <a:r>
              <a:rPr lang="ja-JP" altLang="en-US" dirty="0" smtClean="0"/>
              <a:t>但し、全てのポートに対し馬鹿正直にデータを送る</a:t>
            </a:r>
            <a:r>
              <a:rPr lang="en-US" altLang="ja-JP" dirty="0" smtClean="0">
                <a:solidFill>
                  <a:srgbClr val="FF0000"/>
                </a:solidFill>
              </a:rPr>
              <a:t>(</a:t>
            </a:r>
            <a:r>
              <a:rPr lang="ja-JP" altLang="en-US" dirty="0" smtClean="0">
                <a:solidFill>
                  <a:srgbClr val="FF0000"/>
                </a:solidFill>
              </a:rPr>
              <a:t>リピータハブ</a:t>
            </a:r>
            <a:r>
              <a:rPr lang="en-US" altLang="ja-JP" dirty="0" smtClean="0"/>
              <a:t>)</a:t>
            </a:r>
            <a:r>
              <a:rPr lang="ja-JP" altLang="en-US" dirty="0" smtClean="0"/>
              <a:t>のではなく</a:t>
            </a:r>
            <a:r>
              <a:rPr lang="ja-JP" altLang="en-US" dirty="0"/>
              <a:t>特定</a:t>
            </a:r>
            <a:r>
              <a:rPr lang="ja-JP" altLang="en-US" dirty="0" smtClean="0"/>
              <a:t>のポートのみに送るように制御している</a:t>
            </a:r>
            <a:endParaRPr lang="en-US" altLang="ja-JP" dirty="0"/>
          </a:p>
          <a:p>
            <a:r>
              <a:rPr lang="ja-JP" altLang="en-US" dirty="0" smtClean="0">
                <a:solidFill>
                  <a:srgbClr val="FF0000"/>
                </a:solidFill>
              </a:rPr>
              <a:t>インテリジェントハブ</a:t>
            </a:r>
            <a:r>
              <a:rPr lang="ja-JP" altLang="en-US" dirty="0" smtClean="0"/>
              <a:t>はルータと連携し</a:t>
            </a:r>
            <a:r>
              <a:rPr lang="en-US" altLang="ja-JP" dirty="0" smtClean="0">
                <a:solidFill>
                  <a:srgbClr val="FF0000"/>
                </a:solidFill>
              </a:rPr>
              <a:t>VLAN</a:t>
            </a:r>
            <a:r>
              <a:rPr lang="en-US" altLang="ja-JP" dirty="0" smtClean="0"/>
              <a:t>(LAN</a:t>
            </a:r>
            <a:r>
              <a:rPr lang="ja-JP" altLang="en-US" dirty="0" smtClean="0"/>
              <a:t>を仮想的に複数に分ける機能</a:t>
            </a:r>
            <a:r>
              <a:rPr lang="en-US" altLang="ja-JP" dirty="0" smtClean="0"/>
              <a:t>)</a:t>
            </a:r>
            <a:r>
              <a:rPr lang="ja-JP" altLang="en-US" dirty="0" smtClean="0"/>
              <a:t>を構築できたり、</a:t>
            </a:r>
            <a:r>
              <a:rPr lang="en-US" altLang="ja-JP" dirty="0" smtClean="0">
                <a:solidFill>
                  <a:srgbClr val="FF0000"/>
                </a:solidFill>
              </a:rPr>
              <a:t>SNMP</a:t>
            </a:r>
            <a:r>
              <a:rPr lang="en-US" altLang="ja-JP" dirty="0" smtClean="0"/>
              <a:t>(</a:t>
            </a:r>
            <a:r>
              <a:rPr lang="ja-JP" altLang="en-US" dirty="0" smtClean="0"/>
              <a:t>ネットワーク機器を監視・制御</a:t>
            </a:r>
            <a:r>
              <a:rPr lang="ja-JP" altLang="en-US" dirty="0"/>
              <a:t>できる</a:t>
            </a:r>
            <a:r>
              <a:rPr lang="en-US" altLang="ja-JP" dirty="0" smtClean="0"/>
              <a:t>)</a:t>
            </a:r>
            <a:r>
              <a:rPr lang="ja-JP" altLang="en-US" dirty="0" smtClean="0"/>
              <a:t>によりネットワーク管理に対応する </a:t>
            </a:r>
            <a:r>
              <a:rPr lang="en-US" altLang="ja-JP" dirty="0" smtClean="0"/>
              <a:t>(</a:t>
            </a:r>
            <a:r>
              <a:rPr lang="ja-JP" altLang="en-US" dirty="0" smtClean="0"/>
              <a:t>⇔</a:t>
            </a:r>
            <a:r>
              <a:rPr lang="ja-JP" altLang="en-US" dirty="0" smtClean="0">
                <a:solidFill>
                  <a:srgbClr val="FF0000"/>
                </a:solidFill>
              </a:rPr>
              <a:t>ダムハブ</a:t>
            </a:r>
            <a:r>
              <a:rPr lang="ja-JP" altLang="en-US" dirty="0" smtClean="0"/>
              <a:t>、</a:t>
            </a:r>
            <a:r>
              <a:rPr lang="ja-JP" altLang="en-US" dirty="0" smtClean="0">
                <a:solidFill>
                  <a:srgbClr val="FF0000"/>
                </a:solidFill>
              </a:rPr>
              <a:t>ノンインテリジェントハブ</a:t>
            </a:r>
            <a:r>
              <a:rPr lang="en-US" altLang="ja-JP" dirty="0" smtClean="0"/>
              <a:t>)</a:t>
            </a:r>
          </a:p>
          <a:p>
            <a:endParaRPr kumimoji="1" lang="ja-JP" altLang="en-US" dirty="0"/>
          </a:p>
        </p:txBody>
      </p:sp>
    </p:spTree>
    <p:extLst>
      <p:ext uri="{BB962C8B-B14F-4D97-AF65-F5344CB8AC3E}">
        <p14:creationId xmlns:p14="http://schemas.microsoft.com/office/powerpoint/2010/main" val="638571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ハブ</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家庭用はバッファローや</a:t>
            </a:r>
            <a:r>
              <a:rPr kumimoji="1" lang="en-US" altLang="ja-JP" dirty="0" smtClean="0"/>
              <a:t>NEC</a:t>
            </a:r>
            <a:r>
              <a:rPr kumimoji="1" lang="ja-JP" altLang="en-US" dirty="0" smtClean="0"/>
              <a:t>アクセステクニカ、</a:t>
            </a:r>
            <a:r>
              <a:rPr lang="en-US" altLang="ja-JP" dirty="0" smtClean="0"/>
              <a:t>I-O DATA</a:t>
            </a:r>
            <a:r>
              <a:rPr lang="ja-JP" altLang="en-US" dirty="0" err="1" smtClean="0"/>
              <a:t>、</a:t>
            </a:r>
            <a:r>
              <a:rPr lang="ja-JP" altLang="en-US" dirty="0" smtClean="0"/>
              <a:t>コレガなど多数のメーカから発売されている</a:t>
            </a:r>
            <a:endParaRPr lang="en-US" altLang="ja-JP" dirty="0" smtClean="0"/>
          </a:p>
          <a:p>
            <a:r>
              <a:rPr kumimoji="1" lang="ja-JP" altLang="en-US" dirty="0" smtClean="0"/>
              <a:t>業務用</a:t>
            </a:r>
            <a:r>
              <a:rPr lang="ja-JP" altLang="en-US" dirty="0" smtClean="0"/>
              <a:t>は</a:t>
            </a:r>
            <a:r>
              <a:rPr lang="en-US" altLang="ja-JP" dirty="0" smtClean="0"/>
              <a:t>Cisco</a:t>
            </a:r>
            <a:r>
              <a:rPr lang="ja-JP" altLang="en-US" dirty="0" smtClean="0"/>
              <a:t>の</a:t>
            </a:r>
            <a:r>
              <a:rPr lang="en-US" altLang="ja-JP" dirty="0" smtClean="0">
                <a:solidFill>
                  <a:srgbClr val="FF0000"/>
                </a:solidFill>
              </a:rPr>
              <a:t>Catalyst</a:t>
            </a:r>
            <a:r>
              <a:rPr lang="ja-JP" altLang="en-US" dirty="0" smtClean="0"/>
              <a:t>シリーズやアライドテレシスの</a:t>
            </a:r>
            <a:r>
              <a:rPr lang="en-US" altLang="ja-JP" dirty="0" err="1" smtClean="0">
                <a:solidFill>
                  <a:srgbClr val="FF0000"/>
                </a:solidFill>
              </a:rPr>
              <a:t>CentreCOM</a:t>
            </a:r>
            <a:r>
              <a:rPr lang="ja-JP" altLang="en-US" dirty="0" smtClean="0"/>
              <a:t>シリーズなどが</a:t>
            </a:r>
            <a:r>
              <a:rPr lang="ja-JP" altLang="en-US" dirty="0"/>
              <a:t>有名</a:t>
            </a:r>
            <a:endParaRPr kumimoji="1" lang="ja-JP" altLang="en-US" dirty="0"/>
          </a:p>
        </p:txBody>
      </p:sp>
    </p:spTree>
    <p:extLst>
      <p:ext uri="{BB962C8B-B14F-4D97-AF65-F5344CB8AC3E}">
        <p14:creationId xmlns:p14="http://schemas.microsoft.com/office/powerpoint/2010/main" val="15627224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部室の場合</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この部室の場合、インテリジェントハブ</a:t>
            </a:r>
            <a:r>
              <a:rPr kumimoji="1" lang="en-US" altLang="ja-JP" dirty="0" smtClean="0"/>
              <a:t>(</a:t>
            </a:r>
            <a:r>
              <a:rPr kumimoji="1" lang="ja-JP" altLang="en-US" dirty="0" smtClean="0"/>
              <a:t>スマート</a:t>
            </a:r>
            <a:r>
              <a:rPr kumimoji="1" lang="en-US" altLang="ja-JP" dirty="0" smtClean="0"/>
              <a:t>L2</a:t>
            </a:r>
            <a:r>
              <a:rPr kumimoji="1" lang="ja-JP" altLang="en-US" dirty="0" smtClean="0"/>
              <a:t>スイッチ</a:t>
            </a:r>
            <a:r>
              <a:rPr kumimoji="1" lang="en-US" altLang="ja-JP" dirty="0" smtClean="0"/>
              <a:t>)</a:t>
            </a:r>
            <a:r>
              <a:rPr kumimoji="1" lang="ja-JP" altLang="en-US" dirty="0" smtClean="0"/>
              <a:t>である</a:t>
            </a:r>
            <a:r>
              <a:rPr kumimoji="1" lang="en-US" altLang="ja-JP" dirty="0" smtClean="0"/>
              <a:t>YAMAHA </a:t>
            </a:r>
            <a:r>
              <a:rPr kumimoji="1" lang="en-US" altLang="ja-JP" dirty="0" smtClean="0">
                <a:solidFill>
                  <a:srgbClr val="FF0000"/>
                </a:solidFill>
              </a:rPr>
              <a:t>SWX2200</a:t>
            </a:r>
            <a:r>
              <a:rPr kumimoji="1" lang="ja-JP" altLang="en-US" dirty="0" smtClean="0"/>
              <a:t>が使用されている</a:t>
            </a:r>
            <a:endParaRPr kumimoji="1" lang="en-US" altLang="ja-JP" dirty="0" smtClean="0"/>
          </a:p>
          <a:p>
            <a:r>
              <a:rPr lang="ja-JP" altLang="en-US" dirty="0" smtClean="0"/>
              <a:t>同社製品である</a:t>
            </a:r>
            <a:r>
              <a:rPr lang="en-US" altLang="ja-JP" dirty="0" smtClean="0"/>
              <a:t>RTX810</a:t>
            </a:r>
            <a:r>
              <a:rPr lang="ja-JP" altLang="en-US" dirty="0" smtClean="0"/>
              <a:t>と連携し</a:t>
            </a:r>
            <a:r>
              <a:rPr lang="en-US" altLang="ja-JP" dirty="0" smtClean="0"/>
              <a:t>VLAN</a:t>
            </a:r>
            <a:r>
              <a:rPr lang="ja-JP" altLang="en-US" dirty="0" smtClean="0"/>
              <a:t>構築などのネットワーク管理が可能</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3789040"/>
            <a:ext cx="6660232" cy="1800062"/>
          </a:xfrm>
          <a:prstGeom prst="rect">
            <a:avLst/>
          </a:prstGeom>
        </p:spPr>
      </p:pic>
    </p:spTree>
    <p:extLst>
      <p:ext uri="{BB962C8B-B14F-4D97-AF65-F5344CB8AC3E}">
        <p14:creationId xmlns:p14="http://schemas.microsoft.com/office/powerpoint/2010/main" val="4010794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クライアント機器</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コンピュータやネットワークプリンタ、スマートフォンなど、実際にネットワークを利用する側の機器</a:t>
            </a:r>
            <a:endParaRPr kumimoji="1" lang="en-US" altLang="ja-JP" dirty="0" smtClean="0"/>
          </a:p>
          <a:p>
            <a:r>
              <a:rPr lang="ja-JP" altLang="en-US" dirty="0" smtClean="0"/>
              <a:t>本機器群を利便的に運用するためにネットワークが必要となる</a:t>
            </a:r>
            <a:endParaRPr kumimoji="1" lang="en-US" altLang="ja-JP" dirty="0" smtClean="0"/>
          </a:p>
          <a:p>
            <a:endParaRPr kumimoji="1" lang="ja-JP" altLang="en-US" dirty="0"/>
          </a:p>
        </p:txBody>
      </p:sp>
    </p:spTree>
    <p:extLst>
      <p:ext uri="{BB962C8B-B14F-4D97-AF65-F5344CB8AC3E}">
        <p14:creationId xmlns:p14="http://schemas.microsoft.com/office/powerpoint/2010/main" val="35575324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伝送媒体</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機器間を物理的に接続するためのもの</a:t>
            </a:r>
            <a:endParaRPr kumimoji="1" lang="en-US" altLang="ja-JP" dirty="0" smtClean="0"/>
          </a:p>
          <a:p>
            <a:r>
              <a:rPr lang="ja-JP" altLang="en-US" dirty="0" smtClean="0"/>
              <a:t>有線ならば</a:t>
            </a:r>
            <a:r>
              <a:rPr lang="en-US" altLang="ja-JP" dirty="0" smtClean="0"/>
              <a:t>LAN</a:t>
            </a:r>
            <a:r>
              <a:rPr lang="ja-JP" altLang="en-US" dirty="0" smtClean="0"/>
              <a:t>ケーブル、無線ならばマイクロ波などが使用される</a:t>
            </a:r>
            <a:endParaRPr lang="en-US" altLang="ja-JP" dirty="0" smtClean="0"/>
          </a:p>
          <a:p>
            <a:r>
              <a:rPr kumimoji="1" lang="en-US" altLang="ja-JP" dirty="0" smtClean="0"/>
              <a:t>LAN</a:t>
            </a:r>
            <a:r>
              <a:rPr kumimoji="1" lang="ja-JP" altLang="en-US" dirty="0" smtClean="0"/>
              <a:t>ケーブルは</a:t>
            </a:r>
            <a:r>
              <a:rPr kumimoji="1" lang="ja-JP" altLang="en-US" dirty="0" smtClean="0">
                <a:solidFill>
                  <a:srgbClr val="FF0000"/>
                </a:solidFill>
              </a:rPr>
              <a:t>ストレートケーブル</a:t>
            </a:r>
            <a:r>
              <a:rPr kumimoji="1" lang="en-US" altLang="ja-JP" dirty="0" smtClean="0"/>
              <a:t>(PC</a:t>
            </a:r>
            <a:r>
              <a:rPr lang="ja-JP" altLang="en-US" dirty="0" smtClean="0"/>
              <a:t>・ルータとハブとの接続</a:t>
            </a:r>
            <a:r>
              <a:rPr lang="en-US" altLang="ja-JP" dirty="0" smtClean="0"/>
              <a:t>)</a:t>
            </a:r>
            <a:r>
              <a:rPr kumimoji="1" lang="ja-JP" altLang="en-US" dirty="0" smtClean="0"/>
              <a:t>と</a:t>
            </a:r>
            <a:r>
              <a:rPr kumimoji="1" lang="ja-JP" altLang="en-US" dirty="0" smtClean="0">
                <a:solidFill>
                  <a:srgbClr val="FF0000"/>
                </a:solidFill>
              </a:rPr>
              <a:t>クロスケーブル</a:t>
            </a:r>
            <a:r>
              <a:rPr kumimoji="1" lang="en-US" altLang="ja-JP" dirty="0" smtClean="0"/>
              <a:t>(</a:t>
            </a:r>
            <a:r>
              <a:rPr lang="ja-JP" altLang="en-US" dirty="0" smtClean="0"/>
              <a:t>イーサネットクロスオーバー</a:t>
            </a:r>
            <a:r>
              <a:rPr kumimoji="1" lang="ja-JP" altLang="en-US" dirty="0" smtClean="0"/>
              <a:t>ケーブル</a:t>
            </a:r>
            <a:r>
              <a:rPr kumimoji="1" lang="en-US" altLang="ja-JP" dirty="0" smtClean="0"/>
              <a:t>. PC</a:t>
            </a:r>
            <a:r>
              <a:rPr kumimoji="1" lang="ja-JP" altLang="en-US" dirty="0" smtClean="0"/>
              <a:t>同士、ハブ同士の接続</a:t>
            </a:r>
            <a:r>
              <a:rPr kumimoji="1" lang="en-US" altLang="ja-JP" dirty="0" smtClean="0"/>
              <a:t>)</a:t>
            </a:r>
            <a:r>
              <a:rPr kumimoji="1" lang="ja-JP" altLang="en-US" dirty="0" smtClean="0"/>
              <a:t>が存在する</a:t>
            </a:r>
            <a:endParaRPr kumimoji="1" lang="en-US" altLang="ja-JP" dirty="0" smtClean="0"/>
          </a:p>
          <a:p>
            <a:pPr lvl="1"/>
            <a:r>
              <a:rPr lang="ja-JP" altLang="en-US" dirty="0" smtClean="0"/>
              <a:t>しかし、現在のスイッチングハブや</a:t>
            </a:r>
            <a:r>
              <a:rPr lang="en-US" altLang="ja-JP" dirty="0" smtClean="0"/>
              <a:t>PC</a:t>
            </a:r>
            <a:r>
              <a:rPr lang="ja-JP" altLang="en-US" dirty="0" err="1" smtClean="0"/>
              <a:t>には</a:t>
            </a:r>
            <a:r>
              <a:rPr lang="en-US" altLang="ja-JP" dirty="0" err="1" smtClean="0">
                <a:solidFill>
                  <a:srgbClr val="FF0000"/>
                </a:solidFill>
              </a:rPr>
              <a:t>AutoMDI</a:t>
            </a:r>
            <a:r>
              <a:rPr lang="en-US" altLang="ja-JP" dirty="0" smtClean="0">
                <a:solidFill>
                  <a:srgbClr val="FF0000"/>
                </a:solidFill>
              </a:rPr>
              <a:t>/MDI-X</a:t>
            </a:r>
            <a:r>
              <a:rPr lang="ja-JP" altLang="en-US" dirty="0" smtClean="0"/>
              <a:t>というストレート</a:t>
            </a:r>
            <a:r>
              <a:rPr lang="en-US" altLang="ja-JP" dirty="0" smtClean="0"/>
              <a:t>/</a:t>
            </a:r>
            <a:r>
              <a:rPr lang="ja-JP" altLang="en-US" dirty="0" smtClean="0"/>
              <a:t>クロス自動判別機能が普通付いているため同じもの同士もストレートケーブルで接続可能であり、クロスケーブルは現在では滅多に使用されない</a:t>
            </a:r>
            <a:endParaRPr lang="en-US" altLang="ja-JP" dirty="0" smtClean="0"/>
          </a:p>
          <a:p>
            <a:r>
              <a:rPr kumimoji="1" lang="en-US" altLang="ja-JP" dirty="0" smtClean="0"/>
              <a:t>LAN</a:t>
            </a:r>
            <a:r>
              <a:rPr kumimoji="1" lang="ja-JP" altLang="en-US" dirty="0" smtClean="0"/>
              <a:t>ケーブルは速度などによりカテゴリが分けられ、現在は</a:t>
            </a:r>
            <a:r>
              <a:rPr kumimoji="1" lang="en-US" altLang="ja-JP" dirty="0" smtClean="0"/>
              <a:t>1000BASE-T</a:t>
            </a:r>
            <a:r>
              <a:rPr kumimoji="1" lang="ja-JP" altLang="en-US" dirty="0" err="1" smtClean="0"/>
              <a:t>まで</a:t>
            </a:r>
            <a:r>
              <a:rPr kumimoji="1" lang="ja-JP" altLang="en-US" dirty="0" smtClean="0"/>
              <a:t>対応の</a:t>
            </a:r>
            <a:r>
              <a:rPr kumimoji="1" lang="en-US" altLang="ja-JP" dirty="0" smtClean="0">
                <a:solidFill>
                  <a:srgbClr val="FF0000"/>
                </a:solidFill>
              </a:rPr>
              <a:t>CAT5E</a:t>
            </a:r>
            <a:r>
              <a:rPr kumimoji="1" lang="ja-JP" altLang="en-US" dirty="0" err="1" smtClean="0"/>
              <a:t>、</a:t>
            </a:r>
            <a:r>
              <a:rPr kumimoji="1" lang="en-US" altLang="ja-JP" dirty="0" smtClean="0">
                <a:solidFill>
                  <a:srgbClr val="FF0000"/>
                </a:solidFill>
              </a:rPr>
              <a:t>CAT6</a:t>
            </a:r>
            <a:r>
              <a:rPr kumimoji="1" lang="ja-JP" altLang="en-US" dirty="0" smtClean="0"/>
              <a:t>が主流</a:t>
            </a:r>
            <a:endParaRPr kumimoji="1" lang="en-US" altLang="ja-JP" dirty="0" smtClean="0"/>
          </a:p>
        </p:txBody>
      </p:sp>
    </p:spTree>
    <p:extLst>
      <p:ext uri="{BB962C8B-B14F-4D97-AF65-F5344CB8AC3E}">
        <p14:creationId xmlns:p14="http://schemas.microsoft.com/office/powerpoint/2010/main" val="29635788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ネットワークとは</a:t>
            </a:r>
            <a:endParaRPr kumimoji="1" lang="ja-JP" altLang="en-US" dirty="0"/>
          </a:p>
        </p:txBody>
      </p:sp>
      <p:sp>
        <p:nvSpPr>
          <p:cNvPr id="3" name="コンテンツ プレースホルダー 2"/>
          <p:cNvSpPr>
            <a:spLocks noGrp="1"/>
          </p:cNvSpPr>
          <p:nvPr>
            <p:ph sz="quarter" idx="1"/>
          </p:nvPr>
        </p:nvSpPr>
        <p:spPr>
          <a:xfrm>
            <a:off x="457200" y="1600200"/>
            <a:ext cx="8075240" cy="4873752"/>
          </a:xfrm>
        </p:spPr>
        <p:txBody>
          <a:bodyPr/>
          <a:lstStyle/>
          <a:p>
            <a:r>
              <a:rPr kumimoji="1" lang="ja-JP" altLang="en-US" dirty="0" smtClean="0"/>
              <a:t>コンピュータなどの電子機器同士を接続する技術</a:t>
            </a:r>
            <a:endParaRPr kumimoji="1" lang="en-US" altLang="ja-JP" dirty="0" smtClean="0"/>
          </a:p>
          <a:p>
            <a:r>
              <a:rPr lang="ja-JP" altLang="en-US" dirty="0"/>
              <a:t>現在</a:t>
            </a:r>
            <a:r>
              <a:rPr lang="ja-JP" altLang="en-US" dirty="0" smtClean="0"/>
              <a:t>の高度情報化社会</a:t>
            </a:r>
            <a:r>
              <a:rPr lang="en-US" altLang="ja-JP" dirty="0" smtClean="0"/>
              <a:t>(</a:t>
            </a:r>
            <a:r>
              <a:rPr lang="ja-JP" altLang="en-US" dirty="0" smtClean="0">
                <a:solidFill>
                  <a:srgbClr val="FF0000"/>
                </a:solidFill>
              </a:rPr>
              <a:t>ユビキタス社会</a:t>
            </a:r>
            <a:r>
              <a:rPr lang="en-US" altLang="ja-JP" dirty="0" smtClean="0"/>
              <a:t>)</a:t>
            </a:r>
            <a:r>
              <a:rPr lang="ja-JP" altLang="en-US" dirty="0" smtClean="0"/>
              <a:t>の基盤をなす</a:t>
            </a:r>
            <a:endParaRPr lang="en-US" altLang="ja-JP" dirty="0" smtClean="0"/>
          </a:p>
          <a:p>
            <a:endParaRPr kumimoji="1" lang="en-US" altLang="ja-JP" dirty="0"/>
          </a:p>
          <a:p>
            <a:r>
              <a:rPr kumimoji="1" lang="ja-JP" altLang="en-US" dirty="0" smtClean="0"/>
              <a:t>黎明期はメインフレーム</a:t>
            </a:r>
            <a:r>
              <a:rPr kumimoji="1" lang="en-US" altLang="ja-JP" dirty="0" smtClean="0"/>
              <a:t>(</a:t>
            </a:r>
            <a:r>
              <a:rPr kumimoji="1" lang="ja-JP" altLang="en-US" dirty="0" smtClean="0"/>
              <a:t>大型汎用機</a:t>
            </a:r>
            <a:r>
              <a:rPr kumimoji="1" lang="en-US" altLang="ja-JP" dirty="0" smtClean="0"/>
              <a:t>)</a:t>
            </a:r>
            <a:r>
              <a:rPr kumimoji="1" lang="ja-JP" altLang="en-US" dirty="0" smtClean="0"/>
              <a:t>ごとに独自の規格を使用していたが現在は汎用規格であるインターネットを使用するのが普通</a:t>
            </a:r>
            <a:endParaRPr kumimoji="1" lang="ja-JP" altLang="en-US" dirty="0"/>
          </a:p>
        </p:txBody>
      </p:sp>
    </p:spTree>
    <p:extLst>
      <p:ext uri="{BB962C8B-B14F-4D97-AF65-F5344CB8AC3E}">
        <p14:creationId xmlns:p14="http://schemas.microsoft.com/office/powerpoint/2010/main" val="2174573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ネットワークの種類</a:t>
            </a:r>
            <a:endParaRPr kumimoji="1" lang="ja-JP" altLang="en-US" dirty="0"/>
          </a:p>
        </p:txBody>
      </p:sp>
      <p:sp>
        <p:nvSpPr>
          <p:cNvPr id="3" name="コンテンツ プレースホルダー 2"/>
          <p:cNvSpPr>
            <a:spLocks noGrp="1"/>
          </p:cNvSpPr>
          <p:nvPr>
            <p:ph sz="quarter" idx="1"/>
          </p:nvPr>
        </p:nvSpPr>
        <p:spPr/>
        <p:txBody>
          <a:bodyPr/>
          <a:lstStyle/>
          <a:p>
            <a:r>
              <a:rPr kumimoji="1" lang="en-US" altLang="ja-JP" dirty="0" smtClean="0">
                <a:solidFill>
                  <a:srgbClr val="FF0000"/>
                </a:solidFill>
              </a:rPr>
              <a:t>LAN (Local Area Network)</a:t>
            </a:r>
          </a:p>
          <a:p>
            <a:pPr lvl="1"/>
            <a:r>
              <a:rPr lang="ja-JP" altLang="en-US" dirty="0"/>
              <a:t>家</a:t>
            </a:r>
            <a:r>
              <a:rPr lang="ja-JP" altLang="en-US" dirty="0" smtClean="0"/>
              <a:t>庭内、部室内などの狭いネットワーク</a:t>
            </a:r>
            <a:endParaRPr lang="en-US" altLang="ja-JP" dirty="0"/>
          </a:p>
          <a:p>
            <a:pPr marL="365760" lvl="1" indent="0">
              <a:buNone/>
            </a:pPr>
            <a:endParaRPr kumimoji="1" lang="en-US" altLang="ja-JP" dirty="0" smtClean="0"/>
          </a:p>
          <a:p>
            <a:r>
              <a:rPr lang="en-US" altLang="ja-JP" dirty="0" smtClean="0">
                <a:solidFill>
                  <a:srgbClr val="FF0000"/>
                </a:solidFill>
              </a:rPr>
              <a:t>WAN (Wide Area Network)</a:t>
            </a:r>
          </a:p>
          <a:p>
            <a:pPr lvl="1"/>
            <a:r>
              <a:rPr kumimoji="1" lang="ja-JP" altLang="en-US" dirty="0" smtClean="0"/>
              <a:t>広いネットワーク</a:t>
            </a:r>
            <a:r>
              <a:rPr kumimoji="1" lang="en-US" altLang="ja-JP" dirty="0" smtClean="0"/>
              <a:t>. </a:t>
            </a:r>
            <a:r>
              <a:rPr kumimoji="1" lang="ja-JP" altLang="en-US" dirty="0" smtClean="0"/>
              <a:t>世界の</a:t>
            </a:r>
            <a:r>
              <a:rPr lang="ja-JP" altLang="en-US" dirty="0" smtClean="0"/>
              <a:t>インターネット全体を指す</a:t>
            </a:r>
            <a:endParaRPr lang="en-US" altLang="ja-JP" dirty="0" smtClean="0"/>
          </a:p>
          <a:p>
            <a:pPr lvl="1"/>
            <a:r>
              <a:rPr kumimoji="1" lang="ja-JP" altLang="en-US" dirty="0" smtClean="0"/>
              <a:t>通信業者</a:t>
            </a:r>
            <a:r>
              <a:rPr kumimoji="1" lang="en-US" altLang="ja-JP" dirty="0" smtClean="0"/>
              <a:t>(ISP;</a:t>
            </a:r>
            <a:r>
              <a:rPr kumimoji="1" lang="ja-JP" altLang="en-US" dirty="0" smtClean="0"/>
              <a:t>後述</a:t>
            </a:r>
            <a:r>
              <a:rPr kumimoji="1" lang="en-US" altLang="ja-JP" dirty="0" smtClean="0"/>
              <a:t>)</a:t>
            </a:r>
            <a:r>
              <a:rPr lang="ja-JP" altLang="en-US" dirty="0" err="1" smtClean="0"/>
              <a:t>の提</a:t>
            </a:r>
            <a:r>
              <a:rPr lang="ja-JP" altLang="en-US" dirty="0" smtClean="0"/>
              <a:t>供する</a:t>
            </a:r>
            <a:r>
              <a:rPr kumimoji="1" lang="ja-JP" altLang="en-US" dirty="0" smtClean="0"/>
              <a:t>インフラにより実現される</a:t>
            </a:r>
            <a:endParaRPr kumimoji="1" lang="en-US" altLang="ja-JP" dirty="0" smtClean="0"/>
          </a:p>
        </p:txBody>
      </p:sp>
    </p:spTree>
    <p:extLst>
      <p:ext uri="{BB962C8B-B14F-4D97-AF65-F5344CB8AC3E}">
        <p14:creationId xmlns:p14="http://schemas.microsoft.com/office/powerpoint/2010/main" val="1010044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WAN</a:t>
            </a:r>
            <a:r>
              <a:rPr lang="ja-JP" altLang="en-US" dirty="0" smtClean="0"/>
              <a:t>と</a:t>
            </a:r>
            <a:r>
              <a:rPr lang="en-US" altLang="ja-JP" dirty="0" smtClean="0"/>
              <a:t>LAN</a:t>
            </a:r>
            <a:endParaRPr kumimoji="1" lang="ja-JP" altLang="en-US" dirty="0"/>
          </a:p>
        </p:txBody>
      </p:sp>
      <p:sp>
        <p:nvSpPr>
          <p:cNvPr id="3" name="コンテンツ プレースホルダー 2"/>
          <p:cNvSpPr>
            <a:spLocks noGrp="1"/>
          </p:cNvSpPr>
          <p:nvPr>
            <p:ph sz="quarter" idx="1"/>
          </p:nvPr>
        </p:nvSpPr>
        <p:spPr/>
        <p:txBody>
          <a:bodyPr/>
          <a:lstStyle/>
          <a:p>
            <a:r>
              <a:rPr kumimoji="1" lang="en-US" altLang="ja-JP" dirty="0" smtClean="0"/>
              <a:t>WAN</a:t>
            </a:r>
            <a:r>
              <a:rPr kumimoji="1" lang="ja-JP" altLang="en-US" dirty="0" smtClean="0"/>
              <a:t>は</a:t>
            </a:r>
            <a:r>
              <a:rPr kumimoji="1" lang="ja-JP" altLang="en-US" dirty="0" smtClean="0">
                <a:solidFill>
                  <a:srgbClr val="FF0000"/>
                </a:solidFill>
              </a:rPr>
              <a:t>インターネットサービスプロバイダ</a:t>
            </a:r>
            <a:r>
              <a:rPr kumimoji="1" lang="en-US" altLang="ja-JP" dirty="0" smtClean="0"/>
              <a:t>(</a:t>
            </a:r>
            <a:r>
              <a:rPr kumimoji="1" lang="en-US" altLang="ja-JP" dirty="0" smtClean="0">
                <a:solidFill>
                  <a:srgbClr val="FF0000"/>
                </a:solidFill>
              </a:rPr>
              <a:t>ISP</a:t>
            </a:r>
            <a:r>
              <a:rPr kumimoji="1" lang="en-US" altLang="ja-JP" dirty="0" smtClean="0"/>
              <a:t>)</a:t>
            </a:r>
            <a:r>
              <a:rPr kumimoji="1" lang="ja-JP" altLang="en-US" dirty="0" smtClean="0"/>
              <a:t>により</a:t>
            </a:r>
            <a:r>
              <a:rPr kumimoji="1" lang="en-US" altLang="ja-JP" dirty="0" smtClean="0"/>
              <a:t>LAN</a:t>
            </a:r>
            <a:r>
              <a:rPr kumimoji="1" lang="ja-JP" altLang="en-US" dirty="0" smtClean="0"/>
              <a:t>間を接続することで実現される</a:t>
            </a:r>
            <a:endParaRPr kumimoji="1" lang="en-US" altLang="ja-JP" dirty="0" smtClean="0"/>
          </a:p>
          <a:p>
            <a:pPr lvl="1"/>
            <a:r>
              <a:rPr lang="ja-JP" altLang="en-US" dirty="0" smtClean="0"/>
              <a:t>ピカラや</a:t>
            </a:r>
            <a:r>
              <a:rPr lang="en-US" altLang="ja-JP" dirty="0" smtClean="0"/>
              <a:t>NEC</a:t>
            </a:r>
            <a:r>
              <a:rPr lang="ja-JP" altLang="en-US" dirty="0" smtClean="0"/>
              <a:t>ビッグローブ、</a:t>
            </a:r>
            <a:r>
              <a:rPr lang="en-US" altLang="ja-JP" dirty="0" smtClean="0"/>
              <a:t>OCN</a:t>
            </a:r>
            <a:r>
              <a:rPr lang="ja-JP" altLang="en-US" dirty="0" smtClean="0"/>
              <a:t>などが</a:t>
            </a:r>
            <a:r>
              <a:rPr lang="en-US" altLang="ja-JP" dirty="0" smtClean="0"/>
              <a:t>ISP</a:t>
            </a:r>
          </a:p>
          <a:p>
            <a:pPr lvl="1"/>
            <a:r>
              <a:rPr kumimoji="1" lang="en-US" altLang="ja-JP" dirty="0" smtClean="0"/>
              <a:t>ISP</a:t>
            </a:r>
            <a:r>
              <a:rPr kumimoji="1" lang="ja-JP" altLang="en-US" dirty="0" smtClean="0"/>
              <a:t>自体がインフラを提供するとは限らず、</a:t>
            </a:r>
            <a:r>
              <a:rPr lang="en-US" altLang="ja-JP" dirty="0" smtClean="0"/>
              <a:t>NTT(</a:t>
            </a:r>
            <a:r>
              <a:rPr lang="ja-JP" altLang="en-US" dirty="0" smtClean="0"/>
              <a:t>サービス名はフレッツ</a:t>
            </a:r>
            <a:r>
              <a:rPr lang="en-US" altLang="ja-JP" dirty="0" smtClean="0"/>
              <a:t>)</a:t>
            </a:r>
            <a:r>
              <a:rPr lang="ja-JP" altLang="en-US" dirty="0" smtClean="0"/>
              <a:t>などの回線事業者に乗っかってる場合も多い</a:t>
            </a:r>
            <a:r>
              <a:rPr lang="en-US" altLang="ja-JP" dirty="0" smtClean="0"/>
              <a:t>(NTT</a:t>
            </a:r>
            <a:r>
              <a:rPr lang="ja-JP" altLang="en-US" dirty="0" smtClean="0"/>
              <a:t>は</a:t>
            </a:r>
            <a:r>
              <a:rPr lang="en-US" altLang="ja-JP" dirty="0" smtClean="0"/>
              <a:t>NTT</a:t>
            </a:r>
            <a:r>
              <a:rPr lang="ja-JP" altLang="en-US" dirty="0" smtClean="0"/>
              <a:t>法により直接</a:t>
            </a:r>
            <a:r>
              <a:rPr lang="en-US" altLang="ja-JP" dirty="0" smtClean="0"/>
              <a:t>ISP</a:t>
            </a:r>
            <a:r>
              <a:rPr lang="ja-JP" altLang="en-US" dirty="0" smtClean="0"/>
              <a:t>事業を行なってはならないためこのようなことが起こる</a:t>
            </a:r>
            <a:r>
              <a:rPr lang="en-US" altLang="ja-JP" dirty="0" smtClean="0"/>
              <a:t>)</a:t>
            </a:r>
            <a:endParaRPr kumimoji="1" lang="en-US" altLang="ja-JP" dirty="0" smtClean="0"/>
          </a:p>
          <a:p>
            <a:r>
              <a:rPr lang="en-US" altLang="ja-JP" dirty="0" smtClean="0"/>
              <a:t>ISP</a:t>
            </a:r>
            <a:r>
              <a:rPr lang="ja-JP" altLang="en-US" dirty="0" smtClean="0"/>
              <a:t>同士は</a:t>
            </a:r>
            <a:r>
              <a:rPr lang="ja-JP" altLang="en-US" dirty="0" smtClean="0">
                <a:solidFill>
                  <a:srgbClr val="FF0000"/>
                </a:solidFill>
              </a:rPr>
              <a:t>インターネットエクスチェンジポイント</a:t>
            </a:r>
            <a:r>
              <a:rPr lang="en-US" altLang="ja-JP" dirty="0" smtClean="0"/>
              <a:t>(</a:t>
            </a:r>
            <a:r>
              <a:rPr lang="en-US" altLang="ja-JP" dirty="0" smtClean="0">
                <a:solidFill>
                  <a:srgbClr val="FF0000"/>
                </a:solidFill>
              </a:rPr>
              <a:t>IXP</a:t>
            </a:r>
            <a:r>
              <a:rPr lang="en-US" altLang="ja-JP" dirty="0" smtClean="0"/>
              <a:t>)</a:t>
            </a:r>
            <a:r>
              <a:rPr lang="ja-JP" altLang="en-US" dirty="0" smtClean="0"/>
              <a:t>により接続され、全世界でのネットワーク通信を可能とする</a:t>
            </a:r>
            <a:endParaRPr lang="en-US" altLang="ja-JP" dirty="0" smtClean="0"/>
          </a:p>
        </p:txBody>
      </p:sp>
      <p:pic>
        <p:nvPicPr>
          <p:cNvPr id="4" name="Picture 4" descr="MC90043385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5294709"/>
            <a:ext cx="1201738" cy="120173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MC90043385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7625" y="5294709"/>
            <a:ext cx="1079500" cy="10795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MC90030359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675" y="5221684"/>
            <a:ext cx="1150938" cy="10604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MC90030359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825" y="5294709"/>
            <a:ext cx="1079500" cy="99536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descr="MC90043385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5294709"/>
            <a:ext cx="1201738" cy="120173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MC90030359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675" y="5221684"/>
            <a:ext cx="1150938" cy="1060450"/>
          </a:xfrm>
          <a:prstGeom prst="rect">
            <a:avLst/>
          </a:prstGeom>
          <a:noFill/>
          <a:extLst>
            <a:ext uri="{909E8E84-426E-40DD-AFC4-6F175D3DCCD1}">
              <a14:hiddenFill xmlns:a14="http://schemas.microsoft.com/office/drawing/2010/main">
                <a:solidFill>
                  <a:srgbClr val="FFFFFF"/>
                </a:solidFill>
              </a14:hiddenFill>
            </a:ext>
          </a:extLst>
        </p:spPr>
      </p:pic>
      <p:sp>
        <p:nvSpPr>
          <p:cNvPr id="10" name="Line 25"/>
          <p:cNvSpPr>
            <a:spLocks noChangeShapeType="1"/>
          </p:cNvSpPr>
          <p:nvPr/>
        </p:nvSpPr>
        <p:spPr bwMode="auto">
          <a:xfrm>
            <a:off x="1547813" y="5870971"/>
            <a:ext cx="1295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 name="Line 26"/>
          <p:cNvSpPr>
            <a:spLocks noChangeShapeType="1"/>
          </p:cNvSpPr>
          <p:nvPr/>
        </p:nvSpPr>
        <p:spPr bwMode="auto">
          <a:xfrm>
            <a:off x="4211638" y="5870971"/>
            <a:ext cx="72072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 name="Line 27"/>
          <p:cNvSpPr>
            <a:spLocks noChangeShapeType="1"/>
          </p:cNvSpPr>
          <p:nvPr/>
        </p:nvSpPr>
        <p:spPr bwMode="auto">
          <a:xfrm>
            <a:off x="6300788" y="5870971"/>
            <a:ext cx="1223962"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 name="Line 28"/>
          <p:cNvSpPr>
            <a:spLocks noChangeShapeType="1"/>
          </p:cNvSpPr>
          <p:nvPr/>
        </p:nvSpPr>
        <p:spPr bwMode="auto">
          <a:xfrm>
            <a:off x="1547813" y="5870971"/>
            <a:ext cx="1295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 name="Line 29"/>
          <p:cNvSpPr>
            <a:spLocks noChangeShapeType="1"/>
          </p:cNvSpPr>
          <p:nvPr/>
        </p:nvSpPr>
        <p:spPr bwMode="auto">
          <a:xfrm>
            <a:off x="4211638" y="5870971"/>
            <a:ext cx="72072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 name="Line 30"/>
          <p:cNvSpPr>
            <a:spLocks noChangeShapeType="1"/>
          </p:cNvSpPr>
          <p:nvPr/>
        </p:nvSpPr>
        <p:spPr bwMode="auto">
          <a:xfrm>
            <a:off x="6300788" y="5870971"/>
            <a:ext cx="1223962"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 name="Line 31"/>
          <p:cNvSpPr>
            <a:spLocks noChangeShapeType="1"/>
          </p:cNvSpPr>
          <p:nvPr/>
        </p:nvSpPr>
        <p:spPr bwMode="auto">
          <a:xfrm>
            <a:off x="1547813" y="5870971"/>
            <a:ext cx="1295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 name="Line 32"/>
          <p:cNvSpPr>
            <a:spLocks noChangeShapeType="1"/>
          </p:cNvSpPr>
          <p:nvPr/>
        </p:nvSpPr>
        <p:spPr bwMode="auto">
          <a:xfrm>
            <a:off x="4211638" y="5870971"/>
            <a:ext cx="72072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Text Box 33"/>
          <p:cNvSpPr txBox="1">
            <a:spLocks noChangeArrowheads="1"/>
          </p:cNvSpPr>
          <p:nvPr/>
        </p:nvSpPr>
        <p:spPr bwMode="auto">
          <a:xfrm>
            <a:off x="468313" y="6518671"/>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LAN</a:t>
            </a:r>
          </a:p>
        </p:txBody>
      </p:sp>
      <p:sp>
        <p:nvSpPr>
          <p:cNvPr id="19" name="Text Box 34"/>
          <p:cNvSpPr txBox="1">
            <a:spLocks noChangeArrowheads="1"/>
          </p:cNvSpPr>
          <p:nvPr/>
        </p:nvSpPr>
        <p:spPr bwMode="auto">
          <a:xfrm>
            <a:off x="7812088" y="6451996"/>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LAN</a:t>
            </a:r>
          </a:p>
        </p:txBody>
      </p:sp>
      <p:sp>
        <p:nvSpPr>
          <p:cNvPr id="20" name="Text Box 35"/>
          <p:cNvSpPr txBox="1">
            <a:spLocks noChangeArrowheads="1"/>
          </p:cNvSpPr>
          <p:nvPr/>
        </p:nvSpPr>
        <p:spPr bwMode="auto">
          <a:xfrm>
            <a:off x="3132138" y="6518671"/>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ISP</a:t>
            </a:r>
          </a:p>
        </p:txBody>
      </p:sp>
      <p:sp>
        <p:nvSpPr>
          <p:cNvPr id="21" name="Text Box 36"/>
          <p:cNvSpPr txBox="1">
            <a:spLocks noChangeArrowheads="1"/>
          </p:cNvSpPr>
          <p:nvPr/>
        </p:nvSpPr>
        <p:spPr bwMode="auto">
          <a:xfrm>
            <a:off x="5364163" y="6518671"/>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ISP</a:t>
            </a:r>
          </a:p>
        </p:txBody>
      </p:sp>
      <p:sp>
        <p:nvSpPr>
          <p:cNvPr id="22" name="Text Box 37"/>
          <p:cNvSpPr txBox="1">
            <a:spLocks noChangeArrowheads="1"/>
          </p:cNvSpPr>
          <p:nvPr/>
        </p:nvSpPr>
        <p:spPr bwMode="auto">
          <a:xfrm>
            <a:off x="1763713" y="5437584"/>
            <a:ext cx="7921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dirty="0"/>
              <a:t>WAN</a:t>
            </a:r>
          </a:p>
        </p:txBody>
      </p:sp>
      <p:sp>
        <p:nvSpPr>
          <p:cNvPr id="23" name="Text Box 38"/>
          <p:cNvSpPr txBox="1">
            <a:spLocks noChangeArrowheads="1"/>
          </p:cNvSpPr>
          <p:nvPr/>
        </p:nvSpPr>
        <p:spPr bwMode="auto">
          <a:xfrm>
            <a:off x="6516688" y="5437584"/>
            <a:ext cx="7921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WAN</a:t>
            </a:r>
          </a:p>
        </p:txBody>
      </p:sp>
      <p:sp>
        <p:nvSpPr>
          <p:cNvPr id="24" name="Text Box 39"/>
          <p:cNvSpPr txBox="1">
            <a:spLocks noChangeArrowheads="1"/>
          </p:cNvSpPr>
          <p:nvPr/>
        </p:nvSpPr>
        <p:spPr bwMode="auto">
          <a:xfrm>
            <a:off x="4284663" y="5366146"/>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IXP</a:t>
            </a:r>
          </a:p>
        </p:txBody>
      </p:sp>
    </p:spTree>
    <p:extLst>
      <p:ext uri="{BB962C8B-B14F-4D97-AF65-F5344CB8AC3E}">
        <p14:creationId xmlns:p14="http://schemas.microsoft.com/office/powerpoint/2010/main" val="1813494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LAN</a:t>
            </a:r>
            <a:r>
              <a:rPr kumimoji="1" lang="ja-JP" altLang="en-US" dirty="0" smtClean="0"/>
              <a:t>の構成要素</a:t>
            </a:r>
            <a:endParaRPr kumimoji="1" lang="ja-JP" altLang="en-US" dirty="0"/>
          </a:p>
        </p:txBody>
      </p:sp>
      <p:sp>
        <p:nvSpPr>
          <p:cNvPr id="3" name="コンテンツ プレースホルダー 2"/>
          <p:cNvSpPr>
            <a:spLocks noGrp="1"/>
          </p:cNvSpPr>
          <p:nvPr>
            <p:ph sz="quarter" idx="1"/>
          </p:nvPr>
        </p:nvSpPr>
        <p:spPr/>
        <p:txBody>
          <a:bodyPr/>
          <a:lstStyle/>
          <a:p>
            <a:r>
              <a:rPr lang="ja-JP" altLang="en-US" dirty="0">
                <a:solidFill>
                  <a:srgbClr val="FF0000"/>
                </a:solidFill>
              </a:rPr>
              <a:t>終端装置</a:t>
            </a:r>
            <a:endParaRPr kumimoji="1" lang="en-US" altLang="ja-JP" dirty="0" smtClean="0">
              <a:solidFill>
                <a:srgbClr val="FF0000"/>
              </a:solidFill>
            </a:endParaRPr>
          </a:p>
          <a:p>
            <a:pPr lvl="1"/>
            <a:r>
              <a:rPr lang="ja-JP" altLang="en-US" dirty="0"/>
              <a:t>通信回線</a:t>
            </a:r>
            <a:r>
              <a:rPr kumimoji="1" lang="ja-JP" altLang="en-US" dirty="0" smtClean="0"/>
              <a:t>の信号と</a:t>
            </a:r>
            <a:r>
              <a:rPr lang="en-US" altLang="ja-JP" dirty="0" smtClean="0"/>
              <a:t>LAN</a:t>
            </a:r>
            <a:r>
              <a:rPr lang="ja-JP" altLang="en-US" dirty="0" smtClean="0"/>
              <a:t>ケーブルの電気信号を変換する</a:t>
            </a:r>
            <a:endParaRPr kumimoji="1" lang="en-US" altLang="ja-JP" dirty="0" smtClean="0"/>
          </a:p>
          <a:p>
            <a:r>
              <a:rPr kumimoji="1" lang="ja-JP" altLang="en-US" dirty="0" smtClean="0">
                <a:solidFill>
                  <a:srgbClr val="FF0000"/>
                </a:solidFill>
              </a:rPr>
              <a:t>ルータ</a:t>
            </a:r>
            <a:endParaRPr kumimoji="1" lang="en-US" altLang="ja-JP" dirty="0" smtClean="0">
              <a:solidFill>
                <a:srgbClr val="FF0000"/>
              </a:solidFill>
            </a:endParaRPr>
          </a:p>
          <a:p>
            <a:pPr lvl="1"/>
            <a:r>
              <a:rPr lang="ja-JP" altLang="en-US" dirty="0"/>
              <a:t>通信</a:t>
            </a:r>
            <a:r>
              <a:rPr lang="ja-JP" altLang="en-US" dirty="0" smtClean="0"/>
              <a:t>データの経路選択</a:t>
            </a:r>
            <a:r>
              <a:rPr lang="en-US" altLang="ja-JP" dirty="0" smtClean="0"/>
              <a:t>(</a:t>
            </a:r>
            <a:r>
              <a:rPr lang="ja-JP" altLang="en-US" dirty="0" smtClean="0">
                <a:solidFill>
                  <a:srgbClr val="FF0000"/>
                </a:solidFill>
              </a:rPr>
              <a:t>ルーティング</a:t>
            </a:r>
            <a:r>
              <a:rPr lang="en-US" altLang="ja-JP" dirty="0" smtClean="0"/>
              <a:t>)</a:t>
            </a:r>
            <a:r>
              <a:rPr lang="ja-JP" altLang="en-US" dirty="0" smtClean="0"/>
              <a:t>や破棄</a:t>
            </a:r>
            <a:r>
              <a:rPr lang="en-US" altLang="ja-JP" dirty="0" smtClean="0"/>
              <a:t>(</a:t>
            </a:r>
            <a:r>
              <a:rPr lang="ja-JP" altLang="en-US" dirty="0" smtClean="0">
                <a:solidFill>
                  <a:srgbClr val="FF0000"/>
                </a:solidFill>
              </a:rPr>
              <a:t>フィルタリング</a:t>
            </a:r>
            <a:r>
              <a:rPr lang="ja-JP" altLang="en-US" dirty="0" smtClean="0"/>
              <a:t>、</a:t>
            </a:r>
            <a:r>
              <a:rPr lang="ja-JP" altLang="en-US" dirty="0" smtClean="0">
                <a:solidFill>
                  <a:srgbClr val="FF0000"/>
                </a:solidFill>
              </a:rPr>
              <a:t>ファイアウォール</a:t>
            </a:r>
            <a:r>
              <a:rPr lang="en-US" altLang="ja-JP" dirty="0" smtClean="0"/>
              <a:t>)</a:t>
            </a:r>
            <a:r>
              <a:rPr lang="ja-JP" altLang="en-US" dirty="0" smtClean="0"/>
              <a:t>を行う機器</a:t>
            </a:r>
            <a:endParaRPr kumimoji="1" lang="en-US" altLang="ja-JP" dirty="0" smtClean="0"/>
          </a:p>
          <a:p>
            <a:r>
              <a:rPr lang="ja-JP" altLang="en-US" dirty="0" smtClean="0">
                <a:solidFill>
                  <a:srgbClr val="FF0000"/>
                </a:solidFill>
              </a:rPr>
              <a:t>ハブ</a:t>
            </a:r>
            <a:endParaRPr lang="en-US" altLang="ja-JP" dirty="0" smtClean="0">
              <a:solidFill>
                <a:srgbClr val="FF0000"/>
              </a:solidFill>
            </a:endParaRPr>
          </a:p>
          <a:p>
            <a:pPr lvl="1"/>
            <a:r>
              <a:rPr lang="ja-JP" altLang="en-US" dirty="0" smtClean="0"/>
              <a:t>多数のクライアント機器を接続するための機器</a:t>
            </a:r>
            <a:endParaRPr lang="en-US" altLang="ja-JP" dirty="0" smtClean="0"/>
          </a:p>
          <a:p>
            <a:r>
              <a:rPr kumimoji="1" lang="ja-JP" altLang="en-US" dirty="0" smtClean="0"/>
              <a:t>クライアント機器</a:t>
            </a:r>
            <a:endParaRPr kumimoji="1" lang="en-US" altLang="ja-JP" dirty="0" smtClean="0"/>
          </a:p>
          <a:p>
            <a:pPr lvl="1"/>
            <a:r>
              <a:rPr lang="ja-JP" altLang="en-US" dirty="0" smtClean="0"/>
              <a:t>コンピュータ、プリンタなどのネットワークを享受する機器</a:t>
            </a:r>
            <a:endParaRPr kumimoji="1" lang="en-US" altLang="ja-JP" dirty="0" smtClean="0"/>
          </a:p>
          <a:p>
            <a:r>
              <a:rPr lang="ja-JP" altLang="en-US" dirty="0"/>
              <a:t>伝送</a:t>
            </a:r>
            <a:r>
              <a:rPr lang="ja-JP" altLang="en-US" dirty="0" smtClean="0"/>
              <a:t>媒体</a:t>
            </a:r>
            <a:endParaRPr lang="en-US" altLang="ja-JP" dirty="0" smtClean="0"/>
          </a:p>
          <a:p>
            <a:pPr lvl="1"/>
            <a:r>
              <a:rPr kumimoji="1" lang="en-US" altLang="ja-JP" dirty="0" smtClean="0"/>
              <a:t>LAN</a:t>
            </a:r>
            <a:r>
              <a:rPr kumimoji="1" lang="ja-JP" altLang="en-US" dirty="0" smtClean="0"/>
              <a:t>ケーブル、電波などのデータを直接伝えるもの</a:t>
            </a:r>
            <a:endParaRPr kumimoji="1" lang="ja-JP" altLang="en-US" dirty="0"/>
          </a:p>
        </p:txBody>
      </p:sp>
    </p:spTree>
    <p:extLst>
      <p:ext uri="{BB962C8B-B14F-4D97-AF65-F5344CB8AC3E}">
        <p14:creationId xmlns:p14="http://schemas.microsoft.com/office/powerpoint/2010/main" val="2978458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イーサネット</a:t>
            </a:r>
            <a:r>
              <a:rPr kumimoji="1" lang="en-US" altLang="ja-JP" dirty="0" smtClean="0"/>
              <a:t>(IEEE802.3)</a:t>
            </a:r>
            <a:endParaRPr kumimoji="1" lang="ja-JP" altLang="en-US" dirty="0"/>
          </a:p>
        </p:txBody>
      </p:sp>
      <p:sp>
        <p:nvSpPr>
          <p:cNvPr id="3" name="コンテンツ プレースホルダー 2"/>
          <p:cNvSpPr>
            <a:spLocks noGrp="1"/>
          </p:cNvSpPr>
          <p:nvPr>
            <p:ph sz="quarter" idx="1"/>
          </p:nvPr>
        </p:nvSpPr>
        <p:spPr>
          <a:xfrm>
            <a:off x="457200" y="1600200"/>
            <a:ext cx="7467600" cy="5357192"/>
          </a:xfrm>
        </p:spPr>
        <p:txBody>
          <a:bodyPr>
            <a:normAutofit/>
          </a:bodyPr>
          <a:lstStyle/>
          <a:p>
            <a:r>
              <a:rPr kumimoji="1" lang="en-US" altLang="ja-JP" dirty="0" smtClean="0"/>
              <a:t>LAN</a:t>
            </a:r>
            <a:r>
              <a:rPr kumimoji="1" lang="ja-JP" altLang="en-US" dirty="0" smtClean="0"/>
              <a:t>で最もよく使用される通信規格であり、物理的取り決めを担う</a:t>
            </a:r>
            <a:r>
              <a:rPr lang="en-US" altLang="ja-JP" dirty="0" smtClean="0"/>
              <a:t>(</a:t>
            </a:r>
            <a:r>
              <a:rPr lang="ja-JP" altLang="en-US" dirty="0" smtClean="0"/>
              <a:t>通信内容は</a:t>
            </a:r>
            <a:r>
              <a:rPr lang="en-US" altLang="ja-JP" dirty="0" smtClean="0">
                <a:solidFill>
                  <a:srgbClr val="FF0000"/>
                </a:solidFill>
              </a:rPr>
              <a:t>TCP/IP</a:t>
            </a:r>
            <a:r>
              <a:rPr lang="en-US" altLang="ja-JP" dirty="0" smtClean="0"/>
              <a:t>(</a:t>
            </a:r>
            <a:r>
              <a:rPr lang="ja-JP" altLang="en-US" dirty="0"/>
              <a:t>後</a:t>
            </a:r>
            <a:r>
              <a:rPr lang="ja-JP" altLang="en-US" dirty="0" smtClean="0"/>
              <a:t>の回で説明します</a:t>
            </a:r>
            <a:r>
              <a:rPr lang="en-US" altLang="ja-JP" dirty="0" smtClean="0"/>
              <a:t>)</a:t>
            </a:r>
            <a:r>
              <a:rPr lang="ja-JP" altLang="en-US" dirty="0" smtClean="0"/>
              <a:t>が用いられる</a:t>
            </a:r>
            <a:r>
              <a:rPr lang="en-US" altLang="ja-JP" dirty="0" smtClean="0"/>
              <a:t>)</a:t>
            </a:r>
          </a:p>
          <a:p>
            <a:r>
              <a:rPr lang="en-US" altLang="ja-JP" dirty="0" smtClean="0">
                <a:solidFill>
                  <a:srgbClr val="FF0000"/>
                </a:solidFill>
              </a:rPr>
              <a:t>IEEE</a:t>
            </a:r>
            <a:r>
              <a:rPr lang="en-US" altLang="ja-JP" dirty="0" smtClean="0"/>
              <a:t>(</a:t>
            </a:r>
            <a:r>
              <a:rPr lang="ja-JP" altLang="en-US" dirty="0" smtClean="0">
                <a:solidFill>
                  <a:srgbClr val="FF0000"/>
                </a:solidFill>
              </a:rPr>
              <a:t>米国電気電子学会</a:t>
            </a:r>
            <a:r>
              <a:rPr lang="en-US" altLang="ja-JP" dirty="0" smtClean="0"/>
              <a:t>)</a:t>
            </a:r>
            <a:r>
              <a:rPr lang="ja-JP" altLang="en-US" dirty="0" smtClean="0"/>
              <a:t>により</a:t>
            </a:r>
            <a:r>
              <a:rPr lang="en-US" altLang="ja-JP" dirty="0" smtClean="0">
                <a:solidFill>
                  <a:srgbClr val="FF0000"/>
                </a:solidFill>
              </a:rPr>
              <a:t>IEEE802.3</a:t>
            </a:r>
            <a:r>
              <a:rPr lang="ja-JP" altLang="en-US" dirty="0" smtClean="0"/>
              <a:t>として規格化されている</a:t>
            </a:r>
            <a:endParaRPr lang="en-US" altLang="ja-JP" dirty="0" smtClean="0"/>
          </a:p>
          <a:p>
            <a:r>
              <a:rPr kumimoji="1" lang="ja-JP" altLang="en-US" dirty="0" smtClean="0"/>
              <a:t>凸型のジャックが使用され、これを</a:t>
            </a:r>
            <a:r>
              <a:rPr kumimoji="1" lang="en-US" altLang="ja-JP" dirty="0" smtClean="0">
                <a:solidFill>
                  <a:srgbClr val="FF0000"/>
                </a:solidFill>
              </a:rPr>
              <a:t>RJ-45</a:t>
            </a:r>
            <a:r>
              <a:rPr kumimoji="1" lang="ja-JP" altLang="en-US" dirty="0" smtClean="0"/>
              <a:t>という</a:t>
            </a:r>
            <a:endParaRPr kumimoji="1" lang="en-US" altLang="ja-JP" dirty="0" smtClean="0"/>
          </a:p>
          <a:p>
            <a:r>
              <a:rPr lang="ja-JP" altLang="en-US" dirty="0"/>
              <a:t>昔</a:t>
            </a:r>
            <a:r>
              <a:rPr lang="ja-JP" altLang="en-US" dirty="0" smtClean="0"/>
              <a:t>は</a:t>
            </a:r>
            <a:r>
              <a:rPr lang="en-US" altLang="ja-JP" dirty="0" smtClean="0">
                <a:solidFill>
                  <a:srgbClr val="FF0000"/>
                </a:solidFill>
              </a:rPr>
              <a:t>NIC</a:t>
            </a:r>
            <a:r>
              <a:rPr lang="en-US" altLang="ja-JP" dirty="0" smtClean="0"/>
              <a:t>(</a:t>
            </a:r>
            <a:r>
              <a:rPr lang="ja-JP" altLang="en-US" dirty="0" smtClean="0">
                <a:solidFill>
                  <a:srgbClr val="FF0000"/>
                </a:solidFill>
              </a:rPr>
              <a:t>ネットワークインタフェースカード</a:t>
            </a:r>
            <a:r>
              <a:rPr lang="en-US" altLang="ja-JP" dirty="0" smtClean="0"/>
              <a:t>)</a:t>
            </a:r>
            <a:r>
              <a:rPr lang="ja-JP" altLang="en-US" dirty="0" smtClean="0"/>
              <a:t>などをコンピュータに追加する必要があったが今日</a:t>
            </a:r>
            <a:r>
              <a:rPr lang="ja-JP" altLang="en-US" dirty="0"/>
              <a:t>で</a:t>
            </a:r>
            <a:r>
              <a:rPr lang="ja-JP" altLang="en-US" dirty="0" smtClean="0"/>
              <a:t>はマザーボードのチップセットに最初から含まれるように</a:t>
            </a:r>
            <a:r>
              <a:rPr lang="ja-JP" altLang="en-US" dirty="0"/>
              <a:t>なって</a:t>
            </a:r>
            <a:r>
              <a:rPr lang="ja-JP" altLang="en-US" dirty="0" smtClean="0"/>
              <a:t>久しく、サーバやワークステーション以外では不要となった</a:t>
            </a:r>
            <a:endParaRPr lang="en-US" altLang="ja-JP" dirty="0" smtClean="0"/>
          </a:p>
          <a:p>
            <a:r>
              <a:rPr lang="ja-JP" altLang="en-US" dirty="0" smtClean="0"/>
              <a:t>速度などによりいくつかの種類があり、公称値</a:t>
            </a:r>
            <a:r>
              <a:rPr lang="en-US" altLang="ja-JP" dirty="0" smtClean="0"/>
              <a:t>1Gbps</a:t>
            </a:r>
            <a:r>
              <a:rPr lang="ja-JP" altLang="en-US" dirty="0" smtClean="0"/>
              <a:t>の</a:t>
            </a:r>
            <a:r>
              <a:rPr lang="en-US" altLang="ja-JP" dirty="0" smtClean="0">
                <a:solidFill>
                  <a:srgbClr val="FF0000"/>
                </a:solidFill>
              </a:rPr>
              <a:t>1000BASE-T</a:t>
            </a:r>
            <a:r>
              <a:rPr lang="ja-JP" altLang="en-US" dirty="0" smtClean="0"/>
              <a:t>が主流だが、少し古い機器だと</a:t>
            </a:r>
            <a:r>
              <a:rPr lang="en-US" altLang="ja-JP" dirty="0" smtClean="0"/>
              <a:t>100Mbps</a:t>
            </a:r>
            <a:r>
              <a:rPr lang="ja-JP" altLang="en-US" dirty="0" smtClean="0"/>
              <a:t>の</a:t>
            </a:r>
            <a:r>
              <a:rPr lang="en-US" altLang="ja-JP" dirty="0" smtClean="0">
                <a:solidFill>
                  <a:srgbClr val="FF0000"/>
                </a:solidFill>
              </a:rPr>
              <a:t>100BASE-TX</a:t>
            </a:r>
            <a:r>
              <a:rPr lang="ja-JP" altLang="en-US" dirty="0" err="1" smtClean="0"/>
              <a:t>までの</a:t>
            </a:r>
            <a:r>
              <a:rPr lang="ja-JP" altLang="en-US" dirty="0" smtClean="0"/>
              <a:t>対応になる</a:t>
            </a:r>
            <a:endParaRPr lang="en-US" altLang="ja-JP" dirty="0" smtClean="0"/>
          </a:p>
          <a:p>
            <a:endParaRPr kumimoji="1" lang="ja-JP" altLang="en-US" dirty="0"/>
          </a:p>
        </p:txBody>
      </p:sp>
    </p:spTree>
    <p:extLst>
      <p:ext uri="{BB962C8B-B14F-4D97-AF65-F5344CB8AC3E}">
        <p14:creationId xmlns:p14="http://schemas.microsoft.com/office/powerpoint/2010/main" val="17962272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IEEE802.11</a:t>
            </a:r>
            <a:endParaRPr kumimoji="1" lang="ja-JP" altLang="en-US" dirty="0"/>
          </a:p>
        </p:txBody>
      </p:sp>
      <p:sp>
        <p:nvSpPr>
          <p:cNvPr id="3" name="コンテンツ プレースホルダー 2"/>
          <p:cNvSpPr>
            <a:spLocks noGrp="1"/>
          </p:cNvSpPr>
          <p:nvPr>
            <p:ph sz="quarter" idx="1"/>
          </p:nvPr>
        </p:nvSpPr>
        <p:spPr>
          <a:xfrm>
            <a:off x="457200" y="1600200"/>
            <a:ext cx="7467600" cy="5257800"/>
          </a:xfrm>
        </p:spPr>
        <p:txBody>
          <a:bodyPr>
            <a:normAutofit/>
          </a:bodyPr>
          <a:lstStyle/>
          <a:p>
            <a:r>
              <a:rPr kumimoji="1" lang="ja-JP" altLang="en-US" dirty="0" smtClean="0"/>
              <a:t>有線による物理規定であるイーサネットと異なり、無線による物理規定</a:t>
            </a:r>
            <a:r>
              <a:rPr kumimoji="1" lang="en-US" altLang="ja-JP" dirty="0" smtClean="0"/>
              <a:t>. </a:t>
            </a:r>
            <a:r>
              <a:rPr kumimoji="1" lang="ja-JP" altLang="en-US" dirty="0" smtClean="0"/>
              <a:t>無線</a:t>
            </a:r>
            <a:r>
              <a:rPr kumimoji="1" lang="en-US" altLang="ja-JP" dirty="0" smtClean="0"/>
              <a:t>LAN(WLAN)</a:t>
            </a:r>
            <a:r>
              <a:rPr kumimoji="1" lang="ja-JP" altLang="en-US" dirty="0" smtClean="0"/>
              <a:t>の一種</a:t>
            </a:r>
            <a:endParaRPr kumimoji="1" lang="en-US" altLang="ja-JP" dirty="0" smtClean="0"/>
          </a:p>
          <a:p>
            <a:r>
              <a:rPr lang="ja-JP" altLang="en-US" dirty="0" smtClean="0"/>
              <a:t>物理的制限が有線</a:t>
            </a:r>
            <a:r>
              <a:rPr lang="en-US" altLang="ja-JP" dirty="0" smtClean="0"/>
              <a:t>LAN</a:t>
            </a:r>
            <a:r>
              <a:rPr lang="ja-JP" altLang="en-US" dirty="0" smtClean="0"/>
              <a:t>に比べて少なく、スマートフォンやタブレット、ノートパソコンなどのある程度移動が想定される機器に対して用いられる</a:t>
            </a:r>
            <a:endParaRPr lang="en-US" altLang="ja-JP" dirty="0" smtClean="0"/>
          </a:p>
          <a:p>
            <a:r>
              <a:rPr lang="ja-JP" altLang="en-US" dirty="0" smtClean="0"/>
              <a:t>サイズなどの制限により物理的にイーサネットを採用できない機器にも採用でき、ネットワークの多様化を担う</a:t>
            </a:r>
            <a:endParaRPr lang="en-US" altLang="ja-JP" dirty="0" smtClean="0"/>
          </a:p>
          <a:p>
            <a:r>
              <a:rPr lang="ja-JP" altLang="en-US" dirty="0"/>
              <a:t>使用</a:t>
            </a:r>
            <a:r>
              <a:rPr lang="ja-JP" altLang="en-US" dirty="0" smtClean="0"/>
              <a:t>する周波数などによりいくつかの種類が存在し、現在は</a:t>
            </a:r>
            <a:r>
              <a:rPr lang="en-US" altLang="ja-JP" dirty="0" smtClean="0"/>
              <a:t>2.4GHz</a:t>
            </a:r>
            <a:r>
              <a:rPr lang="ja-JP" altLang="en-US" dirty="0" smtClean="0"/>
              <a:t>帯を使用する</a:t>
            </a:r>
            <a:r>
              <a:rPr lang="en-US" altLang="ja-JP" dirty="0" smtClean="0">
                <a:solidFill>
                  <a:srgbClr val="FF0000"/>
                </a:solidFill>
              </a:rPr>
              <a:t>IEEE802.11g</a:t>
            </a:r>
            <a:r>
              <a:rPr lang="ja-JP" altLang="en-US" dirty="0" smtClean="0"/>
              <a:t>が主流だが、</a:t>
            </a:r>
            <a:r>
              <a:rPr lang="en-US" altLang="ja-JP" dirty="0" smtClean="0"/>
              <a:t>2.4GHz/5GHz</a:t>
            </a:r>
            <a:r>
              <a:rPr lang="ja-JP" altLang="en-US" dirty="0" smtClean="0"/>
              <a:t>帯を使用する</a:t>
            </a:r>
            <a:r>
              <a:rPr lang="en-US" altLang="ja-JP" dirty="0" smtClean="0">
                <a:solidFill>
                  <a:srgbClr val="FF0000"/>
                </a:solidFill>
              </a:rPr>
              <a:t>IEEE802.11n</a:t>
            </a:r>
            <a:r>
              <a:rPr lang="ja-JP" altLang="en-US" dirty="0" smtClean="0"/>
              <a:t>に移行しつつある</a:t>
            </a:r>
            <a:endParaRPr lang="en-US" altLang="ja-JP" dirty="0" smtClean="0"/>
          </a:p>
          <a:p>
            <a:r>
              <a:rPr kumimoji="1" lang="en-US" altLang="ja-JP" dirty="0" smtClean="0"/>
              <a:t>IEEE802.11</a:t>
            </a:r>
            <a:r>
              <a:rPr kumimoji="1" lang="ja-JP" altLang="en-US" dirty="0" smtClean="0"/>
              <a:t>による相互接続が保証されたものは</a:t>
            </a:r>
            <a:r>
              <a:rPr kumimoji="1" lang="en-US" altLang="ja-JP" dirty="0" smtClean="0">
                <a:solidFill>
                  <a:srgbClr val="FF0000"/>
                </a:solidFill>
              </a:rPr>
              <a:t>Wi-Fi</a:t>
            </a:r>
            <a:r>
              <a:rPr kumimoji="1" lang="ja-JP" altLang="en-US" dirty="0" smtClean="0"/>
              <a:t>の認定が</a:t>
            </a:r>
            <a:r>
              <a:rPr kumimoji="1" lang="en-US" altLang="ja-JP" dirty="0" smtClean="0">
                <a:solidFill>
                  <a:srgbClr val="FF0000"/>
                </a:solidFill>
              </a:rPr>
              <a:t>Wi-Fi Alliance</a:t>
            </a:r>
            <a:r>
              <a:rPr kumimoji="1" lang="ja-JP" altLang="en-US" dirty="0" smtClean="0"/>
              <a:t>により得られる</a:t>
            </a:r>
            <a:endParaRPr kumimoji="1" lang="en-US" altLang="ja-JP" dirty="0" smtClean="0"/>
          </a:p>
        </p:txBody>
      </p:sp>
    </p:spTree>
    <p:extLst>
      <p:ext uri="{BB962C8B-B14F-4D97-AF65-F5344CB8AC3E}">
        <p14:creationId xmlns:p14="http://schemas.microsoft.com/office/powerpoint/2010/main" val="34578779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LAN</a:t>
            </a:r>
            <a:r>
              <a:rPr kumimoji="1" lang="ja-JP" altLang="en-US" dirty="0" smtClean="0"/>
              <a:t>の構成図</a:t>
            </a:r>
            <a:r>
              <a:rPr kumimoji="1" lang="en-US" altLang="ja-JP" dirty="0" smtClean="0"/>
              <a:t>(</a:t>
            </a:r>
            <a:r>
              <a:rPr kumimoji="1" lang="ja-JP" altLang="en-US" dirty="0" smtClean="0"/>
              <a:t>例</a:t>
            </a:r>
            <a:r>
              <a:rPr kumimoji="1" lang="en-US" altLang="ja-JP" dirty="0" smtClean="0"/>
              <a:t>)</a:t>
            </a:r>
            <a:endParaRPr kumimoji="1" lang="ja-JP" altLang="en-US" dirty="0"/>
          </a:p>
        </p:txBody>
      </p:sp>
      <p:sp>
        <p:nvSpPr>
          <p:cNvPr id="4" name="modem"/>
          <p:cNvSpPr>
            <a:spLocks noEditPoints="1" noChangeArrowheads="1"/>
          </p:cNvSpPr>
          <p:nvPr/>
        </p:nvSpPr>
        <p:spPr bwMode="auto">
          <a:xfrm>
            <a:off x="6589266" y="3860800"/>
            <a:ext cx="1152525" cy="360363"/>
          </a:xfrm>
          <a:custGeom>
            <a:avLst/>
            <a:gdLst>
              <a:gd name="T0" fmla="*/ 0 w 21600"/>
              <a:gd name="T1" fmla="*/ 5152 h 21600"/>
              <a:gd name="T2" fmla="*/ 2941 w 21600"/>
              <a:gd name="T3" fmla="*/ 0 h 21600"/>
              <a:gd name="T4" fmla="*/ 18625 w 21600"/>
              <a:gd name="T5" fmla="*/ 0 h 21600"/>
              <a:gd name="T6" fmla="*/ 21600 w 21600"/>
              <a:gd name="T7" fmla="*/ 5152 h 21600"/>
              <a:gd name="T8" fmla="*/ 21600 w 21600"/>
              <a:gd name="T9" fmla="*/ 21600 h 21600"/>
              <a:gd name="T10" fmla="*/ 0 w 21600"/>
              <a:gd name="T11" fmla="*/ 21600 h 21600"/>
              <a:gd name="T12" fmla="*/ 10800 w 21600"/>
              <a:gd name="T13" fmla="*/ 0 h 21600"/>
              <a:gd name="T14" fmla="*/ 10800 w 21600"/>
              <a:gd name="T15" fmla="*/ 21600 h 21600"/>
              <a:gd name="T16" fmla="*/ 0 w 21600"/>
              <a:gd name="T17" fmla="*/ 13376 h 21600"/>
              <a:gd name="T18" fmla="*/ 21600 w 21600"/>
              <a:gd name="T19" fmla="*/ 13376 h 21600"/>
              <a:gd name="T20" fmla="*/ 400 w 21600"/>
              <a:gd name="T21" fmla="*/ 22400 h 21600"/>
              <a:gd name="T22" fmla="*/ 21200 w 21600"/>
              <a:gd name="T23" fmla="*/ 30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C0C0C0"/>
          </a:solidFill>
          <a:ln w="9525">
            <a:solidFill>
              <a:srgbClr val="000000"/>
            </a:solidFill>
            <a:miter lim="800000"/>
            <a:headEnd/>
            <a:tailEnd/>
          </a:ln>
        </p:spPr>
        <p:txBody>
          <a:bodyPr/>
          <a:lstStyle/>
          <a:p>
            <a:endParaRPr lang="ja-JP" altLang="en-US"/>
          </a:p>
        </p:txBody>
      </p:sp>
      <p:pic>
        <p:nvPicPr>
          <p:cNvPr id="5" name="Picture 5" descr="MC90022353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429" y="3789363"/>
            <a:ext cx="1390650" cy="625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MC90039849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3500438"/>
            <a:ext cx="1136650" cy="10445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j028575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2492375"/>
            <a:ext cx="1512887" cy="93027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descr="MC900428949[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966" y="3573463"/>
            <a:ext cx="981075" cy="1223962"/>
          </a:xfrm>
          <a:prstGeom prst="rect">
            <a:avLst/>
          </a:prstGeom>
          <a:noFill/>
          <a:extLst>
            <a:ext uri="{909E8E84-426E-40DD-AFC4-6F175D3DCCD1}">
              <a14:hiddenFill xmlns:a14="http://schemas.microsoft.com/office/drawing/2010/main">
                <a:solidFill>
                  <a:srgbClr val="FFFFFF"/>
                </a:solidFill>
              </a14:hiddenFill>
            </a:ext>
          </a:extLst>
        </p:spPr>
      </p:pic>
      <p:sp>
        <p:nvSpPr>
          <p:cNvPr id="9" name="Line 10"/>
          <p:cNvSpPr>
            <a:spLocks noChangeShapeType="1"/>
          </p:cNvSpPr>
          <p:nvPr/>
        </p:nvSpPr>
        <p:spPr bwMode="auto">
          <a:xfrm>
            <a:off x="1620391" y="3357563"/>
            <a:ext cx="719138" cy="576262"/>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 name="Line 11"/>
          <p:cNvSpPr>
            <a:spLocks noChangeShapeType="1"/>
          </p:cNvSpPr>
          <p:nvPr/>
        </p:nvSpPr>
        <p:spPr bwMode="auto">
          <a:xfrm>
            <a:off x="1547366" y="4365625"/>
            <a:ext cx="792163"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 name="Line 12"/>
          <p:cNvSpPr>
            <a:spLocks noChangeShapeType="1"/>
          </p:cNvSpPr>
          <p:nvPr/>
        </p:nvSpPr>
        <p:spPr bwMode="auto">
          <a:xfrm flipV="1">
            <a:off x="1763266" y="4652963"/>
            <a:ext cx="720725" cy="8636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 name="Line 13"/>
          <p:cNvSpPr>
            <a:spLocks noChangeShapeType="1"/>
          </p:cNvSpPr>
          <p:nvPr/>
        </p:nvSpPr>
        <p:spPr bwMode="auto">
          <a:xfrm>
            <a:off x="4068316" y="4149725"/>
            <a:ext cx="576263"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 name="Line 14"/>
          <p:cNvSpPr>
            <a:spLocks noChangeShapeType="1"/>
          </p:cNvSpPr>
          <p:nvPr/>
        </p:nvSpPr>
        <p:spPr bwMode="auto">
          <a:xfrm>
            <a:off x="6013004" y="4149725"/>
            <a:ext cx="503237"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 name="Text Box 15"/>
          <p:cNvSpPr txBox="1">
            <a:spLocks noChangeArrowheads="1"/>
          </p:cNvSpPr>
          <p:nvPr/>
        </p:nvSpPr>
        <p:spPr bwMode="auto">
          <a:xfrm>
            <a:off x="6876604" y="4652963"/>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dirty="0"/>
              <a:t>終端装置</a:t>
            </a:r>
          </a:p>
        </p:txBody>
      </p:sp>
      <p:pic>
        <p:nvPicPr>
          <p:cNvPr id="15" name="Picture 16" descr="MC900299735[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3404" y="4941888"/>
            <a:ext cx="1141412" cy="1150937"/>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18"/>
          <p:cNvSpPr txBox="1">
            <a:spLocks noChangeArrowheads="1"/>
          </p:cNvSpPr>
          <p:nvPr/>
        </p:nvSpPr>
        <p:spPr bwMode="auto">
          <a:xfrm>
            <a:off x="5004941" y="4652963"/>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ルータ</a:t>
            </a:r>
          </a:p>
        </p:txBody>
      </p:sp>
      <p:sp>
        <p:nvSpPr>
          <p:cNvPr id="17" name="Text Box 19"/>
          <p:cNvSpPr txBox="1">
            <a:spLocks noChangeArrowheads="1"/>
          </p:cNvSpPr>
          <p:nvPr/>
        </p:nvSpPr>
        <p:spPr bwMode="auto">
          <a:xfrm>
            <a:off x="3060254" y="4652963"/>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dirty="0"/>
              <a:t>ハブ</a:t>
            </a:r>
          </a:p>
        </p:txBody>
      </p:sp>
      <p:sp>
        <p:nvSpPr>
          <p:cNvPr id="18" name="Text Box 20"/>
          <p:cNvSpPr txBox="1">
            <a:spLocks noChangeArrowheads="1"/>
          </p:cNvSpPr>
          <p:nvPr/>
        </p:nvSpPr>
        <p:spPr bwMode="auto">
          <a:xfrm>
            <a:off x="2052191" y="3213100"/>
            <a:ext cx="165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dirty="0" smtClean="0">
                <a:latin typeface="Century Schoolbook" pitchFamily="18" charset="0"/>
              </a:rPr>
              <a:t>LAN</a:t>
            </a:r>
            <a:r>
              <a:rPr lang="ja-JP" altLang="en-US" dirty="0" smtClean="0">
                <a:latin typeface="Arial" charset="0"/>
              </a:rPr>
              <a:t>ケーブル</a:t>
            </a:r>
            <a:endParaRPr lang="ja-JP" altLang="en-US" dirty="0">
              <a:latin typeface="Arial" charset="0"/>
            </a:endParaRPr>
          </a:p>
        </p:txBody>
      </p:sp>
      <p:sp>
        <p:nvSpPr>
          <p:cNvPr id="19" name="Line 21"/>
          <p:cNvSpPr>
            <a:spLocks noChangeShapeType="1"/>
          </p:cNvSpPr>
          <p:nvPr/>
        </p:nvSpPr>
        <p:spPr bwMode="auto">
          <a:xfrm>
            <a:off x="8100566" y="4149725"/>
            <a:ext cx="6477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Text Box 22"/>
          <p:cNvSpPr txBox="1">
            <a:spLocks noChangeArrowheads="1"/>
          </p:cNvSpPr>
          <p:nvPr/>
        </p:nvSpPr>
        <p:spPr bwMode="auto">
          <a:xfrm>
            <a:off x="7813229" y="3716338"/>
            <a:ext cx="12239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 ^o^)┛</a:t>
            </a:r>
            <a:r>
              <a:rPr lang="en-US" altLang="ja-JP"/>
              <a:t> </a:t>
            </a:r>
          </a:p>
        </p:txBody>
      </p:sp>
    </p:spTree>
    <p:extLst>
      <p:ext uri="{BB962C8B-B14F-4D97-AF65-F5344CB8AC3E}">
        <p14:creationId xmlns:p14="http://schemas.microsoft.com/office/powerpoint/2010/main" val="1796089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終端装置</a:t>
            </a:r>
            <a:endParaRPr kumimoji="1" lang="ja-JP" altLang="en-US" dirty="0"/>
          </a:p>
        </p:txBody>
      </p:sp>
      <p:sp>
        <p:nvSpPr>
          <p:cNvPr id="3" name="コンテンツ プレースホルダー 2"/>
          <p:cNvSpPr>
            <a:spLocks noGrp="1"/>
          </p:cNvSpPr>
          <p:nvPr>
            <p:ph sz="quarter" idx="1"/>
          </p:nvPr>
        </p:nvSpPr>
        <p:spPr/>
        <p:txBody>
          <a:bodyPr/>
          <a:lstStyle/>
          <a:p>
            <a:r>
              <a:rPr lang="ja-JP" altLang="en-US" dirty="0"/>
              <a:t>光</a:t>
            </a:r>
            <a:r>
              <a:rPr lang="ja-JP" altLang="en-US" dirty="0" smtClean="0"/>
              <a:t>回線の場合は</a:t>
            </a:r>
            <a:r>
              <a:rPr lang="en-US" altLang="ja-JP" dirty="0" smtClean="0">
                <a:solidFill>
                  <a:srgbClr val="FF0000"/>
                </a:solidFill>
              </a:rPr>
              <a:t>ONU</a:t>
            </a:r>
            <a:r>
              <a:rPr lang="en-US" altLang="ja-JP" dirty="0" smtClean="0"/>
              <a:t>(</a:t>
            </a:r>
            <a:r>
              <a:rPr lang="ja-JP" altLang="en-US" dirty="0" smtClean="0">
                <a:solidFill>
                  <a:srgbClr val="FF0000"/>
                </a:solidFill>
              </a:rPr>
              <a:t>光回線終端装置</a:t>
            </a:r>
            <a:r>
              <a:rPr lang="en-US" altLang="ja-JP" dirty="0" smtClean="0"/>
              <a:t>)</a:t>
            </a:r>
            <a:r>
              <a:rPr lang="ja-JP" altLang="en-US" dirty="0" err="1" smtClean="0"/>
              <a:t>、</a:t>
            </a:r>
            <a:r>
              <a:rPr lang="en-US" altLang="ja-JP" dirty="0" smtClean="0"/>
              <a:t>ISDN</a:t>
            </a:r>
            <a:r>
              <a:rPr lang="ja-JP" altLang="en-US" dirty="0" smtClean="0"/>
              <a:t>回線の場合は</a:t>
            </a:r>
            <a:r>
              <a:rPr lang="en-US" altLang="ja-JP" dirty="0" smtClean="0">
                <a:solidFill>
                  <a:srgbClr val="FF0000"/>
                </a:solidFill>
              </a:rPr>
              <a:t>TA</a:t>
            </a:r>
            <a:r>
              <a:rPr lang="en-US" altLang="ja-JP" dirty="0" smtClean="0"/>
              <a:t>(</a:t>
            </a:r>
            <a:r>
              <a:rPr lang="ja-JP" altLang="en-US" dirty="0" smtClean="0">
                <a:solidFill>
                  <a:srgbClr val="FF0000"/>
                </a:solidFill>
              </a:rPr>
              <a:t>ターミナルアダプタ</a:t>
            </a:r>
            <a:r>
              <a:rPr lang="en-US" altLang="ja-JP" dirty="0" smtClean="0"/>
              <a:t>)</a:t>
            </a:r>
            <a:r>
              <a:rPr lang="ja-JP" altLang="en-US" dirty="0" err="1" smtClean="0"/>
              <a:t>、</a:t>
            </a:r>
            <a:r>
              <a:rPr lang="ja-JP" altLang="en-US" dirty="0" smtClean="0"/>
              <a:t>電話回線の場合は</a:t>
            </a:r>
            <a:r>
              <a:rPr lang="ja-JP" altLang="en-US" dirty="0" smtClean="0">
                <a:solidFill>
                  <a:srgbClr val="FF0000"/>
                </a:solidFill>
              </a:rPr>
              <a:t>モデム</a:t>
            </a:r>
            <a:r>
              <a:rPr lang="en-US" altLang="ja-JP" dirty="0" smtClean="0"/>
              <a:t>(</a:t>
            </a:r>
            <a:r>
              <a:rPr lang="ja-JP" altLang="en-US" dirty="0" smtClean="0">
                <a:solidFill>
                  <a:srgbClr val="FF0000"/>
                </a:solidFill>
              </a:rPr>
              <a:t>変調復調装置</a:t>
            </a:r>
            <a:r>
              <a:rPr lang="en-US" altLang="ja-JP" dirty="0" smtClean="0"/>
              <a:t>)</a:t>
            </a:r>
            <a:r>
              <a:rPr lang="ja-JP" altLang="en-US" dirty="0" smtClean="0"/>
              <a:t>と呼ばれる</a:t>
            </a:r>
            <a:endParaRPr lang="en-US" altLang="ja-JP" dirty="0" smtClean="0"/>
          </a:p>
          <a:p>
            <a:pPr lvl="1"/>
            <a:r>
              <a:rPr lang="ja-JP" altLang="en-US" dirty="0" smtClean="0"/>
              <a:t>慣例的に、</a:t>
            </a:r>
            <a:r>
              <a:rPr lang="en-US" altLang="ja-JP" dirty="0" smtClean="0"/>
              <a:t>ONU</a:t>
            </a:r>
            <a:r>
              <a:rPr lang="ja-JP" altLang="en-US" dirty="0" smtClean="0"/>
              <a:t>や</a:t>
            </a:r>
            <a:r>
              <a:rPr lang="en-US" altLang="ja-JP" dirty="0" smtClean="0"/>
              <a:t>TA</a:t>
            </a:r>
            <a:r>
              <a:rPr lang="ja-JP" altLang="en-US" dirty="0" smtClean="0"/>
              <a:t>でもモデムと呼ぶときがある</a:t>
            </a:r>
            <a:endParaRPr lang="en-US" altLang="ja-JP" dirty="0" smtClean="0"/>
          </a:p>
          <a:p>
            <a:r>
              <a:rPr lang="ja-JP" altLang="en-US" dirty="0"/>
              <a:t>光</a:t>
            </a:r>
            <a:r>
              <a:rPr lang="ja-JP" altLang="en-US" dirty="0" smtClean="0"/>
              <a:t>ファイバー回線など、外部へ繋がる回線と</a:t>
            </a:r>
            <a:r>
              <a:rPr lang="en-US" altLang="ja-JP" dirty="0" smtClean="0"/>
              <a:t>LAN</a:t>
            </a:r>
            <a:r>
              <a:rPr lang="ja-JP" altLang="en-US" dirty="0" smtClean="0"/>
              <a:t>ケーブルなど、内部へ繋がる回線を変換し、</a:t>
            </a:r>
            <a:r>
              <a:rPr lang="en-US" altLang="ja-JP" dirty="0" smtClean="0"/>
              <a:t>ISP</a:t>
            </a:r>
            <a:r>
              <a:rPr lang="ja-JP" altLang="en-US" dirty="0" smtClean="0"/>
              <a:t>拠点への接続を可能とする</a:t>
            </a:r>
            <a:endParaRPr lang="en-US" altLang="ja-JP" dirty="0" smtClean="0"/>
          </a:p>
          <a:p>
            <a:r>
              <a:rPr lang="ja-JP" altLang="en-US" dirty="0"/>
              <a:t>通常</a:t>
            </a:r>
            <a:r>
              <a:rPr lang="ja-JP" altLang="en-US" dirty="0" smtClean="0"/>
              <a:t>は</a:t>
            </a:r>
            <a:r>
              <a:rPr lang="en-US" altLang="ja-JP" dirty="0" smtClean="0"/>
              <a:t>ISP</a:t>
            </a:r>
            <a:r>
              <a:rPr lang="ja-JP" altLang="en-US" dirty="0" smtClean="0"/>
              <a:t>との契約時にレンタルされ、ユーザが購入することはない</a:t>
            </a:r>
            <a:endParaRPr lang="en-US" altLang="ja-JP" dirty="0" smtClean="0"/>
          </a:p>
          <a:p>
            <a:r>
              <a:rPr lang="ja-JP" altLang="en-US" dirty="0"/>
              <a:t>最近で</a:t>
            </a:r>
            <a:r>
              <a:rPr lang="ja-JP" altLang="en-US" dirty="0" smtClean="0"/>
              <a:t>はルータと一体化したものもあるが一部のユーザには不評となる</a:t>
            </a:r>
            <a:r>
              <a:rPr lang="en-US" altLang="ja-JP" dirty="0" smtClean="0"/>
              <a:t>(</a:t>
            </a:r>
            <a:r>
              <a:rPr lang="ja-JP" altLang="en-US" dirty="0" smtClean="0"/>
              <a:t>ルータを変更できなくなるため</a:t>
            </a:r>
            <a:r>
              <a:rPr lang="en-US" altLang="ja-JP" dirty="0" smtClean="0"/>
              <a:t>)</a:t>
            </a:r>
          </a:p>
        </p:txBody>
      </p:sp>
    </p:spTree>
    <p:extLst>
      <p:ext uri="{BB962C8B-B14F-4D97-AF65-F5344CB8AC3E}">
        <p14:creationId xmlns:p14="http://schemas.microsoft.com/office/powerpoint/2010/main" val="5831744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スパイス">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スパイス">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スパイス">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150</TotalTime>
  <Words>1330</Words>
  <Application>Microsoft Office PowerPoint</Application>
  <PresentationFormat>画面に合わせる (4:3)</PresentationFormat>
  <Paragraphs>99</Paragraphs>
  <Slides>17</Slides>
  <Notes>0</Notes>
  <HiddenSlides>0</HiddenSlides>
  <MMClips>0</MMClips>
  <ScaleCrop>false</ScaleCrop>
  <HeadingPairs>
    <vt:vector size="4" baseType="variant">
      <vt:variant>
        <vt:lpstr>テーマ</vt:lpstr>
      </vt:variant>
      <vt:variant>
        <vt:i4>1</vt:i4>
      </vt:variant>
      <vt:variant>
        <vt:lpstr>スライド タイトル</vt:lpstr>
      </vt:variant>
      <vt:variant>
        <vt:i4>17</vt:i4>
      </vt:variant>
    </vt:vector>
  </HeadingPairs>
  <TitlesOfParts>
    <vt:vector size="18" baseType="lpstr">
      <vt:lpstr>スパイス</vt:lpstr>
      <vt:lpstr>ネットワーク講座 #1 LANについて</vt:lpstr>
      <vt:lpstr>ネットワークとは</vt:lpstr>
      <vt:lpstr>ネットワークの種類</vt:lpstr>
      <vt:lpstr>WANとLAN</vt:lpstr>
      <vt:lpstr>LANの構成要素</vt:lpstr>
      <vt:lpstr>イーサネット(IEEE802.3)</vt:lpstr>
      <vt:lpstr>IEEE802.11</vt:lpstr>
      <vt:lpstr>LANの構成図(例)</vt:lpstr>
      <vt:lpstr>終端装置</vt:lpstr>
      <vt:lpstr>ルータ</vt:lpstr>
      <vt:lpstr>ルータ</vt:lpstr>
      <vt:lpstr>部室の場合</vt:lpstr>
      <vt:lpstr>ハブ</vt:lpstr>
      <vt:lpstr>ハブ</vt:lpstr>
      <vt:lpstr>部室の場合</vt:lpstr>
      <vt:lpstr>クライアント機器</vt:lpstr>
      <vt:lpstr>伝送媒体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ネットワーク講座 #1</dc:title>
  <dc:creator>Schneider_TAT</dc:creator>
  <cp:lastModifiedBy>Schneider_TAT</cp:lastModifiedBy>
  <cp:revision>31</cp:revision>
  <dcterms:created xsi:type="dcterms:W3CDTF">2013-06-04T00:13:12Z</dcterms:created>
  <dcterms:modified xsi:type="dcterms:W3CDTF">2013-06-06T03:45:11Z</dcterms:modified>
</cp:coreProperties>
</file>