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83" r:id="rId17"/>
    <p:sldId id="284" r:id="rId18"/>
    <p:sldId id="271" r:id="rId19"/>
    <p:sldId id="287" r:id="rId20"/>
    <p:sldId id="288" r:id="rId21"/>
    <p:sldId id="289" r:id="rId22"/>
    <p:sldId id="295" r:id="rId23"/>
    <p:sldId id="297" r:id="rId24"/>
    <p:sldId id="296" r:id="rId25"/>
    <p:sldId id="272" r:id="rId26"/>
    <p:sldId id="273" r:id="rId27"/>
    <p:sldId id="274" r:id="rId28"/>
    <p:sldId id="276" r:id="rId29"/>
    <p:sldId id="277" r:id="rId30"/>
    <p:sldId id="292" r:id="rId31"/>
    <p:sldId id="293" r:id="rId32"/>
    <p:sldId id="290" r:id="rId33"/>
    <p:sldId id="291" r:id="rId34"/>
    <p:sldId id="294" r:id="rId35"/>
    <p:sldId id="278" r:id="rId36"/>
    <p:sldId id="279" r:id="rId37"/>
    <p:sldId id="280" r:id="rId38"/>
    <p:sldId id="281" r:id="rId39"/>
    <p:sldId id="275" r:id="rId40"/>
    <p:sldId id="282" r:id="rId41"/>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52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bg>
      <p:bgRef idx="1001">
        <a:schemeClr val="bg1"/>
      </p:bgRef>
    </p:bg>
    <p:spTree>
      <p:nvGrpSpPr>
        <p:cNvPr id="1" name=""/>
        <p:cNvGrpSpPr/>
        <p:nvPr/>
      </p:nvGrpSpPr>
      <p:grpSpPr>
        <a:xfrm>
          <a:off x="0" y="0"/>
          <a:ext cx="0" cy="0"/>
          <a:chOff x="0" y="0"/>
          <a:chExt cx="0" cy="0"/>
        </a:xfrm>
      </p:grpSpPr>
      <p:sp>
        <p:nvSpPr>
          <p:cNvPr id="8" name="タイトル 7"/>
          <p:cNvSpPr>
            <a:spLocks noGrp="1"/>
          </p:cNvSpPr>
          <p:nvPr>
            <p:ph type="ctrTitle"/>
          </p:nvPr>
        </p:nvSpPr>
        <p:spPr>
          <a:xfrm>
            <a:off x="2286000" y="3124200"/>
            <a:ext cx="6172200" cy="1894362"/>
          </a:xfrm>
        </p:spPr>
        <p:txBody>
          <a:bodyPr/>
          <a:lstStyle>
            <a:lvl1pPr>
              <a:defRPr b="1"/>
            </a:lvl1pPr>
          </a:lstStyle>
          <a:p>
            <a:r>
              <a:rPr kumimoji="0" lang="ja-JP" altLang="en-US" smtClean="0"/>
              <a:t>マスター タイトルの書式設定</a:t>
            </a:r>
            <a:endParaRPr kumimoji="0" lang="en-US"/>
          </a:p>
        </p:txBody>
      </p:sp>
      <p:sp>
        <p:nvSpPr>
          <p:cNvPr id="9" name="サブタイトル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smtClean="0"/>
              <a:t>マスター サブタイトルの書式設定</a:t>
            </a:r>
            <a:endParaRPr kumimoji="0" lang="en-US"/>
          </a:p>
        </p:txBody>
      </p:sp>
      <p:sp>
        <p:nvSpPr>
          <p:cNvPr id="28" name="日付プレースホルダー 27"/>
          <p:cNvSpPr>
            <a:spLocks noGrp="1"/>
          </p:cNvSpPr>
          <p:nvPr>
            <p:ph type="dt" sz="half" idx="10"/>
          </p:nvPr>
        </p:nvSpPr>
        <p:spPr bwMode="auto">
          <a:xfrm rot="5400000">
            <a:off x="7764621" y="1174097"/>
            <a:ext cx="2286000" cy="381000"/>
          </a:xfrm>
        </p:spPr>
        <p:txBody>
          <a:bodyPr/>
          <a:lstStyle/>
          <a:p>
            <a:fld id="{0EA6F928-3B5E-4155-A5EC-2126C78BF5FA}" type="datetimeFigureOut">
              <a:rPr kumimoji="1" lang="ja-JP" altLang="en-US" smtClean="0"/>
              <a:t>2013/6/11</a:t>
            </a:fld>
            <a:endParaRPr kumimoji="1" lang="ja-JP" altLang="en-US"/>
          </a:p>
        </p:txBody>
      </p:sp>
      <p:sp>
        <p:nvSpPr>
          <p:cNvPr id="17" name="フッター プレースホルダー 16"/>
          <p:cNvSpPr>
            <a:spLocks noGrp="1"/>
          </p:cNvSpPr>
          <p:nvPr>
            <p:ph type="ftr" sz="quarter" idx="11"/>
          </p:nvPr>
        </p:nvSpPr>
        <p:spPr bwMode="auto">
          <a:xfrm rot="5400000">
            <a:off x="7077269" y="4181669"/>
            <a:ext cx="3657600" cy="384048"/>
          </a:xfrm>
        </p:spPr>
        <p:txBody>
          <a:bodyPr/>
          <a:lstStyle/>
          <a:p>
            <a:endParaRPr kumimoji="1" lang="ja-JP" altLang="en-US"/>
          </a:p>
        </p:txBody>
      </p:sp>
      <p:sp>
        <p:nvSpPr>
          <p:cNvPr id="10" name="正方形/長方形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正方形/長方形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正方形/長方形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正方形/長方形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直線コネクタ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直線コネクタ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直線コネクタ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直線コネクタ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直線コネクタ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直線コネクタ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正方形/長方形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円/楕円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円/楕円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円/楕円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円/楕円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円/楕円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スライド番号プレースホルダー 28"/>
          <p:cNvSpPr>
            <a:spLocks noGrp="1"/>
          </p:cNvSpPr>
          <p:nvPr>
            <p:ph type="sldNum" sz="quarter" idx="12"/>
          </p:nvPr>
        </p:nvSpPr>
        <p:spPr bwMode="auto">
          <a:xfrm>
            <a:off x="1325544" y="4928702"/>
            <a:ext cx="609600" cy="517524"/>
          </a:xfrm>
        </p:spPr>
        <p:txBody>
          <a:bodyPr/>
          <a:lstStyle/>
          <a:p>
            <a:fld id="{CD665B69-A30E-4406-864E-5CB78B294861}" type="slidenum">
              <a:rPr kumimoji="1" lang="ja-JP" altLang="en-US" smtClean="0"/>
              <a:t>‹#›</a:t>
            </a:fld>
            <a:endParaRPr kumimoji="1" lang="ja-JP"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fld id="{0EA6F928-3B5E-4155-A5EC-2126C78BF5FA}" type="datetimeFigureOut">
              <a:rPr kumimoji="1" lang="ja-JP" altLang="en-US" smtClean="0"/>
              <a:t>2013/6/11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D665B69-A30E-4406-864E-5CB78B294861}"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9"/>
            <a:ext cx="1676400" cy="5851525"/>
          </a:xfrm>
        </p:spPr>
        <p:txBody>
          <a:bodyPr vert="eaVert"/>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fld id="{0EA6F928-3B5E-4155-A5EC-2126C78BF5FA}" type="datetimeFigureOut">
              <a:rPr kumimoji="1" lang="ja-JP" altLang="en-US" smtClean="0"/>
              <a:t>2013/6/11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D665B69-A30E-4406-864E-5CB78B294861}"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8" name="コンテンツ プレースホルダー 7"/>
          <p:cNvSpPr>
            <a:spLocks noGrp="1"/>
          </p:cNvSpPr>
          <p:nvPr>
            <p:ph sz="quarter" idx="1"/>
          </p:nvPr>
        </p:nvSpPr>
        <p:spPr>
          <a:xfrm>
            <a:off x="457200" y="1600200"/>
            <a:ext cx="7467600" cy="4873752"/>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7" name="日付プレースホルダー 6"/>
          <p:cNvSpPr>
            <a:spLocks noGrp="1"/>
          </p:cNvSpPr>
          <p:nvPr>
            <p:ph type="dt" sz="half" idx="14"/>
          </p:nvPr>
        </p:nvSpPr>
        <p:spPr/>
        <p:txBody>
          <a:bodyPr rtlCol="0"/>
          <a:lstStyle/>
          <a:p>
            <a:fld id="{0EA6F928-3B5E-4155-A5EC-2126C78BF5FA}" type="datetimeFigureOut">
              <a:rPr kumimoji="1" lang="ja-JP" altLang="en-US" smtClean="0"/>
              <a:t>2013/6/11</a:t>
            </a:fld>
            <a:endParaRPr kumimoji="1" lang="ja-JP" altLang="en-US"/>
          </a:p>
        </p:txBody>
      </p:sp>
      <p:sp>
        <p:nvSpPr>
          <p:cNvPr id="9" name="スライド番号プレースホルダー 8"/>
          <p:cNvSpPr>
            <a:spLocks noGrp="1"/>
          </p:cNvSpPr>
          <p:nvPr>
            <p:ph type="sldNum" sz="quarter" idx="15"/>
          </p:nvPr>
        </p:nvSpPr>
        <p:spPr/>
        <p:txBody>
          <a:bodyPr rtlCol="0"/>
          <a:lstStyle/>
          <a:p>
            <a:fld id="{CD665B69-A30E-4406-864E-5CB78B294861}" type="slidenum">
              <a:rPr kumimoji="1" lang="ja-JP" altLang="en-US" smtClean="0"/>
              <a:t>‹#›</a:t>
            </a:fld>
            <a:endParaRPr kumimoji="1" lang="ja-JP" altLang="en-US"/>
          </a:p>
        </p:txBody>
      </p:sp>
      <p:sp>
        <p:nvSpPr>
          <p:cNvPr id="10" name="フッター プレースホルダー 9"/>
          <p:cNvSpPr>
            <a:spLocks noGrp="1"/>
          </p:cNvSpPr>
          <p:nvPr>
            <p:ph type="ftr" sz="quarter" idx="16"/>
          </p:nvPr>
        </p:nvSpPr>
        <p:spPr/>
        <p:txBody>
          <a:bodyPr rtlCol="0"/>
          <a:lstStyle/>
          <a:p>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1">
        <a:schemeClr val="bg2"/>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2286000" y="2895600"/>
            <a:ext cx="6172200" cy="2053590"/>
          </a:xfrm>
        </p:spPr>
        <p:txBody>
          <a:bodyPr/>
          <a:lstStyle>
            <a:lvl1pPr algn="l">
              <a:buNone/>
              <a:defRPr sz="3000" b="1" cap="small" baseline="0"/>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smtClean="0"/>
              <a:t>マスター テキストの書式設定</a:t>
            </a:r>
          </a:p>
        </p:txBody>
      </p:sp>
      <p:sp>
        <p:nvSpPr>
          <p:cNvPr id="4" name="日付プレースホルダー 3"/>
          <p:cNvSpPr>
            <a:spLocks noGrp="1"/>
          </p:cNvSpPr>
          <p:nvPr>
            <p:ph type="dt" sz="half" idx="10"/>
          </p:nvPr>
        </p:nvSpPr>
        <p:spPr bwMode="auto">
          <a:xfrm rot="5400000">
            <a:off x="7763256" y="1170432"/>
            <a:ext cx="2286000" cy="381000"/>
          </a:xfrm>
        </p:spPr>
        <p:txBody>
          <a:bodyPr/>
          <a:lstStyle/>
          <a:p>
            <a:fld id="{0EA6F928-3B5E-4155-A5EC-2126C78BF5FA}" type="datetimeFigureOut">
              <a:rPr kumimoji="1" lang="ja-JP" altLang="en-US" smtClean="0"/>
              <a:t>2013/6/11</a:t>
            </a:fld>
            <a:endParaRPr kumimoji="1" lang="ja-JP" altLang="en-US"/>
          </a:p>
        </p:txBody>
      </p:sp>
      <p:sp>
        <p:nvSpPr>
          <p:cNvPr id="5" name="フッター プレースホルダー 4"/>
          <p:cNvSpPr>
            <a:spLocks noGrp="1"/>
          </p:cNvSpPr>
          <p:nvPr>
            <p:ph type="ftr" sz="quarter" idx="11"/>
          </p:nvPr>
        </p:nvSpPr>
        <p:spPr bwMode="auto">
          <a:xfrm rot="5400000">
            <a:off x="7077456" y="4178808"/>
            <a:ext cx="3657600" cy="384048"/>
          </a:xfrm>
        </p:spPr>
        <p:txBody>
          <a:bodyPr/>
          <a:lstStyle/>
          <a:p>
            <a:endParaRPr kumimoji="1" lang="ja-JP" altLang="en-US"/>
          </a:p>
        </p:txBody>
      </p:sp>
      <p:sp>
        <p:nvSpPr>
          <p:cNvPr id="9" name="正方形/長方形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正方形/長方形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正方形/長方形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正方形/長方形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直線コネクタ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直線コネクタ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直線コネクタ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直線コネクタ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直線コネクタ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正方形/長方形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円/楕円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円/楕円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円/楕円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円/楕円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円/楕円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直線コネクタ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スライド番号プレースホルダー 5"/>
          <p:cNvSpPr>
            <a:spLocks noGrp="1"/>
          </p:cNvSpPr>
          <p:nvPr>
            <p:ph type="sldNum" sz="quarter" idx="12"/>
          </p:nvPr>
        </p:nvSpPr>
        <p:spPr bwMode="auto">
          <a:xfrm>
            <a:off x="1340616" y="4928702"/>
            <a:ext cx="609600" cy="517524"/>
          </a:xfrm>
        </p:spPr>
        <p:txBody>
          <a:bodyPr/>
          <a:lstStyle/>
          <a:p>
            <a:fld id="{CD665B69-A30E-4406-864E-5CB78B294861}" type="slidenum">
              <a:rPr kumimoji="1" lang="ja-JP" altLang="en-US" smtClean="0"/>
              <a:t>‹#›</a:t>
            </a:fld>
            <a:endParaRPr kumimoji="1" lang="ja-JP"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5" name="日付プレースホルダー 4"/>
          <p:cNvSpPr>
            <a:spLocks noGrp="1"/>
          </p:cNvSpPr>
          <p:nvPr>
            <p:ph type="dt" sz="half" idx="10"/>
          </p:nvPr>
        </p:nvSpPr>
        <p:spPr/>
        <p:txBody>
          <a:bodyPr/>
          <a:lstStyle/>
          <a:p>
            <a:fld id="{0EA6F928-3B5E-4155-A5EC-2126C78BF5FA}" type="datetimeFigureOut">
              <a:rPr kumimoji="1" lang="ja-JP" altLang="en-US" smtClean="0"/>
              <a:t>2013/6/11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D665B69-A30E-4406-864E-5CB78B294861}" type="slidenum">
              <a:rPr kumimoji="1" lang="ja-JP" altLang="en-US" smtClean="0"/>
              <a:t>‹#›</a:t>
            </a:fld>
            <a:endParaRPr kumimoji="1" lang="ja-JP" altLang="en-US"/>
          </a:p>
        </p:txBody>
      </p:sp>
      <p:sp>
        <p:nvSpPr>
          <p:cNvPr id="9" name="コンテンツ プレースホルダー 8"/>
          <p:cNvSpPr>
            <a:spLocks noGrp="1"/>
          </p:cNvSpPr>
          <p:nvPr>
            <p:ph sz="quarter" idx="1"/>
          </p:nvPr>
        </p:nvSpPr>
        <p:spPr>
          <a:xfrm>
            <a:off x="457200" y="1600200"/>
            <a:ext cx="3657600" cy="4572000"/>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1" name="コンテンツ プレースホルダー 10"/>
          <p:cNvSpPr>
            <a:spLocks noGrp="1"/>
          </p:cNvSpPr>
          <p:nvPr>
            <p:ph sz="quarter" idx="2"/>
          </p:nvPr>
        </p:nvSpPr>
        <p:spPr>
          <a:xfrm>
            <a:off x="4270248" y="1600200"/>
            <a:ext cx="3657600" cy="4572000"/>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7543800" cy="1143000"/>
          </a:xfrm>
        </p:spPr>
        <p:txBody>
          <a:bodyPr anchor="b"/>
          <a:lstStyle>
            <a:lvl1pPr>
              <a:defRPr/>
            </a:lvl1pPr>
          </a:lstStyle>
          <a:p>
            <a:r>
              <a:rPr kumimoji="0" lang="ja-JP" altLang="en-US" smtClean="0"/>
              <a:t>マスター タイトルの書式設定</a:t>
            </a:r>
            <a:endParaRPr kumimoji="0" lang="en-US"/>
          </a:p>
        </p:txBody>
      </p:sp>
      <p:sp>
        <p:nvSpPr>
          <p:cNvPr id="7" name="日付プレースホルダー 6"/>
          <p:cNvSpPr>
            <a:spLocks noGrp="1"/>
          </p:cNvSpPr>
          <p:nvPr>
            <p:ph type="dt" sz="half" idx="10"/>
          </p:nvPr>
        </p:nvSpPr>
        <p:spPr/>
        <p:txBody>
          <a:bodyPr/>
          <a:lstStyle/>
          <a:p>
            <a:fld id="{0EA6F928-3B5E-4155-A5EC-2126C78BF5FA}" type="datetimeFigureOut">
              <a:rPr kumimoji="1" lang="ja-JP" altLang="en-US" smtClean="0"/>
              <a:t>2013/6/11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CD665B69-A30E-4406-864E-5CB78B294861}" type="slidenum">
              <a:rPr kumimoji="1" lang="ja-JP" altLang="en-US" smtClean="0"/>
              <a:t>‹#›</a:t>
            </a:fld>
            <a:endParaRPr kumimoji="1" lang="ja-JP" altLang="en-US"/>
          </a:p>
        </p:txBody>
      </p:sp>
      <p:sp>
        <p:nvSpPr>
          <p:cNvPr id="11" name="コンテンツ プレースホルダー 10"/>
          <p:cNvSpPr>
            <a:spLocks noGrp="1"/>
          </p:cNvSpPr>
          <p:nvPr>
            <p:ph sz="quarter" idx="2"/>
          </p:nvPr>
        </p:nvSpPr>
        <p:spPr>
          <a:xfrm>
            <a:off x="457200" y="2362200"/>
            <a:ext cx="3657600" cy="3886200"/>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3" name="コンテンツ プレースホルダー 12"/>
          <p:cNvSpPr>
            <a:spLocks noGrp="1"/>
          </p:cNvSpPr>
          <p:nvPr>
            <p:ph sz="quarter" idx="4"/>
          </p:nvPr>
        </p:nvSpPr>
        <p:spPr>
          <a:xfrm>
            <a:off x="4371975" y="2362200"/>
            <a:ext cx="3657600" cy="3886200"/>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2" name="テキスト プレースホルダー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ja-JP" altLang="en-US" smtClean="0"/>
              <a:t>マスター テキストの書式設定</a:t>
            </a:r>
          </a:p>
        </p:txBody>
      </p:sp>
      <p:sp>
        <p:nvSpPr>
          <p:cNvPr id="14" name="テキスト プレースホルダー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ja-JP" altLang="en-US" smtClean="0"/>
              <a:t>マスター テキストの書式設定</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6" name="日付プレースホルダー 5"/>
          <p:cNvSpPr>
            <a:spLocks noGrp="1"/>
          </p:cNvSpPr>
          <p:nvPr>
            <p:ph type="dt" sz="half" idx="10"/>
          </p:nvPr>
        </p:nvSpPr>
        <p:spPr/>
        <p:txBody>
          <a:bodyPr rtlCol="0"/>
          <a:lstStyle/>
          <a:p>
            <a:fld id="{0EA6F928-3B5E-4155-A5EC-2126C78BF5FA}" type="datetimeFigureOut">
              <a:rPr kumimoji="1" lang="ja-JP" altLang="en-US" smtClean="0"/>
              <a:t>2013/6/11</a:t>
            </a:fld>
            <a:endParaRPr kumimoji="1" lang="ja-JP" altLang="en-US"/>
          </a:p>
        </p:txBody>
      </p:sp>
      <p:sp>
        <p:nvSpPr>
          <p:cNvPr id="7" name="スライド番号プレースホルダー 6"/>
          <p:cNvSpPr>
            <a:spLocks noGrp="1"/>
          </p:cNvSpPr>
          <p:nvPr>
            <p:ph type="sldNum" sz="quarter" idx="11"/>
          </p:nvPr>
        </p:nvSpPr>
        <p:spPr/>
        <p:txBody>
          <a:bodyPr rtlCol="0"/>
          <a:lstStyle/>
          <a:p>
            <a:fld id="{CD665B69-A30E-4406-864E-5CB78B294861}" type="slidenum">
              <a:rPr kumimoji="1" lang="ja-JP" altLang="en-US" smtClean="0"/>
              <a:t>‹#›</a:t>
            </a:fld>
            <a:endParaRPr kumimoji="1" lang="ja-JP" altLang="en-US"/>
          </a:p>
        </p:txBody>
      </p:sp>
      <p:sp>
        <p:nvSpPr>
          <p:cNvPr id="8" name="フッター プレースホルダー 7"/>
          <p:cNvSpPr>
            <a:spLocks noGrp="1"/>
          </p:cNvSpPr>
          <p:nvPr>
            <p:ph type="ftr" sz="quarter" idx="12"/>
          </p:nvPr>
        </p:nvSpPr>
        <p:spPr/>
        <p:txBody>
          <a:bodyPr rtlCol="0"/>
          <a:lstStyle/>
          <a:p>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0EA6F928-3B5E-4155-A5EC-2126C78BF5FA}" type="datetimeFigureOut">
              <a:rPr kumimoji="1" lang="ja-JP" altLang="en-US" smtClean="0"/>
              <a:t>2013/6/11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CD665B69-A30E-4406-864E-5CB78B294861}"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bg>
      <p:bgRef idx="1001">
        <a:schemeClr val="bg1"/>
      </p:bgRef>
    </p:bg>
    <p:spTree>
      <p:nvGrpSpPr>
        <p:cNvPr id="1" name=""/>
        <p:cNvGrpSpPr/>
        <p:nvPr/>
      </p:nvGrpSpPr>
      <p:grpSpPr>
        <a:xfrm>
          <a:off x="0" y="0"/>
          <a:ext cx="0" cy="0"/>
          <a:chOff x="0" y="0"/>
          <a:chExt cx="0" cy="0"/>
        </a:xfrm>
      </p:grpSpPr>
      <p:sp>
        <p:nvSpPr>
          <p:cNvPr id="10" name="直線コネクタ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タイトル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ja-JP" altLang="en-US" smtClean="0"/>
              <a:t>マスター テキストの書式設定</a:t>
            </a:r>
          </a:p>
        </p:txBody>
      </p:sp>
      <p:sp>
        <p:nvSpPr>
          <p:cNvPr id="8" name="直線コネクタ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直線コネクタ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直線コネクタ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正方形/長方形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直線コネクタ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円/楕円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コンテンツ プレースホルダー 17"/>
          <p:cNvSpPr>
            <a:spLocks noGrp="1"/>
          </p:cNvSpPr>
          <p:nvPr>
            <p:ph sz="quarter" idx="1"/>
          </p:nvPr>
        </p:nvSpPr>
        <p:spPr>
          <a:xfrm>
            <a:off x="304800" y="274320"/>
            <a:ext cx="5638800" cy="6327648"/>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21" name="日付プレースホルダー 20"/>
          <p:cNvSpPr>
            <a:spLocks noGrp="1"/>
          </p:cNvSpPr>
          <p:nvPr>
            <p:ph type="dt" sz="half" idx="14"/>
          </p:nvPr>
        </p:nvSpPr>
        <p:spPr/>
        <p:txBody>
          <a:bodyPr rtlCol="0"/>
          <a:lstStyle/>
          <a:p>
            <a:fld id="{0EA6F928-3B5E-4155-A5EC-2126C78BF5FA}" type="datetimeFigureOut">
              <a:rPr kumimoji="1" lang="ja-JP" altLang="en-US" smtClean="0"/>
              <a:t>2013/6/11</a:t>
            </a:fld>
            <a:endParaRPr kumimoji="1" lang="ja-JP" altLang="en-US"/>
          </a:p>
        </p:txBody>
      </p:sp>
      <p:sp>
        <p:nvSpPr>
          <p:cNvPr id="22" name="スライド番号プレースホルダー 21"/>
          <p:cNvSpPr>
            <a:spLocks noGrp="1"/>
          </p:cNvSpPr>
          <p:nvPr>
            <p:ph type="sldNum" sz="quarter" idx="15"/>
          </p:nvPr>
        </p:nvSpPr>
        <p:spPr/>
        <p:txBody>
          <a:bodyPr rtlCol="0"/>
          <a:lstStyle/>
          <a:p>
            <a:fld id="{CD665B69-A30E-4406-864E-5CB78B294861}" type="slidenum">
              <a:rPr kumimoji="1" lang="ja-JP" altLang="en-US" smtClean="0"/>
              <a:t>‹#›</a:t>
            </a:fld>
            <a:endParaRPr kumimoji="1" lang="ja-JP" altLang="en-US"/>
          </a:p>
        </p:txBody>
      </p:sp>
      <p:sp>
        <p:nvSpPr>
          <p:cNvPr id="23" name="フッター プレースホルダー 22"/>
          <p:cNvSpPr>
            <a:spLocks noGrp="1"/>
          </p:cNvSpPr>
          <p:nvPr>
            <p:ph type="ftr" sz="quarter" idx="16"/>
          </p:nvPr>
        </p:nvSpPr>
        <p:spPr/>
        <p:txBody>
          <a:bodyPr rtlCol="0"/>
          <a:lstStyle/>
          <a:p>
            <a:endParaRPr kumimoji="1" lang="ja-JP"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9" name="直線コネクタ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円/楕円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タイトル 1"/>
          <p:cNvSpPr>
            <a:spLocks noGrp="1"/>
          </p:cNvSpPr>
          <p:nvPr>
            <p:ph type="title"/>
          </p:nvPr>
        </p:nvSpPr>
        <p:spPr>
          <a:xfrm rot="5400000">
            <a:off x="3350133" y="3200400"/>
            <a:ext cx="6309360" cy="457200"/>
          </a:xfrm>
        </p:spPr>
        <p:txBody>
          <a:bodyPr anchor="b"/>
          <a:lstStyle>
            <a:lvl1pPr algn="l">
              <a:buNone/>
              <a:defRPr sz="2000" b="1"/>
            </a:lvl1pPr>
          </a:lstStyle>
          <a:p>
            <a:r>
              <a:rPr kumimoji="0" lang="ja-JP" altLang="en-US" smtClean="0"/>
              <a:t>マスター タイトルの書式設定</a:t>
            </a:r>
            <a:endParaRPr kumimoji="0" lang="en-US"/>
          </a:p>
        </p:txBody>
      </p:sp>
      <p:sp>
        <p:nvSpPr>
          <p:cNvPr id="3" name="図プレースホルダー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ja-JP" altLang="en-US" smtClean="0"/>
              <a:t>アイコンをクリックして図を追加</a:t>
            </a:r>
            <a:endParaRPr kumimoji="0" lang="en-US" dirty="0"/>
          </a:p>
        </p:txBody>
      </p:sp>
      <p:sp>
        <p:nvSpPr>
          <p:cNvPr id="4" name="テキスト プレースホルダー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ja-JP" altLang="en-US" smtClean="0"/>
              <a:t>マスター テキストの書式設定</a:t>
            </a:r>
          </a:p>
        </p:txBody>
      </p:sp>
      <p:sp>
        <p:nvSpPr>
          <p:cNvPr id="10" name="直線コネクタ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正方形/長方形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直線コネクタ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直線コネクタ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直線コネクタ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日付プレースホルダー 16"/>
          <p:cNvSpPr>
            <a:spLocks noGrp="1"/>
          </p:cNvSpPr>
          <p:nvPr>
            <p:ph type="dt" sz="half" idx="10"/>
          </p:nvPr>
        </p:nvSpPr>
        <p:spPr/>
        <p:txBody>
          <a:bodyPr rtlCol="0"/>
          <a:lstStyle/>
          <a:p>
            <a:fld id="{0EA6F928-3B5E-4155-A5EC-2126C78BF5FA}" type="datetimeFigureOut">
              <a:rPr kumimoji="1" lang="ja-JP" altLang="en-US" smtClean="0"/>
              <a:t>2013/6/11</a:t>
            </a:fld>
            <a:endParaRPr kumimoji="1" lang="ja-JP" altLang="en-US"/>
          </a:p>
        </p:txBody>
      </p:sp>
      <p:sp>
        <p:nvSpPr>
          <p:cNvPr id="18" name="スライド番号プレースホルダー 17"/>
          <p:cNvSpPr>
            <a:spLocks noGrp="1"/>
          </p:cNvSpPr>
          <p:nvPr>
            <p:ph type="sldNum" sz="quarter" idx="11"/>
          </p:nvPr>
        </p:nvSpPr>
        <p:spPr/>
        <p:txBody>
          <a:bodyPr rtlCol="0"/>
          <a:lstStyle/>
          <a:p>
            <a:fld id="{CD665B69-A30E-4406-864E-5CB78B294861}" type="slidenum">
              <a:rPr kumimoji="1" lang="ja-JP" altLang="en-US" smtClean="0"/>
              <a:t>‹#›</a:t>
            </a:fld>
            <a:endParaRPr kumimoji="1" lang="ja-JP" altLang="en-US"/>
          </a:p>
        </p:txBody>
      </p:sp>
      <p:sp>
        <p:nvSpPr>
          <p:cNvPr id="21" name="フッター プレースホルダー 20"/>
          <p:cNvSpPr>
            <a:spLocks noGrp="1"/>
          </p:cNvSpPr>
          <p:nvPr>
            <p:ph type="ftr" sz="quarter" idx="12"/>
          </p:nvPr>
        </p:nvSpPr>
        <p:spPr/>
        <p:txBody>
          <a:bodyPr rtlCol="0"/>
          <a:lstStyle/>
          <a:p>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直線コネクタ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タイトル プレースホルダー 21"/>
          <p:cNvSpPr>
            <a:spLocks noGrp="1"/>
          </p:cNvSpPr>
          <p:nvPr>
            <p:ph type="title"/>
          </p:nvPr>
        </p:nvSpPr>
        <p:spPr>
          <a:xfrm>
            <a:off x="457200" y="274638"/>
            <a:ext cx="7467600" cy="1143000"/>
          </a:xfrm>
          <a:prstGeom prst="rect">
            <a:avLst/>
          </a:prstGeom>
        </p:spPr>
        <p:txBody>
          <a:bodyPr vert="horz" anchor="b">
            <a:normAutofit/>
          </a:bodyPr>
          <a:lstStyle/>
          <a:p>
            <a:r>
              <a:rPr kumimoji="0" lang="ja-JP" altLang="en-US" smtClean="0"/>
              <a:t>マスター タイトルの書式設定</a:t>
            </a:r>
            <a:endParaRPr kumimoji="0" lang="en-US"/>
          </a:p>
        </p:txBody>
      </p:sp>
      <p:sp>
        <p:nvSpPr>
          <p:cNvPr id="13" name="テキスト プレースホルダー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ja-JP" altLang="en-US" smtClean="0"/>
              <a:t>マスター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14" name="日付プレースホルダー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0EA6F928-3B5E-4155-A5EC-2126C78BF5FA}" type="datetimeFigureOut">
              <a:rPr kumimoji="1" lang="ja-JP" altLang="en-US" smtClean="0"/>
              <a:t>2013/6/11</a:t>
            </a:fld>
            <a:endParaRPr kumimoji="1" lang="ja-JP" altLang="en-US"/>
          </a:p>
        </p:txBody>
      </p:sp>
      <p:sp>
        <p:nvSpPr>
          <p:cNvPr id="3" name="フッター プレースホルダー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kumimoji="1" lang="ja-JP" altLang="en-US"/>
          </a:p>
        </p:txBody>
      </p:sp>
      <p:sp>
        <p:nvSpPr>
          <p:cNvPr id="7" name="直線コネクタ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直線コネクタ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正方形/長方形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直線コネクタ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円/楕円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スライド番号プレースホルダー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CD665B69-A30E-4406-864E-5CB78B294861}"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1"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1"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1"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1"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1"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1"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1"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1"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1"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1" sz="1400" kern="1200" baseline="0">
          <a:solidFill>
            <a:schemeClr val="tx2"/>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286000" y="332656"/>
            <a:ext cx="6172200" cy="1894362"/>
          </a:xfrm>
        </p:spPr>
        <p:txBody>
          <a:bodyPr>
            <a:normAutofit fontScale="90000"/>
          </a:bodyPr>
          <a:lstStyle/>
          <a:p>
            <a:r>
              <a:rPr kumimoji="1" lang="ja-JP" altLang="en-US" sz="4000" b="0" dirty="0" smtClean="0">
                <a:latin typeface="HGP創英角ｺﾞｼｯｸUB" pitchFamily="50" charset="-128"/>
                <a:ea typeface="HGP創英角ｺﾞｼｯｸUB" pitchFamily="50" charset="-128"/>
              </a:rPr>
              <a:t>ネットワーク講座</a:t>
            </a:r>
            <a:r>
              <a:rPr kumimoji="1" lang="ja-JP" altLang="en-US" sz="4000" b="0" dirty="0" smtClean="0"/>
              <a:t> </a:t>
            </a:r>
            <a:r>
              <a:rPr kumimoji="1" lang="en-US" altLang="ja-JP" sz="4000" b="0" dirty="0" smtClean="0">
                <a:latin typeface="Arial Unicode MS" pitchFamily="50" charset="-128"/>
                <a:ea typeface="Arial Unicode MS" pitchFamily="50" charset="-128"/>
                <a:cs typeface="Arial Unicode MS" pitchFamily="50" charset="-128"/>
              </a:rPr>
              <a:t>#2</a:t>
            </a:r>
            <a:br>
              <a:rPr kumimoji="1" lang="en-US" altLang="ja-JP" sz="4000" b="0" dirty="0" smtClean="0">
                <a:latin typeface="Arial Unicode MS" pitchFamily="50" charset="-128"/>
                <a:ea typeface="Arial Unicode MS" pitchFamily="50" charset="-128"/>
                <a:cs typeface="Arial Unicode MS" pitchFamily="50" charset="-128"/>
              </a:rPr>
            </a:br>
            <a:r>
              <a:rPr lang="ja-JP" altLang="en-US" sz="4000" b="0" dirty="0" smtClean="0">
                <a:latin typeface="ＭＳ ゴシック" pitchFamily="49" charset="-128"/>
                <a:ea typeface="ＭＳ ゴシック" pitchFamily="49" charset="-128"/>
                <a:cs typeface="Arial Unicode MS" pitchFamily="50" charset="-128"/>
              </a:rPr>
              <a:t>プロトコルと</a:t>
            </a:r>
            <a:r>
              <a:rPr lang="en-US" altLang="ja-JP" sz="4000" b="0" dirty="0" smtClean="0">
                <a:latin typeface="Arial Unicode MS" pitchFamily="50" charset="-128"/>
                <a:ea typeface="Arial Unicode MS" pitchFamily="50" charset="-128"/>
                <a:cs typeface="Arial Unicode MS" pitchFamily="50" charset="-128"/>
              </a:rPr>
              <a:t>OSI</a:t>
            </a:r>
            <a:r>
              <a:rPr lang="ja-JP" altLang="en-US" sz="4000" b="0" dirty="0" smtClean="0">
                <a:latin typeface="ＭＳ ゴシック" pitchFamily="49" charset="-128"/>
                <a:ea typeface="ＭＳ ゴシック" pitchFamily="49" charset="-128"/>
                <a:cs typeface="Arial Unicode MS" pitchFamily="50" charset="-128"/>
              </a:rPr>
              <a:t>参照モデル</a:t>
            </a:r>
            <a:endParaRPr kumimoji="1" lang="ja-JP" altLang="en-US" sz="4000" b="0" dirty="0">
              <a:latin typeface="ＭＳ ゴシック" pitchFamily="49" charset="-128"/>
              <a:ea typeface="ＭＳ ゴシック" pitchFamily="49" charset="-128"/>
              <a:cs typeface="Arial Unicode MS" pitchFamily="50" charset="-128"/>
            </a:endParaRPr>
          </a:p>
        </p:txBody>
      </p:sp>
      <p:sp>
        <p:nvSpPr>
          <p:cNvPr id="3" name="サブタイトル 2"/>
          <p:cNvSpPr>
            <a:spLocks noGrp="1"/>
          </p:cNvSpPr>
          <p:nvPr>
            <p:ph type="subTitle" idx="1"/>
          </p:nvPr>
        </p:nvSpPr>
        <p:spPr>
          <a:xfrm>
            <a:off x="3923928" y="5003322"/>
            <a:ext cx="4534272" cy="1371600"/>
          </a:xfrm>
        </p:spPr>
        <p:txBody>
          <a:bodyPr/>
          <a:lstStyle/>
          <a:p>
            <a:r>
              <a:rPr kumimoji="1" lang="en-US" altLang="ja-JP" dirty="0" smtClean="0"/>
              <a:t>	</a:t>
            </a:r>
            <a:r>
              <a:rPr kumimoji="1" lang="ja-JP" altLang="en-US" sz="2400" b="0" dirty="0" smtClean="0">
                <a:latin typeface="ＭＳ ゴシック" pitchFamily="49" charset="-128"/>
                <a:ea typeface="ＭＳ ゴシック" pitchFamily="49" charset="-128"/>
              </a:rPr>
              <a:t>開講者</a:t>
            </a:r>
            <a:r>
              <a:rPr kumimoji="1" lang="en-US" altLang="ja-JP" sz="2400" b="0" dirty="0" smtClean="0">
                <a:latin typeface="ＭＳ ゴシック" pitchFamily="49" charset="-128"/>
                <a:ea typeface="ＭＳ ゴシック" pitchFamily="49" charset="-128"/>
              </a:rPr>
              <a:t>: </a:t>
            </a:r>
            <a:r>
              <a:rPr lang="en-US" altLang="ja-JP" sz="2400" b="0" dirty="0" smtClean="0">
                <a:latin typeface="Arial Unicode MS" pitchFamily="50" charset="-128"/>
                <a:ea typeface="Arial Unicode MS" pitchFamily="50" charset="-128"/>
                <a:cs typeface="Arial Unicode MS" pitchFamily="50" charset="-128"/>
              </a:rPr>
              <a:t>Schneider</a:t>
            </a:r>
            <a:endParaRPr kumimoji="1" lang="ja-JP" altLang="en-US" sz="2400" b="0" dirty="0">
              <a:latin typeface="Arial Unicode MS" pitchFamily="50" charset="-128"/>
              <a:ea typeface="Arial Unicode MS" pitchFamily="50" charset="-128"/>
              <a:cs typeface="Arial Unicode MS" pitchFamily="50" charset="-128"/>
            </a:endParaRPr>
          </a:p>
        </p:txBody>
      </p:sp>
    </p:spTree>
    <p:extLst>
      <p:ext uri="{BB962C8B-B14F-4D97-AF65-F5344CB8AC3E}">
        <p14:creationId xmlns:p14="http://schemas.microsoft.com/office/powerpoint/2010/main" val="23915920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第</a:t>
            </a:r>
            <a:r>
              <a:rPr kumimoji="1" lang="en-US" altLang="ja-JP" dirty="0" smtClean="0"/>
              <a:t>6</a:t>
            </a:r>
            <a:r>
              <a:rPr kumimoji="1" lang="ja-JP" altLang="en-US" dirty="0" smtClean="0"/>
              <a:t>層</a:t>
            </a:r>
            <a:r>
              <a:rPr kumimoji="1" lang="en-US" altLang="ja-JP" dirty="0" smtClean="0"/>
              <a:t>: </a:t>
            </a:r>
            <a:r>
              <a:rPr kumimoji="1" lang="ja-JP" altLang="en-US" dirty="0" smtClean="0"/>
              <a:t>プレゼンテーション層</a:t>
            </a:r>
            <a:endParaRPr kumimoji="1" lang="ja-JP" altLang="en-US" dirty="0"/>
          </a:p>
        </p:txBody>
      </p:sp>
      <p:sp>
        <p:nvSpPr>
          <p:cNvPr id="3" name="コンテンツ プレースホルダー 2"/>
          <p:cNvSpPr>
            <a:spLocks noGrp="1"/>
          </p:cNvSpPr>
          <p:nvPr>
            <p:ph sz="quarter" idx="1"/>
          </p:nvPr>
        </p:nvSpPr>
        <p:spPr/>
        <p:txBody>
          <a:bodyPr/>
          <a:lstStyle/>
          <a:p>
            <a:r>
              <a:rPr kumimoji="1" lang="ja-JP" altLang="en-US" dirty="0" smtClean="0"/>
              <a:t>圧縮方式や文字コードなど、データの表現形式を規定する</a:t>
            </a:r>
            <a:endParaRPr kumimoji="1" lang="en-US" altLang="ja-JP" dirty="0" smtClean="0"/>
          </a:p>
          <a:p>
            <a:r>
              <a:rPr lang="ja-JP" altLang="en-US" dirty="0"/>
              <a:t>これ</a:t>
            </a:r>
            <a:r>
              <a:rPr lang="ja-JP" altLang="en-US" dirty="0" smtClean="0"/>
              <a:t>により、データの意味が正しく伝わるようになる</a:t>
            </a:r>
            <a:endParaRPr lang="en-US" altLang="ja-JP" dirty="0" smtClean="0"/>
          </a:p>
          <a:p>
            <a:r>
              <a:rPr kumimoji="1" lang="ja-JP" altLang="en-US" dirty="0" smtClean="0"/>
              <a:t>データの</a:t>
            </a:r>
            <a:r>
              <a:rPr lang="ja-JP" altLang="en-US" dirty="0"/>
              <a:t>圧縮</a:t>
            </a:r>
            <a:r>
              <a:rPr lang="ja-JP" altLang="en-US" dirty="0" smtClean="0"/>
              <a:t>解凍・暗号化などが該当する</a:t>
            </a:r>
            <a:endParaRPr kumimoji="1" lang="ja-JP" altLang="en-US" dirty="0"/>
          </a:p>
        </p:txBody>
      </p:sp>
    </p:spTree>
    <p:extLst>
      <p:ext uri="{BB962C8B-B14F-4D97-AF65-F5344CB8AC3E}">
        <p14:creationId xmlns:p14="http://schemas.microsoft.com/office/powerpoint/2010/main" val="14102624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第</a:t>
            </a:r>
            <a:r>
              <a:rPr kumimoji="1" lang="en-US" altLang="ja-JP" dirty="0" smtClean="0"/>
              <a:t>7</a:t>
            </a:r>
            <a:r>
              <a:rPr kumimoji="1" lang="ja-JP" altLang="en-US" dirty="0" smtClean="0"/>
              <a:t>層</a:t>
            </a:r>
            <a:r>
              <a:rPr kumimoji="1" lang="en-US" altLang="ja-JP" dirty="0" smtClean="0"/>
              <a:t>: </a:t>
            </a:r>
            <a:r>
              <a:rPr kumimoji="1" lang="ja-JP" altLang="en-US" dirty="0" smtClean="0"/>
              <a:t>アプリケーション層</a:t>
            </a:r>
            <a:endParaRPr kumimoji="1" lang="ja-JP" altLang="en-US" dirty="0"/>
          </a:p>
        </p:txBody>
      </p:sp>
      <p:sp>
        <p:nvSpPr>
          <p:cNvPr id="3" name="コンテンツ プレースホルダー 2"/>
          <p:cNvSpPr>
            <a:spLocks noGrp="1"/>
          </p:cNvSpPr>
          <p:nvPr>
            <p:ph sz="quarter" idx="1"/>
          </p:nvPr>
        </p:nvSpPr>
        <p:spPr/>
        <p:txBody>
          <a:bodyPr/>
          <a:lstStyle/>
          <a:p>
            <a:r>
              <a:rPr kumimoji="1" lang="ja-JP" altLang="en-US" dirty="0" smtClean="0"/>
              <a:t>これまでの層によるデータ通信をユーザや他のプログラムへ伝える役割を担う</a:t>
            </a:r>
            <a:endParaRPr kumimoji="1" lang="en-US" altLang="ja-JP" dirty="0" smtClean="0"/>
          </a:p>
        </p:txBody>
      </p:sp>
    </p:spTree>
    <p:extLst>
      <p:ext uri="{BB962C8B-B14F-4D97-AF65-F5344CB8AC3E}">
        <p14:creationId xmlns:p14="http://schemas.microsoft.com/office/powerpoint/2010/main" val="31666540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その他の層</a:t>
            </a:r>
            <a:endParaRPr kumimoji="1" lang="ja-JP" altLang="en-US" dirty="0"/>
          </a:p>
        </p:txBody>
      </p:sp>
      <p:sp>
        <p:nvSpPr>
          <p:cNvPr id="3" name="コンテンツ プレースホルダー 2"/>
          <p:cNvSpPr>
            <a:spLocks noGrp="1"/>
          </p:cNvSpPr>
          <p:nvPr>
            <p:ph sz="quarter" idx="1"/>
          </p:nvPr>
        </p:nvSpPr>
        <p:spPr/>
        <p:txBody>
          <a:bodyPr/>
          <a:lstStyle/>
          <a:p>
            <a:r>
              <a:rPr kumimoji="1" lang="ja-JP" altLang="en-US" dirty="0" smtClean="0"/>
              <a:t>もちろんこれらはジョークである</a:t>
            </a:r>
            <a:r>
              <a:rPr kumimoji="1" lang="en-US" altLang="ja-JP" dirty="0" smtClean="0"/>
              <a:t>.</a:t>
            </a:r>
          </a:p>
          <a:p>
            <a:r>
              <a:rPr kumimoji="1" lang="ja-JP" altLang="en-US" dirty="0" smtClean="0"/>
              <a:t>第</a:t>
            </a:r>
            <a:r>
              <a:rPr kumimoji="1" lang="en-US" altLang="ja-JP" dirty="0" smtClean="0"/>
              <a:t>0</a:t>
            </a:r>
            <a:r>
              <a:rPr kumimoji="1" lang="ja-JP" altLang="en-US" dirty="0" smtClean="0"/>
              <a:t>層</a:t>
            </a:r>
            <a:r>
              <a:rPr kumimoji="1" lang="en-US" altLang="ja-JP" dirty="0" smtClean="0"/>
              <a:t>: </a:t>
            </a:r>
            <a:r>
              <a:rPr kumimoji="1" lang="ja-JP" altLang="en-US" dirty="0" smtClean="0"/>
              <a:t>土建層</a:t>
            </a:r>
            <a:endParaRPr kumimoji="1" lang="en-US" altLang="ja-JP" dirty="0" smtClean="0"/>
          </a:p>
          <a:p>
            <a:pPr lvl="1"/>
            <a:r>
              <a:rPr kumimoji="1" lang="ja-JP" altLang="en-US" dirty="0" smtClean="0"/>
              <a:t>ネットワークを構成する建物を指す</a:t>
            </a:r>
            <a:endParaRPr kumimoji="1" lang="en-US" altLang="ja-JP" dirty="0" smtClean="0"/>
          </a:p>
          <a:p>
            <a:r>
              <a:rPr lang="ja-JP" altLang="en-US" dirty="0" smtClean="0"/>
              <a:t>第</a:t>
            </a:r>
            <a:r>
              <a:rPr lang="en-US" altLang="ja-JP" dirty="0" smtClean="0"/>
              <a:t>8</a:t>
            </a:r>
            <a:r>
              <a:rPr lang="ja-JP" altLang="en-US" dirty="0" smtClean="0"/>
              <a:t>層</a:t>
            </a:r>
            <a:r>
              <a:rPr lang="en-US" altLang="ja-JP" dirty="0" smtClean="0"/>
              <a:t>: </a:t>
            </a:r>
            <a:r>
              <a:rPr lang="ja-JP" altLang="en-US" dirty="0" smtClean="0"/>
              <a:t>ユーザ層</a:t>
            </a:r>
            <a:endParaRPr lang="en-US" altLang="ja-JP" dirty="0" smtClean="0"/>
          </a:p>
          <a:p>
            <a:pPr lvl="1"/>
            <a:r>
              <a:rPr lang="en-US" altLang="ja-JP" dirty="0" smtClean="0"/>
              <a:t>OSI</a:t>
            </a:r>
            <a:r>
              <a:rPr lang="ja-JP" altLang="en-US" dirty="0" smtClean="0"/>
              <a:t>参照モデルの何処も問題がないのに何故かトラブルシューティングが解決しない時の原因</a:t>
            </a:r>
            <a:r>
              <a:rPr lang="en-US" altLang="ja-JP" dirty="0" smtClean="0"/>
              <a:t>(</a:t>
            </a:r>
            <a:r>
              <a:rPr lang="ja-JP" altLang="en-US" dirty="0" smtClean="0"/>
              <a:t>かもしれない</a:t>
            </a:r>
            <a:r>
              <a:rPr lang="en-US" altLang="ja-JP" dirty="0" smtClean="0"/>
              <a:t>)</a:t>
            </a:r>
          </a:p>
          <a:p>
            <a:pPr lvl="1"/>
            <a:r>
              <a:rPr lang="ja-JP" altLang="en-US" dirty="0"/>
              <a:t>要</a:t>
            </a:r>
            <a:r>
              <a:rPr lang="ja-JP" altLang="en-US" dirty="0" smtClean="0"/>
              <a:t>はエンドユーザ様の使い方が悪い</a:t>
            </a:r>
            <a:r>
              <a:rPr lang="en-US" altLang="ja-JP" dirty="0" smtClean="0"/>
              <a:t>:P</a:t>
            </a:r>
          </a:p>
          <a:p>
            <a:r>
              <a:rPr kumimoji="1" lang="ja-JP" altLang="en-US" dirty="0" smtClean="0"/>
              <a:t>第</a:t>
            </a:r>
            <a:r>
              <a:rPr kumimoji="1" lang="en-US" altLang="ja-JP" dirty="0" smtClean="0"/>
              <a:t>9</a:t>
            </a:r>
            <a:r>
              <a:rPr kumimoji="1" lang="ja-JP" altLang="en-US" dirty="0" smtClean="0"/>
              <a:t>層</a:t>
            </a:r>
            <a:r>
              <a:rPr kumimoji="1" lang="en-US" altLang="ja-JP" dirty="0" smtClean="0"/>
              <a:t>: </a:t>
            </a:r>
            <a:r>
              <a:rPr kumimoji="1" lang="ja-JP" altLang="en-US" dirty="0" smtClean="0"/>
              <a:t>財務層</a:t>
            </a:r>
            <a:endParaRPr kumimoji="1" lang="en-US" altLang="ja-JP" dirty="0" smtClean="0"/>
          </a:p>
          <a:p>
            <a:pPr lvl="1"/>
            <a:r>
              <a:rPr kumimoji="1" lang="ja-JP" altLang="en-US" dirty="0" smtClean="0"/>
              <a:t>コストに問題があることを揶揄したもの</a:t>
            </a:r>
            <a:endParaRPr kumimoji="1" lang="en-US" altLang="ja-JP" dirty="0" smtClean="0"/>
          </a:p>
          <a:p>
            <a:r>
              <a:rPr lang="ja-JP" altLang="en-US" dirty="0" smtClean="0"/>
              <a:t>第</a:t>
            </a:r>
            <a:r>
              <a:rPr lang="en-US" altLang="ja-JP" dirty="0" smtClean="0"/>
              <a:t>10</a:t>
            </a:r>
            <a:r>
              <a:rPr lang="ja-JP" altLang="en-US" dirty="0" smtClean="0"/>
              <a:t>層</a:t>
            </a:r>
            <a:r>
              <a:rPr lang="en-US" altLang="ja-JP" dirty="0" smtClean="0"/>
              <a:t>: </a:t>
            </a:r>
            <a:r>
              <a:rPr lang="ja-JP" altLang="en-US" dirty="0" smtClean="0"/>
              <a:t>政治層</a:t>
            </a:r>
            <a:endParaRPr lang="en-US" altLang="ja-JP" dirty="0" smtClean="0"/>
          </a:p>
          <a:p>
            <a:pPr lvl="1"/>
            <a:r>
              <a:rPr kumimoji="1" lang="ja-JP" altLang="en-US" dirty="0" smtClean="0"/>
              <a:t>政治的理由により接続できないことがあるかもしれない</a:t>
            </a:r>
            <a:r>
              <a:rPr kumimoji="1" lang="en-US" altLang="ja-JP" dirty="0" smtClean="0"/>
              <a:t>.</a:t>
            </a:r>
          </a:p>
          <a:p>
            <a:pPr lvl="1"/>
            <a:r>
              <a:rPr lang="ja-JP" altLang="en-US" strike="sngStrike" dirty="0"/>
              <a:t>日本</a:t>
            </a:r>
            <a:r>
              <a:rPr lang="ja-JP" altLang="en-US" strike="sngStrike" dirty="0" smtClean="0"/>
              <a:t>の近所にあるあの国とか</a:t>
            </a:r>
            <a:r>
              <a:rPr lang="en-US" altLang="ja-JP" strike="sngStrike" dirty="0" smtClean="0"/>
              <a:t>.</a:t>
            </a:r>
            <a:endParaRPr kumimoji="1" lang="ja-JP" altLang="en-US" strike="sngStrike" dirty="0"/>
          </a:p>
        </p:txBody>
      </p:sp>
    </p:spTree>
    <p:extLst>
      <p:ext uri="{BB962C8B-B14F-4D97-AF65-F5344CB8AC3E}">
        <p14:creationId xmlns:p14="http://schemas.microsoft.com/office/powerpoint/2010/main" val="17023477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TCP/IP</a:t>
            </a:r>
            <a:endParaRPr kumimoji="1" lang="ja-JP" altLang="en-US" dirty="0"/>
          </a:p>
        </p:txBody>
      </p:sp>
      <p:sp>
        <p:nvSpPr>
          <p:cNvPr id="3" name="コンテンツ プレースホルダー 2"/>
          <p:cNvSpPr>
            <a:spLocks noGrp="1"/>
          </p:cNvSpPr>
          <p:nvPr>
            <p:ph sz="quarter" idx="1"/>
          </p:nvPr>
        </p:nvSpPr>
        <p:spPr/>
        <p:txBody>
          <a:bodyPr/>
          <a:lstStyle/>
          <a:p>
            <a:r>
              <a:rPr kumimoji="1" lang="ja-JP" altLang="en-US" dirty="0" smtClean="0"/>
              <a:t>現在のインターネットで使われるプロトコルの組み合わせ</a:t>
            </a:r>
            <a:endParaRPr kumimoji="1" lang="en-US" altLang="ja-JP" dirty="0" smtClean="0"/>
          </a:p>
          <a:p>
            <a:r>
              <a:rPr lang="ja-JP" altLang="en-US" dirty="0" smtClean="0"/>
              <a:t>狭義にはトランスポート層の</a:t>
            </a:r>
            <a:r>
              <a:rPr lang="en-US" altLang="ja-JP" dirty="0" smtClean="0"/>
              <a:t>TCP</a:t>
            </a:r>
            <a:r>
              <a:rPr lang="ja-JP" altLang="en-US" dirty="0" smtClean="0"/>
              <a:t>とネットワーク層の</a:t>
            </a:r>
            <a:r>
              <a:rPr lang="en-US" altLang="ja-JP" dirty="0" smtClean="0"/>
              <a:t>IP</a:t>
            </a:r>
            <a:r>
              <a:rPr lang="ja-JP" altLang="en-US" dirty="0" smtClean="0"/>
              <a:t>の二つのみを指すが、日常的には類似プロトコル</a:t>
            </a:r>
            <a:r>
              <a:rPr lang="en-US" altLang="ja-JP" dirty="0" smtClean="0"/>
              <a:t>(UDP</a:t>
            </a:r>
            <a:r>
              <a:rPr lang="ja-JP" altLang="en-US" dirty="0" smtClean="0"/>
              <a:t>など</a:t>
            </a:r>
            <a:r>
              <a:rPr lang="en-US" altLang="ja-JP" dirty="0" smtClean="0"/>
              <a:t>)</a:t>
            </a:r>
            <a:r>
              <a:rPr lang="ja-JP" altLang="en-US" dirty="0" smtClean="0"/>
              <a:t>や</a:t>
            </a:r>
            <a:r>
              <a:rPr lang="en-US" altLang="ja-JP" dirty="0" smtClean="0"/>
              <a:t>TCP/IP</a:t>
            </a:r>
            <a:r>
              <a:rPr lang="ja-JP" altLang="en-US" dirty="0" smtClean="0"/>
              <a:t>上で使用する上位層</a:t>
            </a:r>
            <a:r>
              <a:rPr lang="en-US" altLang="ja-JP" dirty="0" smtClean="0"/>
              <a:t>(HTTP</a:t>
            </a:r>
            <a:r>
              <a:rPr lang="ja-JP" altLang="en-US" dirty="0" smtClean="0"/>
              <a:t>や</a:t>
            </a:r>
            <a:r>
              <a:rPr lang="en-US" altLang="ja-JP" dirty="0" smtClean="0"/>
              <a:t>SSH</a:t>
            </a:r>
            <a:r>
              <a:rPr lang="ja-JP" altLang="en-US" dirty="0" smtClean="0"/>
              <a:t>など</a:t>
            </a:r>
            <a:r>
              <a:rPr lang="en-US" altLang="ja-JP" dirty="0" smtClean="0"/>
              <a:t>)</a:t>
            </a:r>
            <a:r>
              <a:rPr lang="ja-JP" altLang="en-US" dirty="0" smtClean="0"/>
              <a:t>を含めた表現である</a:t>
            </a:r>
            <a:r>
              <a:rPr lang="en-US" altLang="ja-JP" dirty="0" smtClean="0"/>
              <a:t>(</a:t>
            </a:r>
            <a:r>
              <a:rPr lang="ja-JP" altLang="en-US" dirty="0" smtClean="0">
                <a:solidFill>
                  <a:srgbClr val="FF0000"/>
                </a:solidFill>
              </a:rPr>
              <a:t>インターネットプロトコルスイート</a:t>
            </a:r>
            <a:r>
              <a:rPr lang="en-US" altLang="ja-JP" dirty="0" smtClean="0"/>
              <a:t>)</a:t>
            </a:r>
          </a:p>
          <a:p>
            <a:r>
              <a:rPr lang="ja-JP" altLang="en-US" dirty="0" smtClean="0"/>
              <a:t>本方式をサポートした</a:t>
            </a:r>
            <a:r>
              <a:rPr lang="en-US" altLang="ja-JP" dirty="0" smtClean="0"/>
              <a:t>UNIX</a:t>
            </a:r>
            <a:r>
              <a:rPr lang="ja-JP" altLang="en-US" dirty="0" smtClean="0"/>
              <a:t>系</a:t>
            </a:r>
            <a:r>
              <a:rPr lang="en-US" altLang="ja-JP" dirty="0" smtClean="0"/>
              <a:t>OS</a:t>
            </a:r>
            <a:r>
              <a:rPr lang="ja-JP" altLang="en-US" dirty="0" smtClean="0"/>
              <a:t>の普及により現在の事実上の標準</a:t>
            </a:r>
            <a:r>
              <a:rPr lang="en-US" altLang="ja-JP" dirty="0" smtClean="0"/>
              <a:t>(</a:t>
            </a:r>
            <a:r>
              <a:rPr lang="ja-JP" altLang="en-US" dirty="0" smtClean="0">
                <a:solidFill>
                  <a:srgbClr val="FF0000"/>
                </a:solidFill>
              </a:rPr>
              <a:t>デファクトスタンダード</a:t>
            </a:r>
            <a:r>
              <a:rPr lang="en-US" altLang="ja-JP" dirty="0" smtClean="0"/>
              <a:t>)</a:t>
            </a:r>
            <a:r>
              <a:rPr lang="ja-JP" altLang="en-US" dirty="0" smtClean="0"/>
              <a:t>となった</a:t>
            </a:r>
            <a:endParaRPr lang="en-US" altLang="ja-JP" dirty="0" smtClean="0"/>
          </a:p>
          <a:p>
            <a:r>
              <a:rPr lang="ja-JP" altLang="en-US" dirty="0"/>
              <a:t>今日</a:t>
            </a:r>
            <a:r>
              <a:rPr kumimoji="1" lang="ja-JP" altLang="en-US" dirty="0" smtClean="0"/>
              <a:t>これをサポートしない汎用</a:t>
            </a:r>
            <a:r>
              <a:rPr kumimoji="1" lang="en-US" altLang="ja-JP" dirty="0" smtClean="0"/>
              <a:t>OS</a:t>
            </a:r>
            <a:r>
              <a:rPr kumimoji="1" lang="ja-JP" altLang="en-US" dirty="0" smtClean="0"/>
              <a:t>はまず存在しない </a:t>
            </a:r>
            <a:r>
              <a:rPr kumimoji="1" lang="en-US" altLang="ja-JP" dirty="0" smtClean="0"/>
              <a:t>(Windows, Mac OS X, BSD, Linux…)</a:t>
            </a:r>
          </a:p>
        </p:txBody>
      </p:sp>
    </p:spTree>
    <p:extLst>
      <p:ext uri="{BB962C8B-B14F-4D97-AF65-F5344CB8AC3E}">
        <p14:creationId xmlns:p14="http://schemas.microsoft.com/office/powerpoint/2010/main" val="5233118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7931224" cy="1143000"/>
          </a:xfrm>
        </p:spPr>
        <p:txBody>
          <a:bodyPr/>
          <a:lstStyle/>
          <a:p>
            <a:r>
              <a:rPr kumimoji="1" lang="en-US" altLang="ja-JP" dirty="0" smtClean="0"/>
              <a:t>TCP (Transmission Control Protocol)</a:t>
            </a:r>
            <a:endParaRPr kumimoji="1" lang="ja-JP" altLang="en-US" dirty="0"/>
          </a:p>
        </p:txBody>
      </p:sp>
      <p:sp>
        <p:nvSpPr>
          <p:cNvPr id="3" name="コンテンツ プレースホルダー 2"/>
          <p:cNvSpPr>
            <a:spLocks noGrp="1"/>
          </p:cNvSpPr>
          <p:nvPr>
            <p:ph sz="quarter" idx="1"/>
          </p:nvPr>
        </p:nvSpPr>
        <p:spPr/>
        <p:txBody>
          <a:bodyPr/>
          <a:lstStyle/>
          <a:p>
            <a:r>
              <a:rPr kumimoji="1" lang="ja-JP" altLang="en-US" dirty="0" smtClean="0"/>
              <a:t>高速性よりも確実性を重視したプロトコル</a:t>
            </a:r>
            <a:endParaRPr kumimoji="1" lang="en-US" altLang="ja-JP" dirty="0" smtClean="0"/>
          </a:p>
          <a:p>
            <a:pPr lvl="1"/>
            <a:r>
              <a:rPr lang="ja-JP" altLang="en-US" dirty="0" smtClean="0"/>
              <a:t>高速性を重視するものは</a:t>
            </a:r>
            <a:r>
              <a:rPr lang="en-US" altLang="ja-JP" dirty="0" smtClean="0">
                <a:solidFill>
                  <a:srgbClr val="FF0000"/>
                </a:solidFill>
              </a:rPr>
              <a:t>UDP</a:t>
            </a:r>
            <a:r>
              <a:rPr lang="ja-JP" altLang="en-US" dirty="0" smtClean="0"/>
              <a:t>であり、</a:t>
            </a:r>
            <a:r>
              <a:rPr lang="en-US" altLang="ja-JP" dirty="0" smtClean="0">
                <a:solidFill>
                  <a:srgbClr val="FF0000"/>
                </a:solidFill>
              </a:rPr>
              <a:t>VoIP</a:t>
            </a:r>
            <a:r>
              <a:rPr lang="ja-JP" altLang="en-US" dirty="0" smtClean="0"/>
              <a:t>などで使用される</a:t>
            </a:r>
            <a:r>
              <a:rPr lang="en-US" altLang="ja-JP" dirty="0" smtClean="0"/>
              <a:t>. </a:t>
            </a:r>
            <a:r>
              <a:rPr lang="ja-JP" altLang="en-US" dirty="0" smtClean="0"/>
              <a:t>こちらは</a:t>
            </a:r>
            <a:r>
              <a:rPr lang="ja-JP" altLang="en-US" dirty="0" smtClean="0">
                <a:solidFill>
                  <a:srgbClr val="FF0000"/>
                </a:solidFill>
              </a:rPr>
              <a:t>コネクションレス型</a:t>
            </a:r>
            <a:r>
              <a:rPr lang="en-US" altLang="ja-JP" dirty="0" smtClean="0"/>
              <a:t>(</a:t>
            </a:r>
            <a:r>
              <a:rPr lang="ja-JP" altLang="en-US" dirty="0" smtClean="0"/>
              <a:t>相手に伝わったかどうかが保証されない</a:t>
            </a:r>
            <a:r>
              <a:rPr lang="en-US" altLang="ja-JP" dirty="0" smtClean="0"/>
              <a:t>)</a:t>
            </a:r>
            <a:endParaRPr kumimoji="1" lang="en-US" altLang="ja-JP" dirty="0" smtClean="0"/>
          </a:p>
          <a:p>
            <a:r>
              <a:rPr lang="ja-JP" altLang="en-US" dirty="0" smtClean="0">
                <a:solidFill>
                  <a:srgbClr val="FF0000"/>
                </a:solidFill>
              </a:rPr>
              <a:t>コネクション型</a:t>
            </a:r>
            <a:r>
              <a:rPr lang="en-US" altLang="ja-JP" dirty="0" smtClean="0"/>
              <a:t>(</a:t>
            </a:r>
            <a:r>
              <a:rPr lang="ja-JP" altLang="en-US" dirty="0" smtClean="0"/>
              <a:t>受信通知を必要とするもの</a:t>
            </a:r>
            <a:r>
              <a:rPr lang="en-US" altLang="ja-JP" dirty="0" smtClean="0"/>
              <a:t>)</a:t>
            </a:r>
            <a:r>
              <a:rPr lang="ja-JP" altLang="en-US" dirty="0" smtClean="0"/>
              <a:t>であり、送信失敗などを把握でき、再送信要求が可能</a:t>
            </a:r>
            <a:endParaRPr lang="en-US" altLang="ja-JP" dirty="0" smtClean="0"/>
          </a:p>
          <a:p>
            <a:pPr lvl="1"/>
            <a:r>
              <a:rPr lang="ja-JP" altLang="en-US" dirty="0"/>
              <a:t>例えば通販サイトにおいて、注文のデータ送信が確実に届かないと非常に困るだろう</a:t>
            </a:r>
            <a:r>
              <a:rPr lang="en-US" altLang="ja-JP" dirty="0" smtClean="0"/>
              <a:t>.</a:t>
            </a:r>
          </a:p>
          <a:p>
            <a:r>
              <a:rPr lang="en-US" altLang="ja-JP" dirty="0" smtClean="0"/>
              <a:t>WWW</a:t>
            </a:r>
            <a:r>
              <a:rPr lang="ja-JP" altLang="en-US" dirty="0" smtClean="0"/>
              <a:t>や電子メールなど多くの環境で使用される</a:t>
            </a:r>
            <a:endParaRPr lang="en-US" altLang="ja-JP" dirty="0" smtClean="0"/>
          </a:p>
        </p:txBody>
      </p:sp>
    </p:spTree>
    <p:extLst>
      <p:ext uri="{BB962C8B-B14F-4D97-AF65-F5344CB8AC3E}">
        <p14:creationId xmlns:p14="http://schemas.microsoft.com/office/powerpoint/2010/main" val="33194413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IP (Internet Protocol)</a:t>
            </a:r>
            <a:endParaRPr kumimoji="1" lang="ja-JP" altLang="en-US" dirty="0"/>
          </a:p>
        </p:txBody>
      </p:sp>
      <p:sp>
        <p:nvSpPr>
          <p:cNvPr id="3" name="コンテンツ プレースホルダー 2"/>
          <p:cNvSpPr>
            <a:spLocks noGrp="1"/>
          </p:cNvSpPr>
          <p:nvPr>
            <p:ph sz="quarter" idx="1"/>
          </p:nvPr>
        </p:nvSpPr>
        <p:spPr/>
        <p:txBody>
          <a:bodyPr/>
          <a:lstStyle/>
          <a:p>
            <a:r>
              <a:rPr kumimoji="1" lang="en-US" altLang="ja-JP" dirty="0" smtClean="0"/>
              <a:t>LAN</a:t>
            </a:r>
            <a:r>
              <a:rPr lang="ja-JP" altLang="en-US" dirty="0" smtClean="0"/>
              <a:t>や</a:t>
            </a:r>
            <a:r>
              <a:rPr lang="en-US" altLang="ja-JP" dirty="0" smtClean="0"/>
              <a:t>WAN</a:t>
            </a:r>
            <a:r>
              <a:rPr lang="ja-JP" altLang="en-US" dirty="0" smtClean="0"/>
              <a:t>を相互接続することで特定箇所に不具合</a:t>
            </a:r>
            <a:r>
              <a:rPr lang="en-US" altLang="ja-JP" dirty="0" smtClean="0"/>
              <a:t>(</a:t>
            </a:r>
            <a:r>
              <a:rPr lang="ja-JP" altLang="en-US" dirty="0" smtClean="0"/>
              <a:t>障害</a:t>
            </a:r>
            <a:r>
              <a:rPr lang="en-US" altLang="ja-JP" dirty="0" smtClean="0"/>
              <a:t>)</a:t>
            </a:r>
            <a:r>
              <a:rPr lang="ja-JP" altLang="en-US" dirty="0" smtClean="0"/>
              <a:t>が生じてもそれを迂回して通信を確立するシステム</a:t>
            </a:r>
            <a:endParaRPr lang="en-US" altLang="ja-JP" dirty="0" smtClean="0"/>
          </a:p>
          <a:p>
            <a:pPr lvl="1"/>
            <a:r>
              <a:rPr lang="ja-JP" altLang="en-US" dirty="0"/>
              <a:t>それ</a:t>
            </a:r>
            <a:r>
              <a:rPr lang="ja-JP" altLang="en-US" dirty="0" smtClean="0"/>
              <a:t>までは中央集約部分が死ぬと全ネットワークが死ぬ構成であり、これでは耐障害性が低い</a:t>
            </a:r>
            <a:r>
              <a:rPr lang="en-US" altLang="ja-JP" dirty="0" smtClean="0"/>
              <a:t>(</a:t>
            </a:r>
            <a:r>
              <a:rPr lang="ja-JP" altLang="en-US" dirty="0" smtClean="0"/>
              <a:t>というか、軍事用として役に立たない</a:t>
            </a:r>
            <a:r>
              <a:rPr lang="en-US" altLang="ja-JP" dirty="0" smtClean="0"/>
              <a:t>)</a:t>
            </a:r>
            <a:r>
              <a:rPr lang="ja-JP" altLang="en-US" dirty="0" smtClean="0"/>
              <a:t>ため</a:t>
            </a:r>
            <a:r>
              <a:rPr lang="en-US" altLang="ja-JP" dirty="0" smtClean="0"/>
              <a:t>IP</a:t>
            </a:r>
            <a:r>
              <a:rPr lang="ja-JP" altLang="en-US" dirty="0" smtClean="0"/>
              <a:t>が考案された</a:t>
            </a:r>
            <a:endParaRPr lang="en-US" altLang="ja-JP" dirty="0" smtClean="0"/>
          </a:p>
          <a:p>
            <a:r>
              <a:rPr kumimoji="1" lang="ja-JP" altLang="en-US" dirty="0" smtClean="0"/>
              <a:t>全世界でホスト端末を一意に特定する必要があり、それを実現するための住所として</a:t>
            </a:r>
            <a:r>
              <a:rPr kumimoji="1" lang="en-US" altLang="ja-JP" dirty="0" smtClean="0">
                <a:solidFill>
                  <a:srgbClr val="FF0000"/>
                </a:solidFill>
              </a:rPr>
              <a:t>IP</a:t>
            </a:r>
            <a:r>
              <a:rPr kumimoji="1" lang="ja-JP" altLang="en-US" dirty="0" smtClean="0">
                <a:solidFill>
                  <a:srgbClr val="FF0000"/>
                </a:solidFill>
              </a:rPr>
              <a:t>アドレス</a:t>
            </a:r>
            <a:r>
              <a:rPr kumimoji="1" lang="ja-JP" altLang="en-US" dirty="0" smtClean="0"/>
              <a:t>が使用される</a:t>
            </a:r>
            <a:endParaRPr kumimoji="1" lang="en-US" altLang="ja-JP" dirty="0" smtClean="0"/>
          </a:p>
          <a:p>
            <a:pPr lvl="1"/>
            <a:r>
              <a:rPr lang="ja-JP" altLang="en-US" dirty="0"/>
              <a:t>昔</a:t>
            </a:r>
            <a:r>
              <a:rPr lang="ja-JP" altLang="en-US" dirty="0" smtClean="0"/>
              <a:t>は各端末ごとにユニークなアドレス</a:t>
            </a:r>
            <a:r>
              <a:rPr lang="en-US" altLang="ja-JP" dirty="0" smtClean="0"/>
              <a:t>(</a:t>
            </a:r>
            <a:r>
              <a:rPr lang="ja-JP" altLang="en-US" dirty="0" smtClean="0">
                <a:solidFill>
                  <a:srgbClr val="FF0000"/>
                </a:solidFill>
              </a:rPr>
              <a:t>グローバル</a:t>
            </a:r>
            <a:r>
              <a:rPr lang="en-US" altLang="ja-JP" dirty="0" smtClean="0">
                <a:solidFill>
                  <a:srgbClr val="FF0000"/>
                </a:solidFill>
              </a:rPr>
              <a:t>IP</a:t>
            </a:r>
            <a:r>
              <a:rPr lang="ja-JP" altLang="en-US" dirty="0" smtClean="0">
                <a:solidFill>
                  <a:srgbClr val="FF0000"/>
                </a:solidFill>
              </a:rPr>
              <a:t>アドレス</a:t>
            </a:r>
            <a:r>
              <a:rPr lang="en-US" altLang="ja-JP" dirty="0" smtClean="0"/>
              <a:t>)</a:t>
            </a:r>
            <a:r>
              <a:rPr lang="ja-JP" altLang="en-US" dirty="0" smtClean="0"/>
              <a:t>を振っていたが足らなくなったため</a:t>
            </a:r>
            <a:r>
              <a:rPr lang="en-US" altLang="ja-JP" dirty="0" smtClean="0">
                <a:solidFill>
                  <a:srgbClr val="FF0000"/>
                </a:solidFill>
              </a:rPr>
              <a:t>NAT</a:t>
            </a:r>
            <a:r>
              <a:rPr lang="ja-JP" altLang="en-US" dirty="0" smtClean="0"/>
              <a:t>などの技術を使用して延命している</a:t>
            </a:r>
            <a:endParaRPr lang="en-US" altLang="ja-JP" dirty="0" smtClean="0"/>
          </a:p>
          <a:p>
            <a:r>
              <a:rPr kumimoji="1" lang="ja-JP" altLang="en-US" dirty="0" smtClean="0"/>
              <a:t>アドレス長が</a:t>
            </a:r>
            <a:r>
              <a:rPr kumimoji="1" lang="en-US" altLang="ja-JP" dirty="0" smtClean="0"/>
              <a:t>32bit</a:t>
            </a:r>
            <a:r>
              <a:rPr kumimoji="1" lang="ja-JP" altLang="en-US" dirty="0" smtClean="0"/>
              <a:t>の</a:t>
            </a:r>
            <a:r>
              <a:rPr kumimoji="1" lang="en-US" altLang="ja-JP" dirty="0" smtClean="0">
                <a:solidFill>
                  <a:srgbClr val="FF0000"/>
                </a:solidFill>
              </a:rPr>
              <a:t>IPv4</a:t>
            </a:r>
            <a:r>
              <a:rPr kumimoji="1" lang="en-US" altLang="ja-JP" dirty="0" smtClean="0"/>
              <a:t> (</a:t>
            </a:r>
            <a:r>
              <a:rPr kumimoji="1" lang="ja-JP" altLang="en-US" dirty="0" smtClean="0"/>
              <a:t>現在主流</a:t>
            </a:r>
            <a:r>
              <a:rPr kumimoji="1" lang="en-US" altLang="ja-JP" dirty="0" smtClean="0"/>
              <a:t>)</a:t>
            </a:r>
            <a:r>
              <a:rPr kumimoji="1" lang="ja-JP" altLang="en-US" dirty="0" smtClean="0"/>
              <a:t>と</a:t>
            </a:r>
            <a:r>
              <a:rPr kumimoji="1" lang="en-US" altLang="ja-JP" dirty="0" smtClean="0"/>
              <a:t>128bit</a:t>
            </a:r>
            <a:r>
              <a:rPr kumimoji="1" lang="ja-JP" altLang="en-US" dirty="0" smtClean="0"/>
              <a:t>の</a:t>
            </a:r>
            <a:r>
              <a:rPr kumimoji="1" lang="en-US" altLang="ja-JP" dirty="0" smtClean="0">
                <a:solidFill>
                  <a:srgbClr val="FF0000"/>
                </a:solidFill>
              </a:rPr>
              <a:t>IPv6</a:t>
            </a:r>
            <a:r>
              <a:rPr kumimoji="1" lang="en-US" altLang="ja-JP" dirty="0" smtClean="0"/>
              <a:t> (</a:t>
            </a:r>
            <a:r>
              <a:rPr kumimoji="1" lang="ja-JP" altLang="en-US" dirty="0" smtClean="0"/>
              <a:t>これから移行</a:t>
            </a:r>
            <a:r>
              <a:rPr kumimoji="1" lang="en-US" altLang="ja-JP" dirty="0" smtClean="0"/>
              <a:t>)</a:t>
            </a:r>
            <a:r>
              <a:rPr kumimoji="1" lang="ja-JP" altLang="en-US" dirty="0" smtClean="0"/>
              <a:t>の二種がある</a:t>
            </a:r>
            <a:endParaRPr kumimoji="1" lang="en-US" altLang="ja-JP" dirty="0" smtClean="0"/>
          </a:p>
        </p:txBody>
      </p:sp>
    </p:spTree>
    <p:extLst>
      <p:ext uri="{BB962C8B-B14F-4D97-AF65-F5344CB8AC3E}">
        <p14:creationId xmlns:p14="http://schemas.microsoft.com/office/powerpoint/2010/main" val="27012798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PPP (Point to Point Protocol)</a:t>
            </a:r>
            <a:endParaRPr kumimoji="1" lang="ja-JP" altLang="en-US" dirty="0"/>
          </a:p>
        </p:txBody>
      </p:sp>
      <p:sp>
        <p:nvSpPr>
          <p:cNvPr id="3" name="コンテンツ プレースホルダー 2"/>
          <p:cNvSpPr>
            <a:spLocks noGrp="1"/>
          </p:cNvSpPr>
          <p:nvPr>
            <p:ph sz="quarter" idx="1"/>
          </p:nvPr>
        </p:nvSpPr>
        <p:spPr/>
        <p:txBody>
          <a:bodyPr/>
          <a:lstStyle/>
          <a:p>
            <a:r>
              <a:rPr kumimoji="1" lang="ja-JP" altLang="en-US" dirty="0" smtClean="0">
                <a:solidFill>
                  <a:srgbClr val="FF0000"/>
                </a:solidFill>
              </a:rPr>
              <a:t>リンク制御プロトコル</a:t>
            </a:r>
            <a:r>
              <a:rPr kumimoji="1" lang="en-US" altLang="ja-JP" dirty="0" smtClean="0"/>
              <a:t>(</a:t>
            </a:r>
            <a:r>
              <a:rPr kumimoji="1" lang="en-US" altLang="ja-JP" dirty="0" smtClean="0">
                <a:solidFill>
                  <a:srgbClr val="FF0000"/>
                </a:solidFill>
              </a:rPr>
              <a:t>LCP</a:t>
            </a:r>
            <a:r>
              <a:rPr kumimoji="1" lang="en-US" altLang="ja-JP" dirty="0" smtClean="0"/>
              <a:t>)	</a:t>
            </a:r>
            <a:r>
              <a:rPr kumimoji="1" lang="ja-JP" altLang="en-US" dirty="0" smtClean="0"/>
              <a:t>と</a:t>
            </a:r>
            <a:r>
              <a:rPr kumimoji="1" lang="ja-JP" altLang="en-US" dirty="0" smtClean="0">
                <a:solidFill>
                  <a:srgbClr val="FF0000"/>
                </a:solidFill>
              </a:rPr>
              <a:t>ネットワーク制御プロトコル</a:t>
            </a:r>
            <a:r>
              <a:rPr kumimoji="1" lang="en-US" altLang="ja-JP" dirty="0" smtClean="0"/>
              <a:t>(</a:t>
            </a:r>
            <a:r>
              <a:rPr kumimoji="1" lang="en-US" altLang="ja-JP" dirty="0" smtClean="0">
                <a:solidFill>
                  <a:srgbClr val="FF0000"/>
                </a:solidFill>
              </a:rPr>
              <a:t>NCP</a:t>
            </a:r>
            <a:r>
              <a:rPr kumimoji="1" lang="en-US" altLang="ja-JP" dirty="0" smtClean="0"/>
              <a:t>)</a:t>
            </a:r>
            <a:r>
              <a:rPr kumimoji="1" lang="ja-JP" altLang="en-US" dirty="0" smtClean="0"/>
              <a:t>を組み合わせて</a:t>
            </a:r>
            <a:r>
              <a:rPr lang="en-US" altLang="ja-JP" dirty="0" smtClean="0"/>
              <a:t>2</a:t>
            </a:r>
            <a:r>
              <a:rPr lang="ja-JP" altLang="en-US" dirty="0" smtClean="0"/>
              <a:t>点間を接続するプロトコル</a:t>
            </a:r>
            <a:endParaRPr lang="en-US" altLang="ja-JP" dirty="0" smtClean="0"/>
          </a:p>
          <a:p>
            <a:pPr lvl="1"/>
            <a:r>
              <a:rPr lang="en-US" altLang="ja-JP" dirty="0" smtClean="0"/>
              <a:t>LCP</a:t>
            </a:r>
            <a:r>
              <a:rPr lang="ja-JP" altLang="en-US" dirty="0" smtClean="0"/>
              <a:t>でユーザ認証をし、</a:t>
            </a:r>
            <a:r>
              <a:rPr lang="en-US" altLang="ja-JP" dirty="0" smtClean="0"/>
              <a:t>NCP</a:t>
            </a:r>
            <a:r>
              <a:rPr lang="ja-JP" altLang="en-US" dirty="0" smtClean="0"/>
              <a:t>で接続を確立する</a:t>
            </a:r>
            <a:endParaRPr lang="en-US" altLang="ja-JP" dirty="0" smtClean="0"/>
          </a:p>
          <a:p>
            <a:pPr lvl="1"/>
            <a:r>
              <a:rPr lang="en-US" altLang="ja-JP" dirty="0" smtClean="0"/>
              <a:t>NCP</a:t>
            </a:r>
            <a:r>
              <a:rPr lang="ja-JP" altLang="en-US" dirty="0" smtClean="0"/>
              <a:t>は上位層のプロトコルによって使い分ける必要があり、</a:t>
            </a:r>
            <a:r>
              <a:rPr lang="en-US" altLang="ja-JP" dirty="0" smtClean="0"/>
              <a:t>IP</a:t>
            </a:r>
            <a:r>
              <a:rPr lang="ja-JP" altLang="en-US" dirty="0" smtClean="0"/>
              <a:t>の場合は</a:t>
            </a:r>
            <a:r>
              <a:rPr lang="en-US" altLang="ja-JP" dirty="0" smtClean="0">
                <a:solidFill>
                  <a:srgbClr val="FF0000"/>
                </a:solidFill>
              </a:rPr>
              <a:t>IPCP</a:t>
            </a:r>
            <a:r>
              <a:rPr lang="ja-JP" altLang="en-US" dirty="0" smtClean="0"/>
              <a:t>が用いられる</a:t>
            </a:r>
            <a:endParaRPr lang="en-US" altLang="ja-JP" dirty="0" smtClean="0"/>
          </a:p>
          <a:p>
            <a:r>
              <a:rPr kumimoji="1" lang="ja-JP" altLang="en-US" dirty="0"/>
              <a:t>電話</a:t>
            </a:r>
            <a:r>
              <a:rPr kumimoji="1" lang="ja-JP" altLang="en-US" dirty="0" smtClean="0"/>
              <a:t>回線上で</a:t>
            </a:r>
            <a:r>
              <a:rPr lang="ja-JP" altLang="en-US" dirty="0"/>
              <a:t>使用</a:t>
            </a:r>
            <a:r>
              <a:rPr lang="ja-JP" altLang="en-US" dirty="0" smtClean="0"/>
              <a:t>可能にした</a:t>
            </a:r>
            <a:r>
              <a:rPr lang="en-US" altLang="ja-JP" dirty="0" smtClean="0"/>
              <a:t>PPP</a:t>
            </a:r>
            <a:r>
              <a:rPr lang="ja-JP" altLang="en-US" dirty="0" smtClean="0"/>
              <a:t>が</a:t>
            </a:r>
            <a:r>
              <a:rPr lang="ja-JP" altLang="en-US" dirty="0" smtClean="0">
                <a:solidFill>
                  <a:srgbClr val="FF0000"/>
                </a:solidFill>
              </a:rPr>
              <a:t>ダイヤルアップ</a:t>
            </a:r>
            <a:r>
              <a:rPr lang="en-US" altLang="ja-JP" dirty="0" smtClean="0">
                <a:solidFill>
                  <a:srgbClr val="FF0000"/>
                </a:solidFill>
              </a:rPr>
              <a:t>PPP</a:t>
            </a:r>
            <a:r>
              <a:rPr lang="ja-JP" altLang="en-US" dirty="0" smtClean="0"/>
              <a:t>で、</a:t>
            </a:r>
            <a:r>
              <a:rPr lang="en-US" altLang="ja-JP" dirty="0" smtClean="0"/>
              <a:t>90</a:t>
            </a:r>
            <a:r>
              <a:rPr lang="ja-JP" altLang="en-US" dirty="0" smtClean="0"/>
              <a:t>年代に使用された</a:t>
            </a:r>
            <a:endParaRPr lang="en-US" altLang="ja-JP" dirty="0" smtClean="0"/>
          </a:p>
          <a:p>
            <a:r>
              <a:rPr kumimoji="1" lang="en-US" altLang="ja-JP" dirty="0" smtClean="0"/>
              <a:t>ADSL</a:t>
            </a:r>
            <a:r>
              <a:rPr kumimoji="1" lang="ja-JP" altLang="en-US" dirty="0" smtClean="0"/>
              <a:t>や</a:t>
            </a:r>
            <a:r>
              <a:rPr kumimoji="1" lang="en-US" altLang="ja-JP" dirty="0" smtClean="0"/>
              <a:t>FTTH(</a:t>
            </a:r>
            <a:r>
              <a:rPr kumimoji="1" lang="ja-JP" altLang="en-US" dirty="0" smtClean="0"/>
              <a:t>いわゆる光回線</a:t>
            </a:r>
            <a:r>
              <a:rPr kumimoji="1" lang="en-US" altLang="ja-JP" dirty="0" smtClean="0"/>
              <a:t>)</a:t>
            </a:r>
            <a:r>
              <a:rPr kumimoji="1" lang="ja-JP" altLang="en-US" dirty="0" smtClean="0"/>
              <a:t>による回線ではイーサネット上で</a:t>
            </a:r>
            <a:r>
              <a:rPr kumimoji="1" lang="en-US" altLang="ja-JP" dirty="0" smtClean="0"/>
              <a:t>PPP</a:t>
            </a:r>
            <a:r>
              <a:rPr kumimoji="1" lang="ja-JP" altLang="en-US" dirty="0" smtClean="0"/>
              <a:t>接続を行う</a:t>
            </a:r>
            <a:r>
              <a:rPr kumimoji="1" lang="en-US" altLang="ja-JP" dirty="0" err="1" smtClean="0">
                <a:solidFill>
                  <a:srgbClr val="FF0000"/>
                </a:solidFill>
              </a:rPr>
              <a:t>PPPoE</a:t>
            </a:r>
            <a:r>
              <a:rPr kumimoji="1" lang="ja-JP" altLang="en-US" dirty="0" smtClean="0"/>
              <a:t>が使用される</a:t>
            </a:r>
            <a:endParaRPr kumimoji="1" lang="ja-JP" altLang="en-US" dirty="0"/>
          </a:p>
        </p:txBody>
      </p:sp>
    </p:spTree>
    <p:extLst>
      <p:ext uri="{BB962C8B-B14F-4D97-AF65-F5344CB8AC3E}">
        <p14:creationId xmlns:p14="http://schemas.microsoft.com/office/powerpoint/2010/main" val="6242901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PPPoE</a:t>
            </a:r>
            <a:r>
              <a:rPr kumimoji="1" lang="en-US" altLang="ja-JP" dirty="0" smtClean="0"/>
              <a:t> (PPP over Ethernet)</a:t>
            </a:r>
            <a:endParaRPr kumimoji="1" lang="ja-JP" altLang="en-US" dirty="0"/>
          </a:p>
        </p:txBody>
      </p:sp>
      <p:sp>
        <p:nvSpPr>
          <p:cNvPr id="3" name="コンテンツ プレースホルダー 2"/>
          <p:cNvSpPr>
            <a:spLocks noGrp="1"/>
          </p:cNvSpPr>
          <p:nvPr>
            <p:ph sz="quarter" idx="1"/>
          </p:nvPr>
        </p:nvSpPr>
        <p:spPr/>
        <p:txBody>
          <a:bodyPr/>
          <a:lstStyle/>
          <a:p>
            <a:r>
              <a:rPr kumimoji="1" lang="en-US" altLang="ja-JP" dirty="0" smtClean="0"/>
              <a:t>PPP</a:t>
            </a:r>
            <a:r>
              <a:rPr kumimoji="1" lang="ja-JP" altLang="en-US" dirty="0" smtClean="0"/>
              <a:t>のユーザ認証機能などをイーサネット上でも使えるようにするために</a:t>
            </a:r>
            <a:r>
              <a:rPr kumimoji="1" lang="en-US" altLang="ja-JP" dirty="0" smtClean="0"/>
              <a:t>PPP</a:t>
            </a:r>
            <a:r>
              <a:rPr kumimoji="1" lang="ja-JP" altLang="en-US" dirty="0" smtClean="0"/>
              <a:t>をカプセル化するプロトコル</a:t>
            </a:r>
            <a:endParaRPr kumimoji="1" lang="en-US" altLang="ja-JP" dirty="0" smtClean="0"/>
          </a:p>
          <a:p>
            <a:r>
              <a:rPr lang="ja-JP" altLang="en-US" dirty="0" smtClean="0"/>
              <a:t>元々イーサネットは</a:t>
            </a:r>
            <a:r>
              <a:rPr lang="en-US" altLang="ja-JP" dirty="0" err="1" smtClean="0"/>
              <a:t>PPPoE</a:t>
            </a:r>
            <a:r>
              <a:rPr lang="ja-JP" altLang="en-US" dirty="0" smtClean="0"/>
              <a:t>を使わなくても</a:t>
            </a:r>
            <a:r>
              <a:rPr lang="en-US" altLang="ja-JP" dirty="0" smtClean="0"/>
              <a:t>IP</a:t>
            </a:r>
            <a:r>
              <a:rPr lang="ja-JP" altLang="en-US" dirty="0" smtClean="0"/>
              <a:t>を使用して通信が行えるがイーサネットに認証機能がなく、</a:t>
            </a:r>
            <a:r>
              <a:rPr lang="en-US" altLang="ja-JP" dirty="0" smtClean="0"/>
              <a:t>ISP</a:t>
            </a:r>
            <a:r>
              <a:rPr lang="ja-JP" altLang="en-US" dirty="0" smtClean="0"/>
              <a:t>側にとって不便なのでこのような面倒な方法がとられる</a:t>
            </a:r>
            <a:endParaRPr lang="en-US" altLang="ja-JP" dirty="0" smtClean="0"/>
          </a:p>
          <a:p>
            <a:pPr lvl="1"/>
            <a:r>
              <a:rPr lang="ja-JP" altLang="en-US" dirty="0" smtClean="0"/>
              <a:t>イーサネットはコネクションレス型なのでそのままでは使用時間もわからないし、使用人数もわからない</a:t>
            </a:r>
            <a:endParaRPr lang="en-US" altLang="ja-JP" dirty="0" smtClean="0"/>
          </a:p>
          <a:p>
            <a:r>
              <a:rPr lang="ja-JP" altLang="en-US" dirty="0"/>
              <a:t>一般</a:t>
            </a:r>
            <a:r>
              <a:rPr lang="ja-JP" altLang="en-US" dirty="0" smtClean="0"/>
              <a:t>家庭ではルータの設定画面で</a:t>
            </a:r>
            <a:r>
              <a:rPr lang="en-US" altLang="ja-JP" dirty="0" smtClean="0"/>
              <a:t>ISP</a:t>
            </a:r>
            <a:r>
              <a:rPr lang="ja-JP" altLang="en-US" dirty="0" smtClean="0"/>
              <a:t>のユーザ名</a:t>
            </a:r>
            <a:r>
              <a:rPr lang="en-US" altLang="ja-JP" dirty="0" smtClean="0"/>
              <a:t>(</a:t>
            </a:r>
            <a:r>
              <a:rPr lang="ja-JP" altLang="en-US" dirty="0" smtClean="0"/>
              <a:t>メールアドレスなど</a:t>
            </a:r>
            <a:r>
              <a:rPr lang="en-US" altLang="ja-JP" dirty="0" smtClean="0"/>
              <a:t>)</a:t>
            </a:r>
            <a:r>
              <a:rPr lang="ja-JP" altLang="en-US" dirty="0" smtClean="0"/>
              <a:t>とパスワードを入力する必要があるが、これに</a:t>
            </a:r>
            <a:r>
              <a:rPr lang="en-US" altLang="ja-JP" dirty="0" err="1" smtClean="0"/>
              <a:t>PPPoE</a:t>
            </a:r>
            <a:r>
              <a:rPr lang="ja-JP" altLang="en-US" dirty="0" smtClean="0"/>
              <a:t>を使用している</a:t>
            </a:r>
            <a:endParaRPr lang="en-US" altLang="ja-JP" dirty="0" smtClean="0"/>
          </a:p>
          <a:p>
            <a:r>
              <a:rPr kumimoji="1" lang="ja-JP" altLang="en-US" dirty="0" smtClean="0"/>
              <a:t>イーサネットを使用するため安価</a:t>
            </a:r>
            <a:endParaRPr kumimoji="1" lang="en-US" altLang="ja-JP" dirty="0" smtClean="0"/>
          </a:p>
          <a:p>
            <a:pPr marL="0" indent="0">
              <a:buNone/>
            </a:pPr>
            <a:endParaRPr kumimoji="1" lang="ja-JP" altLang="en-US" dirty="0"/>
          </a:p>
        </p:txBody>
      </p:sp>
    </p:spTree>
    <p:extLst>
      <p:ext uri="{BB962C8B-B14F-4D97-AF65-F5344CB8AC3E}">
        <p14:creationId xmlns:p14="http://schemas.microsoft.com/office/powerpoint/2010/main" val="40933586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その他のプロトコル</a:t>
            </a:r>
            <a:endParaRPr kumimoji="1" lang="ja-JP" altLang="en-US" dirty="0"/>
          </a:p>
        </p:txBody>
      </p:sp>
      <p:sp>
        <p:nvSpPr>
          <p:cNvPr id="3" name="コンテンツ プレースホルダー 2"/>
          <p:cNvSpPr>
            <a:spLocks noGrp="1"/>
          </p:cNvSpPr>
          <p:nvPr>
            <p:ph sz="quarter" idx="1"/>
          </p:nvPr>
        </p:nvSpPr>
        <p:spPr>
          <a:xfrm>
            <a:off x="457200" y="1600200"/>
            <a:ext cx="7467600" cy="5257800"/>
          </a:xfrm>
        </p:spPr>
        <p:txBody>
          <a:bodyPr>
            <a:normAutofit/>
          </a:bodyPr>
          <a:lstStyle/>
          <a:p>
            <a:r>
              <a:rPr kumimoji="1" lang="en-US" altLang="ja-JP" dirty="0" smtClean="0">
                <a:solidFill>
                  <a:srgbClr val="FF0000"/>
                </a:solidFill>
              </a:rPr>
              <a:t>HTTP</a:t>
            </a:r>
            <a:r>
              <a:rPr kumimoji="1" lang="en-US" altLang="ja-JP" dirty="0" smtClean="0"/>
              <a:t> (Hyper Text Transfer Protocol)</a:t>
            </a:r>
          </a:p>
          <a:p>
            <a:pPr lvl="1"/>
            <a:r>
              <a:rPr lang="en-US" altLang="ja-JP" dirty="0" smtClean="0"/>
              <a:t>WWW</a:t>
            </a:r>
            <a:r>
              <a:rPr lang="ja-JP" altLang="en-US" dirty="0" smtClean="0"/>
              <a:t>に使用される</a:t>
            </a:r>
            <a:endParaRPr kumimoji="1" lang="en-US" altLang="ja-JP" dirty="0" smtClean="0"/>
          </a:p>
          <a:p>
            <a:r>
              <a:rPr lang="en-US" altLang="ja-JP" dirty="0" smtClean="0">
                <a:solidFill>
                  <a:srgbClr val="FF0000"/>
                </a:solidFill>
              </a:rPr>
              <a:t>FTP</a:t>
            </a:r>
            <a:r>
              <a:rPr lang="en-US" altLang="ja-JP" dirty="0" smtClean="0"/>
              <a:t> (File Transfer Protocol)</a:t>
            </a:r>
          </a:p>
          <a:p>
            <a:pPr lvl="1"/>
            <a:r>
              <a:rPr lang="ja-JP" altLang="en-US" dirty="0"/>
              <a:t>ファイル</a:t>
            </a:r>
            <a:r>
              <a:rPr lang="ja-JP" altLang="en-US" dirty="0" smtClean="0"/>
              <a:t>転送に使用される</a:t>
            </a:r>
            <a:endParaRPr lang="en-US" altLang="ja-JP" dirty="0" smtClean="0"/>
          </a:p>
          <a:p>
            <a:r>
              <a:rPr kumimoji="1" lang="en-US" altLang="ja-JP" dirty="0" smtClean="0">
                <a:solidFill>
                  <a:srgbClr val="FF0000"/>
                </a:solidFill>
              </a:rPr>
              <a:t>Telnet</a:t>
            </a:r>
            <a:r>
              <a:rPr kumimoji="1" lang="en-US" altLang="ja-JP" dirty="0" smtClean="0"/>
              <a:t> (Telecommunication Network)</a:t>
            </a:r>
          </a:p>
          <a:p>
            <a:pPr lvl="1"/>
            <a:r>
              <a:rPr lang="ja-JP" altLang="en-US" dirty="0" smtClean="0"/>
              <a:t>遠隔でシェルにログインする</a:t>
            </a:r>
            <a:endParaRPr kumimoji="1" lang="en-US" altLang="ja-JP" dirty="0" smtClean="0"/>
          </a:p>
          <a:p>
            <a:r>
              <a:rPr lang="en-US" altLang="ja-JP" dirty="0" smtClean="0">
                <a:solidFill>
                  <a:srgbClr val="FF0000"/>
                </a:solidFill>
              </a:rPr>
              <a:t>SSH</a:t>
            </a:r>
            <a:r>
              <a:rPr lang="en-US" altLang="ja-JP" dirty="0" smtClean="0"/>
              <a:t> (Secure Shell)</a:t>
            </a:r>
          </a:p>
          <a:p>
            <a:pPr lvl="1"/>
            <a:r>
              <a:rPr lang="ja-JP" altLang="en-US" dirty="0" smtClean="0"/>
              <a:t>暗号化で安全に遠隔ログインする</a:t>
            </a:r>
            <a:endParaRPr lang="en-US" altLang="ja-JP" dirty="0" smtClean="0"/>
          </a:p>
          <a:p>
            <a:r>
              <a:rPr kumimoji="1" lang="en-US" altLang="ja-JP" dirty="0" smtClean="0">
                <a:solidFill>
                  <a:srgbClr val="FF0000"/>
                </a:solidFill>
              </a:rPr>
              <a:t>SMTP</a:t>
            </a:r>
            <a:r>
              <a:rPr kumimoji="1" lang="en-US" altLang="ja-JP" dirty="0" smtClean="0"/>
              <a:t> (Simple Mail Transfer Protocol) </a:t>
            </a:r>
          </a:p>
          <a:p>
            <a:pPr lvl="1"/>
            <a:r>
              <a:rPr lang="ja-JP" altLang="en-US" dirty="0"/>
              <a:t>メール</a:t>
            </a:r>
            <a:r>
              <a:rPr lang="ja-JP" altLang="en-US" dirty="0" smtClean="0"/>
              <a:t>送信に使用</a:t>
            </a:r>
            <a:endParaRPr kumimoji="1" lang="en-US" altLang="ja-JP" dirty="0" smtClean="0"/>
          </a:p>
          <a:p>
            <a:r>
              <a:rPr lang="en-US" altLang="ja-JP" dirty="0" smtClean="0">
                <a:solidFill>
                  <a:srgbClr val="FF0000"/>
                </a:solidFill>
              </a:rPr>
              <a:t>POP</a:t>
            </a:r>
            <a:r>
              <a:rPr lang="en-US" altLang="ja-JP" dirty="0" smtClean="0"/>
              <a:t> (Post Office Protocol)</a:t>
            </a:r>
          </a:p>
          <a:p>
            <a:pPr lvl="1"/>
            <a:r>
              <a:rPr lang="ja-JP" altLang="en-US" dirty="0"/>
              <a:t>メール</a:t>
            </a:r>
            <a:r>
              <a:rPr lang="ja-JP" altLang="en-US" dirty="0" smtClean="0"/>
              <a:t>受信に使用</a:t>
            </a:r>
            <a:endParaRPr lang="en-US" altLang="ja-JP" dirty="0" smtClean="0"/>
          </a:p>
        </p:txBody>
      </p:sp>
    </p:spTree>
    <p:extLst>
      <p:ext uri="{BB962C8B-B14F-4D97-AF65-F5344CB8AC3E}">
        <p14:creationId xmlns:p14="http://schemas.microsoft.com/office/powerpoint/2010/main" val="17292730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7931224" cy="1143000"/>
          </a:xfrm>
        </p:spPr>
        <p:txBody>
          <a:bodyPr/>
          <a:lstStyle/>
          <a:p>
            <a:r>
              <a:rPr kumimoji="1" lang="en-US" altLang="ja-JP" dirty="0" smtClean="0"/>
              <a:t>Telnet (Telecommunication Network)</a:t>
            </a:r>
            <a:endParaRPr kumimoji="1" lang="ja-JP" altLang="en-US" dirty="0"/>
          </a:p>
        </p:txBody>
      </p:sp>
      <p:sp>
        <p:nvSpPr>
          <p:cNvPr id="3" name="コンテンツ プレースホルダー 2"/>
          <p:cNvSpPr>
            <a:spLocks noGrp="1"/>
          </p:cNvSpPr>
          <p:nvPr>
            <p:ph sz="quarter" idx="1"/>
          </p:nvPr>
        </p:nvSpPr>
        <p:spPr/>
        <p:txBody>
          <a:bodyPr/>
          <a:lstStyle/>
          <a:p>
            <a:r>
              <a:rPr kumimoji="1" lang="en-US" altLang="ja-JP" dirty="0" smtClean="0"/>
              <a:t>IP</a:t>
            </a:r>
            <a:r>
              <a:rPr kumimoji="1" lang="ja-JP" altLang="en-US" dirty="0" smtClean="0"/>
              <a:t>ネットワークにおいて遠隔地にあるサーバを端末</a:t>
            </a:r>
            <a:r>
              <a:rPr kumimoji="1" lang="en-US" altLang="ja-JP" dirty="0" smtClean="0"/>
              <a:t>(</a:t>
            </a:r>
            <a:r>
              <a:rPr kumimoji="1" lang="ja-JP" altLang="en-US" dirty="0" smtClean="0"/>
              <a:t>ターミナル</a:t>
            </a:r>
            <a:r>
              <a:rPr kumimoji="1" lang="en-US" altLang="ja-JP" dirty="0" smtClean="0"/>
              <a:t>)</a:t>
            </a:r>
            <a:r>
              <a:rPr kumimoji="1" lang="ja-JP" altLang="en-US" dirty="0" smtClean="0"/>
              <a:t>から操作するためのプロトコル</a:t>
            </a:r>
            <a:endParaRPr kumimoji="1" lang="en-US" altLang="ja-JP" dirty="0" smtClean="0"/>
          </a:p>
          <a:p>
            <a:r>
              <a:rPr lang="ja-JP" altLang="en-US" dirty="0" smtClean="0"/>
              <a:t>元々は信頼されたネットワーク内でのみ使用することを前提としたプロトコルのため暗号化されず、パスワードなども平文のまま通信してしまう</a:t>
            </a:r>
            <a:endParaRPr lang="en-US" altLang="ja-JP" dirty="0" smtClean="0"/>
          </a:p>
          <a:p>
            <a:pPr lvl="1"/>
            <a:r>
              <a:rPr lang="ja-JP" altLang="en-US" dirty="0" smtClean="0"/>
              <a:t>したがって、</a:t>
            </a:r>
            <a:r>
              <a:rPr lang="ja-JP" altLang="en-US" dirty="0" smtClean="0">
                <a:solidFill>
                  <a:srgbClr val="FF0000"/>
                </a:solidFill>
              </a:rPr>
              <a:t>パケットキャプチャ</a:t>
            </a:r>
            <a:r>
              <a:rPr lang="ja-JP" altLang="en-US" dirty="0" smtClean="0"/>
              <a:t>などをされるとパスワードを覗き見されてしまう</a:t>
            </a:r>
            <a:endParaRPr lang="en-US" altLang="ja-JP" dirty="0" smtClean="0"/>
          </a:p>
          <a:p>
            <a:pPr lvl="1"/>
            <a:r>
              <a:rPr lang="ja-JP" altLang="en-US" dirty="0"/>
              <a:t>ちなみ</a:t>
            </a:r>
            <a:r>
              <a:rPr lang="ja-JP" altLang="en-US" dirty="0" smtClean="0"/>
              <a:t>に自分宛以外のパケットも受け取る設定を</a:t>
            </a:r>
            <a:r>
              <a:rPr lang="ja-JP" altLang="en-US" dirty="0" smtClean="0">
                <a:solidFill>
                  <a:srgbClr val="FF0000"/>
                </a:solidFill>
              </a:rPr>
              <a:t>プロミスキャスモード</a:t>
            </a:r>
            <a:r>
              <a:rPr lang="en-US" altLang="ja-JP" dirty="0" smtClean="0"/>
              <a:t>(</a:t>
            </a:r>
            <a:r>
              <a:rPr lang="ja-JP" altLang="en-US" dirty="0" smtClean="0">
                <a:solidFill>
                  <a:srgbClr val="FF0000"/>
                </a:solidFill>
              </a:rPr>
              <a:t>無差別モード</a:t>
            </a:r>
            <a:r>
              <a:rPr lang="en-US" altLang="ja-JP" dirty="0" smtClean="0"/>
              <a:t>)</a:t>
            </a:r>
            <a:r>
              <a:rPr lang="ja-JP" altLang="en-US" dirty="0" smtClean="0"/>
              <a:t>という</a:t>
            </a:r>
            <a:r>
              <a:rPr lang="en-US" altLang="ja-JP" dirty="0" smtClean="0"/>
              <a:t>. </a:t>
            </a:r>
            <a:r>
              <a:rPr lang="ja-JP" altLang="en-US" dirty="0" smtClean="0"/>
              <a:t>ネットワークの管理・監視に使用されるが、上のように盗聴にも使用される</a:t>
            </a:r>
            <a:endParaRPr lang="en-US" altLang="ja-JP" dirty="0" smtClean="0"/>
          </a:p>
          <a:p>
            <a:r>
              <a:rPr kumimoji="1" lang="ja-JP" altLang="en-US" dirty="0" smtClean="0"/>
              <a:t>そのため現在は暗号化付きの</a:t>
            </a:r>
            <a:r>
              <a:rPr kumimoji="1" lang="en-US" altLang="ja-JP" dirty="0" smtClean="0"/>
              <a:t>SSH</a:t>
            </a:r>
            <a:r>
              <a:rPr kumimoji="1" lang="ja-JP" altLang="en-US" dirty="0" smtClean="0"/>
              <a:t>に置き換わりつつある</a:t>
            </a:r>
            <a:endParaRPr kumimoji="1" lang="ja-JP" altLang="en-US" dirty="0"/>
          </a:p>
        </p:txBody>
      </p:sp>
    </p:spTree>
    <p:extLst>
      <p:ext uri="{BB962C8B-B14F-4D97-AF65-F5344CB8AC3E}">
        <p14:creationId xmlns:p14="http://schemas.microsoft.com/office/powerpoint/2010/main" val="26259071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プロトコル </a:t>
            </a:r>
            <a:r>
              <a:rPr kumimoji="1" lang="en-US" altLang="ja-JP" dirty="0" smtClean="0"/>
              <a:t>(Protocol)</a:t>
            </a:r>
            <a:endParaRPr kumimoji="1" lang="ja-JP" altLang="en-US" dirty="0"/>
          </a:p>
        </p:txBody>
      </p:sp>
      <p:sp>
        <p:nvSpPr>
          <p:cNvPr id="3" name="コンテンツ プレースホルダー 2"/>
          <p:cNvSpPr>
            <a:spLocks noGrp="1"/>
          </p:cNvSpPr>
          <p:nvPr>
            <p:ph sz="quarter" idx="1"/>
          </p:nvPr>
        </p:nvSpPr>
        <p:spPr/>
        <p:txBody>
          <a:bodyPr/>
          <a:lstStyle/>
          <a:p>
            <a:r>
              <a:rPr kumimoji="1" lang="ja-JP" altLang="en-US" dirty="0" smtClean="0"/>
              <a:t>相互が通信を行うために決められた約束事</a:t>
            </a:r>
            <a:endParaRPr kumimoji="1" lang="en-US" altLang="ja-JP" dirty="0" smtClean="0"/>
          </a:p>
          <a:p>
            <a:pPr lvl="1"/>
            <a:r>
              <a:rPr lang="ja-JP" altLang="en-US" dirty="0" smtClean="0"/>
              <a:t>例えば、我々が会話するには言語を統一する必要がある</a:t>
            </a:r>
            <a:r>
              <a:rPr lang="en-US" altLang="ja-JP" dirty="0" smtClean="0"/>
              <a:t>(</a:t>
            </a:r>
            <a:r>
              <a:rPr lang="ja-JP" altLang="en-US" dirty="0" smtClean="0"/>
              <a:t>日本語同士、英語同士など</a:t>
            </a:r>
            <a:r>
              <a:rPr lang="en-US" altLang="ja-JP" dirty="0" smtClean="0"/>
              <a:t>). </a:t>
            </a:r>
            <a:r>
              <a:rPr lang="ja-JP" altLang="en-US" dirty="0" smtClean="0"/>
              <a:t>それと同じ</a:t>
            </a:r>
            <a:endParaRPr lang="en-US" altLang="ja-JP" dirty="0" smtClean="0"/>
          </a:p>
          <a:p>
            <a:pPr lvl="1"/>
            <a:r>
              <a:rPr kumimoji="1" lang="ja-JP" altLang="en-US" dirty="0" smtClean="0"/>
              <a:t>通訳を使う場合もある →</a:t>
            </a:r>
            <a:r>
              <a:rPr kumimoji="1" lang="ja-JP" altLang="en-US" dirty="0" smtClean="0">
                <a:solidFill>
                  <a:srgbClr val="FF0000"/>
                </a:solidFill>
              </a:rPr>
              <a:t>ゲートウェイ</a:t>
            </a:r>
            <a:endParaRPr kumimoji="1" lang="en-US" altLang="ja-JP" dirty="0" smtClean="0">
              <a:solidFill>
                <a:srgbClr val="FF0000"/>
              </a:solidFill>
            </a:endParaRPr>
          </a:p>
          <a:p>
            <a:r>
              <a:rPr lang="ja-JP" altLang="en-US" dirty="0" smtClean="0"/>
              <a:t>プロトコルを役割別に階層化することで、下位のプロトコルは上位のプロトコルを意識する必要がなく、逆に上位のプロトコルは下位のプロトコルの使い方を知るのみでよい</a:t>
            </a:r>
            <a:r>
              <a:rPr lang="en-US" altLang="ja-JP" dirty="0" smtClean="0"/>
              <a:t>(</a:t>
            </a:r>
            <a:r>
              <a:rPr lang="ja-JP" altLang="en-US" dirty="0" smtClean="0"/>
              <a:t>ブラックボックス化</a:t>
            </a:r>
            <a:r>
              <a:rPr lang="en-US" altLang="ja-JP" dirty="0" smtClean="0"/>
              <a:t>) </a:t>
            </a:r>
            <a:r>
              <a:rPr lang="ja-JP" altLang="en-US" dirty="0" smtClean="0"/>
              <a:t>→</a:t>
            </a:r>
            <a:r>
              <a:rPr lang="en-US" altLang="ja-JP" dirty="0" smtClean="0">
                <a:solidFill>
                  <a:srgbClr val="FF0000"/>
                </a:solidFill>
              </a:rPr>
              <a:t>OSI(</a:t>
            </a:r>
            <a:r>
              <a:rPr lang="ja-JP" altLang="en-US" dirty="0" smtClean="0">
                <a:solidFill>
                  <a:srgbClr val="FF0000"/>
                </a:solidFill>
              </a:rPr>
              <a:t>基本</a:t>
            </a:r>
            <a:r>
              <a:rPr lang="en-US" altLang="ja-JP" dirty="0" smtClean="0">
                <a:solidFill>
                  <a:srgbClr val="FF0000"/>
                </a:solidFill>
              </a:rPr>
              <a:t>)</a:t>
            </a:r>
            <a:r>
              <a:rPr lang="ja-JP" altLang="en-US" dirty="0" smtClean="0">
                <a:solidFill>
                  <a:srgbClr val="FF0000"/>
                </a:solidFill>
              </a:rPr>
              <a:t>参照モデル</a:t>
            </a:r>
            <a:endParaRPr lang="en-US" altLang="ja-JP" dirty="0" smtClean="0">
              <a:solidFill>
                <a:srgbClr val="FF0000"/>
              </a:solidFill>
            </a:endParaRPr>
          </a:p>
          <a:p>
            <a:pPr lvl="1"/>
            <a:r>
              <a:rPr lang="ja-JP" altLang="en-US" dirty="0" smtClean="0"/>
              <a:t>例えば、我々が電話するのに電話交換機の内部構造を知る必要はないし、言語</a:t>
            </a:r>
            <a:r>
              <a:rPr lang="en-US" altLang="ja-JP" dirty="0" smtClean="0"/>
              <a:t>(</a:t>
            </a:r>
            <a:r>
              <a:rPr lang="ja-JP" altLang="en-US" dirty="0" smtClean="0"/>
              <a:t>日本語か英語かなど</a:t>
            </a:r>
            <a:r>
              <a:rPr lang="en-US" altLang="ja-JP" dirty="0" smtClean="0"/>
              <a:t>)</a:t>
            </a:r>
            <a:r>
              <a:rPr lang="ja-JP" altLang="en-US" dirty="0" smtClean="0"/>
              <a:t>に合わせて電話交換機の構造を変える必要もない</a:t>
            </a:r>
            <a:r>
              <a:rPr lang="en-US" altLang="ja-JP" dirty="0" smtClean="0"/>
              <a:t>.</a:t>
            </a:r>
          </a:p>
          <a:p>
            <a:r>
              <a:rPr kumimoji="1" lang="ja-JP" altLang="en-US" dirty="0" smtClean="0"/>
              <a:t>例えばイーサネットや</a:t>
            </a:r>
            <a:r>
              <a:rPr kumimoji="1" lang="en-US" altLang="ja-JP" dirty="0" smtClean="0"/>
              <a:t>HTTP</a:t>
            </a:r>
            <a:r>
              <a:rPr kumimoji="1" lang="ja-JP" altLang="en-US" dirty="0" err="1" smtClean="0"/>
              <a:t>、</a:t>
            </a:r>
            <a:r>
              <a:rPr kumimoji="1" lang="en-US" altLang="ja-JP" dirty="0" smtClean="0"/>
              <a:t>TCP/IP</a:t>
            </a:r>
            <a:r>
              <a:rPr kumimoji="1" lang="ja-JP" altLang="en-US" dirty="0" smtClean="0"/>
              <a:t>などがプロトコル</a:t>
            </a:r>
            <a:endParaRPr kumimoji="1" lang="en-US" altLang="ja-JP" dirty="0" smtClean="0"/>
          </a:p>
          <a:p>
            <a:endParaRPr kumimoji="1" lang="ja-JP" altLang="en-US" dirty="0"/>
          </a:p>
        </p:txBody>
      </p:sp>
    </p:spTree>
    <p:extLst>
      <p:ext uri="{BB962C8B-B14F-4D97-AF65-F5344CB8AC3E}">
        <p14:creationId xmlns:p14="http://schemas.microsoft.com/office/powerpoint/2010/main" val="23771262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SSH (Secure Shell)</a:t>
            </a:r>
            <a:endParaRPr kumimoji="1" lang="ja-JP" altLang="en-US" dirty="0"/>
          </a:p>
        </p:txBody>
      </p:sp>
      <p:sp>
        <p:nvSpPr>
          <p:cNvPr id="3" name="コンテンツ プレースホルダー 2"/>
          <p:cNvSpPr>
            <a:spLocks noGrp="1"/>
          </p:cNvSpPr>
          <p:nvPr>
            <p:ph sz="quarter" idx="1"/>
          </p:nvPr>
        </p:nvSpPr>
        <p:spPr>
          <a:xfrm>
            <a:off x="457200" y="1600200"/>
            <a:ext cx="7467600" cy="5573216"/>
          </a:xfrm>
        </p:spPr>
        <p:txBody>
          <a:bodyPr>
            <a:normAutofit/>
          </a:bodyPr>
          <a:lstStyle/>
          <a:p>
            <a:r>
              <a:rPr lang="ja-JP" altLang="en-US" dirty="0">
                <a:solidFill>
                  <a:srgbClr val="FF0000"/>
                </a:solidFill>
              </a:rPr>
              <a:t>ハイブリッド暗号</a:t>
            </a:r>
            <a:r>
              <a:rPr lang="ja-JP" altLang="en-US" dirty="0" smtClean="0">
                <a:solidFill>
                  <a:srgbClr val="FF0000"/>
                </a:solidFill>
              </a:rPr>
              <a:t>方式</a:t>
            </a:r>
            <a:r>
              <a:rPr lang="en-US" altLang="ja-JP" dirty="0" smtClean="0"/>
              <a:t>(</a:t>
            </a:r>
            <a:r>
              <a:rPr lang="ja-JP" altLang="en-US" dirty="0" smtClean="0"/>
              <a:t>後述</a:t>
            </a:r>
            <a:r>
              <a:rPr lang="en-US" altLang="ja-JP" dirty="0" smtClean="0"/>
              <a:t>)</a:t>
            </a:r>
            <a:r>
              <a:rPr lang="ja-JP" altLang="en-US" dirty="0" smtClean="0"/>
              <a:t>を用いて高速かつ安全に通信を行いターミナルを操作するプロトコル</a:t>
            </a:r>
            <a:endParaRPr lang="en-US" altLang="ja-JP" dirty="0" smtClean="0"/>
          </a:p>
          <a:p>
            <a:r>
              <a:rPr kumimoji="1" lang="ja-JP" altLang="en-US" dirty="0" smtClean="0"/>
              <a:t>パスワード認証、</a:t>
            </a:r>
            <a:r>
              <a:rPr kumimoji="1" lang="ja-JP" altLang="en-US" dirty="0" smtClean="0">
                <a:solidFill>
                  <a:srgbClr val="FF0000"/>
                </a:solidFill>
              </a:rPr>
              <a:t>公開鍵暗号方式</a:t>
            </a:r>
            <a:r>
              <a:rPr kumimoji="1" lang="en-US" altLang="ja-JP" dirty="0" smtClean="0"/>
              <a:t>(</a:t>
            </a:r>
            <a:r>
              <a:rPr kumimoji="1" lang="ja-JP" altLang="en-US" dirty="0" smtClean="0"/>
              <a:t>後述</a:t>
            </a:r>
            <a:r>
              <a:rPr kumimoji="1" lang="en-US" altLang="ja-JP" dirty="0" smtClean="0"/>
              <a:t>)</a:t>
            </a:r>
            <a:r>
              <a:rPr kumimoji="1" lang="ja-JP" altLang="en-US" dirty="0" err="1" smtClean="0"/>
              <a:t>、</a:t>
            </a:r>
            <a:r>
              <a:rPr kumimoji="1" lang="ja-JP" altLang="en-US" dirty="0" smtClean="0">
                <a:solidFill>
                  <a:srgbClr val="FF0000"/>
                </a:solidFill>
              </a:rPr>
              <a:t>ワンタイムパスワード</a:t>
            </a:r>
            <a:r>
              <a:rPr kumimoji="1" lang="en-US" altLang="ja-JP" dirty="0" smtClean="0"/>
              <a:t>(</a:t>
            </a:r>
            <a:r>
              <a:rPr kumimoji="1" lang="ja-JP" altLang="en-US" dirty="0" smtClean="0">
                <a:solidFill>
                  <a:srgbClr val="FF0000"/>
                </a:solidFill>
              </a:rPr>
              <a:t>チャレンジレスポンス</a:t>
            </a:r>
            <a:r>
              <a:rPr kumimoji="1" lang="en-US" altLang="ja-JP" dirty="0" smtClean="0"/>
              <a:t>)</a:t>
            </a:r>
            <a:r>
              <a:rPr kumimoji="1" lang="ja-JP" altLang="en-US" dirty="0" smtClean="0"/>
              <a:t>など多くの認証・暗号化方式に対応しており環境に合わせて使い分けることができる</a:t>
            </a:r>
            <a:endParaRPr kumimoji="1" lang="en-US" altLang="ja-JP" dirty="0" smtClean="0"/>
          </a:p>
          <a:p>
            <a:pPr lvl="1"/>
            <a:r>
              <a:rPr lang="ja-JP" altLang="en-US" dirty="0" smtClean="0"/>
              <a:t>ただし、パスワード認証を</a:t>
            </a:r>
            <a:r>
              <a:rPr lang="ja-JP" altLang="en-US" dirty="0" smtClean="0">
                <a:solidFill>
                  <a:srgbClr val="FF0000"/>
                </a:solidFill>
              </a:rPr>
              <a:t>ブルートフォースアタック</a:t>
            </a:r>
            <a:r>
              <a:rPr lang="en-US" altLang="ja-JP" dirty="0" smtClean="0"/>
              <a:t>(</a:t>
            </a:r>
            <a:r>
              <a:rPr lang="ja-JP" altLang="en-US" dirty="0" smtClean="0"/>
              <a:t>総当たり攻撃</a:t>
            </a:r>
            <a:r>
              <a:rPr lang="en-US" altLang="ja-JP" dirty="0" smtClean="0"/>
              <a:t>)</a:t>
            </a:r>
            <a:r>
              <a:rPr lang="ja-JP" altLang="en-US" dirty="0" smtClean="0"/>
              <a:t>により突破されサーバのクラッキングが行われたという事例も多いため、公開鍵暗号方式が推奨される</a:t>
            </a:r>
            <a:endParaRPr lang="en-US" altLang="ja-JP" dirty="0" smtClean="0"/>
          </a:p>
          <a:p>
            <a:pPr lvl="1"/>
            <a:r>
              <a:rPr lang="ja-JP" altLang="en-US" dirty="0" smtClean="0"/>
              <a:t>まあ</a:t>
            </a:r>
            <a:r>
              <a:rPr lang="en-US" altLang="ja-JP" dirty="0" smtClean="0">
                <a:solidFill>
                  <a:srgbClr val="FF0000"/>
                </a:solidFill>
              </a:rPr>
              <a:t>Joe Pass</a:t>
            </a:r>
            <a:r>
              <a:rPr lang="en-US" altLang="ja-JP" dirty="0" smtClean="0"/>
              <a:t>(</a:t>
            </a:r>
            <a:r>
              <a:rPr lang="ja-JP" altLang="en-US" dirty="0" smtClean="0"/>
              <a:t>ユーザ名</a:t>
            </a:r>
            <a:r>
              <a:rPr lang="en-US" altLang="ja-JP" dirty="0" smtClean="0"/>
              <a:t>=</a:t>
            </a:r>
            <a:r>
              <a:rPr lang="ja-JP" altLang="en-US" dirty="0" smtClean="0"/>
              <a:t>パスなこと</a:t>
            </a:r>
            <a:r>
              <a:rPr lang="en-US" altLang="ja-JP" dirty="0" smtClean="0"/>
              <a:t>)</a:t>
            </a:r>
            <a:r>
              <a:rPr lang="ja-JP" altLang="en-US" dirty="0" err="1" smtClean="0"/>
              <a:t>だっ</a:t>
            </a:r>
            <a:r>
              <a:rPr lang="ja-JP" altLang="en-US" dirty="0" smtClean="0"/>
              <a:t>たりとかアレなサーバも多いが</a:t>
            </a:r>
            <a:r>
              <a:rPr lang="en-US" altLang="ja-JP" dirty="0" smtClean="0"/>
              <a:t>.</a:t>
            </a:r>
            <a:endParaRPr kumimoji="1" lang="en-US" altLang="ja-JP" dirty="0" smtClean="0"/>
          </a:p>
          <a:p>
            <a:r>
              <a:rPr lang="en-US" altLang="ja-JP" dirty="0" smtClean="0"/>
              <a:t>SSH1</a:t>
            </a:r>
            <a:r>
              <a:rPr lang="ja-JP" altLang="en-US" dirty="0" smtClean="0"/>
              <a:t>と</a:t>
            </a:r>
            <a:r>
              <a:rPr lang="en-US" altLang="ja-JP" dirty="0" smtClean="0"/>
              <a:t>SSH2</a:t>
            </a:r>
            <a:r>
              <a:rPr lang="ja-JP" altLang="en-US" dirty="0" smtClean="0"/>
              <a:t>の</a:t>
            </a:r>
            <a:r>
              <a:rPr lang="en-US" altLang="ja-JP" dirty="0" smtClean="0"/>
              <a:t>2</a:t>
            </a:r>
            <a:r>
              <a:rPr lang="ja-JP" altLang="en-US" dirty="0" smtClean="0"/>
              <a:t>つがあるが</a:t>
            </a:r>
            <a:r>
              <a:rPr lang="en-US" altLang="ja-JP" dirty="0" smtClean="0"/>
              <a:t>1</a:t>
            </a:r>
            <a:r>
              <a:rPr lang="ja-JP" altLang="en-US" dirty="0" smtClean="0"/>
              <a:t>は</a:t>
            </a:r>
            <a:r>
              <a:rPr lang="ja-JP" altLang="en-US" dirty="0" smtClean="0">
                <a:solidFill>
                  <a:srgbClr val="FF0000"/>
                </a:solidFill>
              </a:rPr>
              <a:t>脆弱性</a:t>
            </a:r>
            <a:r>
              <a:rPr lang="ja-JP" altLang="en-US" dirty="0" smtClean="0"/>
              <a:t>があるため</a:t>
            </a:r>
            <a:r>
              <a:rPr lang="en-US" altLang="ja-JP" dirty="0" smtClean="0"/>
              <a:t>2</a:t>
            </a:r>
            <a:r>
              <a:rPr lang="ja-JP" altLang="en-US" dirty="0" smtClean="0"/>
              <a:t>が推奨される</a:t>
            </a:r>
            <a:endParaRPr kumimoji="1" lang="ja-JP" altLang="en-US" dirty="0"/>
          </a:p>
        </p:txBody>
      </p:sp>
    </p:spTree>
    <p:extLst>
      <p:ext uri="{BB962C8B-B14F-4D97-AF65-F5344CB8AC3E}">
        <p14:creationId xmlns:p14="http://schemas.microsoft.com/office/powerpoint/2010/main" val="57974484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SSH (Secure Shell)</a:t>
            </a:r>
            <a:endParaRPr kumimoji="1" lang="ja-JP" altLang="en-US" dirty="0"/>
          </a:p>
        </p:txBody>
      </p:sp>
      <p:sp>
        <p:nvSpPr>
          <p:cNvPr id="3" name="コンテンツ プレースホルダー 2"/>
          <p:cNvSpPr>
            <a:spLocks noGrp="1"/>
          </p:cNvSpPr>
          <p:nvPr>
            <p:ph sz="quarter" idx="1"/>
          </p:nvPr>
        </p:nvSpPr>
        <p:spPr/>
        <p:txBody>
          <a:bodyPr/>
          <a:lstStyle/>
          <a:p>
            <a:r>
              <a:rPr lang="ja-JP" altLang="en-US" dirty="0" smtClean="0"/>
              <a:t>直接通信するのではなく</a:t>
            </a:r>
            <a:r>
              <a:rPr lang="en-US" altLang="ja-JP" dirty="0" smtClean="0"/>
              <a:t>SSH</a:t>
            </a:r>
            <a:r>
              <a:rPr lang="ja-JP" altLang="en-US" dirty="0" smtClean="0"/>
              <a:t>の通信路へ迂回して通信する機能</a:t>
            </a:r>
            <a:r>
              <a:rPr lang="en-US" altLang="ja-JP" dirty="0"/>
              <a:t>(</a:t>
            </a:r>
            <a:r>
              <a:rPr lang="ja-JP" altLang="en-US" dirty="0" smtClean="0">
                <a:solidFill>
                  <a:srgbClr val="FF0000"/>
                </a:solidFill>
              </a:rPr>
              <a:t>ポートフォワーディング</a:t>
            </a:r>
            <a:r>
              <a:rPr lang="en-US" altLang="ja-JP" dirty="0" smtClean="0"/>
              <a:t>)</a:t>
            </a:r>
            <a:r>
              <a:rPr lang="ja-JP" altLang="en-US" dirty="0" smtClean="0"/>
              <a:t>をもつ</a:t>
            </a:r>
            <a:endParaRPr lang="en-US" altLang="ja-JP" dirty="0" smtClean="0"/>
          </a:p>
          <a:p>
            <a:pPr lvl="1"/>
            <a:r>
              <a:rPr kumimoji="1" lang="ja-JP" altLang="en-US" dirty="0"/>
              <a:t>外</a:t>
            </a:r>
            <a:r>
              <a:rPr kumimoji="1" lang="ja-JP" altLang="en-US" dirty="0" smtClean="0"/>
              <a:t>から</a:t>
            </a:r>
            <a:r>
              <a:rPr kumimoji="1" lang="en-US" altLang="ja-JP" dirty="0" smtClean="0"/>
              <a:t>(</a:t>
            </a:r>
            <a:r>
              <a:rPr kumimoji="1" lang="ja-JP" altLang="en-US" dirty="0" smtClean="0"/>
              <a:t>認証外からは</a:t>
            </a:r>
            <a:r>
              <a:rPr kumimoji="1" lang="en-US" altLang="ja-JP" dirty="0" smtClean="0"/>
              <a:t>)</a:t>
            </a:r>
            <a:r>
              <a:rPr lang="en-US" altLang="ja-JP" dirty="0" smtClean="0"/>
              <a:t>SSH</a:t>
            </a:r>
            <a:r>
              <a:rPr lang="ja-JP" altLang="en-US" dirty="0" smtClean="0"/>
              <a:t>による通信にしか見えないため、安全に通信を行うことができる</a:t>
            </a:r>
            <a:endParaRPr lang="en-US" altLang="ja-JP" dirty="0" smtClean="0"/>
          </a:p>
          <a:p>
            <a:pPr lvl="1"/>
            <a:r>
              <a:rPr kumimoji="1" lang="ja-JP" altLang="en-US" dirty="0" smtClean="0"/>
              <a:t>直接リモートデスクトップなどを待機しているとルー</a:t>
            </a:r>
            <a:r>
              <a:rPr lang="ja-JP" altLang="en-US" dirty="0" smtClean="0"/>
              <a:t>タの外から</a:t>
            </a:r>
            <a:r>
              <a:rPr kumimoji="1" lang="ja-JP" altLang="en-US" dirty="0" smtClean="0"/>
              <a:t>ブルートフォースアタックなどにより用意に突破されてしまう</a:t>
            </a:r>
            <a:r>
              <a:rPr kumimoji="1" lang="en-US" altLang="ja-JP" dirty="0" smtClean="0"/>
              <a:t>. </a:t>
            </a:r>
            <a:r>
              <a:rPr lang="ja-JP" altLang="en-US" dirty="0"/>
              <a:t>これ</a:t>
            </a:r>
            <a:r>
              <a:rPr lang="ja-JP" altLang="en-US" dirty="0" smtClean="0"/>
              <a:t>を利用することで安全に待機することができる</a:t>
            </a:r>
            <a:endParaRPr lang="en-US" altLang="ja-JP" dirty="0" smtClean="0"/>
          </a:p>
          <a:p>
            <a:pPr lvl="2"/>
            <a:r>
              <a:rPr kumimoji="1" lang="ja-JP" altLang="en-US" dirty="0" smtClean="0"/>
              <a:t>当然、</a:t>
            </a:r>
            <a:r>
              <a:rPr kumimoji="1" lang="en-US" altLang="ja-JP" dirty="0" smtClean="0"/>
              <a:t>SSH</a:t>
            </a:r>
            <a:r>
              <a:rPr kumimoji="1" lang="ja-JP" altLang="en-US" dirty="0" smtClean="0"/>
              <a:t>の暗号化がパスワード認証だと大差ないが</a:t>
            </a:r>
            <a:r>
              <a:rPr kumimoji="1" lang="en-US" altLang="ja-JP" dirty="0" smtClean="0"/>
              <a:t>.</a:t>
            </a:r>
            <a:endParaRPr kumimoji="1" lang="ja-JP" altLang="en-US" dirty="0"/>
          </a:p>
        </p:txBody>
      </p:sp>
    </p:spTree>
    <p:extLst>
      <p:ext uri="{BB962C8B-B14F-4D97-AF65-F5344CB8AC3E}">
        <p14:creationId xmlns:p14="http://schemas.microsoft.com/office/powerpoint/2010/main" val="367461174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SSH (Secure Shell)</a:t>
            </a:r>
            <a:endParaRPr kumimoji="1" lang="ja-JP" altLang="en-US" dirty="0"/>
          </a:p>
        </p:txBody>
      </p:sp>
      <p:pic>
        <p:nvPicPr>
          <p:cNvPr id="4" name="コンテンツ プレースホルダー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51520" y="2204864"/>
            <a:ext cx="8105082" cy="3313680"/>
          </a:xfrm>
        </p:spPr>
      </p:pic>
    </p:spTree>
    <p:extLst>
      <p:ext uri="{BB962C8B-B14F-4D97-AF65-F5344CB8AC3E}">
        <p14:creationId xmlns:p14="http://schemas.microsoft.com/office/powerpoint/2010/main" val="40131143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チャレンジレスポンス認証</a:t>
            </a:r>
            <a:endParaRPr kumimoji="1" lang="ja-JP" altLang="en-US" dirty="0"/>
          </a:p>
        </p:txBody>
      </p:sp>
      <p:sp>
        <p:nvSpPr>
          <p:cNvPr id="3" name="コンテンツ プレースホルダー 2"/>
          <p:cNvSpPr>
            <a:spLocks noGrp="1"/>
          </p:cNvSpPr>
          <p:nvPr>
            <p:ph sz="quarter" idx="1"/>
          </p:nvPr>
        </p:nvSpPr>
        <p:spPr>
          <a:xfrm>
            <a:off x="457200" y="1600200"/>
            <a:ext cx="7467600" cy="5257800"/>
          </a:xfrm>
        </p:spPr>
        <p:txBody>
          <a:bodyPr>
            <a:normAutofit/>
          </a:bodyPr>
          <a:lstStyle/>
          <a:p>
            <a:r>
              <a:rPr kumimoji="1" lang="ja-JP" altLang="en-US" dirty="0" smtClean="0"/>
              <a:t>サーバは</a:t>
            </a:r>
            <a:r>
              <a:rPr kumimoji="1" lang="ja-JP" altLang="en-US" dirty="0" smtClean="0">
                <a:solidFill>
                  <a:srgbClr val="FF0000"/>
                </a:solidFill>
              </a:rPr>
              <a:t>チャレンジ</a:t>
            </a:r>
            <a:r>
              <a:rPr kumimoji="1" lang="ja-JP" altLang="en-US" dirty="0" smtClean="0"/>
              <a:t>というランダムな文字列を渡す</a:t>
            </a:r>
            <a:endParaRPr kumimoji="1" lang="en-US" altLang="ja-JP" dirty="0" smtClean="0"/>
          </a:p>
          <a:p>
            <a:r>
              <a:rPr lang="ja-JP" altLang="en-US" dirty="0" smtClean="0"/>
              <a:t>クライアントはパスワードとチャレンジを特定のアルゴリズムにしたがって合成して</a:t>
            </a:r>
            <a:r>
              <a:rPr lang="ja-JP" altLang="en-US" dirty="0" smtClean="0">
                <a:solidFill>
                  <a:srgbClr val="FF0000"/>
                </a:solidFill>
              </a:rPr>
              <a:t>レスポンス</a:t>
            </a:r>
            <a:r>
              <a:rPr lang="ja-JP" altLang="en-US" dirty="0" smtClean="0"/>
              <a:t>を作る</a:t>
            </a:r>
            <a:endParaRPr lang="en-US" altLang="ja-JP" dirty="0" smtClean="0"/>
          </a:p>
          <a:p>
            <a:pPr lvl="1"/>
            <a:r>
              <a:rPr lang="ja-JP" altLang="en-US" dirty="0"/>
              <a:t>レスポンスは</a:t>
            </a:r>
            <a:r>
              <a:rPr lang="ja-JP" altLang="en-US" dirty="0">
                <a:solidFill>
                  <a:srgbClr val="FF0000"/>
                </a:solidFill>
              </a:rPr>
              <a:t>一方向関数</a:t>
            </a:r>
            <a:r>
              <a:rPr lang="en-US" altLang="ja-JP" dirty="0"/>
              <a:t>(</a:t>
            </a:r>
            <a:r>
              <a:rPr lang="ja-JP" altLang="en-US" dirty="0">
                <a:solidFill>
                  <a:srgbClr val="FF0000"/>
                </a:solidFill>
              </a:rPr>
              <a:t>ハッシュ関数</a:t>
            </a:r>
            <a:r>
              <a:rPr lang="ja-JP" altLang="en-US" dirty="0"/>
              <a:t>など</a:t>
            </a:r>
            <a:r>
              <a:rPr lang="en-US" altLang="ja-JP" dirty="0"/>
              <a:t>)</a:t>
            </a:r>
            <a:r>
              <a:rPr lang="ja-JP" altLang="en-US" dirty="0"/>
              <a:t>によって作られ</a:t>
            </a:r>
            <a:r>
              <a:rPr lang="ja-JP" altLang="en-US" dirty="0" smtClean="0"/>
              <a:t>、レスポンスから元のパスワードを復元することができない</a:t>
            </a:r>
            <a:endParaRPr lang="en-US" altLang="ja-JP" dirty="0" smtClean="0"/>
          </a:p>
          <a:p>
            <a:pPr lvl="1"/>
            <a:r>
              <a:rPr lang="en-US" altLang="ja-JP" dirty="0"/>
              <a:t>x</a:t>
            </a:r>
            <a:r>
              <a:rPr lang="en-US" altLang="ja-JP" dirty="0" smtClean="0"/>
              <a:t>(</a:t>
            </a:r>
            <a:r>
              <a:rPr lang="ja-JP" altLang="en-US" dirty="0" smtClean="0"/>
              <a:t>引数</a:t>
            </a:r>
            <a:r>
              <a:rPr lang="en-US" altLang="ja-JP" dirty="0" smtClean="0"/>
              <a:t>)</a:t>
            </a:r>
            <a:r>
              <a:rPr lang="ja-JP" altLang="en-US" dirty="0" smtClean="0"/>
              <a:t>から</a:t>
            </a:r>
            <a:r>
              <a:rPr lang="en-US" altLang="ja-JP" dirty="0" smtClean="0"/>
              <a:t>y(</a:t>
            </a:r>
            <a:r>
              <a:rPr lang="ja-JP" altLang="en-US" dirty="0" smtClean="0"/>
              <a:t>結果</a:t>
            </a:r>
            <a:r>
              <a:rPr lang="en-US" altLang="ja-JP" dirty="0" smtClean="0"/>
              <a:t>)</a:t>
            </a:r>
            <a:r>
              <a:rPr lang="ja-JP" altLang="en-US" dirty="0" smtClean="0"/>
              <a:t>を求めるのは簡単だが</a:t>
            </a:r>
            <a:r>
              <a:rPr lang="en-US" altLang="ja-JP" dirty="0" smtClean="0"/>
              <a:t>y</a:t>
            </a:r>
            <a:r>
              <a:rPr lang="ja-JP" altLang="en-US" dirty="0" smtClean="0"/>
              <a:t>から</a:t>
            </a:r>
            <a:r>
              <a:rPr lang="en-US" altLang="ja-JP" dirty="0" smtClean="0"/>
              <a:t>x</a:t>
            </a:r>
            <a:r>
              <a:rPr lang="ja-JP" altLang="en-US" dirty="0" smtClean="0"/>
              <a:t>を求めるのが困難な関数を一方向関数という</a:t>
            </a:r>
            <a:r>
              <a:rPr lang="en-US" altLang="ja-JP" dirty="0" smtClean="0"/>
              <a:t>. </a:t>
            </a:r>
            <a:r>
              <a:rPr lang="ja-JP" altLang="en-US" dirty="0" smtClean="0"/>
              <a:t>一方向関数のうち、与えられた原文から固定長の擬似乱数</a:t>
            </a:r>
            <a:r>
              <a:rPr lang="en-US" altLang="ja-JP" dirty="0" smtClean="0"/>
              <a:t>(</a:t>
            </a:r>
            <a:r>
              <a:rPr lang="ja-JP" altLang="en-US" dirty="0" smtClean="0">
                <a:solidFill>
                  <a:srgbClr val="FF0000"/>
                </a:solidFill>
              </a:rPr>
              <a:t>ハッシュ値</a:t>
            </a:r>
            <a:r>
              <a:rPr lang="en-US" altLang="ja-JP" dirty="0" smtClean="0"/>
              <a:t>)</a:t>
            </a:r>
            <a:r>
              <a:rPr lang="ja-JP" altLang="en-US" dirty="0" smtClean="0"/>
              <a:t>を返すのがハッシュ関数で、</a:t>
            </a:r>
            <a:r>
              <a:rPr lang="ja-JP" altLang="en-US" dirty="0" smtClean="0">
                <a:solidFill>
                  <a:srgbClr val="FF0000"/>
                </a:solidFill>
              </a:rPr>
              <a:t>要約関数</a:t>
            </a:r>
            <a:r>
              <a:rPr lang="ja-JP" altLang="en-US" dirty="0" smtClean="0"/>
              <a:t>、</a:t>
            </a:r>
            <a:r>
              <a:rPr lang="ja-JP" altLang="en-US" dirty="0" smtClean="0">
                <a:solidFill>
                  <a:srgbClr val="FF0000"/>
                </a:solidFill>
              </a:rPr>
              <a:t>メッセージダイジェスト関数</a:t>
            </a:r>
            <a:r>
              <a:rPr lang="ja-JP" altLang="en-US" dirty="0" smtClean="0"/>
              <a:t>ともいう</a:t>
            </a:r>
            <a:r>
              <a:rPr lang="en-US" altLang="ja-JP" dirty="0" smtClean="0"/>
              <a:t>. </a:t>
            </a:r>
            <a:r>
              <a:rPr lang="ja-JP" altLang="en-US" dirty="0" smtClean="0"/>
              <a:t>データが改竄されるとハッシュ値が変わるのでデータの信頼性を確保する</a:t>
            </a:r>
            <a:r>
              <a:rPr lang="en-US" altLang="ja-JP" dirty="0" smtClean="0"/>
              <a:t>. </a:t>
            </a:r>
            <a:r>
              <a:rPr lang="ja-JP" altLang="en-US" dirty="0" smtClean="0"/>
              <a:t>ハッシュ値から元の原文を復元するのは不可能で、同じハッシュ値を作るのも困難</a:t>
            </a:r>
            <a:r>
              <a:rPr lang="en-US" altLang="ja-JP" dirty="0" smtClean="0"/>
              <a:t>.</a:t>
            </a:r>
            <a:r>
              <a:rPr lang="ja-JP" altLang="en-US" dirty="0"/>
              <a:t> </a:t>
            </a:r>
            <a:r>
              <a:rPr lang="en-US" altLang="ja-JP" dirty="0" smtClean="0">
                <a:solidFill>
                  <a:srgbClr val="FF0000"/>
                </a:solidFill>
              </a:rPr>
              <a:t>MD5</a:t>
            </a:r>
            <a:r>
              <a:rPr lang="ja-JP" altLang="en-US" dirty="0" smtClean="0"/>
              <a:t>や</a:t>
            </a:r>
            <a:r>
              <a:rPr lang="en-US" altLang="ja-JP" dirty="0" smtClean="0">
                <a:solidFill>
                  <a:srgbClr val="FF0000"/>
                </a:solidFill>
              </a:rPr>
              <a:t>SHA</a:t>
            </a:r>
            <a:r>
              <a:rPr lang="ja-JP" altLang="en-US" dirty="0" smtClean="0"/>
              <a:t>などがある</a:t>
            </a:r>
            <a:r>
              <a:rPr lang="en-US" altLang="ja-JP" dirty="0" smtClean="0"/>
              <a:t>(MD5</a:t>
            </a:r>
            <a:r>
              <a:rPr lang="ja-JP" altLang="en-US" dirty="0" smtClean="0"/>
              <a:t>は脆弱性が発見されているので注意</a:t>
            </a:r>
            <a:r>
              <a:rPr lang="en-US" altLang="ja-JP" dirty="0" smtClean="0"/>
              <a:t>).</a:t>
            </a:r>
          </a:p>
          <a:p>
            <a:r>
              <a:rPr kumimoji="1" lang="ja-JP" altLang="en-US" dirty="0" smtClean="0"/>
              <a:t>サーバはそのレスポンスが正しいかどうかを確認する</a:t>
            </a:r>
            <a:endParaRPr kumimoji="1" lang="en-US" altLang="ja-JP" dirty="0" smtClean="0"/>
          </a:p>
        </p:txBody>
      </p:sp>
    </p:spTree>
    <p:extLst>
      <p:ext uri="{BB962C8B-B14F-4D97-AF65-F5344CB8AC3E}">
        <p14:creationId xmlns:p14="http://schemas.microsoft.com/office/powerpoint/2010/main" val="152418372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脆弱性 </a:t>
            </a:r>
            <a:r>
              <a:rPr kumimoji="1" lang="en-US" altLang="ja-JP" dirty="0" smtClean="0"/>
              <a:t>(Vulnerability)</a:t>
            </a:r>
            <a:endParaRPr kumimoji="1" lang="ja-JP" altLang="en-US" dirty="0"/>
          </a:p>
        </p:txBody>
      </p:sp>
      <p:sp>
        <p:nvSpPr>
          <p:cNvPr id="3" name="コンテンツ プレースホルダー 2"/>
          <p:cNvSpPr>
            <a:spLocks noGrp="1"/>
          </p:cNvSpPr>
          <p:nvPr>
            <p:ph sz="quarter" idx="1"/>
          </p:nvPr>
        </p:nvSpPr>
        <p:spPr>
          <a:xfrm>
            <a:off x="457200" y="1600200"/>
            <a:ext cx="7467600" cy="5861248"/>
          </a:xfrm>
        </p:spPr>
        <p:txBody>
          <a:bodyPr>
            <a:normAutofit/>
          </a:bodyPr>
          <a:lstStyle/>
          <a:p>
            <a:r>
              <a:rPr kumimoji="1" lang="ja-JP" altLang="en-US" dirty="0" smtClean="0">
                <a:solidFill>
                  <a:srgbClr val="FF0000"/>
                </a:solidFill>
              </a:rPr>
              <a:t>ヴァルネラビリティ</a:t>
            </a:r>
            <a:r>
              <a:rPr kumimoji="1" lang="ja-JP" altLang="en-US" dirty="0" smtClean="0"/>
              <a:t>ともいう</a:t>
            </a:r>
            <a:endParaRPr kumimoji="1" lang="en-US" altLang="ja-JP" dirty="0" smtClean="0"/>
          </a:p>
          <a:p>
            <a:r>
              <a:rPr lang="ja-JP" altLang="en-US" dirty="0"/>
              <a:t>情報</a:t>
            </a:r>
            <a:r>
              <a:rPr lang="ja-JP" altLang="en-US" dirty="0" smtClean="0"/>
              <a:t>システムにおいて、悪意ある第三者が脅威となる行為</a:t>
            </a:r>
            <a:r>
              <a:rPr lang="en-US" altLang="ja-JP" dirty="0" smtClean="0"/>
              <a:t>(</a:t>
            </a:r>
            <a:r>
              <a:rPr lang="ja-JP" altLang="en-US" dirty="0" smtClean="0"/>
              <a:t>情報の改竄やシステムの乗っ取りなど</a:t>
            </a:r>
            <a:r>
              <a:rPr lang="en-US" altLang="ja-JP" dirty="0" smtClean="0"/>
              <a:t>)</a:t>
            </a:r>
            <a:r>
              <a:rPr lang="ja-JP" altLang="en-US" dirty="0" smtClean="0"/>
              <a:t>へ利用できる問題点のこと</a:t>
            </a:r>
            <a:endParaRPr lang="en-US" altLang="ja-JP" dirty="0" smtClean="0"/>
          </a:p>
          <a:p>
            <a:r>
              <a:rPr lang="ja-JP" altLang="en-US" dirty="0" smtClean="0"/>
              <a:t>欠陥やバグ、想定外の使用法、設計ミスなどが原因</a:t>
            </a:r>
            <a:endParaRPr lang="en-US" altLang="ja-JP" dirty="0" smtClean="0"/>
          </a:p>
          <a:p>
            <a:pPr lvl="1"/>
            <a:r>
              <a:rPr lang="ja-JP" altLang="en-US" dirty="0"/>
              <a:t>これら</a:t>
            </a:r>
            <a:r>
              <a:rPr lang="ja-JP" altLang="en-US" dirty="0" smtClean="0"/>
              <a:t>はセキュリティホールと呼ばれる</a:t>
            </a:r>
            <a:endParaRPr lang="en-US" altLang="ja-JP" dirty="0" smtClean="0"/>
          </a:p>
          <a:p>
            <a:r>
              <a:rPr kumimoji="1" lang="ja-JP" altLang="en-US" dirty="0" smtClean="0"/>
              <a:t>類似語の</a:t>
            </a:r>
            <a:r>
              <a:rPr kumimoji="1" lang="ja-JP" altLang="en-US" dirty="0" smtClean="0">
                <a:solidFill>
                  <a:srgbClr val="FF0000"/>
                </a:solidFill>
              </a:rPr>
              <a:t>セキュリティホール</a:t>
            </a:r>
            <a:r>
              <a:rPr kumimoji="1" lang="ja-JP" altLang="en-US" dirty="0" smtClean="0"/>
              <a:t>と違い、</a:t>
            </a:r>
            <a:r>
              <a:rPr kumimoji="1" lang="ja-JP" altLang="en-US" dirty="0" smtClean="0">
                <a:solidFill>
                  <a:srgbClr val="FF0000"/>
                </a:solidFill>
              </a:rPr>
              <a:t>ソーシャルエンジニアリング</a:t>
            </a:r>
            <a:r>
              <a:rPr kumimoji="1" lang="ja-JP" altLang="en-US" dirty="0" smtClean="0"/>
              <a:t>といったコンピュータシステム外のものも含む</a:t>
            </a:r>
            <a:endParaRPr kumimoji="1" lang="en-US" altLang="ja-JP" dirty="0" smtClean="0"/>
          </a:p>
          <a:p>
            <a:pPr lvl="1"/>
            <a:r>
              <a:rPr lang="ja-JP" altLang="en-US" dirty="0" smtClean="0"/>
              <a:t>話術</a:t>
            </a:r>
            <a:r>
              <a:rPr lang="ja-JP" altLang="en-US" dirty="0"/>
              <a:t>や</a:t>
            </a:r>
            <a:r>
              <a:rPr lang="ja-JP" altLang="en-US" dirty="0" smtClean="0"/>
              <a:t>経歴詐称でパスワードを</a:t>
            </a:r>
            <a:r>
              <a:rPr lang="en-US" altLang="ja-JP" dirty="0" smtClean="0"/>
              <a:t>(</a:t>
            </a:r>
            <a:r>
              <a:rPr lang="ja-JP" altLang="en-US" dirty="0" smtClean="0"/>
              <a:t>それとなく</a:t>
            </a:r>
            <a:r>
              <a:rPr lang="en-US" altLang="ja-JP" dirty="0" smtClean="0"/>
              <a:t>)</a:t>
            </a:r>
            <a:r>
              <a:rPr lang="ja-JP" altLang="en-US" dirty="0" smtClean="0"/>
              <a:t>聞き出したり、パスワード入力を後ろから覗き見したり（</a:t>
            </a:r>
            <a:r>
              <a:rPr lang="ja-JP" altLang="en-US" dirty="0" smtClean="0">
                <a:solidFill>
                  <a:srgbClr val="FF0000"/>
                </a:solidFill>
              </a:rPr>
              <a:t>ショルダーハッキング</a:t>
            </a:r>
            <a:r>
              <a:rPr lang="en-US" altLang="ja-JP" dirty="0" smtClean="0"/>
              <a:t>)</a:t>
            </a:r>
            <a:r>
              <a:rPr lang="ja-JP" altLang="en-US" dirty="0" err="1" smtClean="0"/>
              <a:t>、</a:t>
            </a:r>
            <a:r>
              <a:rPr lang="ja-JP" altLang="en-US" dirty="0" smtClean="0"/>
              <a:t>パスワード変更のお知らせメールを不正に送りパスワードを</a:t>
            </a:r>
            <a:r>
              <a:rPr lang="en-US" altLang="ja-JP" dirty="0" smtClean="0"/>
              <a:t>(</a:t>
            </a:r>
            <a:r>
              <a:rPr lang="ja-JP" altLang="en-US" dirty="0" smtClean="0"/>
              <a:t>偽サイトで</a:t>
            </a:r>
            <a:r>
              <a:rPr lang="en-US" altLang="ja-JP" dirty="0" smtClean="0"/>
              <a:t>)</a:t>
            </a:r>
            <a:r>
              <a:rPr lang="ja-JP" altLang="en-US" dirty="0" smtClean="0"/>
              <a:t>入力させ入手するなどがソーシャルエンジニアリング</a:t>
            </a:r>
            <a:endParaRPr kumimoji="1" lang="en-US" altLang="ja-JP" dirty="0" smtClean="0"/>
          </a:p>
          <a:p>
            <a:endParaRPr kumimoji="1" lang="ja-JP" altLang="en-US" dirty="0"/>
          </a:p>
        </p:txBody>
      </p:sp>
    </p:spTree>
    <p:extLst>
      <p:ext uri="{BB962C8B-B14F-4D97-AF65-F5344CB8AC3E}">
        <p14:creationId xmlns:p14="http://schemas.microsoft.com/office/powerpoint/2010/main" val="42746460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パケット </a:t>
            </a:r>
            <a:r>
              <a:rPr lang="en-US" altLang="ja-JP" dirty="0" smtClean="0"/>
              <a:t>(Packet)</a:t>
            </a:r>
            <a:endParaRPr kumimoji="1" lang="ja-JP" altLang="en-US" dirty="0"/>
          </a:p>
        </p:txBody>
      </p:sp>
      <p:sp>
        <p:nvSpPr>
          <p:cNvPr id="3" name="コンテンツ プレースホルダー 2"/>
          <p:cNvSpPr>
            <a:spLocks noGrp="1"/>
          </p:cNvSpPr>
          <p:nvPr>
            <p:ph sz="quarter" idx="1"/>
          </p:nvPr>
        </p:nvSpPr>
        <p:spPr/>
        <p:txBody>
          <a:bodyPr/>
          <a:lstStyle/>
          <a:p>
            <a:r>
              <a:rPr kumimoji="1" lang="en-US" altLang="ja-JP" dirty="0" smtClean="0"/>
              <a:t>TCP/IP</a:t>
            </a:r>
            <a:r>
              <a:rPr kumimoji="1" lang="ja-JP" altLang="en-US" dirty="0" smtClean="0"/>
              <a:t>において、データを送受信するために細切れにしたもの</a:t>
            </a:r>
            <a:endParaRPr kumimoji="1" lang="en-US" altLang="ja-JP" dirty="0" smtClean="0"/>
          </a:p>
          <a:p>
            <a:r>
              <a:rPr kumimoji="1" lang="ja-JP" altLang="en-US" dirty="0" smtClean="0"/>
              <a:t>先頭部</a:t>
            </a:r>
            <a:r>
              <a:rPr kumimoji="1" lang="en-US" altLang="ja-JP" dirty="0" smtClean="0"/>
              <a:t>(</a:t>
            </a:r>
            <a:r>
              <a:rPr kumimoji="1" lang="ja-JP" altLang="en-US" dirty="0" smtClean="0"/>
              <a:t>ヘッダ</a:t>
            </a:r>
            <a:r>
              <a:rPr kumimoji="1" lang="en-US" altLang="ja-JP" dirty="0" smtClean="0"/>
              <a:t>)</a:t>
            </a:r>
            <a:r>
              <a:rPr kumimoji="1" lang="ja-JP" altLang="en-US" dirty="0" smtClean="0"/>
              <a:t>に送信元情報や送信先情報、プロトコル情報などが記されており、これに</a:t>
            </a:r>
            <a:r>
              <a:rPr lang="ja-JP" altLang="en-US" dirty="0"/>
              <a:t>したがって</a:t>
            </a:r>
            <a:r>
              <a:rPr kumimoji="1" lang="ja-JP" altLang="en-US" dirty="0" smtClean="0"/>
              <a:t>スイッチングハブやルータはデータを配送する</a:t>
            </a:r>
            <a:endParaRPr kumimoji="1" lang="en-US" altLang="ja-JP" dirty="0" smtClean="0"/>
          </a:p>
          <a:p>
            <a:r>
              <a:rPr kumimoji="1" lang="ja-JP" altLang="en-US" dirty="0" smtClean="0"/>
              <a:t>小分割することで再送時にも最小限で済み、</a:t>
            </a:r>
            <a:r>
              <a:rPr kumimoji="1" lang="ja-JP" altLang="en-US" dirty="0" smtClean="0">
                <a:solidFill>
                  <a:srgbClr val="FF0000"/>
                </a:solidFill>
              </a:rPr>
              <a:t>トラフィック</a:t>
            </a:r>
            <a:r>
              <a:rPr kumimoji="1" lang="en-US" altLang="ja-JP" dirty="0" smtClean="0"/>
              <a:t>(</a:t>
            </a:r>
            <a:r>
              <a:rPr kumimoji="1" lang="ja-JP" altLang="en-US" dirty="0" smtClean="0"/>
              <a:t>混雑</a:t>
            </a:r>
            <a:r>
              <a:rPr kumimoji="1" lang="en-US" altLang="ja-JP" dirty="0" smtClean="0"/>
              <a:t>)</a:t>
            </a:r>
            <a:r>
              <a:rPr kumimoji="1" lang="ja-JP" altLang="en-US" dirty="0" smtClean="0"/>
              <a:t>を軽減できる</a:t>
            </a:r>
            <a:endParaRPr kumimoji="1" lang="en-US" altLang="ja-JP" dirty="0" smtClean="0"/>
          </a:p>
          <a:p>
            <a:r>
              <a:rPr lang="ja-JP" altLang="en-US" dirty="0" smtClean="0"/>
              <a:t>携帯電話における情報単位としても有名で、</a:t>
            </a:r>
            <a:r>
              <a:rPr lang="en-US" altLang="ja-JP" dirty="0" smtClean="0"/>
              <a:t>1</a:t>
            </a:r>
            <a:r>
              <a:rPr lang="ja-JP" altLang="en-US" dirty="0" smtClean="0"/>
              <a:t>パケットは</a:t>
            </a:r>
            <a:r>
              <a:rPr lang="en-US" altLang="ja-JP" dirty="0" smtClean="0"/>
              <a:t>128byte</a:t>
            </a:r>
            <a:r>
              <a:rPr lang="ja-JP" altLang="en-US" dirty="0" smtClean="0"/>
              <a:t>である</a:t>
            </a:r>
            <a:endParaRPr lang="en-US" altLang="ja-JP" dirty="0" smtClean="0"/>
          </a:p>
          <a:p>
            <a:pPr lvl="1"/>
            <a:r>
              <a:rPr kumimoji="1" lang="ja-JP" altLang="en-US" dirty="0" smtClean="0"/>
              <a:t>したがって、現在の移動通信に使用するパケット数は膨大な数となる</a:t>
            </a:r>
            <a:endParaRPr kumimoji="1" lang="ja-JP" altLang="en-US" dirty="0"/>
          </a:p>
        </p:txBody>
      </p:sp>
    </p:spTree>
    <p:extLst>
      <p:ext uri="{BB962C8B-B14F-4D97-AF65-F5344CB8AC3E}">
        <p14:creationId xmlns:p14="http://schemas.microsoft.com/office/powerpoint/2010/main" val="249702159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イントラネットとエクストラネット</a:t>
            </a:r>
            <a:endParaRPr kumimoji="1" lang="ja-JP" altLang="en-US" dirty="0"/>
          </a:p>
        </p:txBody>
      </p:sp>
      <p:sp>
        <p:nvSpPr>
          <p:cNvPr id="3" name="コンテンツ プレースホルダー 2"/>
          <p:cNvSpPr>
            <a:spLocks noGrp="1"/>
          </p:cNvSpPr>
          <p:nvPr>
            <p:ph sz="quarter" idx="1"/>
          </p:nvPr>
        </p:nvSpPr>
        <p:spPr/>
        <p:txBody>
          <a:bodyPr/>
          <a:lstStyle/>
          <a:p>
            <a:r>
              <a:rPr kumimoji="1" lang="ja-JP" altLang="en-US" dirty="0" smtClean="0"/>
              <a:t>インターネット技術</a:t>
            </a:r>
            <a:r>
              <a:rPr kumimoji="1" lang="en-US" altLang="ja-JP" dirty="0" smtClean="0"/>
              <a:t>(Web</a:t>
            </a:r>
            <a:r>
              <a:rPr kumimoji="1" lang="ja-JP" altLang="en-US" dirty="0" smtClean="0"/>
              <a:t>サーバや電子メール、ファイルサーバなど</a:t>
            </a:r>
            <a:r>
              <a:rPr kumimoji="1" lang="en-US" altLang="ja-JP" dirty="0" smtClean="0"/>
              <a:t>)</a:t>
            </a:r>
            <a:r>
              <a:rPr kumimoji="1" lang="ja-JP" altLang="en-US" dirty="0" smtClean="0"/>
              <a:t>を企業内の情報システムに取り入れ業務支援に活用するネットワークシステムを</a:t>
            </a:r>
            <a:r>
              <a:rPr kumimoji="1" lang="ja-JP" altLang="en-US" dirty="0" smtClean="0">
                <a:solidFill>
                  <a:srgbClr val="FF0000"/>
                </a:solidFill>
              </a:rPr>
              <a:t>イントラネット</a:t>
            </a:r>
            <a:r>
              <a:rPr kumimoji="1" lang="ja-JP" altLang="en-US" dirty="0" smtClean="0"/>
              <a:t>という</a:t>
            </a:r>
            <a:endParaRPr kumimoji="1" lang="en-US" altLang="ja-JP" dirty="0" smtClean="0"/>
          </a:p>
          <a:p>
            <a:r>
              <a:rPr lang="ja-JP" altLang="en-US" dirty="0" smtClean="0"/>
              <a:t>イントラネット同士</a:t>
            </a:r>
            <a:r>
              <a:rPr lang="en-US" altLang="ja-JP" dirty="0" smtClean="0"/>
              <a:t>(</a:t>
            </a:r>
            <a:r>
              <a:rPr lang="ja-JP" altLang="en-US" dirty="0" smtClean="0"/>
              <a:t>例えば支部間など</a:t>
            </a:r>
            <a:r>
              <a:rPr lang="en-US" altLang="ja-JP" dirty="0" smtClean="0"/>
              <a:t>)</a:t>
            </a:r>
            <a:r>
              <a:rPr lang="ja-JP" altLang="en-US" dirty="0" smtClean="0"/>
              <a:t>で接続したものを</a:t>
            </a:r>
            <a:r>
              <a:rPr lang="ja-JP" altLang="en-US" dirty="0" smtClean="0">
                <a:solidFill>
                  <a:srgbClr val="FF0000"/>
                </a:solidFill>
              </a:rPr>
              <a:t>エクストラネット</a:t>
            </a:r>
            <a:r>
              <a:rPr lang="ja-JP" altLang="en-US" dirty="0" smtClean="0"/>
              <a:t>という</a:t>
            </a:r>
            <a:endParaRPr kumimoji="1" lang="ja-JP" altLang="en-US" dirty="0"/>
          </a:p>
        </p:txBody>
      </p:sp>
    </p:spTree>
    <p:extLst>
      <p:ext uri="{BB962C8B-B14F-4D97-AF65-F5344CB8AC3E}">
        <p14:creationId xmlns:p14="http://schemas.microsoft.com/office/powerpoint/2010/main" val="37645437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VPN (Virtual Private Network)</a:t>
            </a:r>
            <a:endParaRPr kumimoji="1" lang="ja-JP" altLang="en-US" dirty="0"/>
          </a:p>
        </p:txBody>
      </p:sp>
      <p:sp>
        <p:nvSpPr>
          <p:cNvPr id="3" name="コンテンツ プレースホルダー 2"/>
          <p:cNvSpPr>
            <a:spLocks noGrp="1"/>
          </p:cNvSpPr>
          <p:nvPr>
            <p:ph sz="quarter" idx="1"/>
          </p:nvPr>
        </p:nvSpPr>
        <p:spPr/>
        <p:txBody>
          <a:bodyPr/>
          <a:lstStyle/>
          <a:p>
            <a:r>
              <a:rPr lang="ja-JP" altLang="en-US" dirty="0" smtClean="0"/>
              <a:t>本来、通信内容を傍受されたりしないためには専用線が必要だが、国際化した現在では現実的にそれが不可能であることも多い</a:t>
            </a:r>
            <a:endParaRPr lang="en-US" altLang="ja-JP" dirty="0" smtClean="0"/>
          </a:p>
          <a:p>
            <a:pPr lvl="1"/>
            <a:r>
              <a:rPr lang="ja-JP" altLang="en-US" dirty="0" smtClean="0"/>
              <a:t>例えば、アメリカの本社と日本の支社を専用線でつなぐのはまず無理だし、国内でも北海道と沖縄を中小企業が専用線でつなぐのはコスト的に無理だろう</a:t>
            </a:r>
            <a:r>
              <a:rPr lang="en-US" altLang="ja-JP" dirty="0" smtClean="0"/>
              <a:t>.</a:t>
            </a:r>
          </a:p>
          <a:p>
            <a:r>
              <a:rPr lang="ja-JP" altLang="en-US" dirty="0"/>
              <a:t>そのため</a:t>
            </a:r>
            <a:r>
              <a:rPr kumimoji="1" lang="ja-JP" altLang="en-US" dirty="0" smtClean="0"/>
              <a:t>、通常の一般回線を暗号化により私用回線</a:t>
            </a:r>
            <a:r>
              <a:rPr kumimoji="1" lang="en-US" altLang="ja-JP" dirty="0" smtClean="0"/>
              <a:t>(</a:t>
            </a:r>
            <a:r>
              <a:rPr kumimoji="1" lang="ja-JP" altLang="en-US" dirty="0" smtClean="0"/>
              <a:t>プライベートネットワーク</a:t>
            </a:r>
            <a:r>
              <a:rPr kumimoji="1" lang="en-US" altLang="ja-JP" dirty="0" smtClean="0"/>
              <a:t>)</a:t>
            </a:r>
            <a:r>
              <a:rPr kumimoji="1" lang="ja-JP" altLang="en-US" dirty="0" smtClean="0"/>
              <a:t>として使用する技術が必要となり、それを実現するのが</a:t>
            </a:r>
            <a:r>
              <a:rPr kumimoji="1" lang="en-US" altLang="ja-JP" dirty="0" smtClean="0"/>
              <a:t>VPN</a:t>
            </a:r>
          </a:p>
          <a:p>
            <a:r>
              <a:rPr lang="ja-JP" altLang="en-US" dirty="0" smtClean="0"/>
              <a:t>暗号化には</a:t>
            </a:r>
            <a:r>
              <a:rPr lang="en-US" altLang="ja-JP" dirty="0" err="1" smtClean="0">
                <a:solidFill>
                  <a:srgbClr val="FF0000"/>
                </a:solidFill>
              </a:rPr>
              <a:t>IPSec</a:t>
            </a:r>
            <a:r>
              <a:rPr lang="ja-JP" altLang="en-US" dirty="0" err="1"/>
              <a:t>や</a:t>
            </a:r>
            <a:r>
              <a:rPr lang="en-US" altLang="ja-JP" dirty="0" smtClean="0">
                <a:solidFill>
                  <a:srgbClr val="FF0000"/>
                </a:solidFill>
              </a:rPr>
              <a:t>SSL</a:t>
            </a:r>
            <a:r>
              <a:rPr lang="ja-JP" altLang="en-US" dirty="0" smtClean="0"/>
              <a:t>などが使用される</a:t>
            </a:r>
            <a:endParaRPr lang="en-US" altLang="ja-JP" dirty="0" smtClean="0"/>
          </a:p>
          <a:p>
            <a:r>
              <a:rPr kumimoji="1" lang="ja-JP" altLang="en-US" dirty="0"/>
              <a:t>徳島</a:t>
            </a:r>
            <a:r>
              <a:rPr kumimoji="1" lang="ja-JP" altLang="en-US" dirty="0" smtClean="0"/>
              <a:t>大学でも申請すれば</a:t>
            </a:r>
            <a:r>
              <a:rPr lang="en-US" altLang="ja-JP" dirty="0" smtClean="0"/>
              <a:t>VPN</a:t>
            </a:r>
            <a:r>
              <a:rPr lang="ja-JP" altLang="en-US" dirty="0" smtClean="0"/>
              <a:t>接続により学外からでも一部サービスを利用できる</a:t>
            </a:r>
            <a:endParaRPr kumimoji="1" lang="ja-JP" altLang="en-US" dirty="0"/>
          </a:p>
        </p:txBody>
      </p:sp>
    </p:spTree>
    <p:extLst>
      <p:ext uri="{BB962C8B-B14F-4D97-AF65-F5344CB8AC3E}">
        <p14:creationId xmlns:p14="http://schemas.microsoft.com/office/powerpoint/2010/main" val="39952380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686800" cy="1143000"/>
          </a:xfrm>
        </p:spPr>
        <p:txBody>
          <a:bodyPr/>
          <a:lstStyle/>
          <a:p>
            <a:r>
              <a:rPr kumimoji="1" lang="en-US" altLang="ja-JP" dirty="0" smtClean="0"/>
              <a:t>PPTP (Point </a:t>
            </a:r>
            <a:r>
              <a:rPr lang="en-US" altLang="ja-JP" dirty="0" smtClean="0"/>
              <a:t>t</a:t>
            </a:r>
            <a:r>
              <a:rPr kumimoji="1" lang="en-US" altLang="ja-JP" dirty="0" smtClean="0"/>
              <a:t>o Point Tunneling Protocol)</a:t>
            </a:r>
            <a:endParaRPr kumimoji="1" lang="ja-JP" altLang="en-US" dirty="0"/>
          </a:p>
        </p:txBody>
      </p:sp>
      <p:sp>
        <p:nvSpPr>
          <p:cNvPr id="3" name="コンテンツ プレースホルダー 2"/>
          <p:cNvSpPr>
            <a:spLocks noGrp="1"/>
          </p:cNvSpPr>
          <p:nvPr>
            <p:ph sz="quarter" idx="1"/>
          </p:nvPr>
        </p:nvSpPr>
        <p:spPr>
          <a:xfrm>
            <a:off x="457200" y="1600200"/>
            <a:ext cx="7467600" cy="5069160"/>
          </a:xfrm>
        </p:spPr>
        <p:txBody>
          <a:bodyPr>
            <a:normAutofit/>
          </a:bodyPr>
          <a:lstStyle/>
          <a:p>
            <a:r>
              <a:rPr kumimoji="1" lang="en-US" altLang="ja-JP" dirty="0" smtClean="0"/>
              <a:t>PPP</a:t>
            </a:r>
            <a:r>
              <a:rPr kumimoji="1" lang="ja-JP" altLang="en-US" dirty="0" smtClean="0"/>
              <a:t>に</a:t>
            </a:r>
            <a:r>
              <a:rPr kumimoji="1" lang="ja-JP" altLang="en-US" dirty="0" smtClean="0">
                <a:solidFill>
                  <a:srgbClr val="FF0000"/>
                </a:solidFill>
              </a:rPr>
              <a:t>トンネリング</a:t>
            </a:r>
            <a:r>
              <a:rPr kumimoji="1" lang="ja-JP" altLang="en-US" dirty="0" smtClean="0"/>
              <a:t>機能を付加したもので、</a:t>
            </a:r>
            <a:r>
              <a:rPr kumimoji="1" lang="en-US" altLang="ja-JP" dirty="0" smtClean="0"/>
              <a:t>Microsoft</a:t>
            </a:r>
            <a:r>
              <a:rPr kumimoji="1" lang="ja-JP" altLang="en-US" dirty="0" smtClean="0"/>
              <a:t>により考案された</a:t>
            </a:r>
            <a:r>
              <a:rPr kumimoji="1" lang="en-US" altLang="ja-JP" dirty="0" smtClean="0"/>
              <a:t>. </a:t>
            </a:r>
            <a:r>
              <a:rPr kumimoji="1" lang="ja-JP" altLang="en-US" dirty="0" smtClean="0"/>
              <a:t>データリンク層に対応する</a:t>
            </a:r>
            <a:endParaRPr kumimoji="1" lang="en-US" altLang="ja-JP" dirty="0" smtClean="0"/>
          </a:p>
          <a:p>
            <a:pPr lvl="1"/>
            <a:r>
              <a:rPr lang="ja-JP" altLang="en-US" dirty="0"/>
              <a:t>パケットを別のプロトコルのパケットで</a:t>
            </a:r>
            <a:r>
              <a:rPr lang="ja-JP" altLang="en-US" dirty="0" smtClean="0"/>
              <a:t>包みこみ</a:t>
            </a:r>
            <a:r>
              <a:rPr lang="en-US" altLang="ja-JP" dirty="0" smtClean="0"/>
              <a:t>(</a:t>
            </a:r>
            <a:r>
              <a:rPr lang="ja-JP" altLang="en-US" dirty="0" smtClean="0">
                <a:solidFill>
                  <a:srgbClr val="FF0000"/>
                </a:solidFill>
              </a:rPr>
              <a:t>カプセル化</a:t>
            </a:r>
            <a:r>
              <a:rPr lang="en-US" altLang="ja-JP" dirty="0"/>
              <a:t>)</a:t>
            </a:r>
            <a:r>
              <a:rPr lang="ja-JP" altLang="en-US" dirty="0" err="1" smtClean="0"/>
              <a:t>、</a:t>
            </a:r>
            <a:r>
              <a:rPr lang="ja-JP" altLang="en-US" dirty="0"/>
              <a:t>外部から遮断するのをトンネリングと</a:t>
            </a:r>
            <a:r>
              <a:rPr lang="ja-JP" altLang="en-US" dirty="0" smtClean="0"/>
              <a:t>いう</a:t>
            </a:r>
            <a:r>
              <a:rPr lang="en-US" altLang="ja-JP" dirty="0" smtClean="0"/>
              <a:t>. </a:t>
            </a:r>
            <a:r>
              <a:rPr lang="ja-JP" altLang="en-US" dirty="0" smtClean="0"/>
              <a:t>包み込む際に暗号化する</a:t>
            </a:r>
            <a:endParaRPr kumimoji="1" lang="en-US" altLang="ja-JP" dirty="0" smtClean="0"/>
          </a:p>
          <a:p>
            <a:r>
              <a:rPr kumimoji="1" lang="en-US" altLang="ja-JP" dirty="0" smtClean="0"/>
              <a:t>PPTP</a:t>
            </a:r>
            <a:r>
              <a:rPr kumimoji="1" lang="ja-JP" altLang="en-US" dirty="0" smtClean="0"/>
              <a:t>自体は暗号化しない</a:t>
            </a:r>
            <a:r>
              <a:rPr kumimoji="1" lang="en-US" altLang="ja-JP" dirty="0" smtClean="0"/>
              <a:t>(</a:t>
            </a:r>
            <a:r>
              <a:rPr kumimoji="1" lang="ja-JP" altLang="en-US" dirty="0" smtClean="0"/>
              <a:t>トンネリングのみ</a:t>
            </a:r>
            <a:r>
              <a:rPr kumimoji="1" lang="en-US" altLang="ja-JP" dirty="0" smtClean="0"/>
              <a:t>)</a:t>
            </a:r>
            <a:r>
              <a:rPr kumimoji="1" lang="ja-JP" altLang="en-US" dirty="0" smtClean="0"/>
              <a:t>のため</a:t>
            </a:r>
            <a:r>
              <a:rPr kumimoji="1" lang="en-US" altLang="ja-JP" dirty="0" smtClean="0">
                <a:solidFill>
                  <a:srgbClr val="FF0000"/>
                </a:solidFill>
              </a:rPr>
              <a:t>MS-CHAP</a:t>
            </a:r>
            <a:r>
              <a:rPr kumimoji="1" lang="ja-JP" altLang="en-US" dirty="0" smtClean="0"/>
              <a:t>による認証と</a:t>
            </a:r>
            <a:r>
              <a:rPr kumimoji="1" lang="en-US" altLang="ja-JP" dirty="0" smtClean="0">
                <a:solidFill>
                  <a:srgbClr val="FF0000"/>
                </a:solidFill>
              </a:rPr>
              <a:t>RC4</a:t>
            </a:r>
            <a:r>
              <a:rPr kumimoji="1" lang="ja-JP" altLang="en-US" dirty="0" smtClean="0"/>
              <a:t>による暗号化を組み合わせる</a:t>
            </a:r>
            <a:endParaRPr kumimoji="1" lang="en-US" altLang="ja-JP" dirty="0" smtClean="0"/>
          </a:p>
          <a:p>
            <a:r>
              <a:rPr lang="ja-JP" altLang="en-US" dirty="0" smtClean="0"/>
              <a:t>アルゴリズムが単純なため高速で、かつ多くのプラットフォームで使用可能だが、現行の認証方式である</a:t>
            </a:r>
            <a:r>
              <a:rPr lang="en-US" altLang="ja-JP" dirty="0" smtClean="0">
                <a:solidFill>
                  <a:srgbClr val="FF0000"/>
                </a:solidFill>
              </a:rPr>
              <a:t>MS-CHAPv2</a:t>
            </a:r>
            <a:r>
              <a:rPr lang="ja-JP" altLang="en-US" dirty="0" smtClean="0"/>
              <a:t>に特定条件下で</a:t>
            </a:r>
            <a:r>
              <a:rPr lang="ja-JP" altLang="en-US" dirty="0" smtClean="0">
                <a:solidFill>
                  <a:srgbClr val="FF0000"/>
                </a:solidFill>
              </a:rPr>
              <a:t>脆弱性</a:t>
            </a:r>
            <a:r>
              <a:rPr lang="ja-JP" altLang="en-US" dirty="0" smtClean="0"/>
              <a:t>が存在し、悪意ある第三者により</a:t>
            </a:r>
            <a:r>
              <a:rPr lang="ja-JP" altLang="en-US" dirty="0" smtClean="0">
                <a:solidFill>
                  <a:srgbClr val="FF0000"/>
                </a:solidFill>
              </a:rPr>
              <a:t>中間者攻撃</a:t>
            </a:r>
            <a:r>
              <a:rPr lang="en-US" altLang="ja-JP" dirty="0" smtClean="0"/>
              <a:t>(</a:t>
            </a:r>
            <a:r>
              <a:rPr lang="en-US" altLang="ja-JP" dirty="0" smtClean="0">
                <a:solidFill>
                  <a:srgbClr val="FF0000"/>
                </a:solidFill>
              </a:rPr>
              <a:t>MITM</a:t>
            </a:r>
            <a:r>
              <a:rPr lang="en-US" altLang="ja-JP" dirty="0" smtClean="0"/>
              <a:t>)</a:t>
            </a:r>
            <a:r>
              <a:rPr lang="ja-JP" altLang="en-US" dirty="0" smtClean="0"/>
              <a:t>を受ける可能性がある</a:t>
            </a:r>
            <a:endParaRPr kumimoji="1" lang="en-US" altLang="ja-JP" dirty="0" smtClean="0"/>
          </a:p>
        </p:txBody>
      </p:sp>
    </p:spTree>
    <p:extLst>
      <p:ext uri="{BB962C8B-B14F-4D97-AF65-F5344CB8AC3E}">
        <p14:creationId xmlns:p14="http://schemas.microsoft.com/office/powerpoint/2010/main" val="206790128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147248" cy="1143000"/>
          </a:xfrm>
        </p:spPr>
        <p:txBody>
          <a:bodyPr/>
          <a:lstStyle/>
          <a:p>
            <a:r>
              <a:rPr kumimoji="1" lang="ja-JP" altLang="en-US" dirty="0" smtClean="0"/>
              <a:t>中間者攻撃 </a:t>
            </a:r>
            <a:r>
              <a:rPr kumimoji="1" lang="en-US" altLang="ja-JP" dirty="0" smtClean="0"/>
              <a:t>(Man-in-the-Middle Attack)</a:t>
            </a:r>
            <a:endParaRPr kumimoji="1" lang="ja-JP" altLang="en-US" dirty="0"/>
          </a:p>
        </p:txBody>
      </p:sp>
      <p:sp>
        <p:nvSpPr>
          <p:cNvPr id="3" name="コンテンツ プレースホルダー 2"/>
          <p:cNvSpPr>
            <a:spLocks noGrp="1"/>
          </p:cNvSpPr>
          <p:nvPr>
            <p:ph sz="quarter" idx="1"/>
          </p:nvPr>
        </p:nvSpPr>
        <p:spPr>
          <a:xfrm>
            <a:off x="457200" y="1600200"/>
            <a:ext cx="7467600" cy="5069160"/>
          </a:xfrm>
        </p:spPr>
        <p:txBody>
          <a:bodyPr/>
          <a:lstStyle/>
          <a:p>
            <a:r>
              <a:rPr kumimoji="1" lang="ja-JP" altLang="en-US" dirty="0" smtClean="0"/>
              <a:t>送信者</a:t>
            </a:r>
            <a:r>
              <a:rPr kumimoji="1" lang="en-US" altLang="ja-JP" dirty="0" smtClean="0"/>
              <a:t>(</a:t>
            </a:r>
            <a:r>
              <a:rPr kumimoji="1" lang="ja-JP" altLang="en-US" dirty="0" smtClean="0"/>
              <a:t>暗号理論では</a:t>
            </a:r>
            <a:r>
              <a:rPr kumimoji="1" lang="ja-JP" altLang="en-US" dirty="0" smtClean="0">
                <a:solidFill>
                  <a:srgbClr val="FF0000"/>
                </a:solidFill>
              </a:rPr>
              <a:t>アリス</a:t>
            </a:r>
            <a:r>
              <a:rPr kumimoji="1" lang="ja-JP" altLang="en-US" dirty="0" smtClean="0"/>
              <a:t>という</a:t>
            </a:r>
            <a:r>
              <a:rPr kumimoji="1" lang="en-US" altLang="ja-JP" dirty="0" smtClean="0"/>
              <a:t>)</a:t>
            </a:r>
            <a:r>
              <a:rPr kumimoji="1" lang="ja-JP" altLang="en-US" dirty="0" err="1" smtClean="0"/>
              <a:t>と受</a:t>
            </a:r>
            <a:r>
              <a:rPr kumimoji="1" lang="ja-JP" altLang="en-US" dirty="0" smtClean="0"/>
              <a:t>信者</a:t>
            </a:r>
            <a:r>
              <a:rPr kumimoji="1" lang="en-US" altLang="ja-JP" dirty="0" smtClean="0"/>
              <a:t>(</a:t>
            </a:r>
            <a:r>
              <a:rPr kumimoji="1" lang="ja-JP" altLang="en-US" dirty="0" smtClean="0">
                <a:solidFill>
                  <a:srgbClr val="FF0000"/>
                </a:solidFill>
              </a:rPr>
              <a:t>ボブ</a:t>
            </a:r>
            <a:r>
              <a:rPr kumimoji="1" lang="ja-JP" altLang="en-US" dirty="0" smtClean="0"/>
              <a:t>という</a:t>
            </a:r>
            <a:r>
              <a:rPr kumimoji="1" lang="en-US" altLang="ja-JP" dirty="0" smtClean="0"/>
              <a:t>)</a:t>
            </a:r>
            <a:r>
              <a:rPr kumimoji="1" lang="ja-JP" altLang="en-US" dirty="0" smtClean="0"/>
              <a:t>の間に立ってメッセージを盗み見たり、内容を変更したりすること</a:t>
            </a:r>
            <a:r>
              <a:rPr kumimoji="1" lang="en-US" altLang="ja-JP" dirty="0" smtClean="0"/>
              <a:t>(</a:t>
            </a:r>
            <a:r>
              <a:rPr kumimoji="1" lang="ja-JP" altLang="en-US" dirty="0" smtClean="0"/>
              <a:t>ちなみにこの中間者を</a:t>
            </a:r>
            <a:r>
              <a:rPr kumimoji="1" lang="ja-JP" altLang="en-US" dirty="0" smtClean="0">
                <a:solidFill>
                  <a:srgbClr val="FF0000"/>
                </a:solidFill>
              </a:rPr>
              <a:t>マロリー</a:t>
            </a:r>
            <a:r>
              <a:rPr kumimoji="1" lang="ja-JP" altLang="en-US" dirty="0" smtClean="0"/>
              <a:t>という</a:t>
            </a:r>
            <a:r>
              <a:rPr kumimoji="1" lang="en-US" altLang="ja-JP" dirty="0" smtClean="0"/>
              <a:t>)</a:t>
            </a:r>
          </a:p>
          <a:p>
            <a:pPr lvl="1"/>
            <a:r>
              <a:rPr lang="ja-JP" altLang="en-US" dirty="0" smtClean="0"/>
              <a:t>アリス、ボブといった名称は多くがブルース・シュナイアーの暗号技術大全という本に由来する</a:t>
            </a:r>
            <a:endParaRPr kumimoji="1" lang="en-US" altLang="ja-JP" dirty="0" smtClean="0"/>
          </a:p>
          <a:p>
            <a:pPr lvl="1"/>
            <a:r>
              <a:rPr lang="ja-JP" altLang="en-US" dirty="0"/>
              <a:t>アリス、ボブそれぞれではきちんと</a:t>
            </a:r>
            <a:r>
              <a:rPr lang="en-US" altLang="ja-JP" dirty="0"/>
              <a:t>(</a:t>
            </a:r>
            <a:r>
              <a:rPr lang="ja-JP" altLang="en-US" dirty="0"/>
              <a:t>それぞれボブとアリスと</a:t>
            </a:r>
            <a:r>
              <a:rPr lang="en-US" altLang="ja-JP" dirty="0"/>
              <a:t>)</a:t>
            </a:r>
            <a:r>
              <a:rPr lang="ja-JP" altLang="en-US" dirty="0"/>
              <a:t>認証を行なっているように</a:t>
            </a:r>
            <a:r>
              <a:rPr lang="ja-JP" altLang="en-US" dirty="0" smtClean="0"/>
              <a:t>見える</a:t>
            </a:r>
            <a:endParaRPr kumimoji="1" lang="en-US" altLang="ja-JP" dirty="0" smtClean="0"/>
          </a:p>
          <a:p>
            <a:r>
              <a:rPr lang="ja-JP" altLang="en-US" dirty="0"/>
              <a:t>その</a:t>
            </a:r>
            <a:r>
              <a:rPr lang="ja-JP" altLang="en-US" dirty="0" smtClean="0"/>
              <a:t>ため、お互いの</a:t>
            </a:r>
            <a:r>
              <a:rPr lang="ja-JP" altLang="en-US" dirty="0" smtClean="0">
                <a:solidFill>
                  <a:srgbClr val="FF0000"/>
                </a:solidFill>
              </a:rPr>
              <a:t>公開鍵</a:t>
            </a:r>
            <a:r>
              <a:rPr lang="en-US" altLang="ja-JP" dirty="0" smtClean="0"/>
              <a:t>(</a:t>
            </a:r>
            <a:r>
              <a:rPr lang="ja-JP" altLang="en-US" dirty="0" smtClean="0"/>
              <a:t>南京錠みたいなもの</a:t>
            </a:r>
            <a:r>
              <a:rPr lang="en-US" altLang="ja-JP" dirty="0" smtClean="0"/>
              <a:t>)</a:t>
            </a:r>
            <a:r>
              <a:rPr lang="ja-JP" altLang="en-US" dirty="0" smtClean="0"/>
              <a:t>が本物であるかを保証する必要がある →</a:t>
            </a:r>
            <a:r>
              <a:rPr lang="ja-JP" altLang="en-US" dirty="0" smtClean="0">
                <a:solidFill>
                  <a:srgbClr val="FF0000"/>
                </a:solidFill>
              </a:rPr>
              <a:t>認証局</a:t>
            </a:r>
            <a:r>
              <a:rPr lang="en-US" altLang="ja-JP" dirty="0" smtClean="0"/>
              <a:t>(</a:t>
            </a:r>
            <a:r>
              <a:rPr lang="en-US" altLang="ja-JP" dirty="0" smtClean="0">
                <a:solidFill>
                  <a:srgbClr val="FF0000"/>
                </a:solidFill>
              </a:rPr>
              <a:t>CA</a:t>
            </a:r>
            <a:r>
              <a:rPr lang="en-US" altLang="ja-JP" dirty="0" smtClean="0"/>
              <a:t>)</a:t>
            </a:r>
          </a:p>
          <a:p>
            <a:pPr lvl="1"/>
            <a:r>
              <a:rPr lang="ja-JP" altLang="en-US" dirty="0"/>
              <a:t>南京</a:t>
            </a:r>
            <a:r>
              <a:rPr lang="ja-JP" altLang="en-US" dirty="0" smtClean="0"/>
              <a:t>錠でいうところの南京錠側が公開鍵で、それを開ける鍵が</a:t>
            </a:r>
            <a:r>
              <a:rPr lang="ja-JP" altLang="en-US" dirty="0" smtClean="0">
                <a:solidFill>
                  <a:srgbClr val="FF0000"/>
                </a:solidFill>
              </a:rPr>
              <a:t>秘密鍵</a:t>
            </a:r>
            <a:r>
              <a:rPr lang="ja-JP" altLang="en-US" dirty="0" smtClean="0"/>
              <a:t>に相当する</a:t>
            </a:r>
            <a:r>
              <a:rPr lang="en-US" altLang="ja-JP" dirty="0" smtClean="0"/>
              <a:t>. </a:t>
            </a:r>
            <a:r>
              <a:rPr lang="ja-JP" altLang="en-US" dirty="0" smtClean="0"/>
              <a:t>このような方式を</a:t>
            </a:r>
            <a:r>
              <a:rPr lang="ja-JP" altLang="en-US" dirty="0" smtClean="0">
                <a:solidFill>
                  <a:srgbClr val="FF0000"/>
                </a:solidFill>
              </a:rPr>
              <a:t>公開鍵暗号方式</a:t>
            </a:r>
            <a:r>
              <a:rPr lang="ja-JP" altLang="en-US" dirty="0" smtClean="0"/>
              <a:t>という</a:t>
            </a:r>
            <a:r>
              <a:rPr lang="en-US" altLang="ja-JP" dirty="0" smtClean="0"/>
              <a:t>.</a:t>
            </a:r>
            <a:r>
              <a:rPr lang="ja-JP" altLang="en-US" dirty="0"/>
              <a:t>公開</a:t>
            </a:r>
            <a:r>
              <a:rPr lang="ja-JP" altLang="en-US" dirty="0" smtClean="0"/>
              <a:t>鍵は暗号化</a:t>
            </a:r>
            <a:r>
              <a:rPr lang="en-US" altLang="ja-JP" dirty="0" smtClean="0"/>
              <a:t>(</a:t>
            </a:r>
            <a:r>
              <a:rPr lang="ja-JP" altLang="en-US" dirty="0" smtClean="0"/>
              <a:t>鍵を閉める</a:t>
            </a:r>
            <a:r>
              <a:rPr lang="en-US" altLang="ja-JP" dirty="0" smtClean="0"/>
              <a:t>)</a:t>
            </a:r>
            <a:r>
              <a:rPr lang="ja-JP" altLang="en-US" dirty="0" smtClean="0"/>
              <a:t>に使用し、秘密鍵は復号化</a:t>
            </a:r>
            <a:r>
              <a:rPr lang="en-US" altLang="ja-JP" dirty="0" smtClean="0"/>
              <a:t>(</a:t>
            </a:r>
            <a:r>
              <a:rPr lang="ja-JP" altLang="en-US" dirty="0" smtClean="0"/>
              <a:t>鍵を開ける</a:t>
            </a:r>
            <a:r>
              <a:rPr lang="en-US" altLang="ja-JP" dirty="0" smtClean="0"/>
              <a:t>)</a:t>
            </a:r>
            <a:r>
              <a:rPr lang="ja-JP" altLang="en-US" dirty="0" smtClean="0"/>
              <a:t>に使用する</a:t>
            </a:r>
            <a:r>
              <a:rPr lang="en-US" altLang="ja-JP" dirty="0" smtClean="0"/>
              <a:t>.</a:t>
            </a:r>
            <a:r>
              <a:rPr lang="ja-JP" altLang="en-US" dirty="0" smtClean="0"/>
              <a:t>このように暗号化と復号化で別の手順を用いる方法を</a:t>
            </a:r>
            <a:r>
              <a:rPr lang="ja-JP" altLang="en-US" dirty="0" smtClean="0">
                <a:solidFill>
                  <a:srgbClr val="FF0000"/>
                </a:solidFill>
              </a:rPr>
              <a:t>非対称暗号方式</a:t>
            </a:r>
            <a:r>
              <a:rPr lang="ja-JP" altLang="en-US" dirty="0" smtClean="0"/>
              <a:t>という</a:t>
            </a:r>
            <a:r>
              <a:rPr lang="en-US" altLang="ja-JP" dirty="0" smtClean="0"/>
              <a:t>.</a:t>
            </a:r>
          </a:p>
        </p:txBody>
      </p:sp>
    </p:spTree>
    <p:extLst>
      <p:ext uri="{BB962C8B-B14F-4D97-AF65-F5344CB8AC3E}">
        <p14:creationId xmlns:p14="http://schemas.microsoft.com/office/powerpoint/2010/main" val="16365274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OSI</a:t>
            </a:r>
            <a:r>
              <a:rPr kumimoji="1" lang="ja-JP" altLang="en-US" dirty="0" smtClean="0"/>
              <a:t>参照モデル </a:t>
            </a:r>
            <a:r>
              <a:rPr kumimoji="1" lang="en-US" altLang="ja-JP" dirty="0" smtClean="0"/>
              <a:t>(OSI Reference Model)</a:t>
            </a:r>
            <a:endParaRPr kumimoji="1" lang="ja-JP" altLang="en-US" dirty="0"/>
          </a:p>
        </p:txBody>
      </p:sp>
      <p:sp>
        <p:nvSpPr>
          <p:cNvPr id="3" name="コンテンツ プレースホルダー 2"/>
          <p:cNvSpPr>
            <a:spLocks noGrp="1"/>
          </p:cNvSpPr>
          <p:nvPr>
            <p:ph sz="quarter" idx="1"/>
          </p:nvPr>
        </p:nvSpPr>
        <p:spPr/>
        <p:txBody>
          <a:bodyPr/>
          <a:lstStyle/>
          <a:p>
            <a:r>
              <a:rPr kumimoji="1" lang="en-US" altLang="ja-JP" dirty="0" smtClean="0"/>
              <a:t>ISO (</a:t>
            </a:r>
            <a:r>
              <a:rPr kumimoji="1" lang="ja-JP" altLang="en-US" dirty="0" smtClean="0"/>
              <a:t>国際標準化機構</a:t>
            </a:r>
            <a:r>
              <a:rPr kumimoji="1" lang="en-US" altLang="ja-JP" dirty="0" smtClean="0"/>
              <a:t>)</a:t>
            </a:r>
            <a:r>
              <a:rPr kumimoji="1" lang="ja-JP" altLang="en-US" dirty="0" smtClean="0"/>
              <a:t>が作成した、</a:t>
            </a:r>
            <a:r>
              <a:rPr kumimoji="1" lang="en-US" altLang="ja-JP" dirty="0" smtClean="0"/>
              <a:t>7</a:t>
            </a:r>
            <a:r>
              <a:rPr kumimoji="1" lang="ja-JP" altLang="en-US" dirty="0" err="1" smtClean="0"/>
              <a:t>つの</a:t>
            </a:r>
            <a:r>
              <a:rPr kumimoji="1" lang="ja-JP" altLang="en-US" dirty="0" smtClean="0"/>
              <a:t>プロトコル階層から成るネットワークの約束事</a:t>
            </a:r>
            <a:endParaRPr kumimoji="1" lang="en-US" altLang="ja-JP" dirty="0" smtClean="0"/>
          </a:p>
          <a:p>
            <a:r>
              <a:rPr lang="ja-JP" altLang="en-US" dirty="0"/>
              <a:t>元々</a:t>
            </a:r>
            <a:r>
              <a:rPr lang="ja-JP" altLang="en-US" dirty="0" smtClean="0"/>
              <a:t>は</a:t>
            </a:r>
            <a:r>
              <a:rPr lang="en-US" altLang="ja-JP" dirty="0" smtClean="0"/>
              <a:t>OSI (</a:t>
            </a:r>
            <a:r>
              <a:rPr lang="ja-JP" altLang="en-US" dirty="0" smtClean="0"/>
              <a:t>開放型システム間相互接続</a:t>
            </a:r>
            <a:r>
              <a:rPr lang="en-US" altLang="ja-JP" dirty="0" smtClean="0"/>
              <a:t>)</a:t>
            </a:r>
            <a:r>
              <a:rPr lang="ja-JP" altLang="en-US" dirty="0" smtClean="0"/>
              <a:t>というネットワーク標準のためのモデルだが、</a:t>
            </a:r>
            <a:r>
              <a:rPr lang="en-US" altLang="ja-JP" dirty="0" smtClean="0"/>
              <a:t>OSI</a:t>
            </a:r>
            <a:r>
              <a:rPr lang="ja-JP" altLang="en-US" dirty="0" err="1" smtClean="0"/>
              <a:t>が普</a:t>
            </a:r>
            <a:r>
              <a:rPr lang="ja-JP" altLang="en-US" dirty="0" smtClean="0"/>
              <a:t>及せず</a:t>
            </a:r>
            <a:r>
              <a:rPr lang="en-US" altLang="ja-JP" dirty="0" smtClean="0"/>
              <a:t>OSI</a:t>
            </a:r>
            <a:r>
              <a:rPr lang="ja-JP" altLang="en-US" dirty="0" smtClean="0"/>
              <a:t>参照モデルのみが基本モデルとして残った</a:t>
            </a:r>
            <a:endParaRPr kumimoji="1" lang="en-US" altLang="ja-JP" dirty="0" smtClean="0"/>
          </a:p>
          <a:p>
            <a:r>
              <a:rPr lang="ja-JP" altLang="en-US" dirty="0"/>
              <a:t>これ</a:t>
            </a:r>
            <a:r>
              <a:rPr lang="ja-JP" altLang="en-US" dirty="0" smtClean="0"/>
              <a:t>を理解</a:t>
            </a:r>
            <a:r>
              <a:rPr lang="ja-JP" altLang="en-US" dirty="0"/>
              <a:t>すること</a:t>
            </a:r>
            <a:r>
              <a:rPr lang="ja-JP" altLang="en-US" dirty="0" smtClean="0"/>
              <a:t>によりネットワーク障害時のトラブルシューティングにおいて問題の切り分け・解決が容易となる</a:t>
            </a:r>
            <a:endParaRPr lang="en-US" altLang="ja-JP" dirty="0" smtClean="0"/>
          </a:p>
        </p:txBody>
      </p:sp>
    </p:spTree>
    <p:extLst>
      <p:ext uri="{BB962C8B-B14F-4D97-AF65-F5344CB8AC3E}">
        <p14:creationId xmlns:p14="http://schemas.microsoft.com/office/powerpoint/2010/main" val="151453720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公開鍵暗号方式</a:t>
            </a:r>
            <a:endParaRPr kumimoji="1" lang="ja-JP" altLang="en-US" dirty="0"/>
          </a:p>
        </p:txBody>
      </p:sp>
      <p:sp>
        <p:nvSpPr>
          <p:cNvPr id="3" name="コンテンツ プレースホルダー 2"/>
          <p:cNvSpPr>
            <a:spLocks noGrp="1"/>
          </p:cNvSpPr>
          <p:nvPr>
            <p:ph sz="quarter" idx="1"/>
          </p:nvPr>
        </p:nvSpPr>
        <p:spPr/>
        <p:txBody>
          <a:bodyPr/>
          <a:lstStyle/>
          <a:p>
            <a:r>
              <a:rPr kumimoji="1" lang="ja-JP" altLang="en-US" dirty="0" smtClean="0"/>
              <a:t>各メンバごとに公開鍵と秘密鍵のペア</a:t>
            </a:r>
            <a:r>
              <a:rPr kumimoji="1" lang="en-US" altLang="ja-JP" dirty="0" smtClean="0"/>
              <a:t>2</a:t>
            </a:r>
            <a:r>
              <a:rPr kumimoji="1" lang="ja-JP" altLang="en-US" dirty="0" smtClean="0"/>
              <a:t>本が必要となる</a:t>
            </a:r>
            <a:endParaRPr kumimoji="1" lang="en-US" altLang="ja-JP" dirty="0" smtClean="0"/>
          </a:p>
          <a:p>
            <a:pPr lvl="1"/>
            <a:r>
              <a:rPr lang="ja-JP" altLang="en-US" dirty="0"/>
              <a:t>公開</a:t>
            </a:r>
            <a:r>
              <a:rPr lang="ja-JP" altLang="en-US" dirty="0" smtClean="0"/>
              <a:t>鍵は共通であるというのはよくある間違いである</a:t>
            </a:r>
            <a:r>
              <a:rPr lang="en-US" altLang="ja-JP" dirty="0" smtClean="0"/>
              <a:t>.</a:t>
            </a:r>
          </a:p>
          <a:p>
            <a:r>
              <a:rPr kumimoji="1" lang="ja-JP" altLang="en-US" dirty="0" smtClean="0"/>
              <a:t>まずボブは</a:t>
            </a:r>
            <a:r>
              <a:rPr kumimoji="1" lang="en-US" altLang="ja-JP" dirty="0" smtClean="0"/>
              <a:t>(</a:t>
            </a:r>
            <a:r>
              <a:rPr kumimoji="1" lang="ja-JP" altLang="en-US" dirty="0" smtClean="0"/>
              <a:t>アリス用の</a:t>
            </a:r>
            <a:r>
              <a:rPr kumimoji="1" lang="en-US" altLang="ja-JP" dirty="0" smtClean="0"/>
              <a:t>)</a:t>
            </a:r>
            <a:r>
              <a:rPr kumimoji="1" lang="ja-JP" altLang="en-US" dirty="0" smtClean="0"/>
              <a:t>公開鍵を世界に公開する</a:t>
            </a:r>
            <a:endParaRPr kumimoji="1" lang="en-US" altLang="ja-JP" dirty="0" smtClean="0"/>
          </a:p>
          <a:p>
            <a:r>
              <a:rPr lang="ja-JP" altLang="en-US" dirty="0" smtClean="0"/>
              <a:t>アリスはその公開鍵を用いて暗号化し、ボブへ送る</a:t>
            </a:r>
            <a:endParaRPr lang="en-US" altLang="ja-JP" dirty="0" smtClean="0"/>
          </a:p>
          <a:p>
            <a:r>
              <a:rPr kumimoji="1" lang="ja-JP" altLang="en-US" dirty="0" smtClean="0"/>
              <a:t>ボブはその公開鍵に対応した秘密鍵を用いて復号化する</a:t>
            </a:r>
            <a:endParaRPr kumimoji="1" lang="en-US" altLang="ja-JP" dirty="0" smtClean="0"/>
          </a:p>
          <a:p>
            <a:r>
              <a:rPr lang="ja-JP" altLang="en-US" dirty="0" smtClean="0"/>
              <a:t>盗聴者</a:t>
            </a:r>
            <a:r>
              <a:rPr lang="en-US" altLang="ja-JP" dirty="0" smtClean="0"/>
              <a:t>(</a:t>
            </a:r>
            <a:r>
              <a:rPr lang="ja-JP" altLang="en-US" dirty="0" smtClean="0">
                <a:solidFill>
                  <a:srgbClr val="FF0000"/>
                </a:solidFill>
              </a:rPr>
              <a:t>イヴ</a:t>
            </a:r>
            <a:r>
              <a:rPr lang="en-US" altLang="ja-JP" dirty="0" smtClean="0"/>
              <a:t>)</a:t>
            </a:r>
            <a:r>
              <a:rPr lang="ja-JP" altLang="en-US" dirty="0" smtClean="0"/>
              <a:t>や改竄者</a:t>
            </a:r>
            <a:r>
              <a:rPr lang="en-US" altLang="ja-JP" dirty="0" smtClean="0"/>
              <a:t>(</a:t>
            </a:r>
            <a:r>
              <a:rPr lang="ja-JP" altLang="en-US" dirty="0" smtClean="0"/>
              <a:t>マロリー</a:t>
            </a:r>
            <a:r>
              <a:rPr lang="en-US" altLang="ja-JP" dirty="0" smtClean="0"/>
              <a:t>)</a:t>
            </a:r>
            <a:r>
              <a:rPr lang="ja-JP" altLang="en-US" dirty="0" smtClean="0"/>
              <a:t>はボブ宛の通信を傍受しても、秘密鍵を持たないので復号化できない</a:t>
            </a:r>
            <a:endParaRPr lang="en-US" altLang="ja-JP" dirty="0" smtClean="0"/>
          </a:p>
          <a:p>
            <a:pPr lvl="1"/>
            <a:r>
              <a:rPr kumimoji="1" lang="ja-JP" altLang="en-US" dirty="0" smtClean="0"/>
              <a:t>イヴやマロリーは公開鍵なら入手できるが、公開鍵から秘密鍵を作れないため意味がない</a:t>
            </a:r>
            <a:r>
              <a:rPr kumimoji="1" lang="en-US" altLang="ja-JP" dirty="0" smtClean="0"/>
              <a:t>(</a:t>
            </a:r>
            <a:r>
              <a:rPr kumimoji="1" lang="ja-JP" altLang="en-US" dirty="0" smtClean="0"/>
              <a:t>南京錠だけあっても意味がない</a:t>
            </a:r>
            <a:r>
              <a:rPr kumimoji="1" lang="en-US" altLang="ja-JP" dirty="0" smtClean="0"/>
              <a:t>)</a:t>
            </a:r>
          </a:p>
        </p:txBody>
      </p:sp>
    </p:spTree>
    <p:extLst>
      <p:ext uri="{BB962C8B-B14F-4D97-AF65-F5344CB8AC3E}">
        <p14:creationId xmlns:p14="http://schemas.microsoft.com/office/powerpoint/2010/main" val="70311279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共通鍵暗号方式</a:t>
            </a:r>
            <a:endParaRPr kumimoji="1" lang="ja-JP" altLang="en-US" dirty="0"/>
          </a:p>
        </p:txBody>
      </p:sp>
      <p:sp>
        <p:nvSpPr>
          <p:cNvPr id="3" name="コンテンツ プレースホルダー 2"/>
          <p:cNvSpPr>
            <a:spLocks noGrp="1"/>
          </p:cNvSpPr>
          <p:nvPr>
            <p:ph sz="quarter" idx="1"/>
          </p:nvPr>
        </p:nvSpPr>
        <p:spPr>
          <a:xfrm>
            <a:off x="457200" y="1600200"/>
            <a:ext cx="7467600" cy="5501208"/>
          </a:xfrm>
        </p:spPr>
        <p:txBody>
          <a:bodyPr>
            <a:normAutofit/>
          </a:bodyPr>
          <a:lstStyle/>
          <a:p>
            <a:r>
              <a:rPr kumimoji="1" lang="ja-JP" altLang="en-US" dirty="0" smtClean="0"/>
              <a:t>秘密の合言葉みたいなもの</a:t>
            </a:r>
            <a:endParaRPr kumimoji="1" lang="en-US" altLang="ja-JP" dirty="0" smtClean="0"/>
          </a:p>
          <a:p>
            <a:r>
              <a:rPr lang="ja-JP" altLang="en-US" dirty="0" smtClean="0"/>
              <a:t>暗号化と復号化に同じ</a:t>
            </a:r>
            <a:r>
              <a:rPr lang="en-US" altLang="ja-JP" dirty="0" smtClean="0"/>
              <a:t>(</a:t>
            </a:r>
            <a:r>
              <a:rPr lang="ja-JP" altLang="en-US" dirty="0" smtClean="0"/>
              <a:t>あるいは片方からもう一方を容易に把握可能な</a:t>
            </a:r>
            <a:r>
              <a:rPr lang="en-US" altLang="ja-JP" dirty="0" smtClean="0"/>
              <a:t>)</a:t>
            </a:r>
            <a:r>
              <a:rPr lang="ja-JP" altLang="en-US" dirty="0" smtClean="0"/>
              <a:t>鍵を用いる</a:t>
            </a:r>
            <a:r>
              <a:rPr lang="en-US" altLang="ja-JP" dirty="0" smtClean="0"/>
              <a:t>. </a:t>
            </a:r>
            <a:r>
              <a:rPr lang="ja-JP" altLang="en-US" dirty="0" smtClean="0"/>
              <a:t>このような方式を</a:t>
            </a:r>
            <a:r>
              <a:rPr lang="ja-JP" altLang="en-US" dirty="0" smtClean="0">
                <a:solidFill>
                  <a:srgbClr val="FF0000"/>
                </a:solidFill>
              </a:rPr>
              <a:t>対称暗号方式</a:t>
            </a:r>
            <a:r>
              <a:rPr lang="ja-JP" altLang="en-US" dirty="0" smtClean="0"/>
              <a:t>という</a:t>
            </a:r>
            <a:endParaRPr lang="en-US" altLang="ja-JP" dirty="0" smtClean="0"/>
          </a:p>
          <a:p>
            <a:r>
              <a:rPr kumimoji="1" lang="ja-JP" altLang="en-US" dirty="0" smtClean="0"/>
              <a:t>どうやってボブがアリスにその合言葉を安全に伝えるかが問題となる</a:t>
            </a:r>
            <a:endParaRPr kumimoji="1" lang="en-US" altLang="ja-JP" dirty="0" smtClean="0"/>
          </a:p>
          <a:p>
            <a:r>
              <a:rPr lang="ja-JP" altLang="en-US" dirty="0" smtClean="0"/>
              <a:t>メンバ数が</a:t>
            </a:r>
            <a:r>
              <a:rPr lang="en-US" altLang="ja-JP" dirty="0" smtClean="0"/>
              <a:t>N</a:t>
            </a:r>
            <a:r>
              <a:rPr lang="ja-JP" altLang="en-US" dirty="0" smtClean="0"/>
              <a:t>のとき、鍵数が</a:t>
            </a:r>
            <a:r>
              <a:rPr lang="en-US" altLang="ja-JP" baseline="-25000" dirty="0" smtClean="0"/>
              <a:t>N</a:t>
            </a:r>
            <a:r>
              <a:rPr lang="en-US" altLang="ja-JP" dirty="0" smtClean="0"/>
              <a:t>C</a:t>
            </a:r>
            <a:r>
              <a:rPr lang="en-US" altLang="ja-JP" baseline="-25000" dirty="0" smtClean="0"/>
              <a:t>2</a:t>
            </a:r>
            <a:r>
              <a:rPr lang="ja-JP" altLang="en-US" dirty="0" smtClean="0"/>
              <a:t>個も必要になり、</a:t>
            </a:r>
            <a:r>
              <a:rPr lang="en-US" altLang="ja-JP" dirty="0" smtClean="0"/>
              <a:t>N</a:t>
            </a:r>
            <a:r>
              <a:rPr lang="ja-JP" altLang="en-US" dirty="0" smtClean="0"/>
              <a:t>が大きくなると管理が大変となる</a:t>
            </a:r>
            <a:endParaRPr lang="en-US" altLang="ja-JP" dirty="0" smtClean="0"/>
          </a:p>
          <a:p>
            <a:pPr lvl="1"/>
            <a:r>
              <a:rPr lang="ja-JP" altLang="en-US" dirty="0" smtClean="0"/>
              <a:t>公開鍵暗号方式は</a:t>
            </a:r>
            <a:r>
              <a:rPr lang="en-US" altLang="ja-JP" dirty="0" smtClean="0"/>
              <a:t>2N</a:t>
            </a:r>
            <a:r>
              <a:rPr lang="ja-JP" altLang="en-US" dirty="0" smtClean="0"/>
              <a:t>個</a:t>
            </a:r>
            <a:r>
              <a:rPr lang="en-US" altLang="ja-JP" dirty="0" smtClean="0"/>
              <a:t>. N&gt;5</a:t>
            </a:r>
            <a:r>
              <a:rPr lang="ja-JP" altLang="en-US" dirty="0" smtClean="0"/>
              <a:t>で共通鍵の方が多くなる</a:t>
            </a:r>
            <a:endParaRPr lang="en-US" altLang="ja-JP" dirty="0" smtClean="0"/>
          </a:p>
          <a:p>
            <a:r>
              <a:rPr kumimoji="1" lang="en-US" altLang="ja-JP" dirty="0" smtClean="0">
                <a:solidFill>
                  <a:srgbClr val="FF0000"/>
                </a:solidFill>
              </a:rPr>
              <a:t>DES</a:t>
            </a:r>
            <a:r>
              <a:rPr kumimoji="1" lang="ja-JP" altLang="en-US" dirty="0" smtClean="0"/>
              <a:t>や</a:t>
            </a:r>
            <a:r>
              <a:rPr kumimoji="1" lang="en-US" altLang="ja-JP" dirty="0" smtClean="0">
                <a:solidFill>
                  <a:srgbClr val="FF0000"/>
                </a:solidFill>
              </a:rPr>
              <a:t>AES</a:t>
            </a:r>
            <a:r>
              <a:rPr lang="ja-JP" altLang="en-US" dirty="0" smtClean="0"/>
              <a:t>などが使用例</a:t>
            </a:r>
            <a:endParaRPr lang="en-US" altLang="ja-JP" dirty="0" smtClean="0"/>
          </a:p>
          <a:p>
            <a:pPr lvl="1"/>
            <a:r>
              <a:rPr kumimoji="1" lang="ja-JP" altLang="en-US" dirty="0"/>
              <a:t>ちなみ</a:t>
            </a:r>
            <a:r>
              <a:rPr kumimoji="1" lang="ja-JP" altLang="en-US" dirty="0" smtClean="0"/>
              <a:t>に</a:t>
            </a:r>
            <a:r>
              <a:rPr kumimoji="1" lang="en-US" altLang="ja-JP" dirty="0" smtClean="0"/>
              <a:t>AES</a:t>
            </a:r>
            <a:r>
              <a:rPr lang="ja-JP" altLang="en-US" dirty="0" smtClean="0"/>
              <a:t>暗号化・復号化</a:t>
            </a:r>
            <a:r>
              <a:rPr kumimoji="1" lang="ja-JP" altLang="en-US" dirty="0" smtClean="0"/>
              <a:t>を高速化する</a:t>
            </a:r>
            <a:r>
              <a:rPr kumimoji="1" lang="en-US" altLang="ja-JP" dirty="0" smtClean="0"/>
              <a:t>CPU</a:t>
            </a:r>
            <a:r>
              <a:rPr kumimoji="1" lang="ja-JP" altLang="en-US" dirty="0" smtClean="0"/>
              <a:t>機能があり、</a:t>
            </a:r>
            <a:r>
              <a:rPr kumimoji="1" lang="en-US" altLang="ja-JP" dirty="0" smtClean="0">
                <a:solidFill>
                  <a:srgbClr val="FF0000"/>
                </a:solidFill>
              </a:rPr>
              <a:t>AES-NI</a:t>
            </a:r>
            <a:r>
              <a:rPr kumimoji="1" lang="ja-JP" altLang="en-US" dirty="0" smtClean="0"/>
              <a:t>という</a:t>
            </a:r>
            <a:r>
              <a:rPr kumimoji="1" lang="en-US" altLang="ja-JP" dirty="0" smtClean="0"/>
              <a:t>. </a:t>
            </a:r>
            <a:r>
              <a:rPr lang="en-US" altLang="ja-JP" dirty="0" smtClean="0">
                <a:solidFill>
                  <a:srgbClr val="FF0000"/>
                </a:solidFill>
              </a:rPr>
              <a:t>Intel Core </a:t>
            </a:r>
            <a:r>
              <a:rPr lang="en-US" altLang="ja-JP" dirty="0" err="1" smtClean="0">
                <a:solidFill>
                  <a:srgbClr val="FF0000"/>
                </a:solidFill>
              </a:rPr>
              <a:t>i</a:t>
            </a:r>
            <a:r>
              <a:rPr lang="ja-JP" altLang="en-US" dirty="0" smtClean="0">
                <a:solidFill>
                  <a:srgbClr val="FF0000"/>
                </a:solidFill>
              </a:rPr>
              <a:t>シリーズ</a:t>
            </a:r>
            <a:r>
              <a:rPr lang="ja-JP" altLang="en-US" dirty="0" smtClean="0"/>
              <a:t>の一部や</a:t>
            </a:r>
            <a:r>
              <a:rPr lang="en-US" altLang="ja-JP" dirty="0" smtClean="0">
                <a:solidFill>
                  <a:srgbClr val="FF0000"/>
                </a:solidFill>
              </a:rPr>
              <a:t>AMD A</a:t>
            </a:r>
            <a:r>
              <a:rPr lang="ja-JP" altLang="en-US" dirty="0" smtClean="0">
                <a:solidFill>
                  <a:srgbClr val="FF0000"/>
                </a:solidFill>
              </a:rPr>
              <a:t>シリーズ</a:t>
            </a:r>
            <a:r>
              <a:rPr lang="ja-JP" altLang="en-US" dirty="0" smtClean="0"/>
              <a:t>の一部などに搭載されている</a:t>
            </a:r>
            <a:endParaRPr kumimoji="1" lang="en-US" altLang="ja-JP" dirty="0" smtClean="0"/>
          </a:p>
        </p:txBody>
      </p:sp>
    </p:spTree>
    <p:extLst>
      <p:ext uri="{BB962C8B-B14F-4D97-AF65-F5344CB8AC3E}">
        <p14:creationId xmlns:p14="http://schemas.microsoft.com/office/powerpoint/2010/main" val="85833123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ハイブリッド暗号方式</a:t>
            </a:r>
            <a:endParaRPr kumimoji="1" lang="ja-JP" altLang="en-US" dirty="0"/>
          </a:p>
        </p:txBody>
      </p:sp>
      <p:sp>
        <p:nvSpPr>
          <p:cNvPr id="3" name="コンテンツ プレースホルダー 2"/>
          <p:cNvSpPr>
            <a:spLocks noGrp="1"/>
          </p:cNvSpPr>
          <p:nvPr>
            <p:ph sz="quarter" idx="1"/>
          </p:nvPr>
        </p:nvSpPr>
        <p:spPr>
          <a:xfrm>
            <a:off x="457200" y="1600200"/>
            <a:ext cx="7467600" cy="5429200"/>
          </a:xfrm>
        </p:spPr>
        <p:txBody>
          <a:bodyPr>
            <a:normAutofit/>
          </a:bodyPr>
          <a:lstStyle/>
          <a:p>
            <a:r>
              <a:rPr kumimoji="1" lang="ja-JP" altLang="en-US" dirty="0" smtClean="0"/>
              <a:t>公開鍵暗号方式は安全性が高いが処理が遅いというデメリットがある</a:t>
            </a:r>
            <a:endParaRPr kumimoji="1" lang="en-US" altLang="ja-JP" dirty="0" smtClean="0"/>
          </a:p>
          <a:p>
            <a:r>
              <a:rPr lang="ja-JP" altLang="en-US" dirty="0" smtClean="0"/>
              <a:t>対する共通鍵暗号方式は高速だがどうやって鍵を安全に渡すかという問題がある</a:t>
            </a:r>
            <a:endParaRPr lang="en-US" altLang="ja-JP" dirty="0" smtClean="0"/>
          </a:p>
          <a:p>
            <a:r>
              <a:rPr kumimoji="1" lang="ja-JP" altLang="en-US" dirty="0"/>
              <a:t>その</a:t>
            </a:r>
            <a:r>
              <a:rPr kumimoji="1" lang="ja-JP" altLang="en-US" dirty="0" smtClean="0"/>
              <a:t>ため、共通鍵を公開鍵で暗号化するという方式が存在し、これをハイブリッド暗号方式という</a:t>
            </a:r>
            <a:endParaRPr kumimoji="1" lang="en-US" altLang="ja-JP" dirty="0" smtClean="0"/>
          </a:p>
          <a:p>
            <a:endParaRPr kumimoji="1" lang="ja-JP" altLang="en-US" dirty="0"/>
          </a:p>
        </p:txBody>
      </p:sp>
    </p:spTree>
    <p:extLst>
      <p:ext uri="{BB962C8B-B14F-4D97-AF65-F5344CB8AC3E}">
        <p14:creationId xmlns:p14="http://schemas.microsoft.com/office/powerpoint/2010/main" val="199460034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ハイブリッド暗号方式</a:t>
            </a:r>
            <a:endParaRPr kumimoji="1" lang="ja-JP" altLang="en-US" dirty="0"/>
          </a:p>
        </p:txBody>
      </p:sp>
      <p:sp>
        <p:nvSpPr>
          <p:cNvPr id="3" name="コンテンツ プレースホルダー 2"/>
          <p:cNvSpPr>
            <a:spLocks noGrp="1"/>
          </p:cNvSpPr>
          <p:nvPr>
            <p:ph sz="quarter" idx="1"/>
          </p:nvPr>
        </p:nvSpPr>
        <p:spPr/>
        <p:txBody>
          <a:bodyPr/>
          <a:lstStyle/>
          <a:p>
            <a:r>
              <a:rPr kumimoji="1" lang="ja-JP" altLang="en-US" dirty="0" smtClean="0"/>
              <a:t>イメージ的には、最初に南京錠本体を送り、合言葉が記された紙を南京錠本体で暗号化して送り返してもらい、その後の通信ではその合言葉で暗号化・復号化する感じ</a:t>
            </a:r>
            <a:endParaRPr kumimoji="1" lang="ja-JP" altLang="en-US" dirty="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9672" y="2852936"/>
            <a:ext cx="5840718" cy="4005064"/>
          </a:xfrm>
          <a:prstGeom prst="rect">
            <a:avLst/>
          </a:prstGeom>
        </p:spPr>
      </p:pic>
    </p:spTree>
    <p:extLst>
      <p:ext uri="{BB962C8B-B14F-4D97-AF65-F5344CB8AC3E}">
        <p14:creationId xmlns:p14="http://schemas.microsoft.com/office/powerpoint/2010/main" val="426179411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ハイブリッド暗号方式</a:t>
            </a:r>
            <a:endParaRPr kumimoji="1" lang="ja-JP" altLang="en-US" dirty="0"/>
          </a:p>
        </p:txBody>
      </p:sp>
      <p:sp>
        <p:nvSpPr>
          <p:cNvPr id="3" name="コンテンツ プレースホルダー 2"/>
          <p:cNvSpPr>
            <a:spLocks noGrp="1"/>
          </p:cNvSpPr>
          <p:nvPr>
            <p:ph sz="quarter" idx="1"/>
          </p:nvPr>
        </p:nvSpPr>
        <p:spPr/>
        <p:txBody>
          <a:bodyPr/>
          <a:lstStyle/>
          <a:p>
            <a:r>
              <a:rPr kumimoji="1" lang="ja-JP" altLang="en-US" dirty="0" smtClean="0"/>
              <a:t>まずボブはアリス用の秘密鍵を公開する</a:t>
            </a:r>
            <a:endParaRPr kumimoji="1" lang="en-US" altLang="ja-JP" dirty="0" smtClean="0"/>
          </a:p>
          <a:p>
            <a:r>
              <a:rPr lang="ja-JP" altLang="en-US" dirty="0" smtClean="0"/>
              <a:t>アリスはその秘密鍵を用いて共通鍵を暗号化し、ボブに伝える</a:t>
            </a:r>
            <a:endParaRPr lang="en-US" altLang="ja-JP" dirty="0" smtClean="0"/>
          </a:p>
          <a:p>
            <a:r>
              <a:rPr kumimoji="1" lang="ja-JP" altLang="en-US" dirty="0" smtClean="0"/>
              <a:t>ボブはその共通鍵を用いて暗号化しアリスへ送る</a:t>
            </a:r>
            <a:endParaRPr kumimoji="1" lang="en-US" altLang="ja-JP" dirty="0" smtClean="0"/>
          </a:p>
          <a:p>
            <a:r>
              <a:rPr lang="ja-JP" altLang="en-US" dirty="0" smtClean="0"/>
              <a:t>アリスは共通鍵を用いて復号化する</a:t>
            </a:r>
            <a:endParaRPr lang="en-US" altLang="ja-JP" dirty="0" smtClean="0"/>
          </a:p>
          <a:p>
            <a:r>
              <a:rPr lang="ja-JP" altLang="en-US" dirty="0" smtClean="0"/>
              <a:t>イヴやマロリーは共通鍵を知ることができないので復号化できない</a:t>
            </a:r>
            <a:endParaRPr lang="en-US" altLang="ja-JP" dirty="0" smtClean="0"/>
          </a:p>
          <a:p>
            <a:endParaRPr lang="en-US" altLang="ja-JP" dirty="0" smtClean="0"/>
          </a:p>
          <a:p>
            <a:r>
              <a:rPr lang="ja-JP" altLang="en-US" dirty="0"/>
              <a:t>低速な</a:t>
            </a:r>
            <a:r>
              <a:rPr kumimoji="1" lang="ja-JP" altLang="en-US" dirty="0" smtClean="0"/>
              <a:t>公開鍵暗号方式は一度だけで後は高速な共通鍵暗号方式を用いるため、普通の公開鍵暗号方式より高速で普通の共通鍵暗号方式より安全である</a:t>
            </a:r>
            <a:endParaRPr kumimoji="1" lang="en-US" altLang="ja-JP" dirty="0" smtClean="0"/>
          </a:p>
          <a:p>
            <a:endParaRPr kumimoji="1" lang="ja-JP" altLang="en-US" dirty="0"/>
          </a:p>
        </p:txBody>
      </p:sp>
    </p:spTree>
    <p:extLst>
      <p:ext uri="{BB962C8B-B14F-4D97-AF65-F5344CB8AC3E}">
        <p14:creationId xmlns:p14="http://schemas.microsoft.com/office/powerpoint/2010/main" val="244755341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L2TP (Layer 2 Tunneling Protocol)</a:t>
            </a:r>
            <a:endParaRPr kumimoji="1" lang="ja-JP" altLang="en-US" dirty="0"/>
          </a:p>
        </p:txBody>
      </p:sp>
      <p:sp>
        <p:nvSpPr>
          <p:cNvPr id="3" name="コンテンツ プレースホルダー 2"/>
          <p:cNvSpPr>
            <a:spLocks noGrp="1"/>
          </p:cNvSpPr>
          <p:nvPr>
            <p:ph sz="quarter" idx="1"/>
          </p:nvPr>
        </p:nvSpPr>
        <p:spPr/>
        <p:txBody>
          <a:bodyPr/>
          <a:lstStyle/>
          <a:p>
            <a:r>
              <a:rPr lang="en-US" altLang="ja-JP" dirty="0" smtClean="0"/>
              <a:t>Microsoft</a:t>
            </a:r>
            <a:r>
              <a:rPr lang="ja-JP" altLang="en-US" dirty="0" smtClean="0"/>
              <a:t>の</a:t>
            </a:r>
            <a:r>
              <a:rPr lang="en-US" altLang="ja-JP" dirty="0" smtClean="0"/>
              <a:t>PPTP</a:t>
            </a:r>
            <a:r>
              <a:rPr lang="ja-JP" altLang="en-US" dirty="0" smtClean="0"/>
              <a:t>と</a:t>
            </a:r>
            <a:r>
              <a:rPr lang="en-US" altLang="ja-JP" dirty="0" smtClean="0"/>
              <a:t>Cisco</a:t>
            </a:r>
            <a:r>
              <a:rPr lang="ja-JP" altLang="en-US" dirty="0" smtClean="0"/>
              <a:t>の</a:t>
            </a:r>
            <a:r>
              <a:rPr lang="en-US" altLang="ja-JP" dirty="0" smtClean="0">
                <a:solidFill>
                  <a:srgbClr val="FF0000"/>
                </a:solidFill>
              </a:rPr>
              <a:t>L2F</a:t>
            </a:r>
            <a:r>
              <a:rPr lang="ja-JP" altLang="en-US" dirty="0" err="1" smtClean="0"/>
              <a:t>を統</a:t>
            </a:r>
            <a:r>
              <a:rPr lang="ja-JP" altLang="en-US" dirty="0" smtClean="0"/>
              <a:t>合したもので、</a:t>
            </a:r>
            <a:r>
              <a:rPr lang="en-US" altLang="ja-JP" dirty="0" smtClean="0"/>
              <a:t>PPTP</a:t>
            </a:r>
            <a:r>
              <a:rPr lang="ja-JP" altLang="en-US" dirty="0" smtClean="0"/>
              <a:t>同様</a:t>
            </a:r>
            <a:r>
              <a:rPr lang="en-US" altLang="ja-JP" dirty="0" smtClean="0"/>
              <a:t>L2(</a:t>
            </a:r>
            <a:r>
              <a:rPr lang="ja-JP" altLang="en-US" dirty="0" smtClean="0"/>
              <a:t>データリンク層</a:t>
            </a:r>
            <a:r>
              <a:rPr lang="en-US" altLang="ja-JP" dirty="0" smtClean="0"/>
              <a:t>)</a:t>
            </a:r>
            <a:r>
              <a:rPr lang="ja-JP" altLang="en-US" dirty="0" smtClean="0"/>
              <a:t>で機能する</a:t>
            </a:r>
            <a:endParaRPr lang="en-US" altLang="ja-JP" dirty="0" smtClean="0"/>
          </a:p>
          <a:p>
            <a:r>
              <a:rPr kumimoji="1" lang="en-US" altLang="ja-JP" dirty="0" smtClean="0"/>
              <a:t>PPTP</a:t>
            </a:r>
            <a:r>
              <a:rPr kumimoji="1" lang="ja-JP" altLang="en-US" dirty="0" smtClean="0"/>
              <a:t>同様にトンネリングのみのため、暗号化の</a:t>
            </a:r>
            <a:r>
              <a:rPr kumimoji="1" lang="en-US" altLang="ja-JP" dirty="0" err="1" smtClean="0">
                <a:solidFill>
                  <a:srgbClr val="FF0000"/>
                </a:solidFill>
              </a:rPr>
              <a:t>IPSec</a:t>
            </a:r>
            <a:r>
              <a:rPr kumimoji="1" lang="ja-JP" altLang="en-US" dirty="0" smtClean="0"/>
              <a:t>と認証方式</a:t>
            </a:r>
            <a:r>
              <a:rPr kumimoji="1" lang="en-US" altLang="ja-JP" dirty="0" smtClean="0"/>
              <a:t>(MS-CHAPv2</a:t>
            </a:r>
            <a:r>
              <a:rPr lang="ja-JP" altLang="en-US" dirty="0" smtClean="0"/>
              <a:t>など</a:t>
            </a:r>
            <a:r>
              <a:rPr lang="en-US" altLang="ja-JP" dirty="0"/>
              <a:t>)</a:t>
            </a:r>
            <a:r>
              <a:rPr lang="ja-JP" altLang="en-US" dirty="0" smtClean="0"/>
              <a:t>を併用する</a:t>
            </a:r>
            <a:endParaRPr lang="en-US" altLang="ja-JP" dirty="0" smtClean="0"/>
          </a:p>
          <a:p>
            <a:pPr lvl="1"/>
            <a:r>
              <a:rPr kumimoji="1" lang="ja-JP" altLang="en-US" dirty="0" smtClean="0"/>
              <a:t>この</a:t>
            </a:r>
            <a:r>
              <a:rPr kumimoji="1" lang="en-US" altLang="ja-JP" dirty="0" err="1" smtClean="0"/>
              <a:t>IPSec</a:t>
            </a:r>
            <a:r>
              <a:rPr kumimoji="1" lang="ja-JP" altLang="en-US" dirty="0" smtClean="0"/>
              <a:t>との組み合わせを</a:t>
            </a:r>
            <a:r>
              <a:rPr kumimoji="1" lang="en-US" altLang="ja-JP" dirty="0" smtClean="0">
                <a:solidFill>
                  <a:srgbClr val="FF0000"/>
                </a:solidFill>
              </a:rPr>
              <a:t>L2TP/</a:t>
            </a:r>
            <a:r>
              <a:rPr kumimoji="1" lang="en-US" altLang="ja-JP" dirty="0" err="1" smtClean="0">
                <a:solidFill>
                  <a:srgbClr val="FF0000"/>
                </a:solidFill>
              </a:rPr>
              <a:t>IPSec</a:t>
            </a:r>
            <a:r>
              <a:rPr kumimoji="1" lang="ja-JP" altLang="en-US" dirty="0" smtClean="0"/>
              <a:t>と呼び、これを単に</a:t>
            </a:r>
            <a:r>
              <a:rPr kumimoji="1" lang="en-US" altLang="ja-JP" dirty="0" smtClean="0"/>
              <a:t>L2TP</a:t>
            </a:r>
            <a:r>
              <a:rPr kumimoji="1" lang="ja-JP" altLang="en-US" dirty="0" smtClean="0"/>
              <a:t>と呼ぶことも多い</a:t>
            </a:r>
            <a:r>
              <a:rPr kumimoji="1" lang="en-US" altLang="ja-JP" dirty="0" smtClean="0"/>
              <a:t>(</a:t>
            </a:r>
            <a:r>
              <a:rPr kumimoji="1" lang="ja-JP" altLang="en-US" dirty="0" smtClean="0"/>
              <a:t>普通は</a:t>
            </a:r>
            <a:r>
              <a:rPr kumimoji="1" lang="en-US" altLang="ja-JP" dirty="0" smtClean="0"/>
              <a:t>L2TP</a:t>
            </a:r>
            <a:r>
              <a:rPr kumimoji="1" lang="ja-JP" altLang="en-US" dirty="0" smtClean="0"/>
              <a:t>のみでは使えない</a:t>
            </a:r>
            <a:r>
              <a:rPr kumimoji="1" lang="en-US" altLang="ja-JP" dirty="0" smtClean="0"/>
              <a:t>)</a:t>
            </a:r>
          </a:p>
          <a:p>
            <a:pPr lvl="1"/>
            <a:r>
              <a:rPr kumimoji="1" lang="ja-JP" altLang="en-US" dirty="0" smtClean="0"/>
              <a:t>こちらの</a:t>
            </a:r>
            <a:r>
              <a:rPr kumimoji="1" lang="en-US" altLang="ja-JP" dirty="0" smtClean="0"/>
              <a:t>MS-CHAPv</a:t>
            </a:r>
            <a:r>
              <a:rPr lang="en-US" altLang="ja-JP" dirty="0" smtClean="0"/>
              <a:t>2</a:t>
            </a:r>
            <a:r>
              <a:rPr lang="ja-JP" altLang="en-US" dirty="0" smtClean="0"/>
              <a:t>は前述の脆弱性とは無関係だそう</a:t>
            </a:r>
            <a:r>
              <a:rPr lang="en-US" altLang="ja-JP" dirty="0" smtClean="0"/>
              <a:t>(</a:t>
            </a:r>
            <a:r>
              <a:rPr lang="ja-JP" altLang="en-US" dirty="0" smtClean="0"/>
              <a:t>カプセル化が違うため</a:t>
            </a:r>
            <a:r>
              <a:rPr lang="en-US" altLang="ja-JP" dirty="0" smtClean="0"/>
              <a:t>)</a:t>
            </a:r>
            <a:r>
              <a:rPr lang="ja-JP" altLang="en-US" dirty="0" smtClean="0"/>
              <a:t>だが、一応避ける人も</a:t>
            </a:r>
            <a:r>
              <a:rPr lang="ja-JP" altLang="en-US" dirty="0"/>
              <a:t>少なく</a:t>
            </a:r>
            <a:r>
              <a:rPr lang="ja-JP" altLang="en-US" dirty="0" smtClean="0"/>
              <a:t>ない</a:t>
            </a:r>
            <a:endParaRPr lang="en-US" altLang="ja-JP" dirty="0" smtClean="0"/>
          </a:p>
          <a:p>
            <a:pPr lvl="1"/>
            <a:r>
              <a:rPr lang="en-US" altLang="ja-JP" dirty="0" err="1" smtClean="0"/>
              <a:t>IPSec</a:t>
            </a:r>
            <a:r>
              <a:rPr lang="ja-JP" altLang="en-US" dirty="0" smtClean="0"/>
              <a:t>のみでも</a:t>
            </a:r>
            <a:r>
              <a:rPr lang="en-US" altLang="ja-JP" dirty="0" smtClean="0"/>
              <a:t>VPN</a:t>
            </a:r>
            <a:r>
              <a:rPr lang="ja-JP" altLang="en-US" dirty="0" smtClean="0"/>
              <a:t>は実現できる</a:t>
            </a:r>
            <a:r>
              <a:rPr lang="en-US" altLang="ja-JP" dirty="0" smtClean="0"/>
              <a:t>(</a:t>
            </a:r>
            <a:r>
              <a:rPr lang="ja-JP" altLang="en-US" dirty="0" smtClean="0">
                <a:solidFill>
                  <a:srgbClr val="FF0000"/>
                </a:solidFill>
              </a:rPr>
              <a:t>トランスポートモード</a:t>
            </a:r>
            <a:r>
              <a:rPr lang="en-US" altLang="ja-JP" dirty="0" smtClean="0"/>
              <a:t>)</a:t>
            </a:r>
            <a:r>
              <a:rPr lang="ja-JP" altLang="en-US" dirty="0" smtClean="0"/>
              <a:t>が、汎用性が低い</a:t>
            </a:r>
            <a:endParaRPr lang="en-US" altLang="ja-JP" dirty="0" smtClean="0"/>
          </a:p>
          <a:p>
            <a:pPr lvl="1"/>
            <a:r>
              <a:rPr lang="en-US" altLang="ja-JP" dirty="0" smtClean="0"/>
              <a:t>PPTP</a:t>
            </a:r>
            <a:r>
              <a:rPr lang="ja-JP" altLang="en-US" dirty="0" smtClean="0"/>
              <a:t>に比べて対応機種が少なく、また機器への負荷も大きいため速度で劣り、これまであまり使われなかった</a:t>
            </a:r>
            <a:endParaRPr lang="en-US" altLang="ja-JP" dirty="0" smtClean="0"/>
          </a:p>
          <a:p>
            <a:pPr lvl="1"/>
            <a:endParaRPr lang="en-US" altLang="ja-JP" dirty="0" smtClean="0"/>
          </a:p>
        </p:txBody>
      </p:sp>
    </p:spTree>
    <p:extLst>
      <p:ext uri="{BB962C8B-B14F-4D97-AF65-F5344CB8AC3E}">
        <p14:creationId xmlns:p14="http://schemas.microsoft.com/office/powerpoint/2010/main" val="397876208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SSL (Secure Socket Layer)</a:t>
            </a:r>
            <a:endParaRPr kumimoji="1" lang="ja-JP" altLang="en-US" dirty="0"/>
          </a:p>
        </p:txBody>
      </p:sp>
      <p:sp>
        <p:nvSpPr>
          <p:cNvPr id="3" name="コンテンツ プレースホルダー 2"/>
          <p:cNvSpPr>
            <a:spLocks noGrp="1"/>
          </p:cNvSpPr>
          <p:nvPr>
            <p:ph sz="quarter" idx="1"/>
          </p:nvPr>
        </p:nvSpPr>
        <p:spPr/>
        <p:txBody>
          <a:bodyPr/>
          <a:lstStyle/>
          <a:p>
            <a:r>
              <a:rPr kumimoji="1" lang="ja-JP" altLang="en-US" dirty="0" smtClean="0"/>
              <a:t>歴史的理由により</a:t>
            </a:r>
            <a:r>
              <a:rPr kumimoji="1" lang="en-US" altLang="ja-JP" dirty="0" smtClean="0">
                <a:solidFill>
                  <a:srgbClr val="FF0000"/>
                </a:solidFill>
              </a:rPr>
              <a:t>TLS</a:t>
            </a:r>
            <a:r>
              <a:rPr kumimoji="1" lang="ja-JP" altLang="en-US" dirty="0" smtClean="0"/>
              <a:t>とも呼ばれる</a:t>
            </a:r>
            <a:r>
              <a:rPr kumimoji="1" lang="en-US" altLang="ja-JP" dirty="0" smtClean="0"/>
              <a:t>(</a:t>
            </a:r>
            <a:r>
              <a:rPr kumimoji="1" lang="ja-JP" altLang="en-US" dirty="0" smtClean="0"/>
              <a:t>厳密には別物</a:t>
            </a:r>
            <a:r>
              <a:rPr kumimoji="1" lang="en-US" altLang="ja-JP" dirty="0" smtClean="0"/>
              <a:t>)</a:t>
            </a:r>
          </a:p>
          <a:p>
            <a:r>
              <a:rPr lang="ja-JP" altLang="en-US" dirty="0"/>
              <a:t>公開</a:t>
            </a:r>
            <a:r>
              <a:rPr lang="ja-JP" altLang="en-US" dirty="0" smtClean="0"/>
              <a:t>鍵と</a:t>
            </a:r>
            <a:r>
              <a:rPr lang="ja-JP" altLang="en-US" dirty="0" smtClean="0">
                <a:solidFill>
                  <a:srgbClr val="FF0000"/>
                </a:solidFill>
              </a:rPr>
              <a:t>証明書</a:t>
            </a:r>
            <a:r>
              <a:rPr lang="en-US" altLang="ja-JP" dirty="0" smtClean="0"/>
              <a:t>(</a:t>
            </a:r>
            <a:r>
              <a:rPr lang="ja-JP" altLang="en-US" dirty="0" smtClean="0"/>
              <a:t>お互いが本物であるかを証明</a:t>
            </a:r>
            <a:r>
              <a:rPr lang="en-US" altLang="ja-JP" dirty="0" smtClean="0"/>
              <a:t>)</a:t>
            </a:r>
            <a:r>
              <a:rPr lang="ja-JP" altLang="en-US" dirty="0" smtClean="0"/>
              <a:t>を組み合わせる</a:t>
            </a:r>
            <a:r>
              <a:rPr lang="ja-JP" altLang="en-US" dirty="0" smtClean="0">
                <a:solidFill>
                  <a:srgbClr val="FF0000"/>
                </a:solidFill>
              </a:rPr>
              <a:t>公開鍵証明書</a:t>
            </a:r>
            <a:r>
              <a:rPr lang="ja-JP" altLang="en-US" dirty="0" smtClean="0"/>
              <a:t>により認証する</a:t>
            </a:r>
            <a:endParaRPr lang="en-US" altLang="ja-JP" dirty="0" smtClean="0"/>
          </a:p>
          <a:p>
            <a:r>
              <a:rPr kumimoji="1" lang="ja-JP" altLang="en-US" dirty="0" smtClean="0"/>
              <a:t>成りすましを防ぐために信頼された第三者である認証局</a:t>
            </a:r>
            <a:r>
              <a:rPr kumimoji="1" lang="en-US" altLang="ja-JP" dirty="0" smtClean="0"/>
              <a:t>(CA)</a:t>
            </a:r>
            <a:r>
              <a:rPr kumimoji="1" lang="ja-JP" altLang="en-US" dirty="0" smtClean="0"/>
              <a:t>により</a:t>
            </a:r>
            <a:r>
              <a:rPr kumimoji="1" lang="ja-JP" altLang="en-US" dirty="0" smtClean="0">
                <a:solidFill>
                  <a:srgbClr val="FF0000"/>
                </a:solidFill>
              </a:rPr>
              <a:t>電子署名</a:t>
            </a:r>
            <a:r>
              <a:rPr kumimoji="1" lang="en-US" altLang="ja-JP" dirty="0" smtClean="0"/>
              <a:t>(</a:t>
            </a:r>
            <a:r>
              <a:rPr kumimoji="1" lang="ja-JP" altLang="en-US" dirty="0" smtClean="0">
                <a:solidFill>
                  <a:srgbClr val="FF0000"/>
                </a:solidFill>
              </a:rPr>
              <a:t>デジタル署名</a:t>
            </a:r>
            <a:r>
              <a:rPr kumimoji="1" lang="en-US" altLang="ja-JP" dirty="0" smtClean="0"/>
              <a:t>)</a:t>
            </a:r>
            <a:r>
              <a:rPr kumimoji="1" lang="ja-JP" altLang="en-US" dirty="0" smtClean="0"/>
              <a:t>され、中間者攻撃などを防ぐ</a:t>
            </a:r>
            <a:endParaRPr kumimoji="1" lang="en-US" altLang="ja-JP" dirty="0" smtClean="0"/>
          </a:p>
          <a:p>
            <a:r>
              <a:rPr lang="ja-JP" altLang="en-US" dirty="0"/>
              <a:t>主</a:t>
            </a:r>
            <a:r>
              <a:rPr lang="ja-JP" altLang="en-US" dirty="0" smtClean="0"/>
              <a:t>に</a:t>
            </a:r>
            <a:r>
              <a:rPr lang="en-US" altLang="ja-JP" dirty="0" smtClean="0"/>
              <a:t>Web</a:t>
            </a:r>
            <a:r>
              <a:rPr lang="ja-JP" altLang="en-US" dirty="0" smtClean="0"/>
              <a:t>サイトの認証に使用される</a:t>
            </a:r>
            <a:r>
              <a:rPr lang="en-US" altLang="ja-JP" dirty="0" smtClean="0"/>
              <a:t>(</a:t>
            </a:r>
            <a:r>
              <a:rPr lang="en-US" altLang="ja-JP" dirty="0" smtClean="0">
                <a:solidFill>
                  <a:srgbClr val="FF0000"/>
                </a:solidFill>
              </a:rPr>
              <a:t>HTTPS</a:t>
            </a:r>
            <a:r>
              <a:rPr lang="en-US" altLang="ja-JP" dirty="0" smtClean="0"/>
              <a:t>)</a:t>
            </a:r>
          </a:p>
        </p:txBody>
      </p:sp>
    </p:spTree>
    <p:extLst>
      <p:ext uri="{BB962C8B-B14F-4D97-AF65-F5344CB8AC3E}">
        <p14:creationId xmlns:p14="http://schemas.microsoft.com/office/powerpoint/2010/main" val="156561625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SSL-VPN</a:t>
            </a:r>
            <a:endParaRPr kumimoji="1" lang="ja-JP" altLang="en-US" dirty="0"/>
          </a:p>
        </p:txBody>
      </p:sp>
      <p:sp>
        <p:nvSpPr>
          <p:cNvPr id="3" name="コンテンツ プレースホルダー 2"/>
          <p:cNvSpPr>
            <a:spLocks noGrp="1"/>
          </p:cNvSpPr>
          <p:nvPr>
            <p:ph sz="quarter" idx="1"/>
          </p:nvPr>
        </p:nvSpPr>
        <p:spPr/>
        <p:txBody>
          <a:bodyPr/>
          <a:lstStyle/>
          <a:p>
            <a:r>
              <a:rPr kumimoji="1" lang="en-US" altLang="ja-JP" dirty="0" smtClean="0"/>
              <a:t>SSL</a:t>
            </a:r>
            <a:r>
              <a:rPr kumimoji="1" lang="ja-JP" altLang="en-US" dirty="0" smtClean="0"/>
              <a:t>を用いた</a:t>
            </a:r>
            <a:r>
              <a:rPr kumimoji="1" lang="en-US" altLang="ja-JP" dirty="0" smtClean="0"/>
              <a:t>VPN</a:t>
            </a:r>
            <a:r>
              <a:rPr kumimoji="1" lang="ja-JP" altLang="en-US" dirty="0" smtClean="0"/>
              <a:t>で、</a:t>
            </a:r>
            <a:r>
              <a:rPr kumimoji="1" lang="en-US" altLang="ja-JP" dirty="0" smtClean="0"/>
              <a:t>Web</a:t>
            </a:r>
            <a:r>
              <a:rPr kumimoji="1" lang="ja-JP" altLang="en-US" dirty="0" smtClean="0"/>
              <a:t>ブラウザベースで使用する</a:t>
            </a:r>
            <a:endParaRPr kumimoji="1" lang="en-US" altLang="ja-JP" dirty="0" smtClean="0"/>
          </a:p>
          <a:p>
            <a:r>
              <a:rPr lang="ja-JP" altLang="en-US" dirty="0"/>
              <a:t>徳島</a:t>
            </a:r>
            <a:r>
              <a:rPr lang="ja-JP" altLang="en-US" dirty="0" smtClean="0"/>
              <a:t>大学でもこれを用いている</a:t>
            </a:r>
            <a:endParaRPr lang="en-US" altLang="ja-JP" dirty="0" smtClean="0"/>
          </a:p>
          <a:p>
            <a:pPr lvl="1"/>
            <a:r>
              <a:rPr lang="ja-JP" altLang="en-US" dirty="0" smtClean="0"/>
              <a:t>アクセスすると証明書が信頼できないと出るのでアレだが</a:t>
            </a:r>
            <a:r>
              <a:rPr lang="en-US" altLang="ja-JP" dirty="0"/>
              <a:t>.</a:t>
            </a:r>
            <a:endParaRPr lang="en-US" altLang="ja-JP" dirty="0" smtClean="0"/>
          </a:p>
          <a:p>
            <a:r>
              <a:rPr lang="ja-JP" altLang="en-US" dirty="0" smtClean="0"/>
              <a:t>クライアントのネットワーク構成によって設定の変更など</a:t>
            </a:r>
            <a:r>
              <a:rPr lang="en-US" altLang="ja-JP" dirty="0" smtClean="0"/>
              <a:t>(</a:t>
            </a:r>
            <a:r>
              <a:rPr lang="ja-JP" altLang="en-US" dirty="0" smtClean="0"/>
              <a:t>いわゆる</a:t>
            </a:r>
            <a:r>
              <a:rPr lang="en-US" altLang="ja-JP" dirty="0" smtClean="0">
                <a:solidFill>
                  <a:srgbClr val="FF0000"/>
                </a:solidFill>
              </a:rPr>
              <a:t>NAT</a:t>
            </a:r>
            <a:r>
              <a:rPr lang="ja-JP" altLang="en-US" dirty="0">
                <a:solidFill>
                  <a:srgbClr val="FF0000"/>
                </a:solidFill>
              </a:rPr>
              <a:t>越え</a:t>
            </a:r>
            <a:r>
              <a:rPr lang="en-US" altLang="ja-JP" dirty="0" smtClean="0"/>
              <a:t>)</a:t>
            </a:r>
            <a:r>
              <a:rPr lang="ja-JP" altLang="en-US" dirty="0" smtClean="0"/>
              <a:t>が不必要</a:t>
            </a:r>
            <a:endParaRPr lang="en-US" altLang="ja-JP" dirty="0" smtClean="0"/>
          </a:p>
          <a:p>
            <a:pPr lvl="1"/>
            <a:r>
              <a:rPr lang="ja-JP" altLang="en-US" dirty="0"/>
              <a:t>原理的に</a:t>
            </a:r>
            <a:r>
              <a:rPr lang="ja-JP" altLang="en-US" dirty="0" smtClean="0"/>
              <a:t>は</a:t>
            </a:r>
            <a:r>
              <a:rPr lang="en-US" altLang="ja-JP" dirty="0" smtClean="0"/>
              <a:t>HTTPS</a:t>
            </a:r>
            <a:r>
              <a:rPr lang="ja-JP" altLang="en-US" dirty="0" smtClean="0"/>
              <a:t>通信ができればよい</a:t>
            </a:r>
            <a:endParaRPr lang="en-US" altLang="ja-JP" dirty="0" smtClean="0"/>
          </a:p>
          <a:p>
            <a:r>
              <a:rPr lang="ja-JP" altLang="en-US" dirty="0" smtClean="0"/>
              <a:t>反面、他の</a:t>
            </a:r>
            <a:r>
              <a:rPr lang="en-US" altLang="ja-JP" dirty="0" smtClean="0"/>
              <a:t>VPN</a:t>
            </a:r>
            <a:r>
              <a:rPr lang="ja-JP" altLang="en-US" dirty="0" smtClean="0"/>
              <a:t>に比べて構築が面倒</a:t>
            </a:r>
            <a:endParaRPr lang="en-US" altLang="ja-JP" dirty="0" smtClean="0"/>
          </a:p>
          <a:p>
            <a:r>
              <a:rPr lang="ja-JP" altLang="en-US" dirty="0"/>
              <a:t>これ</a:t>
            </a:r>
            <a:r>
              <a:rPr lang="ja-JP" altLang="en-US" dirty="0" smtClean="0"/>
              <a:t>を実現するソフトウェアとしては</a:t>
            </a:r>
            <a:r>
              <a:rPr lang="en-US" altLang="ja-JP" dirty="0" err="1" smtClean="0">
                <a:solidFill>
                  <a:srgbClr val="FF0000"/>
                </a:solidFill>
              </a:rPr>
              <a:t>OpenVPN</a:t>
            </a:r>
            <a:r>
              <a:rPr lang="ja-JP" altLang="en-US" dirty="0" smtClean="0"/>
              <a:t>や</a:t>
            </a:r>
            <a:r>
              <a:rPr lang="en-US" altLang="ja-JP" dirty="0" smtClean="0">
                <a:solidFill>
                  <a:srgbClr val="FF0000"/>
                </a:solidFill>
              </a:rPr>
              <a:t>Citrix </a:t>
            </a:r>
            <a:r>
              <a:rPr lang="en-US" altLang="ja-JP" dirty="0" err="1" smtClean="0">
                <a:solidFill>
                  <a:srgbClr val="FF0000"/>
                </a:solidFill>
              </a:rPr>
              <a:t>NetScaler</a:t>
            </a:r>
            <a:r>
              <a:rPr lang="en-US" altLang="ja-JP" dirty="0" smtClean="0">
                <a:solidFill>
                  <a:srgbClr val="FF0000"/>
                </a:solidFill>
              </a:rPr>
              <a:t> Gateway</a:t>
            </a:r>
            <a:r>
              <a:rPr lang="ja-JP" altLang="en-US" dirty="0" smtClean="0"/>
              <a:t>などが有名</a:t>
            </a:r>
            <a:endParaRPr lang="en-US" altLang="ja-JP" dirty="0" smtClean="0"/>
          </a:p>
        </p:txBody>
      </p:sp>
    </p:spTree>
    <p:extLst>
      <p:ext uri="{BB962C8B-B14F-4D97-AF65-F5344CB8AC3E}">
        <p14:creationId xmlns:p14="http://schemas.microsoft.com/office/powerpoint/2010/main" val="413007580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VPN over SSH</a:t>
            </a:r>
            <a:endParaRPr kumimoji="1" lang="ja-JP" altLang="en-US" dirty="0"/>
          </a:p>
        </p:txBody>
      </p:sp>
      <p:sp>
        <p:nvSpPr>
          <p:cNvPr id="3" name="コンテンツ プレースホルダー 2"/>
          <p:cNvSpPr>
            <a:spLocks noGrp="1"/>
          </p:cNvSpPr>
          <p:nvPr>
            <p:ph sz="quarter" idx="1"/>
          </p:nvPr>
        </p:nvSpPr>
        <p:spPr/>
        <p:txBody>
          <a:bodyPr/>
          <a:lstStyle/>
          <a:p>
            <a:r>
              <a:rPr kumimoji="1" lang="en-US" altLang="ja-JP" dirty="0" smtClean="0"/>
              <a:t>SSH</a:t>
            </a:r>
            <a:r>
              <a:rPr kumimoji="1" lang="ja-JP" altLang="en-US" dirty="0" smtClean="0"/>
              <a:t>のポートフォワーディング機能を用いて擬似的に</a:t>
            </a:r>
            <a:r>
              <a:rPr kumimoji="1" lang="en-US" altLang="ja-JP" dirty="0" smtClean="0"/>
              <a:t>VPN</a:t>
            </a:r>
            <a:r>
              <a:rPr kumimoji="1" lang="ja-JP" altLang="en-US" dirty="0" smtClean="0"/>
              <a:t>を構築する技術</a:t>
            </a:r>
            <a:endParaRPr kumimoji="1" lang="en-US" altLang="ja-JP" dirty="0" smtClean="0"/>
          </a:p>
          <a:p>
            <a:r>
              <a:rPr lang="ja-JP" altLang="en-US" dirty="0" smtClean="0"/>
              <a:t>直接的にはファイアウォールで確立できない通信路を、</a:t>
            </a:r>
            <a:r>
              <a:rPr lang="en-US" altLang="ja-JP" dirty="0" smtClean="0"/>
              <a:t>SSH</a:t>
            </a:r>
            <a:r>
              <a:rPr lang="ja-JP" altLang="en-US" dirty="0" smtClean="0"/>
              <a:t>によるトンネリング・暗号化を経由して擬似的に確立する</a:t>
            </a:r>
            <a:endParaRPr lang="en-US" altLang="ja-JP" dirty="0" smtClean="0"/>
          </a:p>
          <a:p>
            <a:r>
              <a:rPr kumimoji="1" lang="ja-JP" altLang="en-US" dirty="0" smtClean="0"/>
              <a:t>多くの場合</a:t>
            </a:r>
            <a:r>
              <a:rPr kumimoji="1" lang="en-US" altLang="ja-JP" dirty="0" smtClean="0"/>
              <a:t>SSH</a:t>
            </a:r>
            <a:r>
              <a:rPr kumimoji="1" lang="ja-JP" altLang="en-US" dirty="0" smtClean="0"/>
              <a:t>アプリケーションが必要となり、</a:t>
            </a:r>
            <a:r>
              <a:rPr kumimoji="1" lang="en-US" altLang="ja-JP" dirty="0" smtClean="0"/>
              <a:t>OS</a:t>
            </a:r>
            <a:r>
              <a:rPr kumimoji="1" lang="ja-JP" altLang="en-US" dirty="0" smtClean="0"/>
              <a:t>標準では使用できない</a:t>
            </a:r>
            <a:endParaRPr kumimoji="1" lang="ja-JP" altLang="en-US" dirty="0"/>
          </a:p>
        </p:txBody>
      </p:sp>
    </p:spTree>
    <p:extLst>
      <p:ext uri="{BB962C8B-B14F-4D97-AF65-F5344CB8AC3E}">
        <p14:creationId xmlns:p14="http://schemas.microsoft.com/office/powerpoint/2010/main" val="171471049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VoIP (Voice over IP)</a:t>
            </a:r>
            <a:endParaRPr kumimoji="1" lang="ja-JP" altLang="en-US" dirty="0"/>
          </a:p>
        </p:txBody>
      </p:sp>
      <p:sp>
        <p:nvSpPr>
          <p:cNvPr id="3" name="コンテンツ プレースホルダー 2"/>
          <p:cNvSpPr>
            <a:spLocks noGrp="1"/>
          </p:cNvSpPr>
          <p:nvPr>
            <p:ph sz="quarter" idx="1"/>
          </p:nvPr>
        </p:nvSpPr>
        <p:spPr>
          <a:xfrm>
            <a:off x="457200" y="1600200"/>
            <a:ext cx="7467600" cy="5645224"/>
          </a:xfrm>
        </p:spPr>
        <p:txBody>
          <a:bodyPr>
            <a:normAutofit/>
          </a:bodyPr>
          <a:lstStyle/>
          <a:p>
            <a:r>
              <a:rPr kumimoji="1" lang="en-US" altLang="ja-JP" dirty="0" smtClean="0"/>
              <a:t>TCP/IP</a:t>
            </a:r>
            <a:r>
              <a:rPr kumimoji="1" lang="ja-JP" altLang="en-US" dirty="0" smtClean="0"/>
              <a:t>を用いて音声通信を行う技術</a:t>
            </a:r>
            <a:endParaRPr kumimoji="1" lang="en-US" altLang="ja-JP" dirty="0" smtClean="0"/>
          </a:p>
          <a:p>
            <a:r>
              <a:rPr kumimoji="1" lang="ja-JP" altLang="en-US" dirty="0" smtClean="0"/>
              <a:t>割と前</a:t>
            </a:r>
            <a:r>
              <a:rPr kumimoji="1" lang="en-US" altLang="ja-JP" dirty="0" smtClean="0"/>
              <a:t>(90</a:t>
            </a:r>
            <a:r>
              <a:rPr kumimoji="1" lang="ja-JP" altLang="en-US" dirty="0" smtClean="0"/>
              <a:t>年代後半</a:t>
            </a:r>
            <a:r>
              <a:rPr kumimoji="1" lang="en-US" altLang="ja-JP" dirty="0" smtClean="0"/>
              <a:t>)</a:t>
            </a:r>
            <a:r>
              <a:rPr kumimoji="1" lang="ja-JP" altLang="en-US" dirty="0" smtClean="0"/>
              <a:t>からあった技術だが、一般家庭への常時接続インターネット回線の普及、移動通信システム</a:t>
            </a:r>
            <a:r>
              <a:rPr kumimoji="1" lang="en-US" altLang="ja-JP" dirty="0" smtClean="0"/>
              <a:t>(3.5G</a:t>
            </a:r>
            <a:r>
              <a:rPr kumimoji="1" lang="ja-JP" altLang="en-US" dirty="0" smtClean="0"/>
              <a:t>通信や</a:t>
            </a:r>
            <a:r>
              <a:rPr kumimoji="1" lang="en-US" altLang="ja-JP" dirty="0" smtClean="0"/>
              <a:t>3.9G</a:t>
            </a:r>
            <a:r>
              <a:rPr kumimoji="1" lang="ja-JP" altLang="en-US" dirty="0" smtClean="0"/>
              <a:t>通信</a:t>
            </a:r>
            <a:r>
              <a:rPr kumimoji="1" lang="en-US" altLang="ja-JP" dirty="0" smtClean="0"/>
              <a:t>)</a:t>
            </a:r>
            <a:r>
              <a:rPr kumimoji="1" lang="ja-JP" altLang="en-US" dirty="0" smtClean="0"/>
              <a:t>の高速化・安定化及び多機能携帯電話</a:t>
            </a:r>
            <a:r>
              <a:rPr kumimoji="1" lang="en-US" altLang="ja-JP" dirty="0" smtClean="0"/>
              <a:t>(</a:t>
            </a:r>
            <a:r>
              <a:rPr kumimoji="1" lang="ja-JP" altLang="en-US" dirty="0" smtClean="0">
                <a:solidFill>
                  <a:srgbClr val="FF0000"/>
                </a:solidFill>
              </a:rPr>
              <a:t>スマートフォン</a:t>
            </a:r>
            <a:r>
              <a:rPr kumimoji="1" lang="en-US" altLang="ja-JP" dirty="0" smtClean="0"/>
              <a:t>)</a:t>
            </a:r>
            <a:r>
              <a:rPr kumimoji="1" lang="ja-JP" altLang="en-US" dirty="0" smtClean="0"/>
              <a:t>の普及により一般化している</a:t>
            </a:r>
            <a:endParaRPr kumimoji="1" lang="en-US" altLang="ja-JP" dirty="0" smtClean="0"/>
          </a:p>
          <a:p>
            <a:r>
              <a:rPr lang="en-US" altLang="ja-JP" dirty="0" smtClean="0">
                <a:solidFill>
                  <a:srgbClr val="FF0000"/>
                </a:solidFill>
              </a:rPr>
              <a:t>LINE</a:t>
            </a:r>
            <a:r>
              <a:rPr lang="ja-JP" altLang="en-US" dirty="0" err="1" smtClean="0"/>
              <a:t>、</a:t>
            </a:r>
            <a:r>
              <a:rPr lang="en-US" altLang="ja-JP" dirty="0" smtClean="0">
                <a:solidFill>
                  <a:srgbClr val="FF0000"/>
                </a:solidFill>
              </a:rPr>
              <a:t>Skype</a:t>
            </a:r>
            <a:r>
              <a:rPr lang="ja-JP" altLang="en-US" dirty="0" err="1" smtClean="0"/>
              <a:t>、</a:t>
            </a:r>
            <a:r>
              <a:rPr lang="en-US" altLang="ja-JP" dirty="0" err="1" smtClean="0">
                <a:solidFill>
                  <a:srgbClr val="FF0000"/>
                </a:solidFill>
              </a:rPr>
              <a:t>Viber</a:t>
            </a:r>
            <a:r>
              <a:rPr lang="ja-JP" altLang="en-US" dirty="0" err="1" smtClean="0"/>
              <a:t>、</a:t>
            </a:r>
            <a:r>
              <a:rPr lang="en-US" altLang="ja-JP" dirty="0" smtClean="0"/>
              <a:t>Google Talk (</a:t>
            </a:r>
            <a:r>
              <a:rPr lang="ja-JP" altLang="en-US" dirty="0" smtClean="0"/>
              <a:t>現</a:t>
            </a:r>
            <a:r>
              <a:rPr lang="en-US" altLang="ja-JP" dirty="0" smtClean="0">
                <a:solidFill>
                  <a:srgbClr val="FF0000"/>
                </a:solidFill>
              </a:rPr>
              <a:t>Google+ </a:t>
            </a:r>
            <a:r>
              <a:rPr lang="ja-JP" altLang="en-US" dirty="0" smtClean="0">
                <a:solidFill>
                  <a:srgbClr val="FF0000"/>
                </a:solidFill>
              </a:rPr>
              <a:t>ハングアウト</a:t>
            </a:r>
            <a:r>
              <a:rPr lang="en-US" altLang="ja-JP" dirty="0" smtClean="0"/>
              <a:t>)</a:t>
            </a:r>
            <a:r>
              <a:rPr lang="ja-JP" altLang="en-US" dirty="0" smtClean="0"/>
              <a:t>などが有名</a:t>
            </a:r>
            <a:endParaRPr lang="en-US" altLang="ja-JP" dirty="0" smtClean="0"/>
          </a:p>
          <a:p>
            <a:pPr lvl="1"/>
            <a:r>
              <a:rPr lang="ja-JP" altLang="en-US" dirty="0" smtClean="0"/>
              <a:t>その性質上、チャットサービスと複合していることがほとんど</a:t>
            </a:r>
            <a:endParaRPr lang="en-US" altLang="ja-JP" dirty="0" smtClean="0"/>
          </a:p>
          <a:p>
            <a:r>
              <a:rPr lang="ja-JP" altLang="en-US" dirty="0"/>
              <a:t>電話</a:t>
            </a:r>
            <a:r>
              <a:rPr lang="ja-JP" altLang="en-US" dirty="0" smtClean="0"/>
              <a:t>回線がなくてもインターネット回線があれば使用でき、将来的には現在の電話システムを置き換えるものとなるかもしれない</a:t>
            </a:r>
            <a:r>
              <a:rPr lang="en-US" altLang="ja-JP" dirty="0"/>
              <a:t> </a:t>
            </a:r>
            <a:r>
              <a:rPr lang="ja-JP" altLang="en-US" dirty="0" smtClean="0"/>
              <a:t>→</a:t>
            </a:r>
            <a:r>
              <a:rPr lang="en-US" altLang="ja-JP" dirty="0" err="1" smtClean="0">
                <a:solidFill>
                  <a:srgbClr val="FF0000"/>
                </a:solidFill>
              </a:rPr>
              <a:t>VoLTE</a:t>
            </a:r>
            <a:endParaRPr lang="en-US" altLang="ja-JP" dirty="0" smtClean="0">
              <a:solidFill>
                <a:srgbClr val="FF0000"/>
              </a:solidFill>
            </a:endParaRPr>
          </a:p>
          <a:p>
            <a:r>
              <a:rPr lang="ja-JP" altLang="en-US" dirty="0" smtClean="0"/>
              <a:t>災害時の緊急電話として注目されている</a:t>
            </a:r>
            <a:endParaRPr lang="en-US" altLang="ja-JP" dirty="0" smtClean="0"/>
          </a:p>
          <a:p>
            <a:endParaRPr kumimoji="1" lang="en-US" altLang="ja-JP" dirty="0" smtClean="0"/>
          </a:p>
          <a:p>
            <a:endParaRPr kumimoji="1" lang="en-US" altLang="ja-JP" dirty="0" smtClean="0"/>
          </a:p>
        </p:txBody>
      </p:sp>
    </p:spTree>
    <p:extLst>
      <p:ext uri="{BB962C8B-B14F-4D97-AF65-F5344CB8AC3E}">
        <p14:creationId xmlns:p14="http://schemas.microsoft.com/office/powerpoint/2010/main" val="9878992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OSI</a:t>
            </a:r>
            <a:r>
              <a:rPr kumimoji="1" lang="ja-JP" altLang="en-US" dirty="0" smtClean="0"/>
              <a:t>参照モデルの階層</a:t>
            </a:r>
            <a:r>
              <a:rPr kumimoji="1" lang="en-US" altLang="ja-JP" dirty="0" smtClean="0"/>
              <a:t>(</a:t>
            </a:r>
            <a:r>
              <a:rPr kumimoji="1" lang="ja-JP" altLang="en-US" dirty="0" smtClean="0"/>
              <a:t>レイヤ</a:t>
            </a:r>
            <a:r>
              <a:rPr kumimoji="1" lang="en-US" altLang="ja-JP" dirty="0" smtClean="0"/>
              <a:t>)</a:t>
            </a:r>
            <a:endParaRPr kumimoji="1" lang="ja-JP" altLang="en-US" dirty="0"/>
          </a:p>
        </p:txBody>
      </p:sp>
      <p:pic>
        <p:nvPicPr>
          <p:cNvPr id="4" name="Picture 4" descr="2129583"/>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467544" y="1628800"/>
            <a:ext cx="5832648" cy="5197537"/>
          </a:xfrm>
          <a:prstGeom prst="rect">
            <a:avLst/>
          </a:prstGeom>
          <a:noFill/>
          <a:extLst>
            <a:ext uri="{909E8E84-426E-40DD-AFC4-6F175D3DCCD1}">
              <a14:hiddenFill xmlns:a14="http://schemas.microsoft.com/office/drawing/2010/main">
                <a:solidFill>
                  <a:srgbClr val="FFFFFF"/>
                </a:solidFill>
              </a14:hiddenFill>
            </a:ext>
          </a:extLst>
        </p:spPr>
      </p:pic>
      <p:sp>
        <p:nvSpPr>
          <p:cNvPr id="5" name="テキスト ボックス 4"/>
          <p:cNvSpPr txBox="1"/>
          <p:nvPr/>
        </p:nvSpPr>
        <p:spPr>
          <a:xfrm>
            <a:off x="6372200" y="1916832"/>
            <a:ext cx="2304256" cy="2031325"/>
          </a:xfrm>
          <a:prstGeom prst="rect">
            <a:avLst/>
          </a:prstGeom>
          <a:noFill/>
        </p:spPr>
        <p:txBody>
          <a:bodyPr wrap="square" rtlCol="0">
            <a:spAutoFit/>
          </a:bodyPr>
          <a:lstStyle/>
          <a:p>
            <a:r>
              <a:rPr kumimoji="1" lang="ja-JP" altLang="en-US" dirty="0" smtClean="0"/>
              <a:t>上から「</a:t>
            </a:r>
            <a:r>
              <a:rPr kumimoji="1" lang="ja-JP" altLang="en-US" dirty="0" smtClean="0">
                <a:solidFill>
                  <a:srgbClr val="FF0000"/>
                </a:solidFill>
              </a:rPr>
              <a:t>アプセトネデブ</a:t>
            </a:r>
            <a:r>
              <a:rPr kumimoji="1" lang="ja-JP" altLang="en-US" dirty="0" smtClean="0"/>
              <a:t>」と覚える</a:t>
            </a:r>
            <a:endParaRPr kumimoji="1" lang="en-US" altLang="ja-JP" dirty="0" smtClean="0"/>
          </a:p>
          <a:p>
            <a:endParaRPr lang="en-US" altLang="ja-JP" dirty="0"/>
          </a:p>
          <a:p>
            <a:r>
              <a:rPr kumimoji="1" lang="ja-JP" altLang="en-US" dirty="0" smtClean="0"/>
              <a:t>実際にはこの様に</a:t>
            </a:r>
            <a:r>
              <a:rPr kumimoji="1" lang="en-US" altLang="ja-JP" dirty="0" smtClean="0"/>
              <a:t>4</a:t>
            </a:r>
            <a:r>
              <a:rPr kumimoji="1" lang="ja-JP" altLang="en-US" dirty="0" smtClean="0"/>
              <a:t>層に分けられている場合が多い</a:t>
            </a:r>
            <a:endParaRPr kumimoji="1" lang="en-US" altLang="ja-JP" dirty="0" smtClean="0"/>
          </a:p>
          <a:p>
            <a:r>
              <a:rPr kumimoji="1" lang="en-US" altLang="ja-JP" dirty="0" smtClean="0"/>
              <a:t>(</a:t>
            </a:r>
            <a:r>
              <a:rPr kumimoji="1" lang="en-US" altLang="ja-JP" dirty="0" smtClean="0">
                <a:solidFill>
                  <a:srgbClr val="FF0000"/>
                </a:solidFill>
              </a:rPr>
              <a:t>TCP/IP</a:t>
            </a:r>
            <a:r>
              <a:rPr kumimoji="1" lang="ja-JP" altLang="en-US" dirty="0" smtClean="0">
                <a:solidFill>
                  <a:srgbClr val="FF0000"/>
                </a:solidFill>
              </a:rPr>
              <a:t>参照モデル</a:t>
            </a:r>
            <a:r>
              <a:rPr kumimoji="1" lang="en-US" altLang="ja-JP" dirty="0" smtClean="0"/>
              <a:t>)</a:t>
            </a:r>
            <a:endParaRPr kumimoji="1" lang="ja-JP" altLang="en-US" dirty="0"/>
          </a:p>
        </p:txBody>
      </p:sp>
    </p:spTree>
    <p:extLst>
      <p:ext uri="{BB962C8B-B14F-4D97-AF65-F5344CB8AC3E}">
        <p14:creationId xmlns:p14="http://schemas.microsoft.com/office/powerpoint/2010/main" val="349295714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VoLTE</a:t>
            </a:r>
            <a:r>
              <a:rPr kumimoji="1" lang="en-US" altLang="ja-JP" dirty="0" smtClean="0"/>
              <a:t> (Voice over LTE)</a:t>
            </a:r>
            <a:endParaRPr kumimoji="1" lang="ja-JP" altLang="en-US" dirty="0"/>
          </a:p>
        </p:txBody>
      </p:sp>
      <p:sp>
        <p:nvSpPr>
          <p:cNvPr id="3" name="コンテンツ プレースホルダー 2"/>
          <p:cNvSpPr>
            <a:spLocks noGrp="1"/>
          </p:cNvSpPr>
          <p:nvPr>
            <p:ph sz="quarter" idx="1"/>
          </p:nvPr>
        </p:nvSpPr>
        <p:spPr/>
        <p:txBody>
          <a:bodyPr/>
          <a:lstStyle/>
          <a:p>
            <a:r>
              <a:rPr kumimoji="1" lang="ja-JP" altLang="en-US" dirty="0" smtClean="0"/>
              <a:t>次世代通信技術</a:t>
            </a:r>
            <a:r>
              <a:rPr kumimoji="1" lang="en-US" altLang="ja-JP" dirty="0" smtClean="0"/>
              <a:t>(4G)</a:t>
            </a:r>
            <a:r>
              <a:rPr kumimoji="1" lang="ja-JP" altLang="en-US" dirty="0" smtClean="0"/>
              <a:t>である</a:t>
            </a:r>
            <a:r>
              <a:rPr kumimoji="1" lang="en-US" altLang="ja-JP" dirty="0" smtClean="0">
                <a:solidFill>
                  <a:srgbClr val="FF0000"/>
                </a:solidFill>
              </a:rPr>
              <a:t>LTE-Advanced</a:t>
            </a:r>
            <a:r>
              <a:rPr kumimoji="1" lang="ja-JP" altLang="en-US" dirty="0" err="1" smtClean="0"/>
              <a:t>への</a:t>
            </a:r>
            <a:r>
              <a:rPr kumimoji="1" lang="ja-JP" altLang="en-US" dirty="0" smtClean="0"/>
              <a:t>橋渡しとなる</a:t>
            </a:r>
            <a:r>
              <a:rPr kumimoji="1" lang="en-US" altLang="ja-JP" dirty="0" smtClean="0"/>
              <a:t>3.9G</a:t>
            </a:r>
            <a:r>
              <a:rPr lang="ja-JP" altLang="en-US" dirty="0"/>
              <a:t>通信</a:t>
            </a:r>
            <a:r>
              <a:rPr lang="ja-JP" altLang="en-US" dirty="0" smtClean="0"/>
              <a:t>技術</a:t>
            </a:r>
            <a:r>
              <a:rPr lang="en-US" altLang="ja-JP" dirty="0" smtClean="0">
                <a:solidFill>
                  <a:srgbClr val="FF0000"/>
                </a:solidFill>
              </a:rPr>
              <a:t>LTE</a:t>
            </a:r>
            <a:r>
              <a:rPr lang="ja-JP" altLang="en-US" dirty="0" smtClean="0"/>
              <a:t>を利用した</a:t>
            </a:r>
            <a:r>
              <a:rPr lang="en-US" altLang="ja-JP" dirty="0" smtClean="0"/>
              <a:t>VoIP</a:t>
            </a:r>
          </a:p>
          <a:p>
            <a:pPr lvl="1"/>
            <a:r>
              <a:rPr lang="ja-JP" altLang="en-US" dirty="0" smtClean="0"/>
              <a:t>日本国内の</a:t>
            </a:r>
            <a:r>
              <a:rPr lang="en-US" altLang="ja-JP" dirty="0" smtClean="0"/>
              <a:t>LTE</a:t>
            </a:r>
            <a:r>
              <a:rPr lang="ja-JP" altLang="en-US" dirty="0" smtClean="0"/>
              <a:t>としては</a:t>
            </a:r>
            <a:r>
              <a:rPr lang="en-US" altLang="ja-JP" dirty="0" smtClean="0"/>
              <a:t>NTT</a:t>
            </a:r>
            <a:r>
              <a:rPr lang="ja-JP" altLang="en-US" dirty="0" smtClean="0"/>
              <a:t>ドコモの</a:t>
            </a:r>
            <a:r>
              <a:rPr lang="en-US" altLang="ja-JP" dirty="0" err="1" smtClean="0">
                <a:solidFill>
                  <a:srgbClr val="FF0000"/>
                </a:solidFill>
              </a:rPr>
              <a:t>docomo</a:t>
            </a:r>
            <a:r>
              <a:rPr lang="en-US" altLang="ja-JP" dirty="0" smtClean="0">
                <a:solidFill>
                  <a:srgbClr val="FF0000"/>
                </a:solidFill>
              </a:rPr>
              <a:t> LTE Xi </a:t>
            </a:r>
            <a:r>
              <a:rPr lang="en-US" altLang="ja-JP" dirty="0" smtClean="0"/>
              <a:t>(</a:t>
            </a:r>
            <a:r>
              <a:rPr lang="ja-JP" altLang="en-US" dirty="0" smtClean="0"/>
              <a:t>旧</a:t>
            </a:r>
            <a:r>
              <a:rPr lang="en-US" altLang="ja-JP" dirty="0" smtClean="0"/>
              <a:t>Xi)</a:t>
            </a:r>
            <a:r>
              <a:rPr lang="ja-JP" altLang="en-US" dirty="0" smtClean="0"/>
              <a:t>や</a:t>
            </a:r>
            <a:r>
              <a:rPr lang="en-US" altLang="ja-JP" dirty="0" smtClean="0"/>
              <a:t>KDDI</a:t>
            </a:r>
            <a:r>
              <a:rPr lang="ja-JP" altLang="en-US" dirty="0" smtClean="0"/>
              <a:t>の</a:t>
            </a:r>
            <a:r>
              <a:rPr lang="en-US" altLang="ja-JP" dirty="0" smtClean="0">
                <a:solidFill>
                  <a:srgbClr val="FF0000"/>
                </a:solidFill>
              </a:rPr>
              <a:t>au 4G LTE</a:t>
            </a:r>
            <a:r>
              <a:rPr lang="ja-JP" altLang="en-US" dirty="0" err="1" smtClean="0"/>
              <a:t>、</a:t>
            </a:r>
            <a:r>
              <a:rPr lang="ja-JP" altLang="en-US" dirty="0" smtClean="0"/>
              <a:t>ソフトバンクモバイルの</a:t>
            </a:r>
            <a:r>
              <a:rPr lang="en-US" altLang="ja-JP" dirty="0" err="1" smtClean="0">
                <a:solidFill>
                  <a:srgbClr val="FF0000"/>
                </a:solidFill>
              </a:rPr>
              <a:t>SoftBank</a:t>
            </a:r>
            <a:r>
              <a:rPr lang="en-US" altLang="ja-JP" dirty="0" smtClean="0">
                <a:solidFill>
                  <a:srgbClr val="FF0000"/>
                </a:solidFill>
              </a:rPr>
              <a:t> 4G / 4G LTE</a:t>
            </a:r>
            <a:r>
              <a:rPr lang="ja-JP" altLang="en-US" dirty="0" err="1" smtClean="0"/>
              <a:t>、</a:t>
            </a:r>
            <a:r>
              <a:rPr lang="ja-JP" altLang="en-US" dirty="0"/>
              <a:t>イー・</a:t>
            </a:r>
            <a:r>
              <a:rPr lang="ja-JP" altLang="en-US" dirty="0" smtClean="0"/>
              <a:t>アクセスの</a:t>
            </a:r>
            <a:r>
              <a:rPr lang="en-US" altLang="ja-JP" dirty="0" smtClean="0">
                <a:solidFill>
                  <a:srgbClr val="FF0000"/>
                </a:solidFill>
              </a:rPr>
              <a:t>EMOBILE LTE</a:t>
            </a:r>
            <a:r>
              <a:rPr lang="ja-JP" altLang="en-US" dirty="0" smtClean="0"/>
              <a:t>がある</a:t>
            </a:r>
            <a:endParaRPr lang="en-US" altLang="ja-JP" dirty="0" smtClean="0"/>
          </a:p>
          <a:p>
            <a:pPr lvl="1"/>
            <a:r>
              <a:rPr lang="ja-JP" altLang="en-US" dirty="0" smtClean="0"/>
              <a:t>拡張規格の</a:t>
            </a:r>
            <a:r>
              <a:rPr lang="en-US" altLang="ja-JP" dirty="0" smtClean="0"/>
              <a:t>LTE-</a:t>
            </a:r>
            <a:r>
              <a:rPr lang="en-US" altLang="ja-JP" dirty="0" err="1" smtClean="0"/>
              <a:t>Advenced</a:t>
            </a:r>
            <a:r>
              <a:rPr lang="ja-JP" altLang="en-US" dirty="0" smtClean="0"/>
              <a:t>は</a:t>
            </a:r>
            <a:r>
              <a:rPr lang="en-US" altLang="ja-JP" dirty="0" smtClean="0"/>
              <a:t>2015</a:t>
            </a:r>
            <a:r>
              <a:rPr lang="ja-JP" altLang="en-US" dirty="0" smtClean="0"/>
              <a:t>年度中に提供開始予定</a:t>
            </a:r>
            <a:r>
              <a:rPr lang="en-US" altLang="ja-JP" dirty="0" smtClean="0"/>
              <a:t>(NTT</a:t>
            </a:r>
            <a:r>
              <a:rPr lang="ja-JP" altLang="en-US" dirty="0" smtClean="0"/>
              <a:t>ドコモの場合</a:t>
            </a:r>
            <a:r>
              <a:rPr lang="en-US" altLang="ja-JP" dirty="0" smtClean="0"/>
              <a:t>)</a:t>
            </a:r>
          </a:p>
          <a:p>
            <a:r>
              <a:rPr kumimoji="1" lang="ja-JP" altLang="en-US" dirty="0" smtClean="0"/>
              <a:t>パケット通信により</a:t>
            </a:r>
            <a:r>
              <a:rPr kumimoji="1" lang="en-US" altLang="ja-JP" dirty="0" smtClean="0"/>
              <a:t>1</a:t>
            </a:r>
            <a:r>
              <a:rPr kumimoji="1" lang="ja-JP" altLang="en-US" dirty="0" smtClean="0"/>
              <a:t>回線でも複数の電話を行うことができる</a:t>
            </a:r>
            <a:endParaRPr kumimoji="1" lang="en-US" altLang="ja-JP" dirty="0" smtClean="0"/>
          </a:p>
          <a:p>
            <a:pPr lvl="1"/>
            <a:r>
              <a:rPr kumimoji="1" lang="en-US" altLang="ja-JP" dirty="0" err="1" smtClean="0"/>
              <a:t>VoLTE</a:t>
            </a:r>
            <a:r>
              <a:rPr kumimoji="1" lang="ja-JP" altLang="en-US" dirty="0" smtClean="0"/>
              <a:t>は今年中に提供予定</a:t>
            </a:r>
            <a:r>
              <a:rPr kumimoji="1" lang="en-US" altLang="ja-JP" dirty="0" smtClean="0"/>
              <a:t>(NTT</a:t>
            </a:r>
            <a:r>
              <a:rPr kumimoji="1" lang="ja-JP" altLang="en-US" dirty="0" smtClean="0"/>
              <a:t>ドコモの場合</a:t>
            </a:r>
            <a:r>
              <a:rPr kumimoji="1" lang="en-US" altLang="ja-JP" dirty="0" smtClean="0"/>
              <a:t>)</a:t>
            </a:r>
            <a:endParaRPr kumimoji="1" lang="ja-JP" altLang="en-US" dirty="0"/>
          </a:p>
        </p:txBody>
      </p:sp>
    </p:spTree>
    <p:extLst>
      <p:ext uri="{BB962C8B-B14F-4D97-AF65-F5344CB8AC3E}">
        <p14:creationId xmlns:p14="http://schemas.microsoft.com/office/powerpoint/2010/main" val="19493640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第</a:t>
            </a:r>
            <a:r>
              <a:rPr lang="en-US" altLang="ja-JP" dirty="0" smtClean="0"/>
              <a:t>1</a:t>
            </a:r>
            <a:r>
              <a:rPr lang="ja-JP" altLang="en-US" dirty="0" smtClean="0"/>
              <a:t>層</a:t>
            </a:r>
            <a:r>
              <a:rPr lang="en-US" altLang="ja-JP" dirty="0" smtClean="0"/>
              <a:t>: </a:t>
            </a:r>
            <a:r>
              <a:rPr lang="ja-JP" altLang="en-US" dirty="0" smtClean="0"/>
              <a:t>物理層</a:t>
            </a:r>
            <a:endParaRPr kumimoji="1" lang="ja-JP" altLang="en-US" dirty="0"/>
          </a:p>
        </p:txBody>
      </p:sp>
      <p:sp>
        <p:nvSpPr>
          <p:cNvPr id="3" name="コンテンツ プレースホルダー 2"/>
          <p:cNvSpPr>
            <a:spLocks noGrp="1"/>
          </p:cNvSpPr>
          <p:nvPr>
            <p:ph sz="quarter" idx="1"/>
          </p:nvPr>
        </p:nvSpPr>
        <p:spPr/>
        <p:txBody>
          <a:bodyPr/>
          <a:lstStyle/>
          <a:p>
            <a:r>
              <a:rPr kumimoji="1" lang="ja-JP" altLang="en-US" dirty="0" smtClean="0"/>
              <a:t>電気的、物理的な機能を規定する</a:t>
            </a:r>
            <a:endParaRPr kumimoji="1" lang="en-US" altLang="ja-JP" dirty="0" smtClean="0"/>
          </a:p>
          <a:p>
            <a:r>
              <a:rPr lang="ja-JP" altLang="en-US" dirty="0" smtClean="0"/>
              <a:t>例えばケーブルの材質や</a:t>
            </a:r>
            <a:r>
              <a:rPr lang="ja-JP" altLang="en-US" dirty="0"/>
              <a:t>コネクタ</a:t>
            </a:r>
            <a:r>
              <a:rPr lang="ja-JP" altLang="en-US" dirty="0" smtClean="0"/>
              <a:t>の形状、データと電気信号の変換方式</a:t>
            </a:r>
            <a:r>
              <a:rPr lang="en-US" altLang="ja-JP" dirty="0" smtClean="0"/>
              <a:t>(</a:t>
            </a:r>
            <a:r>
              <a:rPr lang="ja-JP" altLang="en-US" dirty="0" smtClean="0"/>
              <a:t>例えば</a:t>
            </a:r>
            <a:r>
              <a:rPr lang="en-US" altLang="ja-JP" dirty="0" smtClean="0"/>
              <a:t>1</a:t>
            </a:r>
            <a:r>
              <a:rPr lang="ja-JP" altLang="en-US" dirty="0" smtClean="0"/>
              <a:t>なら高電圧、</a:t>
            </a:r>
            <a:r>
              <a:rPr lang="en-US" altLang="ja-JP" dirty="0" smtClean="0"/>
              <a:t>0</a:t>
            </a:r>
            <a:r>
              <a:rPr lang="ja-JP" altLang="en-US" dirty="0" smtClean="0"/>
              <a:t>なら低電圧など</a:t>
            </a:r>
            <a:r>
              <a:rPr lang="en-US" altLang="ja-JP" dirty="0" smtClean="0"/>
              <a:t>)</a:t>
            </a:r>
            <a:r>
              <a:rPr lang="ja-JP" altLang="en-US" dirty="0" smtClean="0"/>
              <a:t>を取り決める</a:t>
            </a:r>
            <a:endParaRPr lang="en-US" altLang="ja-JP" dirty="0" smtClean="0"/>
          </a:p>
          <a:p>
            <a:r>
              <a:rPr lang="ja-JP" altLang="en-US" dirty="0" smtClean="0"/>
              <a:t>データの内容についてはこの層では規定されておらず、流れるデータ内容に合わせて変換方式を変えたりはしない</a:t>
            </a:r>
            <a:endParaRPr lang="en-US" altLang="ja-JP" dirty="0" smtClean="0"/>
          </a:p>
          <a:p>
            <a:r>
              <a:rPr lang="en-US" altLang="ja-JP" dirty="0" smtClean="0"/>
              <a:t>1000BASE-T</a:t>
            </a:r>
            <a:r>
              <a:rPr lang="ja-JP" altLang="en-US" dirty="0" smtClean="0"/>
              <a:t>や</a:t>
            </a:r>
            <a:r>
              <a:rPr lang="en-US" altLang="ja-JP" dirty="0" smtClean="0">
                <a:solidFill>
                  <a:srgbClr val="FF0000"/>
                </a:solidFill>
              </a:rPr>
              <a:t>RS-232C</a:t>
            </a:r>
            <a:r>
              <a:rPr lang="en-US" altLang="ja-JP" dirty="0" smtClean="0"/>
              <a:t> (</a:t>
            </a:r>
            <a:r>
              <a:rPr lang="ja-JP" altLang="en-US" dirty="0" smtClean="0"/>
              <a:t>いわゆるシリアルポート</a:t>
            </a:r>
            <a:r>
              <a:rPr lang="en-US" altLang="ja-JP" dirty="0" smtClean="0"/>
              <a:t>. </a:t>
            </a:r>
            <a:r>
              <a:rPr lang="ja-JP" altLang="en-US" dirty="0" smtClean="0"/>
              <a:t>元々はモデムやコンピュータ端末の接続用に開発された</a:t>
            </a:r>
            <a:r>
              <a:rPr lang="en-US" altLang="ja-JP" dirty="0" smtClean="0"/>
              <a:t>)</a:t>
            </a:r>
            <a:r>
              <a:rPr lang="ja-JP" altLang="en-US" dirty="0" smtClean="0"/>
              <a:t>がこれに該当する</a:t>
            </a:r>
            <a:endParaRPr lang="en-US" altLang="ja-JP" dirty="0" smtClean="0"/>
          </a:p>
        </p:txBody>
      </p:sp>
    </p:spTree>
    <p:extLst>
      <p:ext uri="{BB962C8B-B14F-4D97-AF65-F5344CB8AC3E}">
        <p14:creationId xmlns:p14="http://schemas.microsoft.com/office/powerpoint/2010/main" val="6264387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第</a:t>
            </a:r>
            <a:r>
              <a:rPr lang="en-US" altLang="ja-JP" dirty="0" smtClean="0"/>
              <a:t>2</a:t>
            </a:r>
            <a:r>
              <a:rPr lang="ja-JP" altLang="en-US" dirty="0" smtClean="0"/>
              <a:t>層</a:t>
            </a:r>
            <a:r>
              <a:rPr lang="en-US" altLang="ja-JP" dirty="0" smtClean="0"/>
              <a:t>: </a:t>
            </a:r>
            <a:r>
              <a:rPr lang="ja-JP" altLang="en-US" dirty="0" smtClean="0"/>
              <a:t>データリンク層</a:t>
            </a:r>
            <a:endParaRPr kumimoji="1" lang="ja-JP" altLang="en-US" dirty="0"/>
          </a:p>
        </p:txBody>
      </p:sp>
      <p:sp>
        <p:nvSpPr>
          <p:cNvPr id="3" name="コンテンツ プレースホルダー 2"/>
          <p:cNvSpPr>
            <a:spLocks noGrp="1"/>
          </p:cNvSpPr>
          <p:nvPr>
            <p:ph sz="quarter" idx="1"/>
          </p:nvPr>
        </p:nvSpPr>
        <p:spPr>
          <a:xfrm>
            <a:off x="457200" y="1600200"/>
            <a:ext cx="7467600" cy="5257800"/>
          </a:xfrm>
        </p:spPr>
        <p:txBody>
          <a:bodyPr/>
          <a:lstStyle/>
          <a:p>
            <a:r>
              <a:rPr kumimoji="1" lang="ja-JP" altLang="en-US" dirty="0" smtClean="0"/>
              <a:t>直接隣接する機器</a:t>
            </a:r>
            <a:r>
              <a:rPr kumimoji="1" lang="en-US" altLang="ja-JP" dirty="0" smtClean="0"/>
              <a:t>(</a:t>
            </a:r>
            <a:r>
              <a:rPr kumimoji="1" lang="ja-JP" altLang="en-US" dirty="0" smtClean="0"/>
              <a:t>ノード</a:t>
            </a:r>
            <a:r>
              <a:rPr kumimoji="1" lang="en-US" altLang="ja-JP" dirty="0" smtClean="0"/>
              <a:t>)</a:t>
            </a:r>
            <a:r>
              <a:rPr kumimoji="1" lang="ja-JP" altLang="en-US" dirty="0" smtClean="0"/>
              <a:t>間でのデータ通信について規定</a:t>
            </a:r>
            <a:endParaRPr kumimoji="1" lang="en-US" altLang="ja-JP" dirty="0" smtClean="0"/>
          </a:p>
          <a:p>
            <a:r>
              <a:rPr lang="ja-JP" altLang="en-US" dirty="0" smtClean="0"/>
              <a:t>例えば宛先・送信元の定義やアクセス制御方式など</a:t>
            </a:r>
            <a:endParaRPr kumimoji="1" lang="en-US" altLang="ja-JP" dirty="0" smtClean="0"/>
          </a:p>
          <a:p>
            <a:r>
              <a:rPr lang="ja-JP" altLang="en-US" dirty="0" smtClean="0"/>
              <a:t>物理層で発生する電気信号の誤り訂正</a:t>
            </a:r>
            <a:r>
              <a:rPr lang="en-US" altLang="ja-JP" dirty="0" smtClean="0"/>
              <a:t>(</a:t>
            </a:r>
            <a:r>
              <a:rPr lang="ja-JP" altLang="en-US" dirty="0" smtClean="0"/>
              <a:t>エラーコレクション</a:t>
            </a:r>
            <a:r>
              <a:rPr lang="en-US" altLang="ja-JP" dirty="0" smtClean="0"/>
              <a:t>)</a:t>
            </a:r>
            <a:r>
              <a:rPr lang="ja-JP" altLang="en-US" dirty="0" smtClean="0"/>
              <a:t>や再送要求を行う</a:t>
            </a:r>
            <a:endParaRPr lang="en-US" altLang="ja-JP" dirty="0" smtClean="0"/>
          </a:p>
          <a:p>
            <a:r>
              <a:rPr lang="ja-JP" altLang="en-US" dirty="0"/>
              <a:t>相手</a:t>
            </a:r>
            <a:r>
              <a:rPr lang="ja-JP" altLang="en-US" dirty="0" smtClean="0"/>
              <a:t>に伝わったかどうかを確認する機能はこの層では存在せず、転送の信頼性は保証されていない</a:t>
            </a:r>
            <a:endParaRPr lang="en-US" altLang="ja-JP" dirty="0" smtClean="0"/>
          </a:p>
          <a:p>
            <a:pPr lvl="1"/>
            <a:r>
              <a:rPr lang="ja-JP" altLang="en-US" dirty="0"/>
              <a:t>受信</a:t>
            </a:r>
            <a:r>
              <a:rPr lang="ja-JP" altLang="en-US" dirty="0" smtClean="0"/>
              <a:t>通知は</a:t>
            </a:r>
            <a:r>
              <a:rPr lang="en-US" altLang="ja-JP" dirty="0" smtClean="0"/>
              <a:t>(</a:t>
            </a:r>
            <a:r>
              <a:rPr lang="ja-JP" altLang="en-US" dirty="0" smtClean="0"/>
              <a:t>通知なしに比べて</a:t>
            </a:r>
            <a:r>
              <a:rPr lang="en-US" altLang="ja-JP" dirty="0" smtClean="0"/>
              <a:t>)</a:t>
            </a:r>
            <a:r>
              <a:rPr lang="ja-JP" altLang="en-US" dirty="0" smtClean="0"/>
              <a:t>負荷が大きく、通信内容によっては通知なしの方がよい場合もある</a:t>
            </a:r>
            <a:r>
              <a:rPr lang="en-US" altLang="ja-JP" dirty="0" smtClean="0"/>
              <a:t>. </a:t>
            </a:r>
            <a:r>
              <a:rPr lang="ja-JP" altLang="en-US" dirty="0" smtClean="0"/>
              <a:t>そのためこの下位層では提供されず、より上位層であるトランスポート層で提供される </a:t>
            </a:r>
            <a:r>
              <a:rPr lang="en-US" altLang="ja-JP" dirty="0" smtClean="0"/>
              <a:t>(TCP</a:t>
            </a:r>
            <a:r>
              <a:rPr lang="ja-JP" altLang="en-US" dirty="0" smtClean="0"/>
              <a:t>と</a:t>
            </a:r>
            <a:r>
              <a:rPr lang="en-US" altLang="ja-JP" dirty="0" smtClean="0"/>
              <a:t>UDP)</a:t>
            </a:r>
          </a:p>
          <a:p>
            <a:r>
              <a:rPr kumimoji="1" lang="ja-JP" altLang="en-US" dirty="0" smtClean="0"/>
              <a:t>イーサネットや無線</a:t>
            </a:r>
            <a:r>
              <a:rPr kumimoji="1" lang="en-US" altLang="ja-JP" dirty="0" smtClean="0"/>
              <a:t>LAN</a:t>
            </a:r>
            <a:r>
              <a:rPr kumimoji="1" lang="ja-JP" altLang="en-US" dirty="0" err="1" smtClean="0"/>
              <a:t>、</a:t>
            </a:r>
            <a:r>
              <a:rPr kumimoji="1" lang="en-US" altLang="ja-JP" dirty="0" smtClean="0">
                <a:solidFill>
                  <a:srgbClr val="FF0000"/>
                </a:solidFill>
              </a:rPr>
              <a:t>PPP</a:t>
            </a:r>
            <a:r>
              <a:rPr kumimoji="1" lang="ja-JP" altLang="en-US" dirty="0" smtClean="0"/>
              <a:t>が該当し、スイッチングハブがこの層の役目を担う</a:t>
            </a:r>
            <a:endParaRPr kumimoji="1" lang="en-US" altLang="ja-JP" dirty="0" smtClean="0"/>
          </a:p>
          <a:p>
            <a:endParaRPr kumimoji="1" lang="ja-JP" altLang="en-US" dirty="0"/>
          </a:p>
        </p:txBody>
      </p:sp>
    </p:spTree>
    <p:extLst>
      <p:ext uri="{BB962C8B-B14F-4D97-AF65-F5344CB8AC3E}">
        <p14:creationId xmlns:p14="http://schemas.microsoft.com/office/powerpoint/2010/main" val="36607787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第</a:t>
            </a:r>
            <a:r>
              <a:rPr kumimoji="1" lang="en-US" altLang="ja-JP" dirty="0" smtClean="0"/>
              <a:t>3</a:t>
            </a:r>
            <a:r>
              <a:rPr kumimoji="1" lang="ja-JP" altLang="en-US" dirty="0" smtClean="0"/>
              <a:t>層</a:t>
            </a:r>
            <a:r>
              <a:rPr kumimoji="1" lang="en-US" altLang="ja-JP" dirty="0" smtClean="0"/>
              <a:t>: </a:t>
            </a:r>
            <a:r>
              <a:rPr kumimoji="1" lang="ja-JP" altLang="en-US" dirty="0" smtClean="0"/>
              <a:t>ネットワーク層</a:t>
            </a:r>
            <a:endParaRPr kumimoji="1" lang="ja-JP" altLang="en-US" dirty="0"/>
          </a:p>
        </p:txBody>
      </p:sp>
      <p:sp>
        <p:nvSpPr>
          <p:cNvPr id="3" name="コンテンツ プレースホルダー 2"/>
          <p:cNvSpPr>
            <a:spLocks noGrp="1"/>
          </p:cNvSpPr>
          <p:nvPr>
            <p:ph sz="quarter" idx="1"/>
          </p:nvPr>
        </p:nvSpPr>
        <p:spPr/>
        <p:txBody>
          <a:bodyPr/>
          <a:lstStyle/>
          <a:p>
            <a:r>
              <a:rPr kumimoji="1" lang="ja-JP" altLang="en-US" dirty="0" smtClean="0"/>
              <a:t>通信相手までデータを届けるための経路選択、中継を規定する</a:t>
            </a:r>
            <a:endParaRPr kumimoji="1" lang="en-US" altLang="ja-JP" dirty="0" smtClean="0"/>
          </a:p>
          <a:p>
            <a:r>
              <a:rPr lang="ja-JP" altLang="en-US" dirty="0" smtClean="0"/>
              <a:t>データリンク層が隣同士</a:t>
            </a:r>
            <a:r>
              <a:rPr lang="en-US" altLang="ja-JP" dirty="0" smtClean="0"/>
              <a:t>(</a:t>
            </a:r>
            <a:r>
              <a:rPr lang="ja-JP" altLang="en-US" dirty="0" smtClean="0">
                <a:solidFill>
                  <a:srgbClr val="FF0000"/>
                </a:solidFill>
              </a:rPr>
              <a:t>ポイントツーポイント</a:t>
            </a:r>
            <a:r>
              <a:rPr lang="en-US" altLang="ja-JP" dirty="0" smtClean="0"/>
              <a:t>)</a:t>
            </a:r>
            <a:r>
              <a:rPr lang="ja-JP" altLang="en-US" dirty="0" smtClean="0"/>
              <a:t>を担うのに対し、ネットワーク層は起点から終点まで</a:t>
            </a:r>
            <a:r>
              <a:rPr lang="en-US" altLang="ja-JP" dirty="0" smtClean="0"/>
              <a:t>(</a:t>
            </a:r>
            <a:r>
              <a:rPr lang="ja-JP" altLang="en-US" dirty="0" smtClean="0">
                <a:solidFill>
                  <a:srgbClr val="FF0000"/>
                </a:solidFill>
              </a:rPr>
              <a:t>エンドツーエンド</a:t>
            </a:r>
            <a:r>
              <a:rPr lang="en-US" altLang="ja-JP" dirty="0" smtClean="0"/>
              <a:t>)</a:t>
            </a:r>
            <a:r>
              <a:rPr lang="ja-JP" altLang="en-US" dirty="0" smtClean="0"/>
              <a:t>を担う</a:t>
            </a:r>
            <a:endParaRPr lang="en-US" altLang="ja-JP" dirty="0" smtClean="0"/>
          </a:p>
          <a:p>
            <a:r>
              <a:rPr lang="ja-JP" altLang="en-US" dirty="0" smtClean="0"/>
              <a:t>データリンク層による通信をバケツリレー式に相手まで送信する</a:t>
            </a:r>
            <a:r>
              <a:rPr lang="en-US" altLang="ja-JP" dirty="0" smtClean="0"/>
              <a:t>. </a:t>
            </a:r>
            <a:r>
              <a:rPr lang="ja-JP" altLang="en-US" dirty="0" smtClean="0"/>
              <a:t>また、データリンク層の仕様の違い</a:t>
            </a:r>
            <a:r>
              <a:rPr lang="en-US" altLang="ja-JP" dirty="0" smtClean="0"/>
              <a:t>(</a:t>
            </a:r>
            <a:r>
              <a:rPr lang="ja-JP" altLang="en-US" dirty="0" smtClean="0"/>
              <a:t>パケットサイズなど</a:t>
            </a:r>
            <a:r>
              <a:rPr lang="en-US" altLang="ja-JP" dirty="0" smtClean="0"/>
              <a:t>)</a:t>
            </a:r>
            <a:r>
              <a:rPr lang="ja-JP" altLang="en-US" dirty="0" smtClean="0"/>
              <a:t>もここで吸収する</a:t>
            </a:r>
            <a:endParaRPr lang="en-US" altLang="ja-JP" dirty="0" smtClean="0"/>
          </a:p>
          <a:p>
            <a:r>
              <a:rPr kumimoji="1" lang="ja-JP" altLang="en-US" dirty="0" smtClean="0"/>
              <a:t>全ネットワーク上で相手を一意に特定</a:t>
            </a:r>
            <a:r>
              <a:rPr lang="ja-JP" altLang="en-US" dirty="0" smtClean="0"/>
              <a:t>し、経路選択する必要があり、そのために</a:t>
            </a:r>
            <a:r>
              <a:rPr lang="en-US" altLang="ja-JP" dirty="0" smtClean="0"/>
              <a:t>(</a:t>
            </a:r>
            <a:r>
              <a:rPr lang="ja-JP" altLang="en-US" dirty="0" smtClean="0"/>
              <a:t>普通は</a:t>
            </a:r>
            <a:r>
              <a:rPr lang="en-US" altLang="ja-JP" dirty="0" smtClean="0"/>
              <a:t>)</a:t>
            </a:r>
            <a:r>
              <a:rPr lang="en-US" altLang="ja-JP" dirty="0" smtClean="0">
                <a:solidFill>
                  <a:srgbClr val="FF0000"/>
                </a:solidFill>
              </a:rPr>
              <a:t>IP</a:t>
            </a:r>
            <a:r>
              <a:rPr lang="ja-JP" altLang="en-US" dirty="0" smtClean="0"/>
              <a:t>が用いられる</a:t>
            </a:r>
            <a:endParaRPr lang="en-US" altLang="ja-JP" dirty="0" smtClean="0"/>
          </a:p>
          <a:p>
            <a:r>
              <a:rPr kumimoji="1" lang="ja-JP" altLang="en-US" dirty="0" smtClean="0"/>
              <a:t>ルータがこの役目を担う</a:t>
            </a:r>
            <a:endParaRPr kumimoji="1" lang="ja-JP" altLang="en-US" dirty="0"/>
          </a:p>
        </p:txBody>
      </p:sp>
    </p:spTree>
    <p:extLst>
      <p:ext uri="{BB962C8B-B14F-4D97-AF65-F5344CB8AC3E}">
        <p14:creationId xmlns:p14="http://schemas.microsoft.com/office/powerpoint/2010/main" val="27214581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第</a:t>
            </a:r>
            <a:r>
              <a:rPr kumimoji="1" lang="en-US" altLang="ja-JP" dirty="0" smtClean="0"/>
              <a:t>4</a:t>
            </a:r>
            <a:r>
              <a:rPr kumimoji="1" lang="ja-JP" altLang="en-US" dirty="0" smtClean="0"/>
              <a:t>層</a:t>
            </a:r>
            <a:r>
              <a:rPr kumimoji="1" lang="en-US" altLang="ja-JP" dirty="0" smtClean="0"/>
              <a:t>: </a:t>
            </a:r>
            <a:r>
              <a:rPr kumimoji="1" lang="ja-JP" altLang="en-US" dirty="0" smtClean="0"/>
              <a:t>トランスポート層</a:t>
            </a:r>
            <a:endParaRPr kumimoji="1" lang="ja-JP" altLang="en-US" dirty="0"/>
          </a:p>
        </p:txBody>
      </p:sp>
      <p:sp>
        <p:nvSpPr>
          <p:cNvPr id="3" name="コンテンツ プレースホルダー 2"/>
          <p:cNvSpPr>
            <a:spLocks noGrp="1"/>
          </p:cNvSpPr>
          <p:nvPr>
            <p:ph sz="quarter" idx="1"/>
          </p:nvPr>
        </p:nvSpPr>
        <p:spPr/>
        <p:txBody>
          <a:bodyPr>
            <a:normAutofit/>
          </a:bodyPr>
          <a:lstStyle/>
          <a:p>
            <a:r>
              <a:rPr lang="ja-JP" altLang="en-US" dirty="0" smtClean="0"/>
              <a:t>データを確実・効率的に送るための方法を規定</a:t>
            </a:r>
            <a:endParaRPr kumimoji="1" lang="en-US" altLang="ja-JP" dirty="0" smtClean="0"/>
          </a:p>
          <a:p>
            <a:r>
              <a:rPr kumimoji="1" lang="ja-JP" altLang="en-US" dirty="0" smtClean="0"/>
              <a:t>ネットワーク層によりエンドツーエンドで接続された通信の内容を高機能なものに変換する</a:t>
            </a:r>
            <a:endParaRPr kumimoji="1" lang="en-US" altLang="ja-JP" dirty="0" smtClean="0"/>
          </a:p>
          <a:p>
            <a:r>
              <a:rPr lang="ja-JP" altLang="en-US" dirty="0" smtClean="0"/>
              <a:t>例えば、ネットワーク層により送られたデータの整序</a:t>
            </a:r>
            <a:r>
              <a:rPr lang="en-US" altLang="ja-JP" dirty="0" smtClean="0"/>
              <a:t>(</a:t>
            </a:r>
            <a:r>
              <a:rPr lang="ja-JP" altLang="en-US" dirty="0" smtClean="0"/>
              <a:t>並び替え</a:t>
            </a:r>
            <a:r>
              <a:rPr lang="en-US" altLang="ja-JP" dirty="0" smtClean="0"/>
              <a:t>)</a:t>
            </a:r>
            <a:r>
              <a:rPr lang="ja-JP" altLang="en-US" dirty="0" smtClean="0"/>
              <a:t>や誤り訂正、</a:t>
            </a:r>
            <a:r>
              <a:rPr lang="en-US" altLang="ja-JP" dirty="0" smtClean="0"/>
              <a:t>(</a:t>
            </a:r>
            <a:r>
              <a:rPr lang="ja-JP" altLang="en-US" dirty="0" smtClean="0"/>
              <a:t>必要時には</a:t>
            </a:r>
            <a:r>
              <a:rPr lang="en-US" altLang="ja-JP" dirty="0" smtClean="0"/>
              <a:t>)</a:t>
            </a:r>
            <a:r>
              <a:rPr lang="ja-JP" altLang="en-US" dirty="0" smtClean="0"/>
              <a:t>再送要求を行うなど</a:t>
            </a:r>
            <a:endParaRPr lang="en-US" altLang="ja-JP" dirty="0" smtClean="0"/>
          </a:p>
          <a:p>
            <a:pPr lvl="1"/>
            <a:r>
              <a:rPr lang="ja-JP" altLang="en-US" dirty="0"/>
              <a:t>データを細切れ</a:t>
            </a:r>
            <a:r>
              <a:rPr lang="en-US" altLang="ja-JP" dirty="0"/>
              <a:t>(</a:t>
            </a:r>
            <a:r>
              <a:rPr lang="ja-JP" altLang="en-US" dirty="0"/>
              <a:t>パケット</a:t>
            </a:r>
            <a:r>
              <a:rPr lang="en-US" altLang="ja-JP" dirty="0"/>
              <a:t>)</a:t>
            </a:r>
            <a:r>
              <a:rPr lang="ja-JP" altLang="en-US" dirty="0"/>
              <a:t>にして送信するが、普通ネットワーク層は細切れが元の順番通りに受信することを保証していない</a:t>
            </a:r>
            <a:r>
              <a:rPr lang="en-US" altLang="ja-JP" dirty="0"/>
              <a:t>. </a:t>
            </a:r>
            <a:r>
              <a:rPr lang="ja-JP" altLang="en-US" dirty="0"/>
              <a:t>そのため並び替える必要が</a:t>
            </a:r>
            <a:r>
              <a:rPr lang="ja-JP" altLang="en-US" dirty="0" smtClean="0"/>
              <a:t>ある</a:t>
            </a:r>
            <a:endParaRPr lang="en-US" altLang="ja-JP" dirty="0" smtClean="0"/>
          </a:p>
          <a:p>
            <a:r>
              <a:rPr kumimoji="1" lang="ja-JP" altLang="en-US" dirty="0" smtClean="0"/>
              <a:t>トランスポート層以上は各ホストマシン</a:t>
            </a:r>
            <a:r>
              <a:rPr kumimoji="1" lang="en-US" altLang="ja-JP" dirty="0" smtClean="0"/>
              <a:t>(PC</a:t>
            </a:r>
            <a:r>
              <a:rPr kumimoji="1" lang="ja-JP" altLang="en-US" dirty="0" smtClean="0"/>
              <a:t>など</a:t>
            </a:r>
            <a:r>
              <a:rPr kumimoji="1" lang="en-US" altLang="ja-JP" dirty="0" smtClean="0"/>
              <a:t>)</a:t>
            </a:r>
            <a:r>
              <a:rPr kumimoji="1" lang="ja-JP" altLang="en-US" dirty="0" smtClean="0"/>
              <a:t>のオペレーティングシステム</a:t>
            </a:r>
            <a:r>
              <a:rPr kumimoji="1" lang="en-US" altLang="ja-JP" dirty="0" smtClean="0"/>
              <a:t>(OS)</a:t>
            </a:r>
            <a:r>
              <a:rPr kumimoji="1" lang="ja-JP" altLang="en-US" dirty="0" smtClean="0"/>
              <a:t>やアプリケーションソフトウェアが担当し、専用のハードウェアは一般には用意されない</a:t>
            </a:r>
            <a:r>
              <a:rPr kumimoji="1" lang="en-US" altLang="ja-JP" dirty="0" smtClean="0"/>
              <a:t>. TCP</a:t>
            </a:r>
            <a:r>
              <a:rPr kumimoji="1" lang="ja-JP" altLang="en-US" dirty="0" smtClean="0"/>
              <a:t>や</a:t>
            </a:r>
            <a:r>
              <a:rPr kumimoji="1" lang="en-US" altLang="ja-JP" dirty="0" smtClean="0"/>
              <a:t>UDP</a:t>
            </a:r>
            <a:r>
              <a:rPr kumimoji="1" lang="ja-JP" altLang="en-US" dirty="0" smtClean="0"/>
              <a:t>が該当する</a:t>
            </a:r>
            <a:endParaRPr kumimoji="1" lang="ja-JP" altLang="en-US" dirty="0"/>
          </a:p>
        </p:txBody>
      </p:sp>
    </p:spTree>
    <p:extLst>
      <p:ext uri="{BB962C8B-B14F-4D97-AF65-F5344CB8AC3E}">
        <p14:creationId xmlns:p14="http://schemas.microsoft.com/office/powerpoint/2010/main" val="21963945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第</a:t>
            </a:r>
            <a:r>
              <a:rPr kumimoji="1" lang="en-US" altLang="ja-JP" dirty="0" smtClean="0"/>
              <a:t>5</a:t>
            </a:r>
            <a:r>
              <a:rPr kumimoji="1" lang="ja-JP" altLang="en-US" dirty="0" smtClean="0"/>
              <a:t>層</a:t>
            </a:r>
            <a:r>
              <a:rPr kumimoji="1" lang="en-US" altLang="ja-JP" dirty="0" smtClean="0"/>
              <a:t>: </a:t>
            </a:r>
            <a:r>
              <a:rPr kumimoji="1" lang="ja-JP" altLang="en-US" dirty="0" smtClean="0"/>
              <a:t>セッション層</a:t>
            </a:r>
            <a:endParaRPr kumimoji="1" lang="ja-JP" altLang="en-US" dirty="0"/>
          </a:p>
        </p:txBody>
      </p:sp>
      <p:sp>
        <p:nvSpPr>
          <p:cNvPr id="3" name="コンテンツ プレースホルダー 2"/>
          <p:cNvSpPr>
            <a:spLocks noGrp="1"/>
          </p:cNvSpPr>
          <p:nvPr>
            <p:ph sz="quarter" idx="1"/>
          </p:nvPr>
        </p:nvSpPr>
        <p:spPr/>
        <p:txBody>
          <a:bodyPr/>
          <a:lstStyle/>
          <a:p>
            <a:r>
              <a:rPr kumimoji="1" lang="ja-JP" altLang="en-US" dirty="0" smtClean="0"/>
              <a:t>通信するプログラム間での通信開始から通信終了までの手順を規定</a:t>
            </a:r>
            <a:endParaRPr kumimoji="1" lang="en-US" altLang="ja-JP" dirty="0" smtClean="0"/>
          </a:p>
          <a:p>
            <a:r>
              <a:rPr lang="ja-JP" altLang="en-US" dirty="0" smtClean="0"/>
              <a:t>例えば、要求・返答の同期など</a:t>
            </a:r>
            <a:endParaRPr lang="en-US" altLang="ja-JP" dirty="0" smtClean="0"/>
          </a:p>
          <a:p>
            <a:r>
              <a:rPr kumimoji="1" lang="ja-JP" altLang="en-US" dirty="0" smtClean="0"/>
              <a:t>この層により論理的</a:t>
            </a:r>
            <a:r>
              <a:rPr kumimoji="1" lang="en-US" altLang="ja-JP" dirty="0" smtClean="0"/>
              <a:t>(</a:t>
            </a:r>
            <a:r>
              <a:rPr kumimoji="1" lang="ja-JP" altLang="en-US" dirty="0" smtClean="0"/>
              <a:t>仮想的</a:t>
            </a:r>
            <a:r>
              <a:rPr kumimoji="1" lang="en-US" altLang="ja-JP" dirty="0" smtClean="0"/>
              <a:t>)</a:t>
            </a:r>
            <a:r>
              <a:rPr kumimoji="1" lang="ja-JP" altLang="en-US" dirty="0" smtClean="0"/>
              <a:t>な通信路が確立される</a:t>
            </a:r>
            <a:endParaRPr kumimoji="1" lang="en-US" altLang="ja-JP" dirty="0" smtClean="0"/>
          </a:p>
          <a:p>
            <a:r>
              <a:rPr kumimoji="1" lang="ja-JP" altLang="en-US" dirty="0" smtClean="0"/>
              <a:t>この層以降は単一のプロトコル</a:t>
            </a:r>
            <a:r>
              <a:rPr lang="en-US" altLang="ja-JP" dirty="0" smtClean="0"/>
              <a:t>(HTTP</a:t>
            </a:r>
            <a:r>
              <a:rPr lang="ja-JP" altLang="en-US" dirty="0" smtClean="0"/>
              <a:t>や</a:t>
            </a:r>
            <a:r>
              <a:rPr lang="en-US" altLang="ja-JP" dirty="0" smtClean="0"/>
              <a:t>SMTP)</a:t>
            </a:r>
            <a:r>
              <a:rPr lang="ja-JP" altLang="en-US" dirty="0" smtClean="0"/>
              <a:t>で実装されることが多い</a:t>
            </a:r>
            <a:endParaRPr lang="en-US" altLang="ja-JP" dirty="0" smtClean="0"/>
          </a:p>
          <a:p>
            <a:r>
              <a:rPr lang="ja-JP" altLang="en-US" dirty="0" smtClean="0"/>
              <a:t>認証方式やアクセス権限などが該当する</a:t>
            </a:r>
            <a:endParaRPr kumimoji="1" lang="ja-JP" altLang="en-US" dirty="0"/>
          </a:p>
        </p:txBody>
      </p:sp>
    </p:spTree>
    <p:extLst>
      <p:ext uri="{BB962C8B-B14F-4D97-AF65-F5344CB8AC3E}">
        <p14:creationId xmlns:p14="http://schemas.microsoft.com/office/powerpoint/2010/main" val="353487809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スパイス">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スパイス">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スパイス">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635</TotalTime>
  <Words>3871</Words>
  <Application>Microsoft Office PowerPoint</Application>
  <PresentationFormat>画面に合わせる (4:3)</PresentationFormat>
  <Paragraphs>232</Paragraphs>
  <Slides>40</Slides>
  <Notes>0</Notes>
  <HiddenSlides>0</HiddenSlides>
  <MMClips>0</MMClips>
  <ScaleCrop>false</ScaleCrop>
  <HeadingPairs>
    <vt:vector size="4" baseType="variant">
      <vt:variant>
        <vt:lpstr>テーマ</vt:lpstr>
      </vt:variant>
      <vt:variant>
        <vt:i4>1</vt:i4>
      </vt:variant>
      <vt:variant>
        <vt:lpstr>スライド タイトル</vt:lpstr>
      </vt:variant>
      <vt:variant>
        <vt:i4>40</vt:i4>
      </vt:variant>
    </vt:vector>
  </HeadingPairs>
  <TitlesOfParts>
    <vt:vector size="41" baseType="lpstr">
      <vt:lpstr>スパイス</vt:lpstr>
      <vt:lpstr>ネットワーク講座 #2 プロトコルとOSI参照モデル</vt:lpstr>
      <vt:lpstr>プロトコル (Protocol)</vt:lpstr>
      <vt:lpstr>OSI参照モデル (OSI Reference Model)</vt:lpstr>
      <vt:lpstr>OSI参照モデルの階層(レイヤ)</vt:lpstr>
      <vt:lpstr>第1層: 物理層</vt:lpstr>
      <vt:lpstr>第2層: データリンク層</vt:lpstr>
      <vt:lpstr>第3層: ネットワーク層</vt:lpstr>
      <vt:lpstr>第4層: トランスポート層</vt:lpstr>
      <vt:lpstr>第5層: セッション層</vt:lpstr>
      <vt:lpstr>第6層: プレゼンテーション層</vt:lpstr>
      <vt:lpstr>第7層: アプリケーション層</vt:lpstr>
      <vt:lpstr>その他の層</vt:lpstr>
      <vt:lpstr>TCP/IP</vt:lpstr>
      <vt:lpstr>TCP (Transmission Control Protocol)</vt:lpstr>
      <vt:lpstr>IP (Internet Protocol)</vt:lpstr>
      <vt:lpstr>PPP (Point to Point Protocol)</vt:lpstr>
      <vt:lpstr>PPPoE (PPP over Ethernet)</vt:lpstr>
      <vt:lpstr>その他のプロトコル</vt:lpstr>
      <vt:lpstr>Telnet (Telecommunication Network)</vt:lpstr>
      <vt:lpstr>SSH (Secure Shell)</vt:lpstr>
      <vt:lpstr>SSH (Secure Shell)</vt:lpstr>
      <vt:lpstr>SSH (Secure Shell)</vt:lpstr>
      <vt:lpstr>チャレンジレスポンス認証</vt:lpstr>
      <vt:lpstr>脆弱性 (Vulnerability)</vt:lpstr>
      <vt:lpstr>パケット (Packet)</vt:lpstr>
      <vt:lpstr>イントラネットとエクストラネット</vt:lpstr>
      <vt:lpstr>VPN (Virtual Private Network)</vt:lpstr>
      <vt:lpstr>PPTP (Point to Point Tunneling Protocol)</vt:lpstr>
      <vt:lpstr>中間者攻撃 (Man-in-the-Middle Attack)</vt:lpstr>
      <vt:lpstr>公開鍵暗号方式</vt:lpstr>
      <vt:lpstr>共通鍵暗号方式</vt:lpstr>
      <vt:lpstr>ハイブリッド暗号方式</vt:lpstr>
      <vt:lpstr>ハイブリッド暗号方式</vt:lpstr>
      <vt:lpstr>ハイブリッド暗号方式</vt:lpstr>
      <vt:lpstr>L2TP (Layer 2 Tunneling Protocol)</vt:lpstr>
      <vt:lpstr>SSL (Secure Socket Layer)</vt:lpstr>
      <vt:lpstr>SSL-VPN</vt:lpstr>
      <vt:lpstr>VPN over SSH</vt:lpstr>
      <vt:lpstr>VoIP (Voice over IP)</vt:lpstr>
      <vt:lpstr>VoLTE (Voice over LTE)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ネットワーク講座 #1</dc:title>
  <dc:creator>Schneider_TAT</dc:creator>
  <cp:lastModifiedBy>Schneider_TAT</cp:lastModifiedBy>
  <cp:revision>106</cp:revision>
  <dcterms:created xsi:type="dcterms:W3CDTF">2013-06-04T00:13:12Z</dcterms:created>
  <dcterms:modified xsi:type="dcterms:W3CDTF">2013-06-11T10:08:09Z</dcterms:modified>
</cp:coreProperties>
</file>