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0" r:id="rId4"/>
    <p:sldId id="261" r:id="rId5"/>
    <p:sldId id="262" r:id="rId6"/>
    <p:sldId id="263" r:id="rId7"/>
    <p:sldId id="264" r:id="rId8"/>
    <p:sldId id="265" r:id="rId9"/>
    <p:sldId id="267" r:id="rId10"/>
    <p:sldId id="266" r:id="rId11"/>
    <p:sldId id="268" r:id="rId12"/>
    <p:sldId id="269" r:id="rId13"/>
    <p:sldId id="270" r:id="rId14"/>
    <p:sldId id="272" r:id="rId15"/>
    <p:sldId id="273" r:id="rId16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48" autoAdjust="0"/>
    <p:restoredTop sz="94660"/>
  </p:normalViewPr>
  <p:slideViewPr>
    <p:cSldViewPr>
      <p:cViewPr varScale="1">
        <p:scale>
          <a:sx n="114" d="100"/>
          <a:sy n="114" d="100"/>
        </p:scale>
        <p:origin x="-1638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8A2FC8-5B0D-42AC-AC79-104B3470DF5D}" type="datetimeFigureOut">
              <a:rPr lang="ja-JP" altLang="en-US"/>
              <a:pPr>
                <a:defRPr/>
              </a:pPr>
              <a:t>2012/5/8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F73398-FF3E-490B-8BDA-025A8DE914FE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EF7719-B3D2-48BE-B9FD-CE0465974C6E}" type="datetimeFigureOut">
              <a:rPr lang="ja-JP" altLang="en-US"/>
              <a:pPr>
                <a:defRPr/>
              </a:pPr>
              <a:t>2012/5/8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A0846A-771B-443E-B399-8F6F7C8C6CC8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F92EE7-45D2-41AD-A5EA-DFE5D67536D5}" type="datetimeFigureOut">
              <a:rPr lang="ja-JP" altLang="en-US"/>
              <a:pPr>
                <a:defRPr/>
              </a:pPr>
              <a:t>2012/5/8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67BBE5-BB2E-4678-AE79-FA97F91EAF4D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44CE69-0242-400B-A3D0-CD3015F01FC3}" type="datetimeFigureOut">
              <a:rPr lang="ja-JP" altLang="en-US"/>
              <a:pPr>
                <a:defRPr/>
              </a:pPr>
              <a:t>2012/5/8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8C65B8-7A16-48F6-AFA7-91F2E02D5038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F4006E-D1DD-4235-8D46-10C3B9BB8EC5}" type="datetimeFigureOut">
              <a:rPr lang="ja-JP" altLang="en-US"/>
              <a:pPr>
                <a:defRPr/>
              </a:pPr>
              <a:t>2012/5/8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BC99D4-8DD9-4D79-AC99-16C249E98578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ED31AC-CF60-4C53-8735-D73F15CF5269}" type="datetimeFigureOut">
              <a:rPr lang="ja-JP" altLang="en-US"/>
              <a:pPr>
                <a:defRPr/>
              </a:pPr>
              <a:t>2012/5/8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1285C0-4C7F-4407-9EB0-2E1E9F173F56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6A48C0-8253-4357-83A2-EE4FC76362DE}" type="datetimeFigureOut">
              <a:rPr lang="ja-JP" altLang="en-US"/>
              <a:pPr>
                <a:defRPr/>
              </a:pPr>
              <a:t>2012/5/8</a:t>
            </a:fld>
            <a:endParaRPr lang="ja-JP" altLang="en-US"/>
          </a:p>
        </p:txBody>
      </p:sp>
      <p:sp>
        <p:nvSpPr>
          <p:cNvPr id="8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B06497-E770-4A08-8B1F-A1FF5140AC4D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2D95E5-E444-4F38-A4A8-BAB4004E30E8}" type="datetimeFigureOut">
              <a:rPr lang="ja-JP" altLang="en-US"/>
              <a:pPr>
                <a:defRPr/>
              </a:pPr>
              <a:t>2012/5/8</a:t>
            </a:fld>
            <a:endParaRPr lang="ja-JP" altLang="en-US"/>
          </a:p>
        </p:txBody>
      </p:sp>
      <p:sp>
        <p:nvSpPr>
          <p:cNvPr id="4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494E6D-2758-49D3-8ADF-5AD191FBDD6C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99A0EA-124B-4D41-81E6-C20342D94854}" type="datetimeFigureOut">
              <a:rPr lang="ja-JP" altLang="en-US"/>
              <a:pPr>
                <a:defRPr/>
              </a:pPr>
              <a:t>2012/5/8</a:t>
            </a:fld>
            <a:endParaRPr lang="ja-JP" altLang="en-US"/>
          </a:p>
        </p:txBody>
      </p:sp>
      <p:sp>
        <p:nvSpPr>
          <p:cNvPr id="3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C9A776-0EB5-4D55-A4C7-2C006676E462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A725A0-3248-4BE7-8405-F9B1F8311B92}" type="datetimeFigureOut">
              <a:rPr lang="ja-JP" altLang="en-US"/>
              <a:pPr>
                <a:defRPr/>
              </a:pPr>
              <a:t>2012/5/8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A17315-C000-4A25-B21D-1EB114EC644F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E55240-CE8B-4545-B75F-2AE1E68003FD}" type="datetimeFigureOut">
              <a:rPr lang="ja-JP" altLang="en-US"/>
              <a:pPr>
                <a:defRPr/>
              </a:pPr>
              <a:t>2012/5/8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B645B2-716B-42BB-8103-ACFED3739AE8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ー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マスター タイトルの書式設定</a:t>
            </a:r>
          </a:p>
        </p:txBody>
      </p:sp>
      <p:sp>
        <p:nvSpPr>
          <p:cNvPr id="1027" name="テキスト プレースホルダー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EACBFE8D-FDA2-41CB-8ACB-C955F8409CE3}" type="datetimeFigureOut">
              <a:rPr lang="ja-JP" altLang="en-US"/>
              <a:pPr>
                <a:defRPr/>
              </a:pPr>
              <a:t>2012/5/8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8420C31F-EAD6-49A8-807E-9DB8CE4C0677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r"/>
            <a:r>
              <a:rPr lang="ja-JP" altLang="en-US" smtClean="0">
                <a:latin typeface="HGP創英角ｺﾞｼｯｸUB" pitchFamily="50" charset="-128"/>
                <a:ea typeface="HGP創英角ｺﾞｼｯｸUB" pitchFamily="50" charset="-128"/>
              </a:rPr>
              <a:t>イラスト講座第二回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945313" cy="1752600"/>
          </a:xfrm>
        </p:spPr>
        <p:txBody>
          <a:bodyPr rtlCol="0">
            <a:normAutofit/>
          </a:bodyPr>
          <a:lstStyle/>
          <a:p>
            <a:pPr algn="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ja-JP" altLang="en-US" dirty="0"/>
              <a:t>講師</a:t>
            </a:r>
            <a:r>
              <a:rPr lang="en-US" altLang="ja-JP" dirty="0" smtClean="0"/>
              <a:t>: </a:t>
            </a:r>
            <a:r>
              <a:rPr lang="en-US" altLang="ja-JP" dirty="0" err="1" smtClean="0"/>
              <a:t>yumeneko</a:t>
            </a:r>
            <a:endParaRPr lang="ja-JP" alt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4" name="Picture 6" descr="koop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00563" y="2205038"/>
            <a:ext cx="4876800" cy="4546600"/>
          </a:xfrm>
          <a:prstGeom prst="rect">
            <a:avLst/>
          </a:prstGeom>
          <a:noFill/>
        </p:spPr>
      </p:pic>
      <p:sp>
        <p:nvSpPr>
          <p:cNvPr id="22529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ja-JP" altLang="en-US" smtClean="0">
                <a:latin typeface="HGP明朝E" pitchFamily="18" charset="-128"/>
                <a:ea typeface="HGP明朝E" pitchFamily="18" charset="-128"/>
              </a:rPr>
              <a:t>キャラの設定を掘り下げる</a:t>
            </a:r>
            <a:endParaRPr lang="ja-JP" altLang="en-US" sz="3200" smtClean="0">
              <a:latin typeface="Adobe Heiti Std R"/>
              <a:ea typeface="Adobe Heiti Std R"/>
              <a:cs typeface="Adobe Heiti Std R"/>
            </a:endParaRPr>
          </a:p>
        </p:txBody>
      </p:sp>
      <p:sp>
        <p:nvSpPr>
          <p:cNvPr id="22530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600200"/>
            <a:ext cx="7499350" cy="533400"/>
          </a:xfrm>
        </p:spPr>
        <p:txBody>
          <a:bodyPr/>
          <a:lstStyle/>
          <a:p>
            <a:pPr>
              <a:buFont typeface="Wingdings" pitchFamily="2" charset="2"/>
              <a:buChar char="l"/>
            </a:pPr>
            <a:r>
              <a:rPr lang="ja-JP" altLang="en-US" sz="2800" smtClean="0">
                <a:latin typeface="HGP創英角ｺﾞｼｯｸUB" pitchFamily="50" charset="-128"/>
                <a:ea typeface="HGP創英角ｺﾞｼｯｸUB" pitchFamily="50" charset="-128"/>
              </a:rPr>
              <a:t>その４：キャラクターの魅力を引き出す要素</a:t>
            </a:r>
            <a:endParaRPr lang="en-US" altLang="ja-JP" sz="2800" smtClean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22531" name="テキスト ボックス 3"/>
          <p:cNvSpPr txBox="1">
            <a:spLocks noChangeArrowheads="1"/>
          </p:cNvSpPr>
          <p:nvPr/>
        </p:nvSpPr>
        <p:spPr bwMode="auto">
          <a:xfrm>
            <a:off x="755650" y="2276475"/>
            <a:ext cx="5616575" cy="424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>
                <a:latin typeface="Calibri" pitchFamily="34" charset="0"/>
              </a:rPr>
              <a:t>・悪の大王クッパ</a:t>
            </a:r>
            <a:endParaRPr lang="en-US" altLang="ja-JP">
              <a:latin typeface="Calibri" pitchFamily="34" charset="0"/>
            </a:endParaRPr>
          </a:p>
          <a:p>
            <a:endParaRPr lang="en-US" altLang="ja-JP">
              <a:latin typeface="Calibri" pitchFamily="34" charset="0"/>
            </a:endParaRPr>
          </a:p>
          <a:p>
            <a:r>
              <a:rPr lang="ja-JP" altLang="en-US">
                <a:latin typeface="Calibri" pitchFamily="34" charset="0"/>
              </a:rPr>
              <a:t>・ピーチ姫をさらっている</a:t>
            </a:r>
            <a:endParaRPr lang="en-US" altLang="ja-JP">
              <a:latin typeface="Calibri" pitchFamily="34" charset="0"/>
            </a:endParaRPr>
          </a:p>
          <a:p>
            <a:r>
              <a:rPr lang="ja-JP" altLang="en-US">
                <a:latin typeface="Calibri" pitchFamily="34" charset="0"/>
              </a:rPr>
              <a:t>・すごくつよい</a:t>
            </a:r>
            <a:endParaRPr lang="en-US" altLang="ja-JP">
              <a:latin typeface="Calibri" pitchFamily="34" charset="0"/>
            </a:endParaRPr>
          </a:p>
          <a:p>
            <a:endParaRPr lang="en-US" altLang="ja-JP">
              <a:latin typeface="Calibri" pitchFamily="34" charset="0"/>
            </a:endParaRPr>
          </a:p>
          <a:p>
            <a:r>
              <a:rPr lang="ja-JP" altLang="en-US">
                <a:latin typeface="Calibri" pitchFamily="34" charset="0"/>
              </a:rPr>
              <a:t>・俺様志向</a:t>
            </a:r>
            <a:endParaRPr lang="en-US" altLang="ja-JP">
              <a:latin typeface="Calibri" pitchFamily="34" charset="0"/>
            </a:endParaRPr>
          </a:p>
          <a:p>
            <a:endParaRPr lang="en-US" altLang="ja-JP">
              <a:latin typeface="Calibri" pitchFamily="34" charset="0"/>
            </a:endParaRPr>
          </a:p>
          <a:p>
            <a:r>
              <a:rPr lang="ja-JP" altLang="en-US">
                <a:latin typeface="Calibri" pitchFamily="34" charset="0"/>
              </a:rPr>
              <a:t>・しかし他作品だと・・・</a:t>
            </a:r>
            <a:endParaRPr lang="en-US" altLang="ja-JP">
              <a:latin typeface="Calibri" pitchFamily="34" charset="0"/>
            </a:endParaRPr>
          </a:p>
          <a:p>
            <a:endParaRPr lang="en-US" altLang="ja-JP">
              <a:latin typeface="Calibri" pitchFamily="34" charset="0"/>
            </a:endParaRPr>
          </a:p>
          <a:p>
            <a:r>
              <a:rPr lang="ja-JP" altLang="en-US">
                <a:latin typeface="Calibri" pitchFamily="34" charset="0"/>
              </a:rPr>
              <a:t>・マリオに協力することもある！</a:t>
            </a:r>
            <a:endParaRPr lang="en-US" altLang="ja-JP">
              <a:latin typeface="Calibri" pitchFamily="34" charset="0"/>
            </a:endParaRPr>
          </a:p>
          <a:p>
            <a:r>
              <a:rPr lang="ja-JP" altLang="en-US">
                <a:latin typeface="Calibri" pitchFamily="34" charset="0"/>
              </a:rPr>
              <a:t>　　　→ツンデレ？</a:t>
            </a:r>
            <a:endParaRPr lang="en-US" altLang="ja-JP">
              <a:latin typeface="Calibri" pitchFamily="34" charset="0"/>
            </a:endParaRPr>
          </a:p>
          <a:p>
            <a:r>
              <a:rPr lang="ja-JP" altLang="en-US">
                <a:latin typeface="Calibri" pitchFamily="34" charset="0"/>
              </a:rPr>
              <a:t>・悪役だけれども、どこか憎めない！</a:t>
            </a:r>
            <a:endParaRPr lang="en-US" altLang="ja-JP">
              <a:latin typeface="Calibri" pitchFamily="34" charset="0"/>
            </a:endParaRPr>
          </a:p>
          <a:p>
            <a:endParaRPr lang="en-US" altLang="ja-JP">
              <a:latin typeface="Calibri" pitchFamily="34" charset="0"/>
            </a:endParaRPr>
          </a:p>
          <a:p>
            <a:r>
              <a:rPr lang="ja-JP" altLang="en-US">
                <a:latin typeface="Calibri" pitchFamily="34" charset="0"/>
              </a:rPr>
              <a:t>どこか</a:t>
            </a:r>
            <a:endParaRPr lang="en-US" altLang="ja-JP">
              <a:latin typeface="Calibri" pitchFamily="34" charset="0"/>
            </a:endParaRPr>
          </a:p>
          <a:p>
            <a:r>
              <a:rPr lang="ja-JP" altLang="en-US">
                <a:latin typeface="Calibri" pitchFamily="34" charset="0"/>
              </a:rPr>
              <a:t>愛嬌のあるキャラクターとなっています。</a:t>
            </a:r>
            <a:endParaRPr lang="en-US" altLang="ja-JP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ja-JP" altLang="en-US" smtClean="0">
                <a:latin typeface="HGP明朝E" pitchFamily="18" charset="-128"/>
                <a:ea typeface="HGP明朝E" pitchFamily="18" charset="-128"/>
              </a:rPr>
              <a:t>キャラの設定を掘り下げる</a:t>
            </a:r>
            <a:endParaRPr lang="ja-JP" altLang="en-US" sz="3200" smtClean="0">
              <a:latin typeface="Adobe Heiti Std R"/>
              <a:ea typeface="Adobe Heiti Std R"/>
              <a:cs typeface="Adobe Heiti Std R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600200"/>
            <a:ext cx="7499350" cy="533400"/>
          </a:xfrm>
        </p:spPr>
        <p:txBody>
          <a:bodyPr rtlCol="0">
            <a:normAutofit fontScale="92500"/>
          </a:bodyPr>
          <a:lstStyle/>
          <a:p>
            <a:pPr fontAlgn="auto"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ja-JP" altLang="en-US" sz="2800" dirty="0" smtClean="0">
                <a:latin typeface="HGP創英角ｺﾞｼｯｸUB" pitchFamily="50" charset="-128"/>
                <a:ea typeface="HGP創英角ｺﾞｼｯｸUB" pitchFamily="50" charset="-128"/>
              </a:rPr>
              <a:t>その４：キャラクターの魅力を引き出す要素（改訂）</a:t>
            </a:r>
            <a:endParaRPr lang="en-US" altLang="ja-JP" sz="2800" dirty="0" smtClean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755576" y="2276872"/>
            <a:ext cx="7992888" cy="341632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dirty="0">
                <a:latin typeface="+mn-lt"/>
                <a:ea typeface="+mn-ea"/>
              </a:rPr>
              <a:t>・ぼくの考えた最高のキャラクター（改訂）↓</a:t>
            </a:r>
            <a:endParaRPr lang="en-US" altLang="ja-JP" dirty="0">
              <a:latin typeface="+mn-lt"/>
              <a:ea typeface="+mn-ea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altLang="ja-JP" dirty="0">
              <a:latin typeface="+mn-lt"/>
              <a:ea typeface="+mn-ea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dirty="0">
                <a:latin typeface="+mn-lt"/>
                <a:ea typeface="+mn-ea"/>
              </a:rPr>
              <a:t>・ファンタジー世界（魔界）出身</a:t>
            </a:r>
            <a:endParaRPr lang="en-US" altLang="ja-JP" dirty="0">
              <a:latin typeface="+mn-lt"/>
              <a:ea typeface="+mn-ea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dirty="0">
                <a:latin typeface="+mn-lt"/>
                <a:ea typeface="+mn-ea"/>
              </a:rPr>
              <a:t>・男</a:t>
            </a:r>
            <a:r>
              <a:rPr lang="en-US" altLang="ja-JP" dirty="0">
                <a:latin typeface="+mn-lt"/>
                <a:ea typeface="+mn-ea"/>
              </a:rPr>
              <a:t>(16)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dirty="0">
                <a:latin typeface="+mn-lt"/>
                <a:ea typeface="+mn-ea"/>
              </a:rPr>
              <a:t>・名家出身・身なりが良い</a:t>
            </a:r>
            <a:endParaRPr lang="en-US" altLang="ja-JP" dirty="0">
              <a:latin typeface="+mn-lt"/>
              <a:ea typeface="+mn-ea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dirty="0">
                <a:latin typeface="+mn-lt"/>
                <a:ea typeface="+mn-ea"/>
              </a:rPr>
              <a:t>・身長</a:t>
            </a:r>
            <a:r>
              <a:rPr lang="en-US" altLang="ja-JP" dirty="0">
                <a:latin typeface="+mn-lt"/>
                <a:ea typeface="+mn-ea"/>
              </a:rPr>
              <a:t>190cm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dirty="0">
                <a:latin typeface="+mn-lt"/>
                <a:ea typeface="+mn-ea"/>
              </a:rPr>
              <a:t>・成績優秀・</a:t>
            </a:r>
            <a:r>
              <a:rPr lang="ja-JP" altLang="en-US" strike="sngStrike" dirty="0">
                <a:solidFill>
                  <a:srgbClr val="0070C0"/>
                </a:solidFill>
                <a:latin typeface="+mn-lt"/>
                <a:ea typeface="+mn-ea"/>
              </a:rPr>
              <a:t>スポーツ万能</a:t>
            </a:r>
            <a:r>
              <a:rPr lang="ja-JP" altLang="en-US" dirty="0">
                <a:latin typeface="+mn-lt"/>
                <a:ea typeface="+mn-ea"/>
              </a:rPr>
              <a:t>・頭脳明晰　</a:t>
            </a:r>
            <a:r>
              <a:rPr lang="ja-JP" altLang="en-US" dirty="0">
                <a:solidFill>
                  <a:srgbClr val="FF0000"/>
                </a:solidFill>
                <a:latin typeface="+mn-lt"/>
                <a:ea typeface="+mn-ea"/>
              </a:rPr>
              <a:t>→</a:t>
            </a:r>
            <a:r>
              <a:rPr lang="ja-JP" altLang="en-US" dirty="0">
                <a:latin typeface="+mn-lt"/>
                <a:ea typeface="+mn-ea"/>
              </a:rPr>
              <a:t>　</a:t>
            </a:r>
            <a:r>
              <a:rPr lang="ja-JP" altLang="en-US" dirty="0">
                <a:solidFill>
                  <a:srgbClr val="FF0000"/>
                </a:solidFill>
                <a:latin typeface="+mn-lt"/>
                <a:ea typeface="+mn-ea"/>
              </a:rPr>
              <a:t>実は運動オンチ</a:t>
            </a:r>
            <a:endParaRPr lang="en-US" altLang="ja-JP" dirty="0">
              <a:solidFill>
                <a:srgbClr val="FF0000"/>
              </a:solidFill>
              <a:latin typeface="+mn-lt"/>
              <a:ea typeface="+mn-ea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dirty="0">
                <a:latin typeface="+mn-lt"/>
                <a:ea typeface="+mn-ea"/>
              </a:rPr>
              <a:t>・魔界最高の能力を持っている</a:t>
            </a:r>
            <a:endParaRPr lang="en-US" altLang="ja-JP" dirty="0">
              <a:latin typeface="+mn-lt"/>
              <a:ea typeface="+mn-ea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dirty="0">
                <a:latin typeface="+mn-lt"/>
                <a:ea typeface="+mn-ea"/>
              </a:rPr>
              <a:t>・</a:t>
            </a:r>
            <a:r>
              <a:rPr lang="ja-JP" altLang="en-US" strike="sngStrike" dirty="0">
                <a:solidFill>
                  <a:srgbClr val="0070C0"/>
                </a:solidFill>
                <a:latin typeface="+mn-lt"/>
                <a:ea typeface="+mn-ea"/>
              </a:rPr>
              <a:t>時を止める力を秘めている</a:t>
            </a:r>
            <a:endParaRPr lang="en-US" altLang="ja-JP" strike="sngStrike" dirty="0">
              <a:solidFill>
                <a:srgbClr val="0070C0"/>
              </a:solidFill>
              <a:latin typeface="+mn-lt"/>
              <a:ea typeface="+mn-ea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dirty="0">
                <a:solidFill>
                  <a:srgbClr val="0070C0"/>
                </a:solidFill>
                <a:latin typeface="+mn-lt"/>
                <a:ea typeface="+mn-ea"/>
              </a:rPr>
              <a:t>・</a:t>
            </a:r>
            <a:r>
              <a:rPr lang="ja-JP" altLang="en-US" strike="sngStrike" dirty="0">
                <a:solidFill>
                  <a:srgbClr val="0070C0"/>
                </a:solidFill>
                <a:latin typeface="+mn-lt"/>
                <a:ea typeface="+mn-ea"/>
              </a:rPr>
              <a:t>しかし性格が良くて誰にでも好かれる</a:t>
            </a:r>
            <a:r>
              <a:rPr lang="ja-JP" altLang="en-US" dirty="0">
                <a:latin typeface="+mn-lt"/>
                <a:ea typeface="+mn-ea"/>
              </a:rPr>
              <a:t>　</a:t>
            </a:r>
            <a:r>
              <a:rPr lang="ja-JP" altLang="en-US" dirty="0">
                <a:solidFill>
                  <a:srgbClr val="FF0000"/>
                </a:solidFill>
                <a:latin typeface="+mn-lt"/>
                <a:ea typeface="+mn-ea"/>
              </a:rPr>
              <a:t>→</a:t>
            </a:r>
            <a:r>
              <a:rPr lang="ja-JP" altLang="en-US" dirty="0">
                <a:latin typeface="+mn-lt"/>
                <a:ea typeface="+mn-ea"/>
              </a:rPr>
              <a:t>　</a:t>
            </a:r>
            <a:r>
              <a:rPr lang="ja-JP" altLang="en-US" dirty="0">
                <a:solidFill>
                  <a:srgbClr val="FF0000"/>
                </a:solidFill>
                <a:latin typeface="+mn-lt"/>
                <a:ea typeface="+mn-ea"/>
              </a:rPr>
              <a:t>性格が悪く、人を見下す</a:t>
            </a:r>
            <a:endParaRPr lang="en-US" altLang="ja-JP" dirty="0">
              <a:solidFill>
                <a:srgbClr val="FF0000"/>
              </a:solidFill>
              <a:latin typeface="+mn-lt"/>
              <a:ea typeface="+mn-ea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dirty="0">
                <a:solidFill>
                  <a:srgbClr val="FF0000"/>
                </a:solidFill>
                <a:latin typeface="+mn-lt"/>
                <a:ea typeface="+mn-ea"/>
              </a:rPr>
              <a:t>・負けず嫌い・大口をすぐ叩く</a:t>
            </a:r>
            <a:endParaRPr lang="en-US" altLang="ja-JP" dirty="0">
              <a:solidFill>
                <a:srgbClr val="FF0000"/>
              </a:solidFill>
              <a:latin typeface="+mn-lt"/>
              <a:ea typeface="+mn-ea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dirty="0">
                <a:solidFill>
                  <a:srgbClr val="FF0000"/>
                </a:solidFill>
                <a:latin typeface="+mn-lt"/>
                <a:ea typeface="+mn-ea"/>
              </a:rPr>
              <a:t>・ここぞという場所ではとてもカッコイイ</a:t>
            </a:r>
            <a:endParaRPr lang="en-US" altLang="ja-JP" dirty="0">
              <a:solidFill>
                <a:srgbClr val="FF0000"/>
              </a:solidFill>
              <a:latin typeface="+mn-lt"/>
              <a:ea typeface="+mn-ea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ja-JP" altLang="en-US" smtClean="0">
                <a:latin typeface="HGP明朝E" pitchFamily="18" charset="-128"/>
                <a:ea typeface="HGP明朝E" pitchFamily="18" charset="-128"/>
              </a:rPr>
              <a:t>キャラの設定を掘り下げる</a:t>
            </a:r>
            <a:endParaRPr lang="ja-JP" altLang="en-US" sz="3200" smtClean="0">
              <a:latin typeface="Adobe Heiti Std R"/>
              <a:ea typeface="Adobe Heiti Std R"/>
              <a:cs typeface="Adobe Heiti Std R"/>
            </a:endParaRPr>
          </a:p>
        </p:txBody>
      </p:sp>
      <p:sp>
        <p:nvSpPr>
          <p:cNvPr id="24578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600200"/>
            <a:ext cx="7499350" cy="533400"/>
          </a:xfrm>
        </p:spPr>
        <p:txBody>
          <a:bodyPr/>
          <a:lstStyle/>
          <a:p>
            <a:pPr>
              <a:buFont typeface="Wingdings" pitchFamily="2" charset="2"/>
              <a:buChar char="l"/>
            </a:pPr>
            <a:r>
              <a:rPr lang="ja-JP" altLang="en-US" sz="2800" smtClean="0">
                <a:latin typeface="HGP創英角ｺﾞｼｯｸUB" pitchFamily="50" charset="-128"/>
                <a:ea typeface="HGP創英角ｺﾞｼｯｸUB" pitchFamily="50" charset="-128"/>
              </a:rPr>
              <a:t>その３：戻ってもう一度！</a:t>
            </a:r>
            <a:endParaRPr lang="en-US" altLang="ja-JP" sz="2800" smtClean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755576" y="2276872"/>
            <a:ext cx="7992888" cy="424731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dirty="0">
                <a:latin typeface="+mn-lt"/>
                <a:ea typeface="+mn-ea"/>
              </a:rPr>
              <a:t>・ファンタジー世界（魔界）出身</a:t>
            </a:r>
            <a:endParaRPr lang="en-US" altLang="ja-JP" dirty="0">
              <a:latin typeface="+mn-lt"/>
              <a:ea typeface="+mn-ea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dirty="0">
                <a:latin typeface="+mn-lt"/>
                <a:ea typeface="+mn-ea"/>
              </a:rPr>
              <a:t>・男</a:t>
            </a:r>
            <a:r>
              <a:rPr lang="en-US" altLang="ja-JP" dirty="0">
                <a:latin typeface="+mn-lt"/>
                <a:ea typeface="+mn-ea"/>
              </a:rPr>
              <a:t>(16)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dirty="0">
                <a:latin typeface="+mn-lt"/>
                <a:ea typeface="+mn-ea"/>
              </a:rPr>
              <a:t>・名家出身・身なりが良い</a:t>
            </a:r>
            <a:endParaRPr lang="en-US" altLang="ja-JP" dirty="0">
              <a:latin typeface="+mn-lt"/>
              <a:ea typeface="+mn-ea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dirty="0">
                <a:latin typeface="+mn-lt"/>
                <a:ea typeface="+mn-ea"/>
              </a:rPr>
              <a:t>・身長</a:t>
            </a:r>
            <a:r>
              <a:rPr lang="en-US" altLang="ja-JP" dirty="0">
                <a:latin typeface="+mn-lt"/>
                <a:ea typeface="+mn-ea"/>
              </a:rPr>
              <a:t>190cm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dirty="0">
                <a:latin typeface="+mn-lt"/>
                <a:ea typeface="+mn-ea"/>
              </a:rPr>
              <a:t>・成績優秀・</a:t>
            </a:r>
            <a:r>
              <a:rPr lang="ja-JP" altLang="en-US" strike="sngStrike" dirty="0">
                <a:solidFill>
                  <a:srgbClr val="0070C0"/>
                </a:solidFill>
                <a:latin typeface="+mn-lt"/>
                <a:ea typeface="+mn-ea"/>
              </a:rPr>
              <a:t>スポーツ万能</a:t>
            </a:r>
            <a:r>
              <a:rPr lang="ja-JP" altLang="en-US" dirty="0">
                <a:latin typeface="+mn-lt"/>
                <a:ea typeface="+mn-ea"/>
              </a:rPr>
              <a:t>・頭脳明晰　</a:t>
            </a:r>
            <a:r>
              <a:rPr lang="ja-JP" altLang="en-US" dirty="0">
                <a:solidFill>
                  <a:srgbClr val="FF0000"/>
                </a:solidFill>
                <a:latin typeface="+mn-lt"/>
                <a:ea typeface="+mn-ea"/>
              </a:rPr>
              <a:t>→</a:t>
            </a:r>
            <a:r>
              <a:rPr lang="ja-JP" altLang="en-US" dirty="0">
                <a:latin typeface="+mn-lt"/>
                <a:ea typeface="+mn-ea"/>
              </a:rPr>
              <a:t>　</a:t>
            </a:r>
            <a:r>
              <a:rPr lang="ja-JP" altLang="en-US" dirty="0">
                <a:solidFill>
                  <a:srgbClr val="FF0000"/>
                </a:solidFill>
                <a:latin typeface="+mn-lt"/>
                <a:ea typeface="+mn-ea"/>
              </a:rPr>
              <a:t>実は運動オンチ</a:t>
            </a:r>
            <a:endParaRPr lang="en-US" altLang="ja-JP" dirty="0">
              <a:solidFill>
                <a:srgbClr val="FF0000"/>
              </a:solidFill>
              <a:latin typeface="+mn-lt"/>
              <a:ea typeface="+mn-ea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dirty="0">
                <a:latin typeface="+mn-lt"/>
                <a:ea typeface="+mn-ea"/>
              </a:rPr>
              <a:t>・魔界最高の能力を持っている</a:t>
            </a:r>
            <a:endParaRPr lang="en-US" altLang="ja-JP" dirty="0">
              <a:latin typeface="+mn-lt"/>
              <a:ea typeface="+mn-ea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dirty="0">
                <a:latin typeface="+mn-lt"/>
                <a:ea typeface="+mn-ea"/>
              </a:rPr>
              <a:t>・</a:t>
            </a:r>
            <a:r>
              <a:rPr lang="ja-JP" altLang="en-US" strike="sngStrike" dirty="0">
                <a:solidFill>
                  <a:srgbClr val="0070C0"/>
                </a:solidFill>
                <a:latin typeface="+mn-lt"/>
                <a:ea typeface="+mn-ea"/>
              </a:rPr>
              <a:t>時を止める力を秘めている</a:t>
            </a:r>
            <a:endParaRPr lang="en-US" altLang="ja-JP" strike="sngStrike" dirty="0">
              <a:solidFill>
                <a:srgbClr val="0070C0"/>
              </a:solidFill>
              <a:latin typeface="+mn-lt"/>
              <a:ea typeface="+mn-ea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dirty="0">
                <a:solidFill>
                  <a:srgbClr val="0070C0"/>
                </a:solidFill>
                <a:latin typeface="+mn-lt"/>
                <a:ea typeface="+mn-ea"/>
              </a:rPr>
              <a:t>・</a:t>
            </a:r>
            <a:r>
              <a:rPr lang="ja-JP" altLang="en-US" strike="sngStrike" dirty="0">
                <a:solidFill>
                  <a:srgbClr val="0070C0"/>
                </a:solidFill>
                <a:latin typeface="+mn-lt"/>
                <a:ea typeface="+mn-ea"/>
              </a:rPr>
              <a:t>しかし性格が良くて誰にでも好かれる</a:t>
            </a:r>
            <a:r>
              <a:rPr lang="ja-JP" altLang="en-US" dirty="0">
                <a:latin typeface="+mn-lt"/>
                <a:ea typeface="+mn-ea"/>
              </a:rPr>
              <a:t>　</a:t>
            </a:r>
            <a:r>
              <a:rPr lang="ja-JP" altLang="en-US" dirty="0">
                <a:solidFill>
                  <a:srgbClr val="FF0000"/>
                </a:solidFill>
                <a:latin typeface="+mn-lt"/>
                <a:ea typeface="+mn-ea"/>
              </a:rPr>
              <a:t>→</a:t>
            </a:r>
            <a:r>
              <a:rPr lang="ja-JP" altLang="en-US" dirty="0">
                <a:latin typeface="+mn-lt"/>
                <a:ea typeface="+mn-ea"/>
              </a:rPr>
              <a:t>　</a:t>
            </a:r>
            <a:r>
              <a:rPr lang="ja-JP" altLang="en-US" dirty="0">
                <a:solidFill>
                  <a:srgbClr val="FF0000"/>
                </a:solidFill>
                <a:latin typeface="+mn-lt"/>
                <a:ea typeface="+mn-ea"/>
              </a:rPr>
              <a:t>性格が悪く、人を見下す</a:t>
            </a:r>
            <a:endParaRPr lang="en-US" altLang="ja-JP" dirty="0">
              <a:solidFill>
                <a:srgbClr val="FF0000"/>
              </a:solidFill>
              <a:latin typeface="+mn-lt"/>
              <a:ea typeface="+mn-ea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dirty="0">
                <a:solidFill>
                  <a:srgbClr val="FF0000"/>
                </a:solidFill>
                <a:latin typeface="+mn-lt"/>
                <a:ea typeface="+mn-ea"/>
              </a:rPr>
              <a:t>・負けず嫌い・大口をすぐ叩く</a:t>
            </a:r>
            <a:endParaRPr lang="en-US" altLang="ja-JP" dirty="0">
              <a:solidFill>
                <a:srgbClr val="FF0000"/>
              </a:solidFill>
              <a:latin typeface="+mn-lt"/>
              <a:ea typeface="+mn-ea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dirty="0">
                <a:solidFill>
                  <a:srgbClr val="FF0000"/>
                </a:solidFill>
                <a:latin typeface="+mn-lt"/>
                <a:ea typeface="+mn-ea"/>
              </a:rPr>
              <a:t>・ここぞという場所ではとてもカッコイイ</a:t>
            </a:r>
            <a:endParaRPr lang="en-US" altLang="ja-JP" dirty="0">
              <a:solidFill>
                <a:srgbClr val="FF0000"/>
              </a:solidFill>
              <a:latin typeface="+mn-lt"/>
              <a:ea typeface="+mn-ea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altLang="ja-JP" dirty="0">
              <a:solidFill>
                <a:srgbClr val="FF0000"/>
              </a:solidFill>
              <a:latin typeface="+mn-lt"/>
              <a:ea typeface="+mn-ea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dirty="0">
                <a:solidFill>
                  <a:srgbClr val="FF0000"/>
                </a:solidFill>
                <a:latin typeface="+mn-lt"/>
                <a:ea typeface="+mn-ea"/>
              </a:rPr>
              <a:t>・主人公キャラではなく、主人公とは仲が悪い</a:t>
            </a:r>
            <a:endParaRPr lang="en-US" altLang="ja-JP" dirty="0">
              <a:solidFill>
                <a:srgbClr val="FF0000"/>
              </a:solidFill>
              <a:latin typeface="+mn-lt"/>
              <a:ea typeface="+mn-ea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dirty="0">
                <a:solidFill>
                  <a:srgbClr val="FF0000"/>
                </a:solidFill>
                <a:latin typeface="+mn-lt"/>
                <a:ea typeface="+mn-ea"/>
              </a:rPr>
              <a:t>・リーダー</a:t>
            </a:r>
            <a:r>
              <a:rPr lang="en-US" altLang="ja-JP" dirty="0">
                <a:solidFill>
                  <a:srgbClr val="FF0000"/>
                </a:solidFill>
                <a:latin typeface="+mn-lt"/>
                <a:ea typeface="+mn-ea"/>
              </a:rPr>
              <a:t>(</a:t>
            </a:r>
            <a:r>
              <a:rPr lang="ja-JP" altLang="en-US" dirty="0">
                <a:solidFill>
                  <a:srgbClr val="FF0000"/>
                </a:solidFill>
                <a:latin typeface="+mn-lt"/>
                <a:ea typeface="+mn-ea"/>
              </a:rPr>
              <a:t>委員長？</a:t>
            </a:r>
            <a:r>
              <a:rPr lang="en-US" altLang="ja-JP" dirty="0">
                <a:solidFill>
                  <a:srgbClr val="FF0000"/>
                </a:solidFill>
                <a:latin typeface="+mn-lt"/>
                <a:ea typeface="+mn-ea"/>
              </a:rPr>
              <a:t>)</a:t>
            </a:r>
            <a:r>
              <a:rPr lang="ja-JP" altLang="en-US" dirty="0">
                <a:solidFill>
                  <a:srgbClr val="FF0000"/>
                </a:solidFill>
                <a:latin typeface="+mn-lt"/>
                <a:ea typeface="+mn-ea"/>
              </a:rPr>
              <a:t>であるが、あまり下から好かれていない</a:t>
            </a:r>
            <a:endParaRPr lang="en-US" altLang="ja-JP" dirty="0">
              <a:solidFill>
                <a:srgbClr val="FF0000"/>
              </a:solidFill>
              <a:latin typeface="+mn-lt"/>
              <a:ea typeface="+mn-ea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dirty="0">
                <a:solidFill>
                  <a:srgbClr val="FF0000"/>
                </a:solidFill>
                <a:latin typeface="+mn-lt"/>
                <a:ea typeface="+mn-ea"/>
              </a:rPr>
              <a:t>・友達は少ないが、動物は好き</a:t>
            </a:r>
            <a:endParaRPr lang="en-US" altLang="ja-JP" dirty="0">
              <a:solidFill>
                <a:srgbClr val="FF0000"/>
              </a:solidFill>
              <a:latin typeface="+mn-lt"/>
              <a:ea typeface="+mn-ea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dirty="0">
                <a:solidFill>
                  <a:srgbClr val="FF0000"/>
                </a:solidFill>
                <a:latin typeface="+mn-lt"/>
                <a:ea typeface="+mn-ea"/>
              </a:rPr>
              <a:t>・家のメイドには心を寄せられているが、気づいていない（鈍感）</a:t>
            </a:r>
            <a:endParaRPr lang="en-US" altLang="ja-JP" dirty="0">
              <a:solidFill>
                <a:srgbClr val="FF0000"/>
              </a:solidFill>
              <a:latin typeface="+mn-lt"/>
              <a:ea typeface="+mn-ea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ja-JP" altLang="en-US" smtClean="0">
                <a:latin typeface="HGP明朝E" pitchFamily="18" charset="-128"/>
                <a:ea typeface="HGP明朝E" pitchFamily="18" charset="-128"/>
              </a:rPr>
              <a:t>キャラの設定を掘り下げる</a:t>
            </a:r>
            <a:endParaRPr lang="ja-JP" altLang="en-US" sz="3200" smtClean="0">
              <a:latin typeface="Adobe Heiti Std R"/>
              <a:ea typeface="Adobe Heiti Std R"/>
              <a:cs typeface="Adobe Heiti Std R"/>
            </a:endParaRPr>
          </a:p>
        </p:txBody>
      </p:sp>
      <p:sp>
        <p:nvSpPr>
          <p:cNvPr id="25602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600200"/>
            <a:ext cx="7499350" cy="533400"/>
          </a:xfrm>
        </p:spPr>
        <p:txBody>
          <a:bodyPr/>
          <a:lstStyle/>
          <a:p>
            <a:pPr>
              <a:buFont typeface="Wingdings" pitchFamily="2" charset="2"/>
              <a:buChar char="l"/>
            </a:pPr>
            <a:r>
              <a:rPr lang="ja-JP" altLang="en-US" sz="2800" smtClean="0">
                <a:latin typeface="HGP創英角ｺﾞｼｯｸUB" pitchFamily="50" charset="-128"/>
                <a:ea typeface="HGP創英角ｺﾞｼｯｸUB" pitchFamily="50" charset="-128"/>
              </a:rPr>
              <a:t>その</a:t>
            </a:r>
            <a:r>
              <a:rPr lang="en-US" altLang="ja-JP" sz="2800" smtClean="0">
                <a:latin typeface="HGP創英角ｺﾞｼｯｸUB" pitchFamily="50" charset="-128"/>
                <a:ea typeface="HGP創英角ｺﾞｼｯｸUB" pitchFamily="50" charset="-128"/>
              </a:rPr>
              <a:t>5</a:t>
            </a:r>
            <a:r>
              <a:rPr lang="ja-JP" altLang="en-US" sz="2800" smtClean="0">
                <a:latin typeface="HGP創英角ｺﾞｼｯｸUB" pitchFamily="50" charset="-128"/>
                <a:ea typeface="HGP創英角ｺﾞｼｯｸUB" pitchFamily="50" charset="-128"/>
              </a:rPr>
              <a:t>：キャラクターの設定から容姿を考える</a:t>
            </a:r>
            <a:endParaRPr lang="en-US" altLang="ja-JP" sz="2800" smtClean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25603" name="テキスト ボックス 3"/>
          <p:cNvSpPr txBox="1">
            <a:spLocks noChangeArrowheads="1"/>
          </p:cNvSpPr>
          <p:nvPr/>
        </p:nvSpPr>
        <p:spPr bwMode="auto">
          <a:xfrm>
            <a:off x="755650" y="2276475"/>
            <a:ext cx="7993063" cy="258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>
                <a:latin typeface="Calibri" pitchFamily="34" charset="0"/>
              </a:rPr>
              <a:t>・設定が終わったら容姿を考えます。</a:t>
            </a:r>
            <a:endParaRPr lang="en-US" altLang="ja-JP">
              <a:latin typeface="Calibri" pitchFamily="34" charset="0"/>
            </a:endParaRPr>
          </a:p>
          <a:p>
            <a:endParaRPr lang="en-US" altLang="ja-JP">
              <a:solidFill>
                <a:srgbClr val="FF0000"/>
              </a:solidFill>
              <a:latin typeface="Calibri" pitchFamily="34" charset="0"/>
            </a:endParaRPr>
          </a:p>
          <a:p>
            <a:r>
              <a:rPr lang="ja-JP" altLang="en-US">
                <a:latin typeface="Calibri" pitchFamily="34" charset="0"/>
              </a:rPr>
              <a:t>・名家出身　→中世の貴族に近い服装？　装飾が多い。髪とかブロンド</a:t>
            </a:r>
            <a:endParaRPr lang="en-US" altLang="ja-JP">
              <a:latin typeface="Calibri" pitchFamily="34" charset="0"/>
            </a:endParaRPr>
          </a:p>
          <a:p>
            <a:r>
              <a:rPr lang="ja-JP" altLang="en-US">
                <a:latin typeface="Calibri" pitchFamily="34" charset="0"/>
              </a:rPr>
              <a:t>・運動オンチ　→なんか凄い動きづらい服装っぽい。厚着。</a:t>
            </a:r>
            <a:endParaRPr lang="en-US" altLang="ja-JP">
              <a:latin typeface="Calibri" pitchFamily="34" charset="0"/>
            </a:endParaRPr>
          </a:p>
          <a:p>
            <a:r>
              <a:rPr lang="ja-JP" altLang="en-US">
                <a:latin typeface="Calibri" pitchFamily="34" charset="0"/>
              </a:rPr>
              <a:t>・性格がキツい　→細い目の切れ目</a:t>
            </a:r>
            <a:r>
              <a:rPr lang="en-US" altLang="ja-JP">
                <a:latin typeface="Calibri" pitchFamily="34" charset="0"/>
              </a:rPr>
              <a:t>…</a:t>
            </a:r>
            <a:r>
              <a:rPr lang="ja-JP" altLang="en-US">
                <a:latin typeface="Calibri" pitchFamily="34" charset="0"/>
              </a:rPr>
              <a:t>とか？　かわいくない。　</a:t>
            </a:r>
            <a:endParaRPr lang="en-US" altLang="ja-JP">
              <a:solidFill>
                <a:srgbClr val="FF0000"/>
              </a:solidFill>
              <a:latin typeface="Calibri" pitchFamily="34" charset="0"/>
            </a:endParaRPr>
          </a:p>
          <a:p>
            <a:r>
              <a:rPr lang="ja-JP" altLang="en-US">
                <a:latin typeface="Calibri" pitchFamily="34" charset="0"/>
              </a:rPr>
              <a:t>・魔界最高の能力　→普通の人には使えない武器持ってるんじゃないかね</a:t>
            </a:r>
            <a:endParaRPr lang="en-US" altLang="ja-JP">
              <a:latin typeface="Calibri" pitchFamily="34" charset="0"/>
            </a:endParaRPr>
          </a:p>
          <a:p>
            <a:r>
              <a:rPr lang="ja-JP" altLang="en-US">
                <a:latin typeface="Calibri" pitchFamily="34" charset="0"/>
              </a:rPr>
              <a:t>・ファンタジー世界　→杖とか、剣とか？　鎧やローブも。</a:t>
            </a:r>
            <a:endParaRPr lang="en-US" altLang="ja-JP">
              <a:latin typeface="Calibri" pitchFamily="34" charset="0"/>
            </a:endParaRPr>
          </a:p>
          <a:p>
            <a:r>
              <a:rPr lang="ja-JP" altLang="en-US">
                <a:latin typeface="Calibri" pitchFamily="34" charset="0"/>
              </a:rPr>
              <a:t>・リーダー（委員長？）　→紋章や腕章。　→その出処はどこだよ！</a:t>
            </a:r>
            <a:endParaRPr lang="en-US" altLang="ja-JP">
              <a:latin typeface="Calibri" pitchFamily="34" charset="0"/>
            </a:endParaRPr>
          </a:p>
          <a:p>
            <a:r>
              <a:rPr lang="ja-JP" altLang="en-US">
                <a:latin typeface="Calibri" pitchFamily="34" charset="0"/>
              </a:rPr>
              <a:t>・動物好き　→使い魔とかいるのかな？　→使い魔の設定もいる！</a:t>
            </a:r>
            <a:endParaRPr lang="en-US" altLang="ja-JP">
              <a:solidFill>
                <a:srgbClr val="FF0000"/>
              </a:solidFill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34" name="Picture 10" descr="20080110_cha_gemaga_44_larg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29400" y="1700213"/>
            <a:ext cx="2514600" cy="3783012"/>
          </a:xfrm>
          <a:prstGeom prst="rect">
            <a:avLst/>
          </a:prstGeom>
          <a:noFill/>
        </p:spPr>
      </p:pic>
      <p:sp>
        <p:nvSpPr>
          <p:cNvPr id="26625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ja-JP" altLang="en-US" smtClean="0">
                <a:latin typeface="HGP明朝E" pitchFamily="18" charset="-128"/>
                <a:ea typeface="HGP明朝E" pitchFamily="18" charset="-128"/>
              </a:rPr>
              <a:t>キャラの設定を掘り下げる</a:t>
            </a:r>
            <a:endParaRPr lang="ja-JP" altLang="en-US" sz="3200" smtClean="0">
              <a:latin typeface="Adobe Heiti Std R"/>
              <a:ea typeface="Adobe Heiti Std R"/>
              <a:cs typeface="Adobe Heiti Std R"/>
            </a:endParaRPr>
          </a:p>
        </p:txBody>
      </p:sp>
      <p:sp>
        <p:nvSpPr>
          <p:cNvPr id="26626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357313"/>
            <a:ext cx="7499350" cy="533400"/>
          </a:xfrm>
        </p:spPr>
        <p:txBody>
          <a:bodyPr/>
          <a:lstStyle/>
          <a:p>
            <a:pPr>
              <a:buFont typeface="Wingdings" pitchFamily="2" charset="2"/>
              <a:buChar char="l"/>
            </a:pPr>
            <a:r>
              <a:rPr lang="ja-JP" altLang="en-US" sz="2800" smtClean="0">
                <a:latin typeface="HGP創英角ｺﾞｼｯｸUB" pitchFamily="50" charset="-128"/>
                <a:ea typeface="HGP創英角ｺﾞｼｯｸUB" pitchFamily="50" charset="-128"/>
              </a:rPr>
              <a:t>その</a:t>
            </a:r>
            <a:r>
              <a:rPr lang="en-US" altLang="ja-JP" sz="2800" smtClean="0">
                <a:latin typeface="HGP創英角ｺﾞｼｯｸUB" pitchFamily="50" charset="-128"/>
                <a:ea typeface="HGP創英角ｺﾞｼｯｸUB" pitchFamily="50" charset="-128"/>
              </a:rPr>
              <a:t>5</a:t>
            </a:r>
            <a:r>
              <a:rPr lang="ja-JP" altLang="en-US" sz="2800" smtClean="0">
                <a:latin typeface="HGP創英角ｺﾞｼｯｸUB" pitchFamily="50" charset="-128"/>
                <a:ea typeface="HGP創英角ｺﾞｼｯｸUB" pitchFamily="50" charset="-128"/>
              </a:rPr>
              <a:t>：キャラクターの設定から容姿を考える</a:t>
            </a:r>
            <a:endParaRPr lang="en-US" altLang="ja-JP" sz="2800" smtClean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pic>
        <p:nvPicPr>
          <p:cNvPr id="26627" name="Picture 4" descr="D:\文書・ppt\ぷれぜん\tnnn0208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10125" y="2625725"/>
            <a:ext cx="2003425" cy="2522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29" name="テキスト ボックス 3"/>
          <p:cNvSpPr txBox="1">
            <a:spLocks noChangeArrowheads="1"/>
          </p:cNvSpPr>
          <p:nvPr/>
        </p:nvSpPr>
        <p:spPr bwMode="auto">
          <a:xfrm>
            <a:off x="755650" y="1978025"/>
            <a:ext cx="7993063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>
                <a:latin typeface="Calibri" pitchFamily="34" charset="0"/>
              </a:rPr>
              <a:t>・ぐーぐる先生に聞いて画像検索をかけて下さい。</a:t>
            </a:r>
            <a:endParaRPr lang="en-US" altLang="ja-JP">
              <a:solidFill>
                <a:srgbClr val="FF0000"/>
              </a:solidFill>
              <a:latin typeface="Calibri" pitchFamily="34" charset="0"/>
            </a:endParaRPr>
          </a:p>
          <a:p>
            <a:r>
              <a:rPr lang="ja-JP" altLang="en-US">
                <a:solidFill>
                  <a:srgbClr val="FF0000"/>
                </a:solidFill>
                <a:latin typeface="Calibri" pitchFamily="34" charset="0"/>
              </a:rPr>
              <a:t>とにかく画像、資料を集めよう！</a:t>
            </a:r>
            <a:endParaRPr lang="en-US" altLang="ja-JP">
              <a:latin typeface="Calibri" pitchFamily="34" charset="0"/>
            </a:endParaRPr>
          </a:p>
        </p:txBody>
      </p:sp>
      <p:pic>
        <p:nvPicPr>
          <p:cNvPr id="26630" name="Picture 6" descr="D:\文書・ppt\ぷれぜん\729899_剣3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417763" y="2924175"/>
            <a:ext cx="2333625" cy="2919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35" name="Picture 11" descr="201011220242078f6s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372225" y="3860800"/>
            <a:ext cx="2078038" cy="3076575"/>
          </a:xfrm>
          <a:prstGeom prst="rect">
            <a:avLst/>
          </a:prstGeom>
          <a:noFill/>
        </p:spPr>
      </p:pic>
      <p:pic>
        <p:nvPicPr>
          <p:cNvPr id="26636" name="Picture 12" descr="2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-252413" y="2636838"/>
            <a:ext cx="2998788" cy="35274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ja-JP" altLang="en-US" sz="3200" smtClean="0">
                <a:latin typeface="Adobe Heiti Std R"/>
                <a:ea typeface="Adobe Heiti Std R"/>
                <a:cs typeface="Adobe Heiti Std R"/>
              </a:rPr>
              <a:t>課題</a:t>
            </a:r>
            <a:r>
              <a:rPr lang="en-US" altLang="ja-JP" sz="3200" smtClean="0">
                <a:latin typeface="Adobe Heiti Std R"/>
                <a:ea typeface="Adobe Heiti Std R"/>
                <a:cs typeface="Adobe Heiti Std R"/>
              </a:rPr>
              <a:t>【5/15</a:t>
            </a:r>
            <a:r>
              <a:rPr lang="ja-JP" altLang="en-US" sz="3200" smtClean="0">
                <a:latin typeface="Adobe Heiti Std R"/>
                <a:ea typeface="Adobe Heiti Std R"/>
                <a:cs typeface="Adobe Heiti Std R"/>
              </a:rPr>
              <a:t>迄</a:t>
            </a:r>
            <a:r>
              <a:rPr lang="en-US" altLang="ja-JP" sz="3200" smtClean="0">
                <a:latin typeface="Adobe Heiti Std R"/>
                <a:ea typeface="Adobe Heiti Std R"/>
                <a:cs typeface="Adobe Heiti Std R"/>
              </a:rPr>
              <a:t>】</a:t>
            </a:r>
            <a:endParaRPr lang="ja-JP" altLang="en-US" sz="3200" smtClean="0">
              <a:latin typeface="Adobe Heiti Std R"/>
              <a:ea typeface="Adobe Heiti Std R"/>
              <a:cs typeface="Adobe Heiti Std R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357313"/>
            <a:ext cx="7499350" cy="4592637"/>
          </a:xfrm>
        </p:spPr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ja-JP" altLang="en-US" sz="2800" dirty="0" smtClean="0">
                <a:latin typeface="HGP創英角ｺﾞｼｯｸUB" pitchFamily="50" charset="-128"/>
                <a:ea typeface="HGP創英角ｺﾞｼｯｸUB" pitchFamily="50" charset="-128"/>
              </a:rPr>
              <a:t>とにかくキャラクターの設定を考え、</a:t>
            </a:r>
            <a:endParaRPr lang="en-US" altLang="ja-JP" sz="2800" dirty="0" smtClean="0">
              <a:latin typeface="HGP創英角ｺﾞｼｯｸUB" pitchFamily="50" charset="-128"/>
              <a:ea typeface="HGP創英角ｺﾞｼｯｸUB" pitchFamily="50" charset="-128"/>
            </a:endParaRPr>
          </a:p>
          <a:p>
            <a:pPr fontAlgn="auto"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ja-JP" altLang="en-US" sz="2800" dirty="0" smtClean="0">
                <a:latin typeface="HGP創英角ｺﾞｼｯｸUB" pitchFamily="50" charset="-128"/>
                <a:ea typeface="HGP創英角ｺﾞｼｯｸUB" pitchFamily="50" charset="-128"/>
              </a:rPr>
              <a:t>関連する画像を集めて下さい！</a:t>
            </a:r>
            <a:endParaRPr lang="en-US" altLang="ja-JP" sz="2800" dirty="0" smtClean="0">
              <a:latin typeface="HGP創英角ｺﾞｼｯｸUB" pitchFamily="50" charset="-128"/>
              <a:ea typeface="HGP創英角ｺﾞｼｯｸUB" pitchFamily="50" charset="-128"/>
            </a:endParaRPr>
          </a:p>
          <a:p>
            <a:pPr fontAlgn="auto"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ja-JP" altLang="en-US" sz="2800" dirty="0" smtClean="0">
                <a:latin typeface="HGP創英角ｺﾞｼｯｸUB" pitchFamily="50" charset="-128"/>
                <a:ea typeface="HGP創英角ｺﾞｼｯｸUB" pitchFamily="50" charset="-128"/>
              </a:rPr>
              <a:t>（描いた絵でもまぁおｋ）</a:t>
            </a:r>
            <a:endParaRPr lang="en-US" altLang="ja-JP" sz="2800" dirty="0" smtClean="0">
              <a:latin typeface="HGP創英角ｺﾞｼｯｸUB" pitchFamily="50" charset="-128"/>
              <a:ea typeface="HGP創英角ｺﾞｼｯｸUB" pitchFamily="50" charset="-128"/>
            </a:endParaRP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altLang="ja-JP" sz="2800" dirty="0" smtClean="0">
              <a:latin typeface="HGP創英角ｺﾞｼｯｸUB" pitchFamily="50" charset="-128"/>
              <a:ea typeface="HGP創英角ｺﾞｼｯｸUB" pitchFamily="50" charset="-128"/>
            </a:endParaRPr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ja-JP" altLang="en-US" sz="2800" dirty="0" smtClean="0">
                <a:latin typeface="HGP創英角ｺﾞｼｯｸUB" pitchFamily="50" charset="-128"/>
                <a:ea typeface="HGP創英角ｺﾞｼｯｸUB" pitchFamily="50" charset="-128"/>
              </a:rPr>
              <a:t>再来週に</a:t>
            </a:r>
            <a:endParaRPr lang="en-US" altLang="ja-JP" sz="2800" dirty="0" smtClean="0">
              <a:latin typeface="HGP創英角ｺﾞｼｯｸUB" pitchFamily="50" charset="-128"/>
              <a:ea typeface="HGP創英角ｺﾞｼｯｸUB" pitchFamily="50" charset="-128"/>
            </a:endParaRPr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ja-JP" altLang="en-US" sz="2800" dirty="0" smtClean="0">
                <a:latin typeface="HGP創英角ｺﾞｼｯｸUB" pitchFamily="50" charset="-128"/>
                <a:ea typeface="HGP創英角ｺﾞｼｯｸUB" pitchFamily="50" charset="-128"/>
              </a:rPr>
              <a:t>「自分のキャラについて」</a:t>
            </a:r>
            <a:endParaRPr lang="en-US" altLang="ja-JP" sz="2800" dirty="0" smtClean="0">
              <a:latin typeface="HGP創英角ｺﾞｼｯｸUB" pitchFamily="50" charset="-128"/>
              <a:ea typeface="HGP創英角ｺﾞｼｯｸUB" pitchFamily="50" charset="-128"/>
            </a:endParaRPr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ja-JP" altLang="en-US" sz="2800" dirty="0" smtClean="0">
                <a:latin typeface="HGP創英角ｺﾞｼｯｸUB" pitchFamily="50" charset="-128"/>
                <a:ea typeface="HGP創英角ｺﾞｼｯｸUB" pitchFamily="50" charset="-128"/>
              </a:rPr>
              <a:t>の簡単なプレゼンをして頂きます。</a:t>
            </a:r>
            <a:endParaRPr lang="en-US" altLang="ja-JP" sz="2800" dirty="0" smtClean="0">
              <a:latin typeface="HGP創英角ｺﾞｼｯｸUB" pitchFamily="50" charset="-128"/>
              <a:ea typeface="HGP創英角ｺﾞｼｯｸUB" pitchFamily="50" charset="-128"/>
            </a:endParaRPr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altLang="ja-JP" sz="2800" dirty="0" smtClean="0">
              <a:latin typeface="HGP創英角ｺﾞｼｯｸUB" pitchFamily="50" charset="-128"/>
              <a:ea typeface="HGP創英角ｺﾞｼｯｸUB" pitchFamily="50" charset="-128"/>
            </a:endParaRPr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ja-JP" altLang="en-US" sz="2800" dirty="0" smtClean="0">
                <a:latin typeface="HGP創英角ｺﾞｼｯｸUB" pitchFamily="50" charset="-128"/>
                <a:ea typeface="HGP創英角ｺﾞｼｯｸUB" pitchFamily="50" charset="-128"/>
              </a:rPr>
              <a:t>その前の準備期間です！</a:t>
            </a:r>
            <a:endParaRPr lang="en-US" altLang="ja-JP" sz="2800" dirty="0" smtClean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ja-JP" altLang="en-US" smtClean="0">
                <a:latin typeface="HGP明朝E" pitchFamily="18" charset="-128"/>
                <a:ea typeface="HGP明朝E" pitchFamily="18" charset="-128"/>
              </a:rPr>
              <a:t>本日の予定</a:t>
            </a:r>
            <a:r>
              <a:rPr lang="en-US" altLang="ja-JP" sz="3200" smtClean="0">
                <a:latin typeface="Adobe Heiti Std R"/>
                <a:ea typeface="Adobe Heiti Std R"/>
                <a:cs typeface="Adobe Heiti Std R"/>
              </a:rPr>
              <a:t>(05/08)</a:t>
            </a:r>
            <a:endParaRPr lang="ja-JP" altLang="en-US" sz="3200" smtClean="0">
              <a:latin typeface="Adobe Heiti Std R"/>
              <a:ea typeface="Adobe Heiti Std R"/>
              <a:cs typeface="Adobe Heiti Std R"/>
            </a:endParaRPr>
          </a:p>
        </p:txBody>
      </p:sp>
      <p:sp>
        <p:nvSpPr>
          <p:cNvPr id="14338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l"/>
            </a:pPr>
            <a:r>
              <a:rPr lang="ja-JP" altLang="en-US" sz="2800" smtClean="0">
                <a:latin typeface="HGP創英角ｺﾞｼｯｸUB" pitchFamily="50" charset="-128"/>
                <a:ea typeface="HGP創英角ｺﾞｼｯｸUB" pitchFamily="50" charset="-128"/>
              </a:rPr>
              <a:t>キャラの作り方　</a:t>
            </a:r>
            <a:r>
              <a:rPr lang="en-US" altLang="ja-JP" sz="2800" smtClean="0">
                <a:latin typeface="HGP創英角ｺﾞｼｯｸUB" pitchFamily="50" charset="-128"/>
                <a:ea typeface="HGP創英角ｺﾞｼｯｸUB" pitchFamily="50" charset="-128"/>
              </a:rPr>
              <a:t>【</a:t>
            </a:r>
            <a:r>
              <a:rPr lang="ja-JP" altLang="en-US" sz="2800" smtClean="0">
                <a:latin typeface="HGP創英角ｺﾞｼｯｸUB" pitchFamily="50" charset="-128"/>
                <a:ea typeface="HGP創英角ｺﾞｼｯｸUB" pitchFamily="50" charset="-128"/>
              </a:rPr>
              <a:t>プレゼン</a:t>
            </a:r>
            <a:r>
              <a:rPr lang="en-US" altLang="ja-JP" sz="2800" smtClean="0">
                <a:latin typeface="HGP創英角ｺﾞｼｯｸUB" pitchFamily="50" charset="-128"/>
                <a:ea typeface="HGP創英角ｺﾞｼｯｸUB" pitchFamily="50" charset="-128"/>
              </a:rPr>
              <a:t>】</a:t>
            </a:r>
          </a:p>
          <a:p>
            <a:pPr>
              <a:buFont typeface="Wingdings" pitchFamily="2" charset="2"/>
              <a:buChar char="u"/>
            </a:pPr>
            <a:r>
              <a:rPr lang="ja-JP" altLang="en-US" sz="2800" smtClean="0">
                <a:latin typeface="HGP創英角ｺﾞｼｯｸUB" pitchFamily="50" charset="-128"/>
                <a:ea typeface="HGP創英角ｺﾞｼｯｸUB" pitchFamily="50" charset="-128"/>
              </a:rPr>
              <a:t>イメージを集めてみよう</a:t>
            </a:r>
            <a:endParaRPr lang="en-US" altLang="ja-JP" sz="2800" smtClean="0">
              <a:latin typeface="HGP創英角ｺﾞｼｯｸUB" pitchFamily="50" charset="-128"/>
              <a:ea typeface="HGP創英角ｺﾞｼｯｸUB" pitchFamily="50" charset="-128"/>
            </a:endParaRPr>
          </a:p>
          <a:p>
            <a:pPr>
              <a:buFont typeface="Wingdings" pitchFamily="2" charset="2"/>
              <a:buChar char="u"/>
            </a:pPr>
            <a:r>
              <a:rPr lang="ja-JP" altLang="en-US" sz="2800" smtClean="0">
                <a:latin typeface="HGP創英角ｺﾞｼｯｸUB" pitchFamily="50" charset="-128"/>
                <a:ea typeface="HGP創英角ｺﾞｼｯｸUB" pitchFamily="50" charset="-128"/>
              </a:rPr>
              <a:t>課題</a:t>
            </a:r>
            <a:r>
              <a:rPr lang="en-US" altLang="ja-JP" sz="2800" smtClean="0">
                <a:latin typeface="HGP創英角ｺﾞｼｯｸUB" pitchFamily="50" charset="-128"/>
                <a:ea typeface="HGP創英角ｺﾞｼｯｸUB" pitchFamily="50" charset="-128"/>
              </a:rPr>
              <a:t>【5/15(</a:t>
            </a:r>
            <a:r>
              <a:rPr lang="ja-JP" altLang="en-US" sz="2800" smtClean="0">
                <a:latin typeface="HGP創英角ｺﾞｼｯｸUB" pitchFamily="50" charset="-128"/>
                <a:ea typeface="HGP創英角ｺﾞｼｯｸUB" pitchFamily="50" charset="-128"/>
              </a:rPr>
              <a:t>火</a:t>
            </a:r>
            <a:r>
              <a:rPr lang="en-US" altLang="ja-JP" sz="2800" smtClean="0">
                <a:latin typeface="HGP創英角ｺﾞｼｯｸUB" pitchFamily="50" charset="-128"/>
                <a:ea typeface="HGP創英角ｺﾞｼｯｸUB" pitchFamily="50" charset="-128"/>
              </a:rPr>
              <a:t>)</a:t>
            </a:r>
            <a:r>
              <a:rPr lang="ja-JP" altLang="en-US" sz="2800" smtClean="0">
                <a:latin typeface="HGP創英角ｺﾞｼｯｸUB" pitchFamily="50" charset="-128"/>
                <a:ea typeface="HGP創英角ｺﾞｼｯｸUB" pitchFamily="50" charset="-128"/>
              </a:rPr>
              <a:t>迄</a:t>
            </a:r>
            <a:r>
              <a:rPr lang="en-US" altLang="ja-JP" sz="2800" smtClean="0">
                <a:latin typeface="HGP創英角ｺﾞｼｯｸUB" pitchFamily="50" charset="-128"/>
                <a:ea typeface="HGP創英角ｺﾞｼｯｸUB" pitchFamily="50" charset="-128"/>
              </a:rPr>
              <a:t>】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ja-JP" altLang="en-US" smtClean="0">
                <a:latin typeface="HGP明朝E" pitchFamily="18" charset="-128"/>
                <a:ea typeface="HGP明朝E" pitchFamily="18" charset="-128"/>
              </a:rPr>
              <a:t>前回の課題と今日やること</a:t>
            </a:r>
            <a:endParaRPr lang="ja-JP" altLang="en-US" sz="3200" smtClean="0">
              <a:latin typeface="Adobe Heiti Std R"/>
              <a:ea typeface="Adobe Heiti Std R"/>
              <a:cs typeface="Adobe Heiti Std R"/>
            </a:endParaRPr>
          </a:p>
        </p:txBody>
      </p:sp>
      <p:sp>
        <p:nvSpPr>
          <p:cNvPr id="15362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l"/>
            </a:pPr>
            <a:r>
              <a:rPr lang="ja-JP" altLang="en-US" sz="2800" smtClean="0">
                <a:latin typeface="HGP創英角ｺﾞｼｯｸUB" pitchFamily="50" charset="-128"/>
                <a:ea typeface="HGP創英角ｺﾞｼｯｸUB" pitchFamily="50" charset="-128"/>
              </a:rPr>
              <a:t>オリジナルキャラクターを各々の方法で考えました。</a:t>
            </a:r>
            <a:endParaRPr lang="en-US" altLang="ja-JP" sz="2800" smtClean="0">
              <a:latin typeface="HGP創英角ｺﾞｼｯｸUB" pitchFamily="50" charset="-128"/>
              <a:ea typeface="HGP創英角ｺﾞｼｯｸUB" pitchFamily="50" charset="-128"/>
            </a:endParaRPr>
          </a:p>
          <a:p>
            <a:pPr>
              <a:buFont typeface="Wingdings" pitchFamily="2" charset="2"/>
              <a:buChar char="l"/>
            </a:pPr>
            <a:endParaRPr lang="en-US" altLang="ja-JP" sz="2800" smtClean="0">
              <a:latin typeface="HGP創英角ｺﾞｼｯｸUB" pitchFamily="50" charset="-128"/>
              <a:ea typeface="HGP創英角ｺﾞｼｯｸUB" pitchFamily="50" charset="-128"/>
            </a:endParaRPr>
          </a:p>
          <a:p>
            <a:pPr>
              <a:buFont typeface="Wingdings" pitchFamily="2" charset="2"/>
              <a:buChar char="l"/>
            </a:pPr>
            <a:r>
              <a:rPr lang="ja-JP" altLang="en-US" sz="2800" smtClean="0">
                <a:latin typeface="HGP創英角ｺﾞｼｯｸUB" pitchFamily="50" charset="-128"/>
                <a:ea typeface="HGP創英角ｺﾞｼｯｸUB" pitchFamily="50" charset="-128"/>
              </a:rPr>
              <a:t>前回考えたキャラクター像をさらに練り込んでいき、実践していく。</a:t>
            </a:r>
            <a:endParaRPr lang="en-US" altLang="ja-JP" sz="2800" smtClean="0">
              <a:latin typeface="HGP創英角ｺﾞｼｯｸUB" pitchFamily="50" charset="-128"/>
              <a:ea typeface="HGP創英角ｺﾞｼｯｸUB" pitchFamily="50" charset="-128"/>
            </a:endParaRPr>
          </a:p>
          <a:p>
            <a:pPr>
              <a:buFont typeface="Wingdings" pitchFamily="2" charset="2"/>
              <a:buChar char="l"/>
            </a:pPr>
            <a:endParaRPr lang="en-US" altLang="ja-JP" sz="2800" smtClean="0">
              <a:latin typeface="HGP創英角ｺﾞｼｯｸUB" pitchFamily="50" charset="-128"/>
              <a:ea typeface="HGP創英角ｺﾞｼｯｸUB" pitchFamily="50" charset="-128"/>
            </a:endParaRPr>
          </a:p>
          <a:p>
            <a:pPr>
              <a:buFont typeface="Wingdings" pitchFamily="2" charset="2"/>
              <a:buChar char="l"/>
            </a:pPr>
            <a:r>
              <a:rPr lang="ja-JP" altLang="en-US" sz="2800" smtClean="0">
                <a:latin typeface="HGP創英角ｺﾞｼｯｸUB" pitchFamily="50" charset="-128"/>
                <a:ea typeface="HGP創英角ｺﾞｼｯｸUB" pitchFamily="50" charset="-128"/>
              </a:rPr>
              <a:t>自分のキャラを自慢できるようになろう</a:t>
            </a:r>
            <a:endParaRPr lang="en-US" altLang="ja-JP" sz="2800" smtClean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ja-JP" altLang="en-US" smtClean="0">
                <a:latin typeface="HGP明朝E" pitchFamily="18" charset="-128"/>
                <a:ea typeface="HGP明朝E" pitchFamily="18" charset="-128"/>
              </a:rPr>
              <a:t>キャラの設定を掘り下げる</a:t>
            </a:r>
            <a:endParaRPr lang="ja-JP" altLang="en-US" sz="3200" smtClean="0">
              <a:latin typeface="Adobe Heiti Std R"/>
              <a:ea typeface="Adobe Heiti Std R"/>
              <a:cs typeface="Adobe Heiti Std R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ja-JP" altLang="en-US" sz="2800" dirty="0" smtClean="0">
                <a:latin typeface="HGP創英角ｺﾞｼｯｸUB" pitchFamily="50" charset="-128"/>
                <a:ea typeface="HGP創英角ｺﾞｼｯｸUB" pitchFamily="50" charset="-128"/>
              </a:rPr>
              <a:t>その１：そのキャラ、どんなキャラ？</a:t>
            </a:r>
            <a:endParaRPr lang="en-US" altLang="ja-JP" sz="2800" dirty="0">
              <a:latin typeface="HGP創英角ｺﾞｼｯｸUB" pitchFamily="50" charset="-128"/>
              <a:ea typeface="HGP創英角ｺﾞｼｯｸUB" pitchFamily="50" charset="-128"/>
            </a:endParaRP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altLang="ja-JP" sz="2800" dirty="0" smtClean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pic>
        <p:nvPicPr>
          <p:cNvPr id="16391" name="Picture 7" descr="slide01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468313" y="2133600"/>
            <a:ext cx="4127501" cy="4330700"/>
          </a:xfrm>
          <a:prstGeom prst="rect">
            <a:avLst/>
          </a:prstGeom>
          <a:noFill/>
        </p:spPr>
      </p:pic>
      <p:pic>
        <p:nvPicPr>
          <p:cNvPr id="16393" name="Picture 9" descr="koop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16463" y="2060575"/>
            <a:ext cx="4876800" cy="4546600"/>
          </a:xfrm>
          <a:prstGeom prst="rect">
            <a:avLst/>
          </a:prstGeom>
          <a:noFill/>
        </p:spPr>
      </p:pic>
      <p:pic>
        <p:nvPicPr>
          <p:cNvPr id="16392" name="Picture 8" descr="img_67769_1812647_0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987675" y="2133600"/>
            <a:ext cx="2892425" cy="44640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ja-JP" altLang="en-US" smtClean="0">
                <a:latin typeface="HGP明朝E" pitchFamily="18" charset="-128"/>
                <a:ea typeface="HGP明朝E" pitchFamily="18" charset="-128"/>
              </a:rPr>
              <a:t>キャラの立ち位置を考える</a:t>
            </a:r>
            <a:endParaRPr lang="ja-JP" altLang="en-US" sz="3200" smtClean="0">
              <a:latin typeface="Adobe Heiti Std R"/>
              <a:ea typeface="Adobe Heiti Std R"/>
              <a:cs typeface="Adobe Heiti Std R"/>
            </a:endParaRPr>
          </a:p>
        </p:txBody>
      </p:sp>
      <p:sp>
        <p:nvSpPr>
          <p:cNvPr id="17410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l"/>
            </a:pPr>
            <a:r>
              <a:rPr lang="ja-JP" altLang="en-US" sz="2800" smtClean="0">
                <a:latin typeface="HGP創英角ｺﾞｼｯｸUB" pitchFamily="50" charset="-128"/>
                <a:ea typeface="HGP創英角ｺﾞｼｯｸUB" pitchFamily="50" charset="-128"/>
              </a:rPr>
              <a:t>ヒーロー？　ヒロイン？　悪役？</a:t>
            </a:r>
            <a:endParaRPr lang="en-US" altLang="ja-JP" sz="2800" smtClean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ja-JP" altLang="en-US" smtClean="0">
                <a:latin typeface="HGP明朝E" pitchFamily="18" charset="-128"/>
                <a:ea typeface="HGP明朝E" pitchFamily="18" charset="-128"/>
              </a:rPr>
              <a:t>キャラの設定を掘り下げる</a:t>
            </a:r>
            <a:endParaRPr lang="ja-JP" altLang="en-US" sz="3200" smtClean="0">
              <a:latin typeface="Adobe Heiti Std R"/>
              <a:ea typeface="Adobe Heiti Std R"/>
              <a:cs typeface="Adobe Heiti Std R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600200"/>
            <a:ext cx="5410200" cy="1036638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ja-JP" altLang="en-US" sz="2800" dirty="0" smtClean="0">
                <a:latin typeface="HGP創英角ｺﾞｼｯｸUB" pitchFamily="50" charset="-128"/>
                <a:ea typeface="HGP創英角ｺﾞｼｯｸUB" pitchFamily="50" charset="-128"/>
              </a:rPr>
              <a:t>その２：そのキャラ、どんな生活してるの？</a:t>
            </a:r>
            <a:endParaRPr lang="en-US" altLang="ja-JP" sz="2800" dirty="0">
              <a:latin typeface="HGP創英角ｺﾞｼｯｸUB" pitchFamily="50" charset="-128"/>
              <a:ea typeface="HGP創英角ｺﾞｼｯｸUB" pitchFamily="50" charset="-128"/>
            </a:endParaRP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altLang="ja-JP" sz="2800" dirty="0" smtClean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18436" name="テキスト ボックス 3"/>
          <p:cNvSpPr txBox="1">
            <a:spLocks noChangeArrowheads="1"/>
          </p:cNvSpPr>
          <p:nvPr/>
        </p:nvSpPr>
        <p:spPr bwMode="auto">
          <a:xfrm>
            <a:off x="755650" y="2852738"/>
            <a:ext cx="4464050" cy="175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>
                <a:latin typeface="Calibri" pitchFamily="34" charset="0"/>
              </a:rPr>
              <a:t>・普段は小さな村で友達と学生生活を送っている</a:t>
            </a:r>
            <a:endParaRPr lang="en-US" altLang="ja-JP">
              <a:latin typeface="Calibri" pitchFamily="34" charset="0"/>
            </a:endParaRPr>
          </a:p>
          <a:p>
            <a:r>
              <a:rPr lang="ja-JP" altLang="en-US">
                <a:latin typeface="Calibri" pitchFamily="34" charset="0"/>
              </a:rPr>
              <a:t>・神子としての修行を積んでいる</a:t>
            </a:r>
            <a:endParaRPr lang="en-US" altLang="ja-JP">
              <a:latin typeface="Calibri" pitchFamily="34" charset="0"/>
            </a:endParaRPr>
          </a:p>
          <a:p>
            <a:r>
              <a:rPr lang="ja-JP" altLang="en-US">
                <a:latin typeface="Calibri" pitchFamily="34" charset="0"/>
              </a:rPr>
              <a:t>・↑宗教学を学んでいる</a:t>
            </a:r>
            <a:endParaRPr lang="en-US" altLang="ja-JP">
              <a:latin typeface="Calibri" pitchFamily="34" charset="0"/>
            </a:endParaRPr>
          </a:p>
          <a:p>
            <a:r>
              <a:rPr lang="ja-JP" altLang="en-US">
                <a:latin typeface="Calibri" pitchFamily="34" charset="0"/>
              </a:rPr>
              <a:t>・叔父と叔母と共に暮らしている。</a:t>
            </a:r>
            <a:endParaRPr lang="en-US" altLang="ja-JP">
              <a:latin typeface="Calibri" pitchFamily="34" charset="0"/>
            </a:endParaRPr>
          </a:p>
          <a:p>
            <a:endParaRPr lang="ja-JP" altLang="en-US">
              <a:latin typeface="Calibri" pitchFamily="34" charset="0"/>
            </a:endParaRPr>
          </a:p>
        </p:txBody>
      </p:sp>
      <p:sp>
        <p:nvSpPr>
          <p:cNvPr id="18437" name="テキスト ボックス 7"/>
          <p:cNvSpPr txBox="1">
            <a:spLocks noChangeArrowheads="1"/>
          </p:cNvSpPr>
          <p:nvPr/>
        </p:nvSpPr>
        <p:spPr bwMode="auto">
          <a:xfrm>
            <a:off x="684213" y="5157788"/>
            <a:ext cx="4464050" cy="922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>
                <a:latin typeface="Calibri" pitchFamily="34" charset="0"/>
              </a:rPr>
              <a:t>・一日・一ヶ月・一年のスケジュールを考えてみるのも良い。</a:t>
            </a:r>
            <a:endParaRPr lang="en-US" altLang="ja-JP">
              <a:latin typeface="Calibri" pitchFamily="34" charset="0"/>
            </a:endParaRPr>
          </a:p>
          <a:p>
            <a:r>
              <a:rPr lang="ja-JP" altLang="en-US">
                <a:latin typeface="Calibri" pitchFamily="34" charset="0"/>
              </a:rPr>
              <a:t>・できるだけ細かく考えてみよう</a:t>
            </a:r>
          </a:p>
        </p:txBody>
      </p:sp>
      <p:pic>
        <p:nvPicPr>
          <p:cNvPr id="18439" name="Picture 7" descr="img_67769_1812647_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40425" y="1700213"/>
            <a:ext cx="3079750" cy="47529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ja-JP" altLang="en-US" smtClean="0">
                <a:latin typeface="HGP明朝E" pitchFamily="18" charset="-128"/>
                <a:ea typeface="HGP明朝E" pitchFamily="18" charset="-128"/>
              </a:rPr>
              <a:t>キャラの設定を掘り下げる</a:t>
            </a:r>
            <a:endParaRPr lang="ja-JP" altLang="en-US" sz="3200" smtClean="0">
              <a:latin typeface="Adobe Heiti Std R"/>
              <a:ea typeface="Adobe Heiti Std R"/>
              <a:cs typeface="Adobe Heiti Std R"/>
            </a:endParaRPr>
          </a:p>
        </p:txBody>
      </p:sp>
      <p:sp>
        <p:nvSpPr>
          <p:cNvPr id="19458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600200"/>
            <a:ext cx="6275388" cy="533400"/>
          </a:xfrm>
        </p:spPr>
        <p:txBody>
          <a:bodyPr/>
          <a:lstStyle/>
          <a:p>
            <a:pPr>
              <a:buFont typeface="Wingdings" pitchFamily="2" charset="2"/>
              <a:buChar char="l"/>
            </a:pPr>
            <a:r>
              <a:rPr lang="ja-JP" altLang="en-US" sz="2800" smtClean="0">
                <a:latin typeface="HGP創英角ｺﾞｼｯｸUB" pitchFamily="50" charset="-128"/>
                <a:ea typeface="HGP創英角ｺﾞｼｯｸUB" pitchFamily="50" charset="-128"/>
              </a:rPr>
              <a:t>その３：キャラクターの設定を考える</a:t>
            </a:r>
            <a:endParaRPr lang="en-US" altLang="ja-JP" sz="2800" smtClean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19459" name="テキスト ボックス 3"/>
          <p:cNvSpPr txBox="1">
            <a:spLocks noChangeArrowheads="1"/>
          </p:cNvSpPr>
          <p:nvPr/>
        </p:nvSpPr>
        <p:spPr bwMode="auto">
          <a:xfrm>
            <a:off x="755650" y="2276475"/>
            <a:ext cx="5616575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>
                <a:latin typeface="Calibri" pitchFamily="34" charset="0"/>
              </a:rPr>
              <a:t>・年齢、性別、職業、性格、好き嫌い</a:t>
            </a:r>
            <a:endParaRPr lang="en-US" altLang="ja-JP">
              <a:latin typeface="Calibri" pitchFamily="34" charset="0"/>
            </a:endParaRPr>
          </a:p>
          <a:p>
            <a:r>
              <a:rPr lang="ja-JP" altLang="en-US">
                <a:latin typeface="Calibri" pitchFamily="34" charset="0"/>
              </a:rPr>
              <a:t>・一人称、趣味、特技、</a:t>
            </a:r>
            <a:endParaRPr lang="en-US" altLang="ja-JP">
              <a:latin typeface="Calibri" pitchFamily="34" charset="0"/>
            </a:endParaRPr>
          </a:p>
          <a:p>
            <a:r>
              <a:rPr lang="ja-JP" altLang="en-US">
                <a:latin typeface="Calibri" pitchFamily="34" charset="0"/>
              </a:rPr>
              <a:t>・能力、家族構成、友人関係</a:t>
            </a:r>
            <a:endParaRPr lang="en-US" altLang="ja-JP">
              <a:latin typeface="Calibri" pitchFamily="34" charset="0"/>
            </a:endParaRPr>
          </a:p>
          <a:p>
            <a:endParaRPr lang="en-US" altLang="ja-JP">
              <a:latin typeface="Calibri" pitchFamily="34" charset="0"/>
            </a:endParaRPr>
          </a:p>
          <a:p>
            <a:r>
              <a:rPr lang="ja-JP" altLang="en-US">
                <a:latin typeface="Calibri" pitchFamily="34" charset="0"/>
              </a:rPr>
              <a:t>・とにかく色々なキャラクター設定を考えよう。</a:t>
            </a:r>
            <a:endParaRPr lang="en-US" altLang="ja-JP">
              <a:latin typeface="Calibri" pitchFamily="34" charset="0"/>
            </a:endParaRPr>
          </a:p>
          <a:p>
            <a:endParaRPr lang="ja-JP" altLang="en-US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ja-JP" altLang="en-US" smtClean="0">
                <a:latin typeface="HGP明朝E" pitchFamily="18" charset="-128"/>
                <a:ea typeface="HGP明朝E" pitchFamily="18" charset="-128"/>
              </a:rPr>
              <a:t>キャラの設定を掘り下げる</a:t>
            </a:r>
            <a:endParaRPr lang="ja-JP" altLang="en-US" sz="3200" smtClean="0">
              <a:latin typeface="Adobe Heiti Std R"/>
              <a:ea typeface="Adobe Heiti Std R"/>
              <a:cs typeface="Adobe Heiti Std R"/>
            </a:endParaRPr>
          </a:p>
        </p:txBody>
      </p:sp>
      <p:sp>
        <p:nvSpPr>
          <p:cNvPr id="20482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600200"/>
            <a:ext cx="7499350" cy="533400"/>
          </a:xfrm>
        </p:spPr>
        <p:txBody>
          <a:bodyPr/>
          <a:lstStyle/>
          <a:p>
            <a:pPr>
              <a:buFont typeface="Wingdings" pitchFamily="2" charset="2"/>
              <a:buChar char="l"/>
            </a:pPr>
            <a:r>
              <a:rPr lang="ja-JP" altLang="en-US" sz="2800" smtClean="0">
                <a:latin typeface="HGP創英角ｺﾞｼｯｸUB" pitchFamily="50" charset="-128"/>
                <a:ea typeface="HGP創英角ｺﾞｼｯｸUB" pitchFamily="50" charset="-128"/>
              </a:rPr>
              <a:t>その４：キャラクターの魅力を引き出す要素</a:t>
            </a:r>
            <a:endParaRPr lang="en-US" altLang="ja-JP" sz="2800" smtClean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20483" name="テキスト ボックス 3"/>
          <p:cNvSpPr txBox="1">
            <a:spLocks noChangeArrowheads="1"/>
          </p:cNvSpPr>
          <p:nvPr/>
        </p:nvSpPr>
        <p:spPr bwMode="auto">
          <a:xfrm>
            <a:off x="755650" y="2276475"/>
            <a:ext cx="5616575" cy="2862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>
                <a:latin typeface="Calibri" pitchFamily="34" charset="0"/>
              </a:rPr>
              <a:t>・ぼくの考えた最高のキャラクター↓</a:t>
            </a:r>
            <a:endParaRPr lang="en-US" altLang="ja-JP">
              <a:latin typeface="Calibri" pitchFamily="34" charset="0"/>
            </a:endParaRPr>
          </a:p>
          <a:p>
            <a:endParaRPr lang="en-US" altLang="ja-JP">
              <a:latin typeface="Calibri" pitchFamily="34" charset="0"/>
            </a:endParaRPr>
          </a:p>
          <a:p>
            <a:r>
              <a:rPr lang="ja-JP" altLang="en-US">
                <a:latin typeface="Calibri" pitchFamily="34" charset="0"/>
              </a:rPr>
              <a:t>・ファンタジー世界（魔界）出身</a:t>
            </a:r>
            <a:endParaRPr lang="en-US" altLang="ja-JP">
              <a:latin typeface="Calibri" pitchFamily="34" charset="0"/>
            </a:endParaRPr>
          </a:p>
          <a:p>
            <a:r>
              <a:rPr lang="ja-JP" altLang="en-US">
                <a:latin typeface="Calibri" pitchFamily="34" charset="0"/>
              </a:rPr>
              <a:t>・男</a:t>
            </a:r>
            <a:r>
              <a:rPr lang="en-US" altLang="ja-JP">
                <a:latin typeface="Calibri" pitchFamily="34" charset="0"/>
              </a:rPr>
              <a:t>(16)</a:t>
            </a:r>
          </a:p>
          <a:p>
            <a:r>
              <a:rPr lang="ja-JP" altLang="en-US">
                <a:latin typeface="Calibri" pitchFamily="34" charset="0"/>
              </a:rPr>
              <a:t>・名家出身・身なりが良い</a:t>
            </a:r>
            <a:endParaRPr lang="en-US" altLang="ja-JP">
              <a:latin typeface="Calibri" pitchFamily="34" charset="0"/>
            </a:endParaRPr>
          </a:p>
          <a:p>
            <a:r>
              <a:rPr lang="ja-JP" altLang="en-US">
                <a:latin typeface="Calibri" pitchFamily="34" charset="0"/>
              </a:rPr>
              <a:t>・身長</a:t>
            </a:r>
            <a:r>
              <a:rPr lang="en-US" altLang="ja-JP">
                <a:latin typeface="Calibri" pitchFamily="34" charset="0"/>
              </a:rPr>
              <a:t>190cm</a:t>
            </a:r>
          </a:p>
          <a:p>
            <a:r>
              <a:rPr lang="ja-JP" altLang="en-US">
                <a:latin typeface="Calibri" pitchFamily="34" charset="0"/>
              </a:rPr>
              <a:t>・成績優秀・スポーツ万能・頭脳明晰</a:t>
            </a:r>
            <a:endParaRPr lang="en-US" altLang="ja-JP">
              <a:latin typeface="Calibri" pitchFamily="34" charset="0"/>
            </a:endParaRPr>
          </a:p>
          <a:p>
            <a:r>
              <a:rPr lang="ja-JP" altLang="en-US">
                <a:latin typeface="Calibri" pitchFamily="34" charset="0"/>
              </a:rPr>
              <a:t>・魔界最高の能力を持っている</a:t>
            </a:r>
            <a:endParaRPr lang="en-US" altLang="ja-JP">
              <a:latin typeface="Calibri" pitchFamily="34" charset="0"/>
            </a:endParaRPr>
          </a:p>
          <a:p>
            <a:r>
              <a:rPr lang="ja-JP" altLang="en-US">
                <a:latin typeface="Calibri" pitchFamily="34" charset="0"/>
              </a:rPr>
              <a:t>・時を止める力を秘めている</a:t>
            </a:r>
            <a:endParaRPr lang="en-US" altLang="ja-JP">
              <a:latin typeface="Calibri" pitchFamily="34" charset="0"/>
            </a:endParaRPr>
          </a:p>
          <a:p>
            <a:r>
              <a:rPr lang="ja-JP" altLang="en-US">
                <a:latin typeface="Calibri" pitchFamily="34" charset="0"/>
              </a:rPr>
              <a:t>・しかし性格が良くて誰にでも好かれる</a:t>
            </a:r>
            <a:endParaRPr lang="en-US" altLang="ja-JP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テキスト ボックス 3"/>
          <p:cNvSpPr txBox="1">
            <a:spLocks noChangeArrowheads="1"/>
          </p:cNvSpPr>
          <p:nvPr/>
        </p:nvSpPr>
        <p:spPr bwMode="auto">
          <a:xfrm>
            <a:off x="250825" y="3141663"/>
            <a:ext cx="864235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ja-JP" altLang="en-US" sz="4800" b="1">
                <a:latin typeface="Calibri" pitchFamily="34" charset="0"/>
              </a:rPr>
              <a:t>そんなやつがいてたまるかい！</a:t>
            </a:r>
            <a:endParaRPr lang="en-US" altLang="ja-JP" sz="4800" b="1">
              <a:latin typeface="Calibri" pitchFamily="34" charset="0"/>
            </a:endParaRPr>
          </a:p>
        </p:txBody>
      </p:sp>
      <p:sp>
        <p:nvSpPr>
          <p:cNvPr id="21506" name="タイトル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ja-JP" altLang="en-US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</TotalTime>
  <Words>1051</Words>
  <Application>Microsoft Office PowerPoint</Application>
  <PresentationFormat>画面に合わせる (4:3)</PresentationFormat>
  <Paragraphs>90</Paragraphs>
  <Slides>15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デザイン テンプレート</vt:lpstr>
      </vt:variant>
      <vt:variant>
        <vt:i4>1</vt:i4>
      </vt:variant>
      <vt:variant>
        <vt:lpstr>スライド タイトル</vt:lpstr>
      </vt:variant>
      <vt:variant>
        <vt:i4>15</vt:i4>
      </vt:variant>
    </vt:vector>
  </HeadingPairs>
  <TitlesOfParts>
    <vt:vector size="23" baseType="lpstr">
      <vt:lpstr>Calibri</vt:lpstr>
      <vt:lpstr>ＭＳ Ｐゴシック</vt:lpstr>
      <vt:lpstr>Arial</vt:lpstr>
      <vt:lpstr>HGP創英角ｺﾞｼｯｸUB</vt:lpstr>
      <vt:lpstr>HGP明朝E</vt:lpstr>
      <vt:lpstr>Adobe Heiti Std R</vt:lpstr>
      <vt:lpstr>Wingdings</vt:lpstr>
      <vt:lpstr>Office ​​テーマ</vt:lpstr>
      <vt:lpstr>イラスト講座第二回</vt:lpstr>
      <vt:lpstr>本日の予定(05/08)</vt:lpstr>
      <vt:lpstr>前回の課題と今日やること</vt:lpstr>
      <vt:lpstr>キャラの設定を掘り下げる</vt:lpstr>
      <vt:lpstr>キャラの立ち位置を考える</vt:lpstr>
      <vt:lpstr>キャラの設定を掘り下げる</vt:lpstr>
      <vt:lpstr>キャラの設定を掘り下げる</vt:lpstr>
      <vt:lpstr>キャラの設定を掘り下げる</vt:lpstr>
      <vt:lpstr>スライド 9</vt:lpstr>
      <vt:lpstr>キャラの設定を掘り下げる</vt:lpstr>
      <vt:lpstr>キャラの設定を掘り下げる</vt:lpstr>
      <vt:lpstr>キャラの設定を掘り下げる</vt:lpstr>
      <vt:lpstr>キャラの設定を掘り下げる</vt:lpstr>
      <vt:lpstr>キャラの設定を掘り下げる</vt:lpstr>
      <vt:lpstr>課題【5/15迄】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イラスト講座第二回</dc:title>
  <dc:creator>yumeneko</dc:creator>
  <cp:lastModifiedBy>AT4</cp:lastModifiedBy>
  <cp:revision>14</cp:revision>
  <dcterms:created xsi:type="dcterms:W3CDTF">2012-05-08T07:39:04Z</dcterms:created>
  <dcterms:modified xsi:type="dcterms:W3CDTF">2012-05-08T10:36:45Z</dcterms:modified>
</cp:coreProperties>
</file>