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66"/>
    <a:srgbClr val="FF99FF"/>
    <a:srgbClr val="FD9795"/>
    <a:srgbClr val="FC77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F8A3-98E0-4669-9DB5-0BA98C36D843}" type="datetimeFigureOut">
              <a:rPr kumimoji="1" lang="ja-JP" altLang="en-US" smtClean="0"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BEB5-DC36-460C-A79C-C73BC82EE45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1331640" y="1556792"/>
          <a:ext cx="6838224" cy="4173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9704"/>
                <a:gridCol w="1139704"/>
                <a:gridCol w="1139704"/>
                <a:gridCol w="1139704"/>
                <a:gridCol w="1139704"/>
                <a:gridCol w="1139704"/>
              </a:tblGrid>
              <a:tr h="221744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昭和</a:t>
                      </a:r>
                      <a:r>
                        <a:rPr kumimoji="1" lang="en-US" altLang="ja-JP" dirty="0" smtClean="0"/>
                        <a:t>34</a:t>
                      </a:r>
                      <a:r>
                        <a:rPr kumimoji="1" lang="ja-JP" altLang="en-US" dirty="0" smtClean="0"/>
                        <a:t>年法施行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歳未満</a:t>
                      </a:r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歳未満</a:t>
                      </a:r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歳以上（未加入）</a:t>
                      </a:r>
                    </a:p>
                    <a:p>
                      <a:endParaRPr lang="ja-JP" altLang="en-US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歳以上（加入）</a:t>
                      </a:r>
                    </a:p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歳以上（未加入）</a:t>
                      </a:r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歳以上（加入）</a:t>
                      </a:r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1403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</a:tr>
              <a:tr h="54839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88032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昭和</a:t>
                      </a:r>
                      <a:r>
                        <a:rPr kumimoji="1" lang="en-US" altLang="ja-JP" dirty="0" smtClean="0"/>
                        <a:t>60</a:t>
                      </a:r>
                      <a:r>
                        <a:rPr kumimoji="1" lang="ja-JP" altLang="en-US" dirty="0" smtClean="0"/>
                        <a:t>年法施行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25676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81403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つの角を切り取った四角形 1"/>
          <p:cNvSpPr/>
          <p:nvPr/>
        </p:nvSpPr>
        <p:spPr>
          <a:xfrm>
            <a:off x="2051720" y="332656"/>
            <a:ext cx="4536504" cy="504056"/>
          </a:xfrm>
          <a:prstGeom prst="snip1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障害基礎年金は、誰に支給されるのか？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179512" y="908720"/>
            <a:ext cx="492443" cy="4680520"/>
            <a:chOff x="179512" y="908720"/>
            <a:chExt cx="492443" cy="4680520"/>
          </a:xfrm>
        </p:grpSpPr>
        <p:sp>
          <p:nvSpPr>
            <p:cNvPr id="3" name="下矢印 2"/>
            <p:cNvSpPr/>
            <p:nvPr/>
          </p:nvSpPr>
          <p:spPr>
            <a:xfrm>
              <a:off x="251520" y="908720"/>
              <a:ext cx="360040" cy="468052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79512" y="2132856"/>
              <a:ext cx="492443" cy="295232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spc="600" dirty="0" smtClean="0">
                  <a:latin typeface="HGSｺﾞｼｯｸM" pitchFamily="50" charset="-128"/>
                  <a:ea typeface="HGSｺﾞｼｯｸM" pitchFamily="50" charset="-128"/>
                </a:rPr>
                <a:t>時間の流れ</a:t>
              </a:r>
              <a:endParaRPr kumimoji="1" lang="ja-JP" altLang="en-US" sz="2000" b="1" spc="6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7452320" y="1412776"/>
            <a:ext cx="1152128" cy="576064"/>
          </a:xfrm>
          <a:prstGeom prst="rect">
            <a:avLst/>
          </a:prstGeom>
          <a:solidFill>
            <a:srgbClr val="FD979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ysClr val="windowText" lastClr="000000"/>
                </a:solidFill>
              </a:rPr>
              <a:t>棄却</a:t>
            </a:r>
            <a:endParaRPr kumimoji="1" lang="ja-JP" alt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452320" y="2492896"/>
            <a:ext cx="1152128" cy="576064"/>
          </a:xfrm>
          <a:prstGeom prst="rect">
            <a:avLst/>
          </a:prstGeom>
          <a:solidFill>
            <a:srgbClr val="FD979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</a:rPr>
              <a:t>認容</a:t>
            </a:r>
            <a:endParaRPr kumimoji="1" lang="ja-JP" altLang="en-US" b="1" dirty="0">
              <a:solidFill>
                <a:sysClr val="windowText" lastClr="000000"/>
              </a:solidFill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7452320" y="3789040"/>
            <a:ext cx="1152128" cy="2736304"/>
            <a:chOff x="7452320" y="3789040"/>
            <a:chExt cx="1152128" cy="2736304"/>
          </a:xfrm>
        </p:grpSpPr>
        <p:sp>
          <p:nvSpPr>
            <p:cNvPr id="16" name="正方形/長方形 15"/>
            <p:cNvSpPr/>
            <p:nvPr/>
          </p:nvSpPr>
          <p:spPr>
            <a:xfrm>
              <a:off x="7452320" y="3789040"/>
              <a:ext cx="1152128" cy="576064"/>
            </a:xfrm>
            <a:prstGeom prst="rect">
              <a:avLst/>
            </a:prstGeom>
            <a:solidFill>
              <a:srgbClr val="FD9795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ysClr val="windowText" lastClr="000000"/>
                  </a:solidFill>
                </a:rPr>
                <a:t>棄却</a:t>
              </a:r>
              <a:endParaRPr kumimoji="1" lang="ja-JP" altLang="en-US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7452320" y="4869160"/>
              <a:ext cx="1152128" cy="576064"/>
            </a:xfrm>
            <a:prstGeom prst="rect">
              <a:avLst/>
            </a:prstGeom>
            <a:solidFill>
              <a:srgbClr val="FD9795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ysClr val="windowText" lastClr="000000"/>
                  </a:solidFill>
                </a:rPr>
                <a:t>棄却</a:t>
              </a:r>
              <a:endParaRPr kumimoji="1" lang="ja-JP" altLang="en-US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7452320" y="5949280"/>
              <a:ext cx="1152128" cy="576064"/>
            </a:xfrm>
            <a:prstGeom prst="rect">
              <a:avLst/>
            </a:prstGeom>
            <a:solidFill>
              <a:srgbClr val="FD9795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ysClr val="windowText" lastClr="000000"/>
                  </a:solidFill>
                </a:rPr>
                <a:t>認容</a:t>
              </a:r>
              <a:endParaRPr kumimoji="1" lang="ja-JP" altLang="en-US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395536" y="1124744"/>
            <a:ext cx="6768752" cy="1872208"/>
            <a:chOff x="395536" y="1124744"/>
            <a:chExt cx="6768752" cy="1872208"/>
          </a:xfrm>
        </p:grpSpPr>
        <p:sp>
          <p:nvSpPr>
            <p:cNvPr id="4" name="角丸四角形 3"/>
            <p:cNvSpPr/>
            <p:nvPr/>
          </p:nvSpPr>
          <p:spPr>
            <a:xfrm>
              <a:off x="1619672" y="1988840"/>
              <a:ext cx="1008112" cy="50405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ysClr val="windowText" lastClr="000000"/>
                  </a:solidFill>
                </a:rPr>
                <a:t>Ｘら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右矢印 4"/>
            <p:cNvSpPr/>
            <p:nvPr/>
          </p:nvSpPr>
          <p:spPr>
            <a:xfrm rot="21325755">
              <a:off x="2867576" y="1462997"/>
              <a:ext cx="3096344" cy="720080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不支給処分の取り消し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6156176" y="1412776"/>
              <a:ext cx="1008112" cy="5040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Ｙ</a:t>
              </a:r>
              <a:r>
                <a:rPr kumimoji="1" lang="en-US" altLang="ja-JP" dirty="0" smtClean="0">
                  <a:solidFill>
                    <a:sysClr val="windowText" lastClr="000000"/>
                  </a:solidFill>
                </a:rPr>
                <a:t>1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右矢印 6"/>
            <p:cNvSpPr/>
            <p:nvPr/>
          </p:nvSpPr>
          <p:spPr>
            <a:xfrm rot="276256">
              <a:off x="2867713" y="2255970"/>
              <a:ext cx="3096344" cy="720080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国民年金法に関し国賠請求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6156176" y="2492896"/>
              <a:ext cx="1008112" cy="5040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Ｙ</a:t>
              </a:r>
              <a:r>
                <a:rPr kumimoji="1" lang="en-US" altLang="ja-JP" dirty="0" smtClean="0">
                  <a:solidFill>
                    <a:sysClr val="windowText" lastClr="000000"/>
                  </a:solidFill>
                </a:rPr>
                <a:t>2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95536" y="1124744"/>
              <a:ext cx="194421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第１審（東京地裁）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467544" y="3429000"/>
            <a:ext cx="6696744" cy="3024336"/>
            <a:chOff x="467544" y="3429000"/>
            <a:chExt cx="6696744" cy="3024336"/>
          </a:xfrm>
        </p:grpSpPr>
        <p:sp>
          <p:nvSpPr>
            <p:cNvPr id="11" name="角丸四角形 10"/>
            <p:cNvSpPr/>
            <p:nvPr/>
          </p:nvSpPr>
          <p:spPr>
            <a:xfrm>
              <a:off x="1619672" y="4365104"/>
              <a:ext cx="1008112" cy="50405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ysClr val="windowText" lastClr="000000"/>
                  </a:solidFill>
                </a:rPr>
                <a:t>Ｘら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右矢印 11"/>
            <p:cNvSpPr/>
            <p:nvPr/>
          </p:nvSpPr>
          <p:spPr>
            <a:xfrm rot="21325755">
              <a:off x="2692316" y="3846255"/>
              <a:ext cx="3271884" cy="720080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不支給処分の取り消し（控訴）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6156176" y="3789040"/>
              <a:ext cx="1008112" cy="5040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Ｙ</a:t>
              </a:r>
              <a:r>
                <a:rPr kumimoji="1" lang="en-US" altLang="ja-JP" dirty="0" smtClean="0">
                  <a:solidFill>
                    <a:sysClr val="windowText" lastClr="000000"/>
                  </a:solidFill>
                </a:rPr>
                <a:t>1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右矢印 13"/>
            <p:cNvSpPr/>
            <p:nvPr/>
          </p:nvSpPr>
          <p:spPr>
            <a:xfrm rot="276256">
              <a:off x="2651080" y="4647398"/>
              <a:ext cx="3474132" cy="720080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国民年金法に関し国賠請求（控訴）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6156176" y="4869160"/>
              <a:ext cx="1008112" cy="5040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Ｙ</a:t>
              </a:r>
              <a:r>
                <a:rPr kumimoji="1" lang="en-US" altLang="ja-JP" dirty="0" smtClean="0">
                  <a:solidFill>
                    <a:sysClr val="windowText" lastClr="000000"/>
                  </a:solidFill>
                </a:rPr>
                <a:t>2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1619672" y="5877272"/>
              <a:ext cx="1008112" cy="5040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Ｙ</a:t>
              </a:r>
              <a:r>
                <a:rPr kumimoji="1" lang="en-US" altLang="ja-JP" dirty="0" smtClean="0">
                  <a:solidFill>
                    <a:sysClr val="windowText" lastClr="000000"/>
                  </a:solidFill>
                </a:rPr>
                <a:t>2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156176" y="5949280"/>
              <a:ext cx="1008112" cy="50405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ysClr val="windowText" lastClr="000000"/>
                  </a:solidFill>
                </a:rPr>
                <a:t>Ｘら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右矢印 20"/>
            <p:cNvSpPr/>
            <p:nvPr/>
          </p:nvSpPr>
          <p:spPr>
            <a:xfrm>
              <a:off x="2843808" y="5733256"/>
              <a:ext cx="3096344" cy="720080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国賠請求の取り消し（控訴）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67544" y="3429000"/>
              <a:ext cx="194421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第２審（東京高裁）</a:t>
              </a:r>
              <a:endParaRPr kumimoji="1" lang="ja-JP" altLang="en-US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5" name="1 つの角を切り取った四角形 24"/>
          <p:cNvSpPr/>
          <p:nvPr/>
        </p:nvSpPr>
        <p:spPr>
          <a:xfrm>
            <a:off x="2843808" y="332656"/>
            <a:ext cx="2952328" cy="476672"/>
          </a:xfrm>
          <a:prstGeom prst="snip1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</a:rPr>
              <a:t>裁判</a:t>
            </a:r>
            <a:r>
              <a:rPr kumimoji="1" lang="ja-JP" altLang="en-US" dirty="0" smtClean="0">
                <a:solidFill>
                  <a:sysClr val="windowText" lastClr="000000"/>
                </a:solidFill>
              </a:rPr>
              <a:t>の大まかな流れ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611560" y="3284984"/>
            <a:ext cx="79928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87624" y="2060848"/>
          <a:ext cx="6792417" cy="2664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1"/>
                <a:gridCol w="2376264"/>
                <a:gridCol w="2975992"/>
              </a:tblGrid>
              <a:tr h="50405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昭和</a:t>
                      </a:r>
                      <a:r>
                        <a:rPr kumimoji="1" lang="en-US" altLang="ja-JP" dirty="0" smtClean="0"/>
                        <a:t>60</a:t>
                      </a:r>
                      <a:r>
                        <a:rPr kumimoji="1" lang="ja-JP" altLang="en-US" dirty="0" smtClean="0"/>
                        <a:t>年法の合憲性</a:t>
                      </a:r>
                      <a:endParaRPr kumimoji="1" lang="ja-JP" altLang="en-US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昭和</a:t>
                      </a:r>
                      <a:r>
                        <a:rPr kumimoji="1" lang="en-US" altLang="ja-JP" dirty="0" smtClean="0"/>
                        <a:t>60</a:t>
                      </a:r>
                      <a:r>
                        <a:rPr kumimoji="1" lang="ja-JP" altLang="en-US" dirty="0" smtClean="0"/>
                        <a:t>年法の扱いに関して</a:t>
                      </a:r>
                      <a:endParaRPr kumimoji="1" lang="ja-JP" altLang="en-US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審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違憲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どのような措置を取るか立法が決めるべき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審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合憲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是正するかどうかは立法が判断すべき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11" name="1 つの角を切り取った四角形 10"/>
          <p:cNvSpPr/>
          <p:nvPr/>
        </p:nvSpPr>
        <p:spPr>
          <a:xfrm>
            <a:off x="1763688" y="620688"/>
            <a:ext cx="5688632" cy="576064"/>
          </a:xfrm>
          <a:prstGeom prst="snip1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昭和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>60</a:t>
            </a:r>
            <a:r>
              <a:rPr kumimoji="1" lang="ja-JP" altLang="en-US" dirty="0" smtClean="0">
                <a:solidFill>
                  <a:sysClr val="windowText" lastClr="000000"/>
                </a:solidFill>
              </a:rPr>
              <a:t>年法に関する裁判所の判断（司法権の範囲）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181</Words>
  <Application>Microsoft Office PowerPoint</Application>
  <PresentationFormat>画面に合わせる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スライド 1</vt:lpstr>
      <vt:lpstr>スライド 2</vt:lpstr>
      <vt:lpstr>スライド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香織</dc:creator>
  <cp:lastModifiedBy>香織</cp:lastModifiedBy>
  <cp:revision>11</cp:revision>
  <dcterms:created xsi:type="dcterms:W3CDTF">2012-10-07T11:36:51Z</dcterms:created>
  <dcterms:modified xsi:type="dcterms:W3CDTF">2012-10-07T13:24:16Z</dcterms:modified>
</cp:coreProperties>
</file>