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6" r:id="rId9"/>
    <p:sldId id="267" r:id="rId10"/>
    <p:sldId id="268" r:id="rId11"/>
    <p:sldId id="269" r:id="rId12"/>
    <p:sldId id="263" r:id="rId13"/>
    <p:sldId id="264" r:id="rId14"/>
    <p:sldId id="265"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35C80-1B30-4AC5-A55B-41428485B278}" type="datetimeFigureOut">
              <a:rPr kumimoji="1" lang="ja-JP" altLang="en-US" smtClean="0"/>
              <a:t>2011/12/14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CFA3F5-E564-4D44-988C-5FFF741E08DB}"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E014393-8B92-42EA-8AC9-EC7940C28CB9}" type="datetime1">
              <a:rPr kumimoji="1" lang="ja-JP" altLang="en-US" smtClean="0"/>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22DAB3C-90A0-4F71-9EB6-E46069D3017A}" type="datetime1">
              <a:rPr kumimoji="1" lang="ja-JP" altLang="en-US" smtClean="0"/>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A658CBA-2249-4FDB-863F-86E4740833EB}" type="datetime1">
              <a:rPr kumimoji="1" lang="ja-JP" altLang="en-US" smtClean="0"/>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A2C126-AF94-41E2-98A1-5A729600E755}" type="datetime1">
              <a:rPr kumimoji="1" lang="ja-JP" altLang="en-US" smtClean="0"/>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D9A6237-E400-43D3-AE30-3EB0E704320D}" type="datetime1">
              <a:rPr kumimoji="1" lang="ja-JP" altLang="en-US" smtClean="0"/>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FF056B7-C411-4B40-8BA3-4FD629A463FD}" type="datetime1">
              <a:rPr kumimoji="1" lang="ja-JP" altLang="en-US" smtClean="0"/>
              <a:t>2011/12/14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1111478-2EA3-484E-9BEA-9260C1DBA75A}" type="datetime1">
              <a:rPr kumimoji="1" lang="ja-JP" altLang="en-US" smtClean="0"/>
              <a:t>2011/12/14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57EAC31-6A2F-4B65-B257-740234900771}" type="datetime1">
              <a:rPr kumimoji="1" lang="ja-JP" altLang="en-US" smtClean="0"/>
              <a:t>2011/12/14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4C04CB4-7873-49AC-8289-89B2139B2870}" type="datetime1">
              <a:rPr kumimoji="1" lang="ja-JP" altLang="en-US" smtClean="0"/>
              <a:t>2011/12/14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EB6B1F-FA76-46CF-A224-127A64FDEE0B}" type="datetime1">
              <a:rPr kumimoji="1" lang="ja-JP" altLang="en-US" smtClean="0"/>
              <a:t>2011/12/14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C479819-9584-4700-AE51-7FBA7E14C008}" type="datetime1">
              <a:rPr kumimoji="1" lang="ja-JP" altLang="en-US" smtClean="0"/>
              <a:t>2011/12/14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C806F4-4E2D-49F4-BB16-8A79A26A0B1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74438-C5C0-4CF3-8051-F84A237E513B}" type="datetime1">
              <a:rPr kumimoji="1" lang="ja-JP" altLang="en-US" smtClean="0"/>
              <a:t>2011/12/14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806F4-4E2D-49F4-BB16-8A79A26A0B1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徳島市公安条例事件</a:t>
            </a:r>
            <a:r>
              <a:rPr lang="en-US" altLang="ja-JP" dirty="0"/>
              <a:t/>
            </a:r>
            <a:br>
              <a:rPr lang="en-US" altLang="ja-JP" dirty="0"/>
            </a:br>
            <a:endParaRPr kumimoji="1" lang="ja-JP" altLang="en-US" dirty="0"/>
          </a:p>
        </p:txBody>
      </p:sp>
      <p:sp>
        <p:nvSpPr>
          <p:cNvPr id="3" name="サブタイトル 2"/>
          <p:cNvSpPr>
            <a:spLocks noGrp="1"/>
          </p:cNvSpPr>
          <p:nvPr>
            <p:ph type="subTitle" idx="1"/>
          </p:nvPr>
        </p:nvSpPr>
        <p:spPr/>
        <p:txBody>
          <a:bodyPr/>
          <a:lstStyle/>
          <a:p>
            <a:r>
              <a:rPr lang="ja-JP" altLang="en-US" dirty="0" smtClean="0"/>
              <a:t>条例と法律～上乗せ条例～</a:t>
            </a:r>
            <a:endParaRPr lang="en-US" altLang="ja-JP" dirty="0" smtClean="0"/>
          </a:p>
          <a:p>
            <a:endParaRPr lang="en-US" altLang="ja-JP" dirty="0"/>
          </a:p>
          <a:p>
            <a:pPr algn="r"/>
            <a:r>
              <a:rPr kumimoji="1" lang="en-US" altLang="ja-JP" dirty="0" smtClean="0"/>
              <a:t>12/8</a:t>
            </a:r>
            <a:r>
              <a:rPr kumimoji="1" lang="ja-JP" altLang="en-US" dirty="0" smtClean="0"/>
              <a:t>　原　愛　</a:t>
            </a:r>
            <a:endParaRPr kumimoji="1" lang="ja-JP" altLang="en-US" dirty="0"/>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論点　条例の法適合性</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a:t>成田頼明は</a:t>
            </a:r>
            <a:r>
              <a:rPr lang="ja-JP" altLang="ja-JP" dirty="0" smtClean="0"/>
              <a:t>、条例</a:t>
            </a:r>
            <a:r>
              <a:rPr lang="ja-JP" altLang="ja-JP" dirty="0"/>
              <a:t>と同一目的で同一事項を規制する法令が存在する場合にのみ法律の先占を認めるべきだ、との見解を示した。この見解によれば、法律と同一の対象を別目的でより重く規制する条例（上乗せ条例の一種）や、法律と同一目的で法律の対象としていない事項を規制する条例（横だし条例の一種）も、適法とされる</a:t>
            </a:r>
            <a:r>
              <a:rPr lang="ja-JP" altLang="ja-JP" dirty="0" smtClean="0"/>
              <a:t>。」</a:t>
            </a:r>
            <a:r>
              <a:rPr lang="ja-JP" altLang="ja-JP" dirty="0"/>
              <a:t>（木村）</a:t>
            </a:r>
            <a:endParaRPr kumimoji="1" lang="ja-JP" altLang="en-US" dirty="0"/>
          </a:p>
        </p:txBody>
      </p:sp>
      <p:sp>
        <p:nvSpPr>
          <p:cNvPr id="5" name="スライド番号プレースホルダ 4"/>
          <p:cNvSpPr>
            <a:spLocks noGrp="1"/>
          </p:cNvSpPr>
          <p:nvPr>
            <p:ph type="sldNum" sz="quarter" idx="12"/>
          </p:nvPr>
        </p:nvSpPr>
        <p:spPr/>
        <p:txBody>
          <a:bodyPr/>
          <a:lstStyle/>
          <a:p>
            <a:fld id="{11C806F4-4E2D-49F4-BB16-8A79A26A0B1D}"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論点　条例の法適合性</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本判決での条例の法適合性は、道路交通法が不明確であったため、条例が合理的かどうかで</a:t>
            </a:r>
            <a:r>
              <a:rPr lang="ja-JP" altLang="en-US" dirty="0" smtClean="0"/>
              <a:t>判断が</a:t>
            </a:r>
            <a:r>
              <a:rPr kumimoji="1" lang="ja-JP" altLang="en-US" dirty="0" smtClean="0"/>
              <a:t>行われた。</a:t>
            </a:r>
            <a:endParaRPr kumimoji="1" lang="en-US" altLang="ja-JP" dirty="0" smtClean="0"/>
          </a:p>
          <a:p>
            <a:r>
              <a:rPr lang="ja-JP" altLang="ja-JP" dirty="0"/>
              <a:t>法律の趣旨が不明確な場合には、その法律は、合理的な条例を許容する趣旨のものとして解釈す</a:t>
            </a:r>
            <a:r>
              <a:rPr lang="ja-JP" altLang="ja-JP" dirty="0" smtClean="0"/>
              <a:t>べき</a:t>
            </a:r>
            <a:r>
              <a:rPr lang="ja-JP" altLang="en-US" dirty="0" smtClean="0"/>
              <a:t>、という基準を示す判例となった。（木村）</a:t>
            </a:r>
            <a:endParaRPr kumimoji="1" lang="ja-JP" altLang="en-US" dirty="0"/>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上乗せ条例</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条例の罰則における有力説</a:t>
            </a:r>
            <a:endParaRPr kumimoji="1" lang="en-US" altLang="ja-JP" dirty="0" smtClean="0"/>
          </a:p>
          <a:p>
            <a:pPr>
              <a:buNone/>
            </a:pPr>
            <a:r>
              <a:rPr lang="ja-JP" altLang="en-US" dirty="0" smtClean="0"/>
              <a:t>　「憲法直接授権説」</a:t>
            </a:r>
            <a:endParaRPr lang="en-US" altLang="ja-JP" dirty="0" smtClean="0"/>
          </a:p>
          <a:p>
            <a:r>
              <a:rPr lang="ja-JP" altLang="ja-JP" dirty="0"/>
              <a:t>「地方自治の保障を前提とする憲法９４条の条例制定権は当然にこれを含むものであるから、罰則規定のための法律による特別の授権を要しない。」</a:t>
            </a:r>
          </a:p>
          <a:p>
            <a:r>
              <a:rPr lang="ja-JP" altLang="ja-JP" dirty="0" smtClean="0"/>
              <a:t>罰則</a:t>
            </a:r>
            <a:r>
              <a:rPr lang="ja-JP" altLang="ja-JP" dirty="0"/>
              <a:t>制定権の</a:t>
            </a:r>
            <a:r>
              <a:rPr lang="ja-JP" altLang="ja-JP" dirty="0" smtClean="0"/>
              <a:t>根拠</a:t>
            </a:r>
            <a:r>
              <a:rPr lang="ja-JP" altLang="en-US" dirty="0" smtClean="0"/>
              <a:t>・・・</a:t>
            </a:r>
            <a:r>
              <a:rPr lang="ja-JP" altLang="ja-JP" dirty="0" smtClean="0"/>
              <a:t>条例</a:t>
            </a:r>
            <a:r>
              <a:rPr lang="ja-JP" altLang="ja-JP" dirty="0"/>
              <a:t>は、その効力が地方公共団体のその区域に限られ、その住民の代表機関である議会の決議に基づいて制定されるものであるから、その意味で国の法律と同様に罰則制定のための実質的な要件は満たされており、憲法３１条、憲法７３条６号但し書きの趣旨に反するものではなく、したがって、「法律の委任」は不要というべきである。（前田）</a:t>
            </a:r>
            <a:endParaRPr kumimoji="1" lang="ja-JP" altLang="en-US" dirty="0"/>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環境法での上乗せ条例</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kumimoji="1" lang="ja-JP" altLang="en-US" dirty="0" smtClean="0"/>
              <a:t>１　「法律ナショナルミニマム論」</a:t>
            </a:r>
            <a:endParaRPr kumimoji="1" lang="en-US" altLang="ja-JP" dirty="0" smtClean="0"/>
          </a:p>
          <a:p>
            <a:pPr>
              <a:buNone/>
            </a:pPr>
            <a:r>
              <a:rPr lang="ja-JP" altLang="en-US" dirty="0" smtClean="0"/>
              <a:t>　　</a:t>
            </a:r>
            <a:r>
              <a:rPr lang="ja-JP" altLang="ja-JP" dirty="0" smtClean="0"/>
              <a:t>国法</a:t>
            </a:r>
            <a:r>
              <a:rPr lang="ja-JP" altLang="ja-JP" dirty="0"/>
              <a:t>は地域の実情を考慮せず全国的にみて環境を守るための最低基準であり、これで環境を守れない場合には、条例で上乗せ規制をすることができるとする。理由づけは、公害現象の地域性・環境保全の価値優位性や、環境保護が固有の自治事務領域であること。</a:t>
            </a:r>
            <a:endParaRPr lang="en-US" altLang="ja-JP" dirty="0"/>
          </a:p>
          <a:p>
            <a:r>
              <a:rPr kumimoji="1" lang="ja-JP" altLang="en-US" dirty="0" smtClean="0"/>
              <a:t>２　「必要な公害規制禁止法律違憲論」</a:t>
            </a:r>
            <a:endParaRPr kumimoji="1" lang="en-US" altLang="ja-JP" dirty="0" smtClean="0"/>
          </a:p>
          <a:p>
            <a:pPr>
              <a:buNone/>
            </a:pPr>
            <a:r>
              <a:rPr lang="ja-JP" altLang="en-US" dirty="0" smtClean="0"/>
              <a:t>　　地域社会における公害から住民の健康を保護し、生活環境を保全することは、地方公共団体が行わざるをえない事務である。</a:t>
            </a:r>
            <a:endParaRPr lang="en-US" altLang="ja-JP" dirty="0" smtClean="0"/>
          </a:p>
          <a:p>
            <a:r>
              <a:rPr kumimoji="1" lang="ja-JP" altLang="en-US" dirty="0" smtClean="0"/>
              <a:t>３　「規制限度法律（最大限規制法律）・最低基準法律区別論」</a:t>
            </a:r>
            <a:endParaRPr kumimoji="1" lang="en-US" altLang="ja-JP" dirty="0" smtClean="0"/>
          </a:p>
          <a:p>
            <a:pPr>
              <a:buNone/>
            </a:pPr>
            <a:r>
              <a:rPr lang="ja-JP" altLang="en-US" dirty="0" smtClean="0"/>
              <a:t>　　</a:t>
            </a:r>
            <a:r>
              <a:rPr lang="en-US" altLang="ja-JP" dirty="0" smtClean="0"/>
              <a:t>『</a:t>
            </a:r>
            <a:r>
              <a:rPr lang="ja-JP" altLang="en-US" dirty="0" smtClean="0"/>
              <a:t>当面における立法的規制の最大限までを規定していると解される法律</a:t>
            </a:r>
            <a:r>
              <a:rPr lang="en-US" altLang="ja-JP" dirty="0" smtClean="0"/>
              <a:t>』</a:t>
            </a:r>
            <a:r>
              <a:rPr lang="ja-JP" altLang="en-US" dirty="0" smtClean="0"/>
              <a:t>との関係では、法律の示す規制限度を超えて規制しようとする条例は法律に違反することとなるが、「全国的な規制を最低基準として定めていると解される法律」では、「上乗せ条例」が認められる。</a:t>
            </a:r>
            <a:endParaRPr kumimoji="1" lang="ja-JP" altLang="en-US" dirty="0"/>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13</a:t>
            </a:fld>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大塚　直　「環境法　第</a:t>
            </a:r>
            <a:r>
              <a:rPr lang="en-US" altLang="ja-JP" dirty="0" smtClean="0"/>
              <a:t>2</a:t>
            </a:r>
            <a:r>
              <a:rPr lang="ja-JP" altLang="en-US" dirty="0" smtClean="0"/>
              <a:t>版」　</a:t>
            </a:r>
            <a:r>
              <a:rPr lang="en-US" altLang="ja-JP" dirty="0" smtClean="0"/>
              <a:t>2006</a:t>
            </a:r>
            <a:r>
              <a:rPr lang="ja-JP" altLang="en-US" dirty="0" smtClean="0"/>
              <a:t>年　有斐閣</a:t>
            </a:r>
            <a:endParaRPr lang="en-US" altLang="ja-JP" smtClean="0"/>
          </a:p>
          <a:p>
            <a:r>
              <a:rPr kumimoji="1" lang="ja-JP" altLang="en-US" smtClean="0"/>
              <a:t>木村</a:t>
            </a:r>
            <a:r>
              <a:rPr kumimoji="1" lang="ja-JP" altLang="en-US" dirty="0" smtClean="0"/>
              <a:t>　草太　「別冊ジュリスト</a:t>
            </a:r>
            <a:r>
              <a:rPr kumimoji="1" lang="en-US" altLang="ja-JP" dirty="0" smtClean="0"/>
              <a:t>187</a:t>
            </a:r>
            <a:r>
              <a:rPr kumimoji="1" lang="ja-JP" altLang="en-US" dirty="0" smtClean="0"/>
              <a:t>号　憲法判例百選</a:t>
            </a:r>
            <a:r>
              <a:rPr kumimoji="1" lang="en-US" altLang="ja-JP" dirty="0" smtClean="0"/>
              <a:t>Ⅱ</a:t>
            </a:r>
            <a:r>
              <a:rPr kumimoji="1" lang="ja-JP" altLang="en-US" dirty="0" smtClean="0"/>
              <a:t>　第</a:t>
            </a:r>
            <a:r>
              <a:rPr kumimoji="1" lang="en-US" altLang="ja-JP" dirty="0" smtClean="0"/>
              <a:t>5</a:t>
            </a:r>
            <a:r>
              <a:rPr kumimoji="1" lang="ja-JP" altLang="en-US" dirty="0" smtClean="0"/>
              <a:t>版」　</a:t>
            </a:r>
            <a:r>
              <a:rPr kumimoji="1" lang="en-US" altLang="ja-JP" dirty="0" smtClean="0"/>
              <a:t>2007</a:t>
            </a:r>
            <a:r>
              <a:rPr kumimoji="1" lang="ja-JP" altLang="en-US" dirty="0" smtClean="0"/>
              <a:t>年　有斐閣</a:t>
            </a:r>
            <a:endParaRPr kumimoji="1" lang="en-US" altLang="ja-JP" dirty="0" smtClean="0"/>
          </a:p>
          <a:p>
            <a:r>
              <a:rPr lang="ja-JP" altLang="en-US" dirty="0" smtClean="0"/>
              <a:t>前田　徹生　「ジュリスト増刊　新・法律学の争点シリーズ」　</a:t>
            </a:r>
            <a:r>
              <a:rPr lang="en-US" altLang="ja-JP" dirty="0" smtClean="0"/>
              <a:t>2008</a:t>
            </a:r>
            <a:r>
              <a:rPr lang="ja-JP" altLang="en-US" dirty="0" smtClean="0"/>
              <a:t>年　有斐閣</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14</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事件の概要</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事件　　　　　 </a:t>
            </a:r>
            <a:r>
              <a:rPr lang="ja-JP" altLang="ja-JP" dirty="0" smtClean="0"/>
              <a:t>昭和</a:t>
            </a:r>
            <a:r>
              <a:rPr lang="en-US" altLang="ja-JP" dirty="0" smtClean="0"/>
              <a:t>43</a:t>
            </a:r>
            <a:r>
              <a:rPr lang="ja-JP" altLang="ja-JP" dirty="0" smtClean="0"/>
              <a:t>年</a:t>
            </a:r>
            <a:r>
              <a:rPr lang="en-US" altLang="ja-JP" dirty="0" smtClean="0"/>
              <a:t>12</a:t>
            </a:r>
            <a:r>
              <a:rPr lang="ja-JP" altLang="ja-JP" dirty="0" smtClean="0"/>
              <a:t>月</a:t>
            </a:r>
            <a:r>
              <a:rPr lang="en-US" altLang="ja-JP" dirty="0" smtClean="0"/>
              <a:t>10</a:t>
            </a:r>
            <a:r>
              <a:rPr lang="ja-JP" altLang="ja-JP" dirty="0" smtClean="0"/>
              <a:t>日</a:t>
            </a:r>
            <a:endParaRPr lang="en-US" altLang="ja-JP" dirty="0" smtClean="0"/>
          </a:p>
          <a:p>
            <a:r>
              <a:rPr lang="ja-JP" altLang="en-US" dirty="0" smtClean="0"/>
              <a:t>最高裁判決　昭和</a:t>
            </a:r>
            <a:r>
              <a:rPr lang="en-US" altLang="ja-JP" dirty="0" smtClean="0"/>
              <a:t>50</a:t>
            </a:r>
            <a:r>
              <a:rPr lang="ja-JP" altLang="en-US" dirty="0" smtClean="0"/>
              <a:t>年</a:t>
            </a:r>
            <a:r>
              <a:rPr lang="en-US" altLang="ja-JP" dirty="0" smtClean="0"/>
              <a:t>9</a:t>
            </a:r>
            <a:r>
              <a:rPr lang="ja-JP" altLang="en-US" dirty="0" smtClean="0"/>
              <a:t>月</a:t>
            </a:r>
            <a:r>
              <a:rPr lang="en-US" altLang="ja-JP" dirty="0" smtClean="0"/>
              <a:t>10</a:t>
            </a:r>
            <a:r>
              <a:rPr lang="ja-JP" altLang="en-US" dirty="0" smtClean="0"/>
              <a:t>日</a:t>
            </a:r>
            <a:endParaRPr lang="en-US" altLang="ja-JP" dirty="0" smtClean="0"/>
          </a:p>
          <a:p>
            <a:endParaRPr lang="en-US" altLang="ja-JP" dirty="0"/>
          </a:p>
          <a:p>
            <a:r>
              <a:rPr lang="ja-JP" altLang="ja-JP" dirty="0" smtClean="0"/>
              <a:t>原告</a:t>
            </a:r>
            <a:r>
              <a:rPr lang="ja-JP" altLang="ja-JP" dirty="0"/>
              <a:t>　徳島市</a:t>
            </a:r>
          </a:p>
          <a:p>
            <a:r>
              <a:rPr lang="ja-JP" altLang="ja-JP" dirty="0" smtClean="0"/>
              <a:t>被告</a:t>
            </a:r>
            <a:r>
              <a:rPr lang="ja-JP" altLang="ja-JP" dirty="0"/>
              <a:t>　被告人１名　</a:t>
            </a:r>
            <a:r>
              <a:rPr lang="ja-JP" altLang="en-US" dirty="0" smtClean="0"/>
              <a:t>（</a:t>
            </a:r>
            <a:r>
              <a:rPr lang="ja-JP" altLang="ja-JP" dirty="0" smtClean="0"/>
              <a:t>日本</a:t>
            </a:r>
            <a:r>
              <a:rPr lang="ja-JP" altLang="ja-JP" dirty="0"/>
              <a:t>労働組合総評議会の専従職員兼徳島県反戦青年委員会の</a:t>
            </a:r>
            <a:r>
              <a:rPr lang="ja-JP" altLang="ja-JP" dirty="0" smtClean="0"/>
              <a:t>幹事</a:t>
            </a:r>
            <a:r>
              <a:rPr lang="ja-JP" altLang="en-US" dirty="0" smtClean="0"/>
              <a:t>）</a:t>
            </a:r>
            <a:endParaRPr lang="ja-JP" altLang="ja-JP" dirty="0"/>
          </a:p>
          <a:p>
            <a:endParaRPr kumimoji="1" lang="ja-JP" altLang="en-US" dirty="0"/>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事件の概要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被告人は、</a:t>
            </a:r>
            <a:r>
              <a:rPr lang="ja-JP" altLang="ja-JP" dirty="0" smtClean="0"/>
              <a:t>徳島</a:t>
            </a:r>
            <a:r>
              <a:rPr lang="ja-JP" altLang="ja-JP" dirty="0"/>
              <a:t>市内で集団示威行進を学生、青年約</a:t>
            </a:r>
            <a:r>
              <a:rPr lang="en-US" altLang="ja-JP" dirty="0"/>
              <a:t>300</a:t>
            </a:r>
            <a:r>
              <a:rPr lang="ja-JP" altLang="ja-JP" dirty="0"/>
              <a:t>名と共に参加</a:t>
            </a:r>
          </a:p>
          <a:p>
            <a:r>
              <a:rPr lang="ja-JP" altLang="ja-JP" dirty="0"/>
              <a:t>先頭集団数十名が車道上において</a:t>
            </a:r>
            <a:r>
              <a:rPr lang="ja-JP" altLang="ja-JP" dirty="0" err="1"/>
              <a:t>だ</a:t>
            </a:r>
            <a:r>
              <a:rPr lang="ja-JP" altLang="ja-JP" dirty="0"/>
              <a:t>行進を行った</a:t>
            </a:r>
            <a:r>
              <a:rPr lang="ja-JP" altLang="ja-JP" dirty="0" smtClean="0"/>
              <a:t>。</a:t>
            </a:r>
            <a:endParaRPr lang="ja-JP" altLang="ja-JP" dirty="0"/>
          </a:p>
          <a:p>
            <a:r>
              <a:rPr lang="ja-JP" altLang="ja-JP" dirty="0"/>
              <a:t>被告人自らも</a:t>
            </a:r>
            <a:r>
              <a:rPr lang="ja-JP" altLang="ja-JP" dirty="0" err="1"/>
              <a:t>だ</a:t>
            </a:r>
            <a:r>
              <a:rPr lang="ja-JP" altLang="ja-JP" dirty="0"/>
              <a:t>行進をし、また、集団行進者が交通秩序の維持に反する行為をするように扇動した。</a:t>
            </a:r>
          </a:p>
          <a:p>
            <a:endParaRPr kumimoji="1" lang="ja-JP" altLang="en-US" dirty="0"/>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事件の概要</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ja-JP" dirty="0" smtClean="0"/>
              <a:t>所轄</a:t>
            </a:r>
            <a:r>
              <a:rPr lang="ja-JP" altLang="ja-JP" dirty="0"/>
              <a:t>警察署の与えた道路使用</a:t>
            </a:r>
            <a:r>
              <a:rPr lang="ja-JP" altLang="ja-JP" dirty="0" smtClean="0"/>
              <a:t>許可</a:t>
            </a:r>
            <a:r>
              <a:rPr lang="ja-JP" altLang="en-US" dirty="0" smtClean="0"/>
              <a:t>には</a:t>
            </a:r>
            <a:r>
              <a:rPr lang="ja-JP" altLang="ja-JP" dirty="0" smtClean="0"/>
              <a:t>『</a:t>
            </a:r>
            <a:r>
              <a:rPr lang="ja-JP" altLang="ja-JP" dirty="0" err="1"/>
              <a:t>だ</a:t>
            </a:r>
            <a:r>
              <a:rPr lang="ja-JP" altLang="ja-JP" dirty="0"/>
              <a:t>行進をするなど交通秩序を乱すおそれがある行為をしないこと』の</a:t>
            </a:r>
            <a:r>
              <a:rPr lang="ja-JP" altLang="ja-JP" dirty="0" smtClean="0"/>
              <a:t>条件</a:t>
            </a:r>
            <a:r>
              <a:rPr lang="ja-JP" altLang="en-US" dirty="0" smtClean="0"/>
              <a:t>が付されていた</a:t>
            </a:r>
            <a:r>
              <a:rPr lang="ja-JP" altLang="ja-JP" dirty="0" smtClean="0"/>
              <a:t>。</a:t>
            </a:r>
            <a:r>
              <a:rPr lang="ja-JP" altLang="en-US" dirty="0" smtClean="0"/>
              <a:t>「自らも</a:t>
            </a:r>
            <a:r>
              <a:rPr lang="ja-JP" altLang="en-US" dirty="0" err="1" smtClean="0"/>
              <a:t>だ</a:t>
            </a:r>
            <a:r>
              <a:rPr lang="ja-JP" altLang="en-US" dirty="0" smtClean="0"/>
              <a:t>行進をした。」</a:t>
            </a:r>
            <a:endParaRPr lang="ja-JP" altLang="ja-JP" dirty="0"/>
          </a:p>
          <a:p>
            <a:r>
              <a:rPr lang="ja-JP" altLang="ja-JP" dirty="0" smtClean="0"/>
              <a:t>＝</a:t>
            </a:r>
            <a:r>
              <a:rPr lang="ja-JP" altLang="ja-JP" dirty="0"/>
              <a:t>道路交通法７７条３項、１１９条１項１３号に該当</a:t>
            </a:r>
          </a:p>
          <a:p>
            <a:r>
              <a:rPr lang="ja-JP" altLang="ja-JP" dirty="0"/>
              <a:t>被告人が「集団行進者に</a:t>
            </a:r>
            <a:r>
              <a:rPr lang="ja-JP" altLang="ja-JP" dirty="0" err="1"/>
              <a:t>だ</a:t>
            </a:r>
            <a:r>
              <a:rPr lang="ja-JP" altLang="ja-JP" dirty="0"/>
              <a:t>行進するよう刺激を与え、もって集団行進者が交通秩序の維持に反する行為をするように扇動した</a:t>
            </a:r>
            <a:r>
              <a:rPr lang="ja-JP" altLang="ja-JP" dirty="0" smtClean="0"/>
              <a:t>」</a:t>
            </a:r>
            <a:endParaRPr lang="en-US" altLang="ja-JP" dirty="0" smtClean="0"/>
          </a:p>
          <a:p>
            <a:r>
              <a:rPr lang="ja-JP" altLang="ja-JP" dirty="0" smtClean="0"/>
              <a:t>＝</a:t>
            </a:r>
            <a:r>
              <a:rPr lang="ja-JP" altLang="ja-JP" dirty="0"/>
              <a:t>「集団行進及び集団示威運動に関する条例」３条３号、５条に該当する。</a:t>
            </a:r>
            <a:endParaRPr kumimoji="1" lang="ja-JP" altLang="en-US" dirty="0"/>
          </a:p>
        </p:txBody>
      </p:sp>
      <p:sp>
        <p:nvSpPr>
          <p:cNvPr id="5" name="スライド番号プレースホルダ 4"/>
          <p:cNvSpPr>
            <a:spLocks noGrp="1"/>
          </p:cNvSpPr>
          <p:nvPr>
            <p:ph type="sldNum" sz="quarter" idx="12"/>
          </p:nvPr>
        </p:nvSpPr>
        <p:spPr/>
        <p:txBody>
          <a:bodyPr/>
          <a:lstStyle/>
          <a:p>
            <a:fld id="{11C806F4-4E2D-49F4-BB16-8A79A26A0B1D}"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下級審では</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kumimoji="1" lang="ja-JP" altLang="en-US" dirty="0" smtClean="0"/>
              <a:t>第一審・第二審ともに、</a:t>
            </a:r>
            <a:endParaRPr kumimoji="1" lang="en-US" altLang="ja-JP" dirty="0" smtClean="0"/>
          </a:p>
          <a:p>
            <a:r>
              <a:rPr lang="ja-JP" altLang="ja-JP" dirty="0" smtClean="0"/>
              <a:t>道路</a:t>
            </a:r>
            <a:r>
              <a:rPr lang="ja-JP" altLang="ja-JP" dirty="0"/>
              <a:t>交通法７７条３項、１１９条１項２２号該当の点については被告人有罪</a:t>
            </a:r>
          </a:p>
          <a:p>
            <a:r>
              <a:rPr lang="ja-JP" altLang="ja-JP" dirty="0"/>
              <a:t>本条例３条３号、５条該当の点については被告人無罪</a:t>
            </a:r>
          </a:p>
          <a:p>
            <a:endParaRPr lang="en-US" altLang="ja-JP" dirty="0" smtClean="0"/>
          </a:p>
          <a:p>
            <a:r>
              <a:rPr lang="ja-JP" altLang="en-US" dirty="0" smtClean="0"/>
              <a:t>条例に関して</a:t>
            </a:r>
            <a:r>
              <a:rPr lang="ja-JP" altLang="ja-JP" dirty="0" smtClean="0"/>
              <a:t>無罪</a:t>
            </a:r>
            <a:r>
              <a:rPr lang="ja-JP" altLang="ja-JP" dirty="0"/>
              <a:t>の理由</a:t>
            </a:r>
            <a:r>
              <a:rPr lang="ja-JP" altLang="ja-JP" dirty="0" smtClean="0"/>
              <a:t>…</a:t>
            </a:r>
            <a:endParaRPr lang="en-US" altLang="ja-JP" dirty="0" smtClean="0"/>
          </a:p>
          <a:p>
            <a:r>
              <a:rPr lang="ja-JP" altLang="ja-JP" dirty="0" smtClean="0"/>
              <a:t>本条例</a:t>
            </a:r>
            <a:r>
              <a:rPr lang="ja-JP" altLang="ja-JP" dirty="0"/>
              <a:t>３条３号の「交通秩序を維持すること」は道路交通法７７条３項の道路使用許可条件の対象とされるものを除く行為を対象とするものと解さなければならないところ、いかなる行為がこれに該当するのかが明確でなく、結局、本条例３条３号の規定は一般的、抽象的、多義的であって、これに合理的な限定解釈を加えることは困難で</a:t>
            </a:r>
            <a:r>
              <a:rPr lang="ja-JP" altLang="ja-JP" dirty="0" smtClean="0"/>
              <a:t>あ</a:t>
            </a:r>
            <a:r>
              <a:rPr lang="ja-JP" altLang="en-US" dirty="0" smtClean="0"/>
              <a:t>る。</a:t>
            </a:r>
            <a:endParaRPr lang="en-US" altLang="ja-JP" dirty="0" smtClean="0"/>
          </a:p>
          <a:p>
            <a:r>
              <a:rPr lang="ja-JP" altLang="ja-JP" dirty="0" smtClean="0"/>
              <a:t>本条例</a:t>
            </a:r>
            <a:r>
              <a:rPr lang="ja-JP" altLang="ja-JP" dirty="0"/>
              <a:t>５条によって処罰されるべき犯罪構成要件の内容として合理的解釈によって確定できる程度の明確性を備えているとはいえず、罪刑法定主義の原則に背き憲法３１条の趣旨に反する</a:t>
            </a:r>
            <a:r>
              <a:rPr lang="ja-JP" altLang="ja-JP" dirty="0" smtClean="0"/>
              <a:t>。</a:t>
            </a:r>
            <a:endParaRPr lang="ja-JP" altLang="ja-JP" dirty="0"/>
          </a:p>
        </p:txBody>
      </p:sp>
      <p:sp>
        <p:nvSpPr>
          <p:cNvPr id="6" name="スライド番号プレースホルダ 5"/>
          <p:cNvSpPr>
            <a:spLocks noGrp="1"/>
          </p:cNvSpPr>
          <p:nvPr>
            <p:ph type="sldNum" sz="quarter" idx="12"/>
          </p:nvPr>
        </p:nvSpPr>
        <p:spPr/>
        <p:txBody>
          <a:bodyPr/>
          <a:lstStyle/>
          <a:p>
            <a:fld id="{11C806F4-4E2D-49F4-BB16-8A79A26A0B1D}"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最高裁判旨</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条例が法令に違反するかどうかは、両者の対象事項と規定文言を対比するのみではなく、それぞれの内容及び効果を比較し、両者の間に矛盾抵触が</a:t>
            </a:r>
            <a:r>
              <a:rPr lang="ja-JP" altLang="en-US" dirty="0"/>
              <a:t>ある</a:t>
            </a:r>
            <a:r>
              <a:rPr lang="ja-JP" altLang="en-US" dirty="0" smtClean="0"/>
              <a:t>かどうかによってこれを決しなければならない。</a:t>
            </a:r>
            <a:endParaRPr lang="en-US" altLang="ja-JP" dirty="0" smtClean="0"/>
          </a:p>
          <a:p>
            <a:r>
              <a:rPr kumimoji="1" lang="ja-JP" altLang="en-US" dirty="0" smtClean="0"/>
              <a:t>両者の内容に矛盾抵触するところがなく、条例における重複規制がそれ自体としての特別の意義と効果を有し、かつ、その合理性が肯定される場合には、道路交通法による規制は、このような条例による規制を否定、排除する趣旨ではなく、条例の規制の及ばない範囲においてのみ適用される趣旨のものと解するのが相当であり、したがって、右条例をもって道路交通法に違反するものとすることはできない。</a:t>
            </a:r>
            <a:endParaRPr kumimoji="1" lang="en-US" altLang="ja-JP" dirty="0" smtClean="0"/>
          </a:p>
          <a:p>
            <a:r>
              <a:rPr lang="ja-JP" altLang="en-US" dirty="0" smtClean="0"/>
              <a:t>本条例</a:t>
            </a:r>
            <a:r>
              <a:rPr lang="en-US" altLang="ja-JP" dirty="0" smtClean="0"/>
              <a:t>3</a:t>
            </a:r>
            <a:r>
              <a:rPr lang="ja-JP" altLang="en-US" dirty="0" smtClean="0"/>
              <a:t>条</a:t>
            </a:r>
            <a:r>
              <a:rPr lang="en-US" altLang="ja-JP" dirty="0" smtClean="0"/>
              <a:t>3</a:t>
            </a:r>
            <a:r>
              <a:rPr lang="ja-JP" altLang="en-US" dirty="0" smtClean="0"/>
              <a:t>項が「交通秩序を維持すること」を掲げているのは、道路における集団行進等が一般的に秩序正しく平穏に行われる場合にこれに随伴する交通秩序阻害の程度を超えた殊更な交通秩序の阻害をもたらすような行為を阻止すべきことを命じていると解され、この場合憲法</a:t>
            </a:r>
            <a:r>
              <a:rPr lang="en-US" altLang="ja-JP" dirty="0" smtClean="0"/>
              <a:t>31</a:t>
            </a:r>
            <a:r>
              <a:rPr lang="ja-JP" altLang="en-US" dirty="0" smtClean="0"/>
              <a:t>条に違反するような不明確性を有するものではない。</a:t>
            </a:r>
            <a:endParaRPr kumimoji="1" lang="ja-JP" altLang="en-US" dirty="0"/>
          </a:p>
        </p:txBody>
      </p:sp>
      <p:sp>
        <p:nvSpPr>
          <p:cNvPr id="7" name="スライド番号プレースホルダ 6"/>
          <p:cNvSpPr>
            <a:spLocks noGrp="1"/>
          </p:cNvSpPr>
          <p:nvPr>
            <p:ph type="sldNum" sz="quarter" idx="12"/>
          </p:nvPr>
        </p:nvSpPr>
        <p:spPr/>
        <p:txBody>
          <a:bodyPr/>
          <a:lstStyle/>
          <a:p>
            <a:fld id="{11C806F4-4E2D-49F4-BB16-8A79A26A0B1D}"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①法令と条例</a:t>
            </a:r>
            <a:endParaRPr kumimoji="1" lang="en-US" altLang="ja-JP" dirty="0" smtClean="0"/>
          </a:p>
          <a:p>
            <a:pPr>
              <a:buNone/>
            </a:pPr>
            <a:r>
              <a:rPr lang="ja-JP" altLang="en-US" dirty="0" smtClean="0"/>
              <a:t>　</a:t>
            </a:r>
            <a:r>
              <a:rPr lang="ja-JP" altLang="en-US" dirty="0"/>
              <a:t>　</a:t>
            </a:r>
            <a:r>
              <a:rPr lang="ja-JP" altLang="en-US" dirty="0" smtClean="0"/>
              <a:t>　</a:t>
            </a:r>
            <a:r>
              <a:rPr kumimoji="1" lang="ja-JP" altLang="en-US" dirty="0" smtClean="0"/>
              <a:t>→上乗せ条例について</a:t>
            </a:r>
            <a:endParaRPr kumimoji="1" lang="en-US" altLang="ja-JP" dirty="0" smtClean="0"/>
          </a:p>
          <a:p>
            <a:r>
              <a:rPr lang="ja-JP" altLang="en-US" dirty="0" smtClean="0"/>
              <a:t>憲法</a:t>
            </a:r>
            <a:r>
              <a:rPr lang="en-US" altLang="ja-JP" dirty="0" smtClean="0"/>
              <a:t>94</a:t>
            </a:r>
            <a:r>
              <a:rPr lang="ja-JP" altLang="en-US" dirty="0" smtClean="0"/>
              <a:t>条、地方自治法</a:t>
            </a:r>
            <a:r>
              <a:rPr lang="en-US" altLang="ja-JP" dirty="0" smtClean="0"/>
              <a:t>14</a:t>
            </a:r>
            <a:r>
              <a:rPr lang="ja-JP" altLang="en-US" dirty="0" smtClean="0"/>
              <a:t>条</a:t>
            </a:r>
            <a:endParaRPr lang="en-US" altLang="ja-JP" dirty="0" smtClean="0"/>
          </a:p>
          <a:p>
            <a:endParaRPr lang="en-US" altLang="ja-JP" dirty="0"/>
          </a:p>
          <a:p>
            <a:endParaRPr lang="ja-JP" altLang="en-US" dirty="0" smtClean="0"/>
          </a:p>
          <a:p>
            <a:r>
              <a:rPr kumimoji="1" lang="ja-JP" altLang="en-US" dirty="0" smtClean="0">
                <a:solidFill>
                  <a:schemeClr val="bg1">
                    <a:lumMod val="50000"/>
                  </a:schemeClr>
                </a:solidFill>
              </a:rPr>
              <a:t>②犯罪構成要件の明確性</a:t>
            </a:r>
            <a:endParaRPr kumimoji="1" lang="en-US" altLang="ja-JP" dirty="0" smtClean="0">
              <a:solidFill>
                <a:schemeClr val="bg1">
                  <a:lumMod val="50000"/>
                </a:schemeClr>
              </a:solidFill>
            </a:endParaRPr>
          </a:p>
          <a:p>
            <a:r>
              <a:rPr kumimoji="1" lang="ja-JP" altLang="en-US" dirty="0" smtClean="0">
                <a:solidFill>
                  <a:schemeClr val="bg1">
                    <a:lumMod val="50000"/>
                  </a:schemeClr>
                </a:solidFill>
              </a:rPr>
              <a:t>憲法</a:t>
            </a:r>
            <a:r>
              <a:rPr kumimoji="1" lang="en-US" altLang="ja-JP" dirty="0" smtClean="0">
                <a:solidFill>
                  <a:schemeClr val="bg1">
                    <a:lumMod val="50000"/>
                  </a:schemeClr>
                </a:solidFill>
              </a:rPr>
              <a:t>31</a:t>
            </a:r>
            <a:r>
              <a:rPr kumimoji="1" lang="ja-JP" altLang="en-US" dirty="0" smtClean="0">
                <a:solidFill>
                  <a:schemeClr val="bg1">
                    <a:lumMod val="50000"/>
                  </a:schemeClr>
                </a:solidFill>
              </a:rPr>
              <a:t>条</a:t>
            </a:r>
            <a:endParaRPr kumimoji="1" lang="ja-JP" altLang="en-US" dirty="0">
              <a:solidFill>
                <a:schemeClr val="bg1">
                  <a:lumMod val="50000"/>
                </a:schemeClr>
              </a:solidFill>
            </a:endParaRPr>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　条例の法適合性</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憲法</a:t>
            </a:r>
            <a:r>
              <a:rPr kumimoji="1" lang="en-US" altLang="ja-JP" dirty="0" smtClean="0"/>
              <a:t>94</a:t>
            </a:r>
            <a:r>
              <a:rPr kumimoji="1" lang="ja-JP" altLang="en-US" dirty="0" smtClean="0"/>
              <a:t>条</a:t>
            </a:r>
            <a:endParaRPr kumimoji="1" lang="en-US" altLang="ja-JP" dirty="0" smtClean="0"/>
          </a:p>
          <a:p>
            <a:pPr>
              <a:buNone/>
            </a:pPr>
            <a:r>
              <a:rPr lang="ja-JP" altLang="en-US" dirty="0" smtClean="0"/>
              <a:t>　地方公共団体は「法律の範囲内で条例を制定できる」</a:t>
            </a:r>
            <a:endParaRPr lang="en-US" altLang="ja-JP" dirty="0" smtClean="0"/>
          </a:p>
          <a:p>
            <a:r>
              <a:rPr kumimoji="1" lang="ja-JP" altLang="en-US" dirty="0"/>
              <a:t>地方</a:t>
            </a:r>
            <a:r>
              <a:rPr kumimoji="1" lang="ja-JP" altLang="en-US" dirty="0" smtClean="0"/>
              <a:t>自治法</a:t>
            </a:r>
            <a:r>
              <a:rPr kumimoji="1" lang="en-US" altLang="ja-JP" dirty="0" smtClean="0"/>
              <a:t>14</a:t>
            </a:r>
            <a:r>
              <a:rPr kumimoji="1" lang="ja-JP" altLang="en-US" dirty="0" smtClean="0"/>
              <a:t>条</a:t>
            </a:r>
            <a:endParaRPr kumimoji="1" lang="en-US" altLang="ja-JP" dirty="0" smtClean="0"/>
          </a:p>
          <a:p>
            <a:pPr>
              <a:buNone/>
            </a:pPr>
            <a:r>
              <a:rPr lang="ja-JP" altLang="en-US" dirty="0" smtClean="0"/>
              <a:t>　「</a:t>
            </a:r>
            <a:r>
              <a:rPr lang="ja-JP" altLang="ja-JP" dirty="0" smtClean="0"/>
              <a:t>地方</a:t>
            </a:r>
            <a:r>
              <a:rPr lang="ja-JP" altLang="ja-JP" dirty="0"/>
              <a:t>公共団体は、法令に違反しない限りに</a:t>
            </a:r>
            <a:r>
              <a:rPr lang="ja-JP" altLang="ja-JP" dirty="0" smtClean="0"/>
              <a:t>おいて</a:t>
            </a:r>
            <a:r>
              <a:rPr lang="en-US" altLang="ja-JP" dirty="0" smtClean="0"/>
              <a:t>…</a:t>
            </a:r>
            <a:r>
              <a:rPr lang="ja-JP" altLang="ja-JP" dirty="0" smtClean="0"/>
              <a:t>条例</a:t>
            </a:r>
            <a:r>
              <a:rPr lang="ja-JP" altLang="ja-JP" dirty="0"/>
              <a:t>を制定することが</a:t>
            </a:r>
            <a:r>
              <a:rPr lang="ja-JP" altLang="ja-JP" dirty="0" smtClean="0"/>
              <a:t>できる</a:t>
            </a:r>
            <a:r>
              <a:rPr lang="ja-JP" altLang="en-US" dirty="0" smtClean="0"/>
              <a:t>」</a:t>
            </a:r>
            <a:endParaRPr kumimoji="1" lang="en-US" altLang="ja-JP" dirty="0" smtClean="0"/>
          </a:p>
          <a:p>
            <a:endParaRPr kumimoji="1" lang="en-US" altLang="ja-JP" dirty="0" smtClean="0"/>
          </a:p>
          <a:p>
            <a:pPr>
              <a:buNone/>
            </a:pPr>
            <a:r>
              <a:rPr lang="ja-JP" altLang="en-US" dirty="0" smtClean="0"/>
              <a:t>　条例が道路交通法に一部重複している・・・</a:t>
            </a:r>
            <a:endParaRPr kumimoji="1" lang="ja-JP" altLang="en-US" dirty="0"/>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論点　条例の法適合性</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r>
              <a:rPr kumimoji="1" lang="ja-JP" altLang="en-US" dirty="0" smtClean="0"/>
              <a:t>～道路交通法の趣旨</a:t>
            </a:r>
            <a:r>
              <a:rPr lang="ja-JP" altLang="en-US" dirty="0" smtClean="0"/>
              <a:t>・目的が不明確～</a:t>
            </a:r>
            <a:endParaRPr lang="en-US" altLang="ja-JP" dirty="0" smtClean="0"/>
          </a:p>
          <a:p>
            <a:r>
              <a:rPr lang="ja-JP" altLang="ja-JP" dirty="0"/>
              <a:t>道路交通法７７条１項４号は、許可対象の範囲について公安委員会規則への委任を定めている。一方では、この規定から、地域ごとの対応を広く認める趣旨を読み取ることも可能である。実際、本判決はそのように解釈した。しかし他方で、</a:t>
            </a:r>
            <a:r>
              <a:rPr lang="ja-JP" altLang="ja-JP" dirty="0" smtClean="0"/>
              <a:t>同</a:t>
            </a:r>
            <a:r>
              <a:rPr lang="ja-JP" altLang="en-US" dirty="0" smtClean="0"/>
              <a:t>号</a:t>
            </a:r>
            <a:r>
              <a:rPr lang="ja-JP" altLang="ja-JP" dirty="0" smtClean="0"/>
              <a:t>から</a:t>
            </a:r>
            <a:r>
              <a:rPr lang="ja-JP" altLang="ja-JP" dirty="0"/>
              <a:t>地域ごとの規律を公安委員会規則の専権事項とする趣旨を読み取り、条例による規律を排除する解釈も成立し</a:t>
            </a:r>
            <a:r>
              <a:rPr lang="ja-JP" altLang="ja-JP" dirty="0" smtClean="0"/>
              <a:t>うる</a:t>
            </a:r>
            <a:r>
              <a:rPr lang="ja-JP" altLang="en-US" sz="2600" dirty="0" smtClean="0"/>
              <a:t>（→廣澤民生・憲法判例百選</a:t>
            </a:r>
            <a:r>
              <a:rPr lang="en-US" altLang="ja-JP" sz="2600" dirty="0" smtClean="0"/>
              <a:t>Ⅱ</a:t>
            </a:r>
            <a:r>
              <a:rPr lang="ja-JP" altLang="en-US" sz="2600" dirty="0" smtClean="0"/>
              <a:t>参照）</a:t>
            </a:r>
            <a:r>
              <a:rPr lang="ja-JP" altLang="ja-JP" dirty="0" smtClean="0"/>
              <a:t>。</a:t>
            </a:r>
            <a:r>
              <a:rPr lang="ja-JP" altLang="en-US" dirty="0" smtClean="0"/>
              <a:t>（木村）</a:t>
            </a:r>
            <a:endParaRPr kumimoji="1" lang="en-US" altLang="ja-JP" dirty="0"/>
          </a:p>
          <a:p>
            <a:endParaRPr kumimoji="1" lang="en-US" altLang="ja-JP" dirty="0" smtClean="0"/>
          </a:p>
        </p:txBody>
      </p:sp>
      <p:sp>
        <p:nvSpPr>
          <p:cNvPr id="4" name="スライド番号プレースホルダ 3"/>
          <p:cNvSpPr>
            <a:spLocks noGrp="1"/>
          </p:cNvSpPr>
          <p:nvPr>
            <p:ph type="sldNum" sz="quarter" idx="12"/>
          </p:nvPr>
        </p:nvSpPr>
        <p:spPr/>
        <p:txBody>
          <a:bodyPr/>
          <a:lstStyle/>
          <a:p>
            <a:fld id="{11C806F4-4E2D-49F4-BB16-8A79A26A0B1D}"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931</Words>
  <Application>Microsoft Office PowerPoint</Application>
  <PresentationFormat>画面に合わせる (4:3)</PresentationFormat>
  <Paragraphs>84</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徳島市公安条例事件 </vt:lpstr>
      <vt:lpstr>事件の概要</vt:lpstr>
      <vt:lpstr>事件の概要</vt:lpstr>
      <vt:lpstr>事件の概要</vt:lpstr>
      <vt:lpstr>下級審では…</vt:lpstr>
      <vt:lpstr>最高裁判旨</vt:lpstr>
      <vt:lpstr>論点</vt:lpstr>
      <vt:lpstr>論点　条例の法適合性</vt:lpstr>
      <vt:lpstr>論点　条例の法適合性</vt:lpstr>
      <vt:lpstr>論点　条例の法適合性</vt:lpstr>
      <vt:lpstr>論点　条例の法適合性</vt:lpstr>
      <vt:lpstr>上乗せ条例</vt:lpstr>
      <vt:lpstr>環境法での上乗せ条例</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条例と法律～上乗せ条例～</dc:title>
  <dc:creator>Hara Megumi</dc:creator>
  <cp:lastModifiedBy>Hara Megumi</cp:lastModifiedBy>
  <cp:revision>26</cp:revision>
  <dcterms:created xsi:type="dcterms:W3CDTF">2011-12-07T17:07:42Z</dcterms:created>
  <dcterms:modified xsi:type="dcterms:W3CDTF">2011-12-14T02:07:04Z</dcterms:modified>
</cp:coreProperties>
</file>