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0" r:id="rId5"/>
    <p:sldId id="259" r:id="rId6"/>
    <p:sldId id="275" r:id="rId7"/>
    <p:sldId id="262" r:id="rId8"/>
    <p:sldId id="261" r:id="rId9"/>
    <p:sldId id="263" r:id="rId10"/>
    <p:sldId id="264" r:id="rId11"/>
    <p:sldId id="269" r:id="rId12"/>
    <p:sldId id="278" r:id="rId13"/>
    <p:sldId id="270" r:id="rId14"/>
    <p:sldId id="271" r:id="rId15"/>
    <p:sldId id="273" r:id="rId16"/>
    <p:sldId id="272" r:id="rId17"/>
    <p:sldId id="266" r:id="rId18"/>
    <p:sldId id="276" r:id="rId19"/>
    <p:sldId id="277" r:id="rId20"/>
    <p:sldId id="268"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2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B94D02-6DD3-48D9-AD85-D6444137D308}" type="datetimeFigureOut">
              <a:rPr kumimoji="1" lang="ja-JP" altLang="en-US" smtClean="0"/>
              <a:pPr/>
              <a:t>2011/12/14</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56E37B-2081-49BB-A404-C336F195E0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D3A47-FACB-45B3-ABE3-711DE3D43980}" type="datetimeFigureOut">
              <a:rPr kumimoji="1" lang="ja-JP" altLang="en-US" smtClean="0"/>
              <a:pPr/>
              <a:t>2011/12/14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42788E-FE3E-4CB4-AC7A-2AC8683D772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AE713BE-2F36-486E-82DF-D53C57C93FF7}" type="datetime1">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2CF6A86-B6D9-4E83-A05C-297AB2AFF9FA}" type="datetime1">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CEE8719-EB0C-4B04-B2FC-5D225E56C39F}" type="datetime1">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98758A-625C-41FF-B805-F16C5FFFB1E4}" type="datetime1">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4B81003-E6B8-4837-AFDE-1F9D2CE16A19}" type="datetime1">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A5470BC-9146-4722-B0D3-CC53A122262D}" type="datetime1">
              <a:rPr kumimoji="1" lang="ja-JP" altLang="en-US" smtClean="0"/>
              <a:pPr/>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DC66C66-3EC2-453E-BE08-2758210F93D5}" type="datetime1">
              <a:rPr kumimoji="1" lang="ja-JP" altLang="en-US" smtClean="0"/>
              <a:pPr/>
              <a:t>2011/12/14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DE589A6-040B-4B89-B3B2-52A6C26E54B6}" type="datetime1">
              <a:rPr kumimoji="1" lang="ja-JP" altLang="en-US" smtClean="0"/>
              <a:pPr/>
              <a:t>2011/12/14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62874F9-282C-410D-8DFD-A6065D2181D3}" type="datetime1">
              <a:rPr kumimoji="1" lang="ja-JP" altLang="en-US" smtClean="0"/>
              <a:pPr/>
              <a:t>2011/12/14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FF0573D-A281-4E08-B0BF-759C4C9DE80B}" type="datetime1">
              <a:rPr kumimoji="1" lang="ja-JP" altLang="en-US" smtClean="0"/>
              <a:pPr/>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F3A8FBB-A41E-48A2-9D9F-B867EDA3CEBB}" type="datetime1">
              <a:rPr kumimoji="1" lang="ja-JP" altLang="en-US" smtClean="0"/>
              <a:pPr/>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DE8766A-A462-45F8-B4B3-CADE447D0FC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15BF5-E7D9-4738-88B2-8E6BAD3A855C}" type="datetime1">
              <a:rPr kumimoji="1" lang="ja-JP" altLang="en-US" smtClean="0"/>
              <a:pPr/>
              <a:t>2011/12/14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8766A-A462-45F8-B4B3-CADE447D0FC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332656"/>
            <a:ext cx="7772400" cy="1470025"/>
          </a:xfrm>
        </p:spPr>
        <p:txBody>
          <a:bodyPr/>
          <a:lstStyle/>
          <a:p>
            <a:r>
              <a:rPr kumimoji="1" lang="ja-JP" altLang="en-US" dirty="0" smtClean="0"/>
              <a:t>奈良県ため池の保全に関する条例</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pic>
        <p:nvPicPr>
          <p:cNvPr id="1026" name="Picture 2"/>
          <p:cNvPicPr>
            <a:picLocks noChangeAspect="1" noChangeArrowheads="1"/>
          </p:cNvPicPr>
          <p:nvPr/>
        </p:nvPicPr>
        <p:blipFill>
          <a:blip r:embed="rId2" cstate="print"/>
          <a:srcRect l="15868" t="22266" r="12520" b="13751"/>
          <a:stretch>
            <a:fillRect/>
          </a:stretch>
        </p:blipFill>
        <p:spPr bwMode="auto">
          <a:xfrm>
            <a:off x="1187624" y="1844824"/>
            <a:ext cx="6696744" cy="4487509"/>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fld id="{CDE8766A-A462-45F8-B4B3-CADE447D0FCA}" type="slidenum">
              <a:rPr kumimoji="1" lang="ja-JP" altLang="en-US" smtClean="0"/>
              <a:pPr/>
              <a:t>1</a:t>
            </a:fld>
            <a:endParaRPr kumimoji="1" lang="ja-JP" altLang="en-US"/>
          </a:p>
        </p:txBody>
      </p:sp>
      <p:sp>
        <p:nvSpPr>
          <p:cNvPr id="6" name="テキスト ボックス 5"/>
          <p:cNvSpPr txBox="1"/>
          <p:nvPr/>
        </p:nvSpPr>
        <p:spPr>
          <a:xfrm>
            <a:off x="5004048" y="6309320"/>
            <a:ext cx="2736304" cy="369332"/>
          </a:xfrm>
          <a:prstGeom prst="rect">
            <a:avLst/>
          </a:prstGeom>
          <a:noFill/>
        </p:spPr>
        <p:txBody>
          <a:bodyPr wrap="square" rtlCol="0">
            <a:spAutoFit/>
          </a:bodyPr>
          <a:lstStyle/>
          <a:p>
            <a:r>
              <a:rPr kumimoji="1" lang="ja-JP" altLang="en-US" dirty="0" smtClean="0"/>
              <a:t>　ため池　（</a:t>
            </a:r>
            <a:r>
              <a:rPr kumimoji="1" lang="ja-JP" altLang="en-US" sz="1600" dirty="0" smtClean="0"/>
              <a:t>奈良県</a:t>
            </a:r>
            <a:r>
              <a:rPr kumimoji="1" lang="en-US" altLang="ja-JP" sz="1600" dirty="0" smtClean="0"/>
              <a:t>HP</a:t>
            </a:r>
            <a:r>
              <a:rPr kumimoji="1" lang="ja-JP" altLang="en-US" sz="1600" dirty="0" smtClean="0"/>
              <a:t>より）</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ja-JP" altLang="en-US" dirty="0" smtClean="0"/>
              <a:t>①条例によって財産権を制限できるのか</a:t>
            </a:r>
            <a:endParaRPr kumimoji="1" lang="en-US" altLang="ja-JP" dirty="0" smtClean="0"/>
          </a:p>
          <a:p>
            <a:pPr>
              <a:buNone/>
            </a:pPr>
            <a:r>
              <a:rPr lang="ja-JP" altLang="en-US" dirty="0" smtClean="0"/>
              <a:t>　憲法２９条</a:t>
            </a:r>
            <a:r>
              <a:rPr lang="en-US" altLang="ja-JP" dirty="0" smtClean="0"/>
              <a:t>[</a:t>
            </a:r>
            <a:r>
              <a:rPr lang="ja-JP" altLang="en-US" dirty="0" smtClean="0"/>
              <a:t>財産権</a:t>
            </a:r>
            <a:r>
              <a:rPr lang="en-US" altLang="ja-JP" dirty="0" smtClean="0"/>
              <a:t>]</a:t>
            </a:r>
            <a:r>
              <a:rPr lang="ja-JP" altLang="en-US" dirty="0" smtClean="0"/>
              <a:t>と憲法９４条</a:t>
            </a:r>
            <a:r>
              <a:rPr lang="en-US" altLang="ja-JP" dirty="0" smtClean="0"/>
              <a:t>[</a:t>
            </a:r>
            <a:r>
              <a:rPr lang="ja-JP" altLang="en-US" dirty="0" smtClean="0"/>
              <a:t>地方自治</a:t>
            </a:r>
            <a:r>
              <a:rPr lang="en-US" altLang="ja-JP" dirty="0" smtClean="0"/>
              <a:t>]</a:t>
            </a:r>
          </a:p>
          <a:p>
            <a:pPr>
              <a:buNone/>
            </a:pPr>
            <a:r>
              <a:rPr kumimoji="1" lang="ja-JP" altLang="en-US" dirty="0" smtClean="0"/>
              <a:t>②損害賠償は不要か</a:t>
            </a:r>
            <a:endParaRPr kumimoji="1" lang="en-US" altLang="ja-JP" dirty="0" smtClean="0"/>
          </a:p>
          <a:p>
            <a:pPr>
              <a:buNone/>
            </a:pPr>
            <a:r>
              <a:rPr lang="ja-JP" altLang="en-US" dirty="0" smtClean="0"/>
              <a:t>　憲法２９条３項</a:t>
            </a:r>
            <a:r>
              <a:rPr lang="en-US" altLang="ja-JP" dirty="0" smtClean="0"/>
              <a:t>[</a:t>
            </a:r>
            <a:r>
              <a:rPr lang="ja-JP" altLang="en-US" dirty="0" smtClean="0"/>
              <a:t>補償</a:t>
            </a:r>
            <a:r>
              <a:rPr lang="en-US" altLang="ja-JP" dirty="0" smtClean="0"/>
              <a:t>]</a:t>
            </a:r>
            <a:r>
              <a:rPr lang="ja-JP" altLang="en-US" dirty="0" smtClean="0"/>
              <a:t>と憲法１２条</a:t>
            </a:r>
            <a:r>
              <a:rPr lang="en-US" altLang="ja-JP" dirty="0" smtClean="0"/>
              <a:t>[</a:t>
            </a:r>
            <a:r>
              <a:rPr lang="ja-JP" altLang="en-US" dirty="0" smtClean="0"/>
              <a:t>公共の福祉</a:t>
            </a:r>
            <a:r>
              <a:rPr lang="en-US" altLang="ja-JP" dirty="0" smtClean="0"/>
              <a:t>]</a:t>
            </a:r>
          </a:p>
          <a:p>
            <a:pPr>
              <a:buNone/>
            </a:pPr>
            <a:endParaRPr lang="en-US" altLang="ja-JP" dirty="0" smtClean="0"/>
          </a:p>
          <a:p>
            <a:r>
              <a:rPr lang="ja-JP" altLang="en-US" sz="2200" dirty="0" smtClean="0"/>
              <a:t>憲法１２条　この憲法が国民に保障する自由及び権利は、国民の不断の努力によって、これを保持しなければならない。又、国民は、これを濫用してはならないのであって、常に公共の福祉のためにこれを利用する責任を負う。</a:t>
            </a:r>
            <a:endParaRPr lang="en-US" altLang="ja-JP" sz="2200" dirty="0" smtClean="0"/>
          </a:p>
          <a:p>
            <a:r>
              <a:rPr lang="ja-JP" altLang="en-US" sz="2200" dirty="0" smtClean="0"/>
              <a:t>憲法９４条　地方公共団体は、その財産を管理し、事務を処理し、及び行政を執行する権能を有し、法律の範囲内で条例を制定することができる。</a:t>
            </a:r>
          </a:p>
          <a:p>
            <a:endParaRPr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論点①</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a:buNone/>
            </a:pPr>
            <a:r>
              <a:rPr lang="ja-JP" altLang="en-US" dirty="0" smtClean="0"/>
              <a:t>　条例による財産権制限は、憲法２９条違反か？</a:t>
            </a:r>
            <a:endParaRPr lang="en-US" altLang="ja-JP" dirty="0" smtClean="0"/>
          </a:p>
          <a:p>
            <a:pPr>
              <a:buNone/>
            </a:pPr>
            <a:r>
              <a:rPr lang="ja-JP" altLang="en-US" dirty="0" smtClean="0"/>
              <a:t>判決理由では</a:t>
            </a:r>
            <a:r>
              <a:rPr lang="en-US" altLang="ja-JP" dirty="0" smtClean="0"/>
              <a:t>…</a:t>
            </a:r>
            <a:endParaRPr lang="ja-JP" altLang="en-US" dirty="0" smtClean="0"/>
          </a:p>
          <a:p>
            <a:pPr>
              <a:buNone/>
            </a:pPr>
            <a:r>
              <a:rPr lang="ja-JP" altLang="en-US" dirty="0" smtClean="0"/>
              <a:t>　本判決で財産権の制限が認められた理由は、「ため池の決壊等に結びつく堤とう使用行為が憲法、民法の保障する財産権の行使として保障されていない」というものである</a:t>
            </a:r>
            <a:r>
              <a:rPr lang="ja-JP" altLang="en-US" dirty="0" smtClean="0"/>
              <a:t>。（石川</a:t>
            </a:r>
            <a:r>
              <a:rPr lang="en-US" altLang="ja-JP" dirty="0" smtClean="0"/>
              <a:t>,2007</a:t>
            </a:r>
            <a:r>
              <a:rPr lang="ja-JP" altLang="en-US" dirty="0" smtClean="0"/>
              <a:t>）</a:t>
            </a:r>
            <a:endParaRPr lang="en-US" altLang="ja-JP" dirty="0" smtClean="0"/>
          </a:p>
          <a:p>
            <a:pPr>
              <a:buNone/>
            </a:pPr>
            <a:r>
              <a:rPr lang="ja-JP" altLang="en-US" dirty="0" smtClean="0"/>
              <a:t>　</a:t>
            </a:r>
            <a:r>
              <a:rPr lang="ja-JP" altLang="en-US" dirty="0" smtClean="0"/>
              <a:t>本条例</a:t>
            </a:r>
            <a:r>
              <a:rPr lang="ja-JP" altLang="en-US" dirty="0" smtClean="0"/>
              <a:t>４条２項が「財産上の権利に著しい制限を加えるもの」と述べながら、他方で条例規制の許容性の関連では埒外であるという不明確なもの。</a:t>
            </a:r>
            <a:endParaRPr lang="en-US" altLang="ja-JP" dirty="0" smtClean="0"/>
          </a:p>
          <a:p>
            <a:pPr algn="r">
              <a:buNone/>
            </a:pPr>
            <a:r>
              <a:rPr lang="ja-JP" altLang="en-US" dirty="0" smtClean="0"/>
              <a:t>　　　　　　　　　　　　　　　　　　　　　</a:t>
            </a:r>
            <a:r>
              <a:rPr lang="en-US" altLang="ja-JP" dirty="0" smtClean="0"/>
              <a:t>(</a:t>
            </a:r>
            <a:r>
              <a:rPr lang="ja-JP" altLang="en-US" dirty="0" smtClean="0"/>
              <a:t>大橋</a:t>
            </a:r>
            <a:r>
              <a:rPr lang="en-US" altLang="ja-JP" dirty="0" smtClean="0"/>
              <a:t>,2006)</a:t>
            </a:r>
          </a:p>
          <a:p>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論点①</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lang="ja-JP" altLang="en-US" dirty="0" smtClean="0"/>
              <a:t>合憲とする理由　３つに分けられる（前田</a:t>
            </a:r>
            <a:r>
              <a:rPr lang="en-US" altLang="ja-JP" dirty="0" smtClean="0"/>
              <a:t>,1960</a:t>
            </a:r>
            <a:r>
              <a:rPr lang="ja-JP" altLang="en-US" dirty="0" smtClean="0"/>
              <a:t>）</a:t>
            </a:r>
            <a:endParaRPr lang="en-US" altLang="ja-JP" dirty="0" smtClean="0"/>
          </a:p>
          <a:p>
            <a:r>
              <a:rPr lang="ja-JP" altLang="en-US" b="1" dirty="0" smtClean="0"/>
              <a:t>本件は地方的な特殊事情であり、条例で財産権を制限するのは妥当（憲法９４条、地方自治法２条）≒憲法２９条２項「法律」は「法律の範囲内」（憲法９４条）として条例を含む</a:t>
            </a:r>
            <a:endParaRPr lang="en-US" altLang="ja-JP" b="1" dirty="0" smtClean="0"/>
          </a:p>
          <a:p>
            <a:r>
              <a:rPr lang="ja-JP" altLang="en-US" dirty="0" smtClean="0"/>
              <a:t>本件４条のような規定は、憲法２９条２項にいう財産権の内容を定めるものではないから、同項の問題ではない</a:t>
            </a:r>
            <a:endParaRPr lang="en-US" altLang="ja-JP" dirty="0" smtClean="0"/>
          </a:p>
          <a:p>
            <a:r>
              <a:rPr lang="ja-JP" altLang="en-US" dirty="0" smtClean="0"/>
              <a:t>権利の内容ないし行使は、権利そのものに内在する制限に服すべきものであって、本条例４条に掲げるような行為は権利の濫用にあたり、憲法の保障の外にある（憲法１２条）</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論点①　</a:t>
            </a:r>
            <a:r>
              <a:rPr kumimoji="1" lang="ja-JP" altLang="en-US" sz="3200" dirty="0" smtClean="0"/>
              <a:t>判決理由より</a:t>
            </a:r>
            <a:endParaRPr kumimoji="1" lang="ja-JP" altLang="en-US" sz="3200" dirty="0"/>
          </a:p>
        </p:txBody>
      </p:sp>
      <p:sp>
        <p:nvSpPr>
          <p:cNvPr id="3" name="コンテンツ プレースホルダ 2"/>
          <p:cNvSpPr>
            <a:spLocks noGrp="1"/>
          </p:cNvSpPr>
          <p:nvPr>
            <p:ph idx="1"/>
          </p:nvPr>
        </p:nvSpPr>
        <p:spPr>
          <a:xfrm>
            <a:off x="611560" y="1556792"/>
            <a:ext cx="8229600" cy="4525963"/>
          </a:xfrm>
        </p:spPr>
        <p:txBody>
          <a:bodyPr/>
          <a:lstStyle/>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13</a:t>
            </a:fld>
            <a:endParaRPr kumimoji="1" lang="ja-JP" altLang="en-US"/>
          </a:p>
        </p:txBody>
      </p:sp>
      <p:sp>
        <p:nvSpPr>
          <p:cNvPr id="5" name="角丸四角形 4"/>
          <p:cNvSpPr/>
          <p:nvPr/>
        </p:nvSpPr>
        <p:spPr>
          <a:xfrm>
            <a:off x="323528" y="1628800"/>
            <a:ext cx="3528392"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所有者が当然受忍すべき責務であるから</a:t>
            </a:r>
            <a:endParaRPr lang="en-US" altLang="ja-JP" sz="2800" dirty="0" smtClean="0"/>
          </a:p>
        </p:txBody>
      </p:sp>
      <p:sp>
        <p:nvSpPr>
          <p:cNvPr id="6" name="角丸四角形 5"/>
          <p:cNvSpPr/>
          <p:nvPr/>
        </p:nvSpPr>
        <p:spPr>
          <a:xfrm>
            <a:off x="5148064" y="1628800"/>
            <a:ext cx="3672408"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危険行為であり、憲法が保障する権利の</a:t>
            </a:r>
            <a:endParaRPr lang="en-US" altLang="ja-JP" sz="2800" dirty="0" smtClean="0"/>
          </a:p>
          <a:p>
            <a:pPr algn="ctr"/>
            <a:r>
              <a:rPr lang="ja-JP" altLang="en-US" sz="2800" dirty="0" smtClean="0"/>
              <a:t>埒外であるから</a:t>
            </a:r>
            <a:endParaRPr lang="en-US" altLang="ja-JP" sz="2800" dirty="0" smtClean="0"/>
          </a:p>
          <a:p>
            <a:pPr algn="ctr"/>
            <a:endParaRPr kumimoji="1" lang="ja-JP" altLang="en-US" dirty="0"/>
          </a:p>
        </p:txBody>
      </p:sp>
      <p:sp>
        <p:nvSpPr>
          <p:cNvPr id="7" name="角丸四角形 6"/>
          <p:cNvSpPr/>
          <p:nvPr/>
        </p:nvSpPr>
        <p:spPr>
          <a:xfrm>
            <a:off x="971600" y="4293096"/>
            <a:ext cx="7272808"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smtClean="0"/>
              <a:t>条例で規制できるかという以前に、</a:t>
            </a:r>
            <a:endParaRPr lang="en-US" altLang="ja-JP" sz="3200" dirty="0" smtClean="0"/>
          </a:p>
          <a:p>
            <a:pPr algn="ctr"/>
            <a:r>
              <a:rPr lang="ja-JP" altLang="en-US" sz="3200" dirty="0" smtClean="0"/>
              <a:t>そもそも憲法で保障されていない</a:t>
            </a:r>
          </a:p>
        </p:txBody>
      </p:sp>
      <p:sp>
        <p:nvSpPr>
          <p:cNvPr id="8" name="下矢印 7"/>
          <p:cNvSpPr/>
          <p:nvPr/>
        </p:nvSpPr>
        <p:spPr>
          <a:xfrm>
            <a:off x="2267744" y="3212976"/>
            <a:ext cx="36004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228184" y="3212976"/>
            <a:ext cx="36004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11560" y="6021288"/>
            <a:ext cx="7776864" cy="923330"/>
          </a:xfrm>
          <a:prstGeom prst="rect">
            <a:avLst/>
          </a:prstGeom>
          <a:noFill/>
        </p:spPr>
        <p:txBody>
          <a:bodyPr wrap="square" rtlCol="0">
            <a:spAutoFit/>
          </a:bodyPr>
          <a:lstStyle/>
          <a:p>
            <a:r>
              <a:rPr lang="ja-JP" altLang="en-US" dirty="0" smtClean="0"/>
              <a:t>本件の堤とう利用が財産権ではないと明言されていれば、まだ理解が容易だったのかもしれない</a:t>
            </a:r>
            <a:r>
              <a:rPr lang="en-US" altLang="ja-JP" dirty="0" smtClean="0"/>
              <a:t>(</a:t>
            </a:r>
            <a:r>
              <a:rPr lang="ja-JP" altLang="en-US" dirty="0" smtClean="0"/>
              <a:t>大橋</a:t>
            </a:r>
            <a:r>
              <a:rPr lang="en-US" altLang="ja-JP" dirty="0" smtClean="0"/>
              <a:t>,2006)</a:t>
            </a:r>
            <a:endParaRPr lang="ja-JP" altLang="en-US" dirty="0" smtClean="0"/>
          </a:p>
          <a:p>
            <a:endParaRPr kumimoji="1" lang="ja-JP" altLang="en-US" dirty="0"/>
          </a:p>
        </p:txBody>
      </p:sp>
      <p:sp>
        <p:nvSpPr>
          <p:cNvPr id="11" name="左右矢印 10"/>
          <p:cNvSpPr/>
          <p:nvPr/>
        </p:nvSpPr>
        <p:spPr>
          <a:xfrm>
            <a:off x="3923928" y="2204864"/>
            <a:ext cx="1152128" cy="720080"/>
          </a:xfrm>
          <a:prstGeom prst="leftRightArrow">
            <a:avLst/>
          </a:prstGeom>
          <a:solidFill>
            <a:srgbClr val="FFC0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論点①　</a:t>
            </a:r>
            <a:r>
              <a:rPr lang="ja-JP" altLang="en-US" sz="2700" dirty="0" smtClean="0"/>
              <a:t>条例による財産権制限は、憲法２９条違反か？</a:t>
            </a:r>
            <a:endParaRPr kumimoji="1" lang="ja-JP" altLang="en-US" sz="2700" dirty="0"/>
          </a:p>
        </p:txBody>
      </p:sp>
      <p:sp>
        <p:nvSpPr>
          <p:cNvPr id="3" name="コンテンツ プレースホルダ 2"/>
          <p:cNvSpPr>
            <a:spLocks noGrp="1"/>
          </p:cNvSpPr>
          <p:nvPr>
            <p:ph idx="1"/>
          </p:nvPr>
        </p:nvSpPr>
        <p:spPr/>
        <p:txBody>
          <a:bodyPr>
            <a:normAutofit/>
          </a:bodyPr>
          <a:lstStyle/>
          <a:p>
            <a:pPr>
              <a:buNone/>
            </a:pPr>
            <a:r>
              <a:rPr lang="ja-JP" altLang="en-US" dirty="0" smtClean="0"/>
              <a:t>条例による財産権の規制、否定説（河村裁判官、山田裁判官の少数意見等）</a:t>
            </a:r>
            <a:endParaRPr lang="en-US" altLang="ja-JP" dirty="0" smtClean="0"/>
          </a:p>
          <a:p>
            <a:r>
              <a:rPr kumimoji="1" lang="ja-JP" altLang="en-US" dirty="0" smtClean="0"/>
              <a:t>憲法２９条の条文の文言からして「法律」によるべきである</a:t>
            </a:r>
            <a:r>
              <a:rPr lang="ja-JP" altLang="en-US" dirty="0" smtClean="0"/>
              <a:t>。</a:t>
            </a:r>
            <a:endParaRPr lang="en-US" altLang="ja-JP" dirty="0" smtClean="0"/>
          </a:p>
          <a:p>
            <a:r>
              <a:rPr lang="ja-JP" altLang="en-US" dirty="0" smtClean="0"/>
              <a:t>財産権は、多く全国的な取引の対象となりうるから、その内容や制限は統一的に法律で定めるのが妥当</a:t>
            </a:r>
            <a:endParaRPr lang="en-US" altLang="ja-JP" dirty="0" smtClean="0"/>
          </a:p>
          <a:p>
            <a:pPr>
              <a:buNone/>
            </a:pPr>
            <a:r>
              <a:rPr lang="ja-JP" altLang="en-US" dirty="0" smtClean="0"/>
              <a:t>　　　　　　　　　　　　　　　　　　　　　（市原</a:t>
            </a:r>
            <a:r>
              <a:rPr lang="en-US" altLang="ja-JP" dirty="0" smtClean="0"/>
              <a:t>,1988</a:t>
            </a:r>
            <a:r>
              <a:rPr lang="ja-JP" altLang="en-US" dirty="0" smtClean="0"/>
              <a:t>）</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fontScale="90000"/>
          </a:bodyPr>
          <a:lstStyle/>
          <a:p>
            <a:r>
              <a:rPr lang="ja-JP" altLang="en-US" dirty="0" smtClean="0"/>
              <a:t>論点①　</a:t>
            </a:r>
            <a:r>
              <a:rPr lang="ja-JP" altLang="en-US" sz="2700" dirty="0" smtClean="0"/>
              <a:t>条例による財産権制限は、憲法２９条違反か？</a:t>
            </a:r>
            <a:endParaRPr kumimoji="1" lang="ja-JP" altLang="en-US" sz="2700" dirty="0"/>
          </a:p>
        </p:txBody>
      </p:sp>
      <p:sp>
        <p:nvSpPr>
          <p:cNvPr id="3" name="コンテンツ プレースホルダ 2"/>
          <p:cNvSpPr>
            <a:spLocks noGrp="1"/>
          </p:cNvSpPr>
          <p:nvPr>
            <p:ph idx="1"/>
          </p:nvPr>
        </p:nvSpPr>
        <p:spPr>
          <a:xfrm>
            <a:off x="457200" y="1268760"/>
            <a:ext cx="8229600" cy="4857403"/>
          </a:xfrm>
        </p:spPr>
        <p:txBody>
          <a:bodyPr>
            <a:normAutofit/>
          </a:bodyPr>
          <a:lstStyle/>
          <a:p>
            <a:pPr>
              <a:buNone/>
            </a:pPr>
            <a:r>
              <a:rPr lang="ja-JP" altLang="en-US" sz="3600" dirty="0" smtClean="0"/>
              <a:t>　現在</a:t>
            </a:r>
            <a:r>
              <a:rPr lang="ja-JP" altLang="en-US" sz="3600" dirty="0" smtClean="0"/>
              <a:t>主流の説</a:t>
            </a:r>
            <a:endParaRPr lang="en-US" altLang="ja-JP" sz="3600" dirty="0" smtClean="0"/>
          </a:p>
          <a:p>
            <a:pPr>
              <a:buNone/>
            </a:pPr>
            <a:r>
              <a:rPr lang="ja-JP" altLang="en-US" sz="3600" smtClean="0"/>
              <a:t>　地方的</a:t>
            </a:r>
            <a:r>
              <a:rPr lang="ja-JP" altLang="en-US" sz="3600" dirty="0" smtClean="0"/>
              <a:t>な特殊事情の下で定められる条例については、それによる財産権の規制を否定することは妥当では</a:t>
            </a:r>
            <a:r>
              <a:rPr lang="ja-JP" altLang="en-US" sz="3600" dirty="0" smtClean="0"/>
              <a:t>ない</a:t>
            </a:r>
            <a:endParaRPr lang="en-US" altLang="ja-JP" sz="3600" dirty="0" smtClean="0"/>
          </a:p>
          <a:p>
            <a:pPr algn="r">
              <a:buNone/>
            </a:pPr>
            <a:r>
              <a:rPr lang="ja-JP" altLang="en-US" sz="2800" dirty="0" smtClean="0"/>
              <a:t>（芦部</a:t>
            </a:r>
            <a:r>
              <a:rPr lang="en-US" altLang="ja-JP" sz="2800" dirty="0" smtClean="0"/>
              <a:t>,2011</a:t>
            </a:r>
            <a:r>
              <a:rPr lang="ja-JP" altLang="en-US" sz="2800" dirty="0" smtClean="0"/>
              <a:t>）</a:t>
            </a:r>
            <a:endParaRPr lang="en-US" altLang="ja-JP" sz="2800"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548680"/>
            <a:ext cx="8229600" cy="5577483"/>
          </a:xfrm>
        </p:spPr>
        <p:txBody>
          <a:bodyPr>
            <a:normAutofit fontScale="92500" lnSpcReduction="20000"/>
          </a:bodyPr>
          <a:lstStyle/>
          <a:p>
            <a:r>
              <a:rPr lang="ja-JP" altLang="en-US" dirty="0" smtClean="0"/>
              <a:t>条例で制限する上での</a:t>
            </a:r>
            <a:r>
              <a:rPr kumimoji="1" lang="ja-JP" altLang="en-US" dirty="0" smtClean="0"/>
              <a:t>注意点</a:t>
            </a:r>
            <a:endParaRPr kumimoji="1" lang="en-US" altLang="ja-JP" dirty="0" smtClean="0"/>
          </a:p>
          <a:p>
            <a:pPr>
              <a:buNone/>
            </a:pPr>
            <a:r>
              <a:rPr lang="ja-JP" altLang="en-US" dirty="0" smtClean="0"/>
              <a:t>　</a:t>
            </a:r>
            <a:r>
              <a:rPr lang="en-US" altLang="ja-JP" dirty="0" smtClean="0"/>
              <a:t>〈</a:t>
            </a:r>
            <a:r>
              <a:rPr kumimoji="1" lang="ja-JP" altLang="en-US" dirty="0" smtClean="0"/>
              <a:t>上乗せ・横出し条例</a:t>
            </a:r>
            <a:r>
              <a:rPr kumimoji="1" lang="en-US" altLang="ja-JP" dirty="0" smtClean="0"/>
              <a:t>〉</a:t>
            </a:r>
          </a:p>
          <a:p>
            <a:pPr>
              <a:buNone/>
            </a:pPr>
            <a:r>
              <a:rPr kumimoji="1" lang="ja-JP" altLang="en-US" dirty="0" smtClean="0"/>
              <a:t>・・・法令と同一目的で同一事項につき法令より高次の基準を加えたり、法令より強い態様の規制を加える条例。その法令適合性（憲</a:t>
            </a:r>
            <a:r>
              <a:rPr kumimoji="1" lang="en-US" altLang="ja-JP" dirty="0" smtClean="0"/>
              <a:t>94</a:t>
            </a:r>
            <a:r>
              <a:rPr kumimoji="1" lang="ja-JP" altLang="en-US" dirty="0" smtClean="0"/>
              <a:t>条、地自</a:t>
            </a:r>
            <a:r>
              <a:rPr kumimoji="1" lang="en-US" altLang="ja-JP" dirty="0" smtClean="0"/>
              <a:t>14</a:t>
            </a:r>
            <a:r>
              <a:rPr kumimoji="1" lang="ja-JP" altLang="en-US" dirty="0" smtClean="0"/>
              <a:t>条</a:t>
            </a:r>
            <a:r>
              <a:rPr lang="en-US" altLang="ja-JP" dirty="0" smtClean="0"/>
              <a:t>1</a:t>
            </a:r>
            <a:r>
              <a:rPr lang="ja-JP" altLang="en-US" dirty="0" smtClean="0"/>
              <a:t>項</a:t>
            </a:r>
            <a:r>
              <a:rPr kumimoji="1" lang="ja-JP" altLang="en-US" dirty="0" smtClean="0"/>
              <a:t>）が問題となるが、当該法令が最小規制立法であるときは、条例による規制が許されると解されている。</a:t>
            </a:r>
            <a:r>
              <a:rPr lang="ja-JP" altLang="en-US" sz="2400" dirty="0" smtClean="0"/>
              <a:t>（新法学辞典より）</a:t>
            </a:r>
            <a:endParaRPr lang="en-US" altLang="ja-JP" sz="2400" dirty="0" smtClean="0"/>
          </a:p>
          <a:p>
            <a:pPr>
              <a:buNone/>
            </a:pPr>
            <a:endParaRPr lang="en-US" altLang="ja-JP" sz="2400" dirty="0" smtClean="0"/>
          </a:p>
          <a:p>
            <a:pPr>
              <a:buNone/>
            </a:pPr>
            <a:r>
              <a:rPr kumimoji="1" lang="ja-JP" altLang="en-US" dirty="0" smtClean="0"/>
              <a:t>　補償なしに受忍を強いられる可能性が残る。</a:t>
            </a:r>
            <a:endParaRPr kumimoji="1" lang="en-US" altLang="ja-JP" dirty="0" smtClean="0"/>
          </a:p>
          <a:p>
            <a:pPr>
              <a:buNone/>
            </a:pPr>
            <a:r>
              <a:rPr lang="ja-JP" altLang="en-US" dirty="0" smtClean="0"/>
              <a:t>　強度の付随的規制によって「偽装された公用収用」が実施されるのをいかに防ぐかが、課題となろう。</a:t>
            </a:r>
            <a:r>
              <a:rPr kumimoji="1" lang="ja-JP" altLang="en-US" dirty="0" smtClean="0"/>
              <a:t>（石川</a:t>
            </a:r>
            <a:r>
              <a:rPr kumimoji="1" lang="en-US" altLang="ja-JP" dirty="0" smtClean="0"/>
              <a:t>,2007</a:t>
            </a:r>
            <a:r>
              <a:rPr kumimoji="1"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論点②</a:t>
            </a:r>
            <a:r>
              <a:rPr kumimoji="1" lang="ja-JP" altLang="en-US" sz="2800" dirty="0" smtClean="0"/>
              <a:t>損失補償</a:t>
            </a:r>
            <a:r>
              <a:rPr kumimoji="1" lang="ja-JP" altLang="en-US" sz="3200" dirty="0" smtClean="0"/>
              <a:t>は必要ないのか？</a:t>
            </a:r>
            <a:endParaRPr kumimoji="1" lang="ja-JP" altLang="en-US" sz="3200" dirty="0"/>
          </a:p>
        </p:txBody>
      </p:sp>
      <p:sp>
        <p:nvSpPr>
          <p:cNvPr id="3" name="コンテンツ プレースホルダ 2"/>
          <p:cNvSpPr>
            <a:spLocks noGrp="1"/>
          </p:cNvSpPr>
          <p:nvPr>
            <p:ph idx="1"/>
          </p:nvPr>
        </p:nvSpPr>
        <p:spPr/>
        <p:txBody>
          <a:bodyPr>
            <a:normAutofit/>
          </a:bodyPr>
          <a:lstStyle/>
          <a:p>
            <a:r>
              <a:rPr kumimoji="1" lang="ja-JP" altLang="en-US" dirty="0" smtClean="0"/>
              <a:t>財産権の強制取得にあたる収用に補償が必要である点は一般的に承認されている</a:t>
            </a:r>
            <a:r>
              <a:rPr lang="ja-JP" altLang="en-US" dirty="0" smtClean="0"/>
              <a:t>（大橋</a:t>
            </a:r>
            <a:r>
              <a:rPr lang="en-US" altLang="ja-JP" dirty="0" smtClean="0"/>
              <a:t>, 2006</a:t>
            </a:r>
            <a:r>
              <a:rPr lang="ja-JP" altLang="en-US" dirty="0" smtClean="0"/>
              <a:t>）。</a:t>
            </a:r>
            <a:endParaRPr lang="en-US" altLang="ja-JP" dirty="0" smtClean="0"/>
          </a:p>
          <a:p>
            <a:endParaRPr lang="en-US" altLang="ja-JP" dirty="0" smtClean="0"/>
          </a:p>
          <a:p>
            <a:r>
              <a:rPr lang="ja-JP" altLang="en-US" dirty="0" smtClean="0"/>
              <a:t>しかし、財産権に加えられる制限が</a:t>
            </a:r>
            <a:r>
              <a:rPr lang="ja-JP" altLang="en-US" dirty="0" smtClean="0">
                <a:solidFill>
                  <a:srgbClr val="0070C0"/>
                </a:solidFill>
              </a:rPr>
              <a:t>社会生活上当然受忍すべきもの</a:t>
            </a:r>
            <a:r>
              <a:rPr lang="ja-JP" altLang="en-US" dirty="0" smtClean="0"/>
              <a:t>であるとすれば、これに対する損失補償は必要でないと考えられている（前田</a:t>
            </a:r>
            <a:r>
              <a:rPr lang="en-US" altLang="ja-JP" dirty="0" smtClean="0"/>
              <a:t>,1960</a:t>
            </a:r>
            <a:r>
              <a:rPr lang="ja-JP" altLang="en-US" dirty="0" smtClean="0"/>
              <a:t>）。</a:t>
            </a:r>
            <a:endParaRPr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17</a:t>
            </a:fld>
            <a:endParaRPr kumimoji="1" lang="ja-JP" altLang="en-US"/>
          </a:p>
        </p:txBody>
      </p:sp>
      <p:sp>
        <p:nvSpPr>
          <p:cNvPr id="5" name="円/楕円 4"/>
          <p:cNvSpPr/>
          <p:nvPr/>
        </p:nvSpPr>
        <p:spPr>
          <a:xfrm>
            <a:off x="827584" y="3212976"/>
            <a:ext cx="7632848" cy="2880320"/>
          </a:xfrm>
          <a:prstGeom prst="ellipse">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0648"/>
            <a:ext cx="8229600" cy="940966"/>
          </a:xfrm>
        </p:spPr>
        <p:txBody>
          <a:bodyPr>
            <a:normAutofit/>
          </a:bodyPr>
          <a:lstStyle/>
          <a:p>
            <a:r>
              <a:rPr lang="ja-JP" altLang="en-US" dirty="0" smtClean="0"/>
              <a:t>論点②</a:t>
            </a:r>
            <a:r>
              <a:rPr lang="ja-JP" altLang="en-US" sz="3200" dirty="0" smtClean="0"/>
              <a:t>損失補償は必要ないのか？</a:t>
            </a:r>
            <a:endParaRPr kumimoji="1" lang="ja-JP" altLang="en-US" sz="3200" dirty="0"/>
          </a:p>
        </p:txBody>
      </p:sp>
      <p:sp>
        <p:nvSpPr>
          <p:cNvPr id="3" name="コンテンツ プレースホルダ 2"/>
          <p:cNvSpPr>
            <a:spLocks noGrp="1"/>
          </p:cNvSpPr>
          <p:nvPr>
            <p:ph idx="1"/>
          </p:nvPr>
        </p:nvSpPr>
        <p:spPr>
          <a:xfrm>
            <a:off x="457200" y="1340768"/>
            <a:ext cx="8229600" cy="5112568"/>
          </a:xfrm>
        </p:spPr>
        <p:txBody>
          <a:bodyPr>
            <a:normAutofit fontScale="85000" lnSpcReduction="20000"/>
          </a:bodyPr>
          <a:lstStyle/>
          <a:p>
            <a:r>
              <a:rPr lang="ja-JP" altLang="en-US" dirty="0" smtClean="0"/>
              <a:t>理由は</a:t>
            </a:r>
            <a:r>
              <a:rPr lang="en-US" altLang="ja-JP" dirty="0" smtClean="0"/>
              <a:t>…</a:t>
            </a:r>
            <a:r>
              <a:rPr lang="ja-JP" altLang="en-US" dirty="0" smtClean="0">
                <a:solidFill>
                  <a:srgbClr val="0070C0"/>
                </a:solidFill>
              </a:rPr>
              <a:t>警察制限</a:t>
            </a:r>
            <a:r>
              <a:rPr lang="ja-JP" altLang="en-US" dirty="0" smtClean="0"/>
              <a:t>＝公共の安全・秩序のための規制であり、損失補償が不要である制限</a:t>
            </a:r>
            <a:endParaRPr lang="en-US" altLang="ja-JP" dirty="0" smtClean="0"/>
          </a:p>
          <a:p>
            <a:pPr>
              <a:buNone/>
            </a:pPr>
            <a:r>
              <a:rPr lang="ja-JP" altLang="en-US" dirty="0" smtClean="0"/>
              <a:t>ただし</a:t>
            </a:r>
            <a:r>
              <a:rPr lang="en-US" altLang="ja-JP" dirty="0" smtClean="0"/>
              <a:t>…</a:t>
            </a:r>
          </a:p>
          <a:p>
            <a:r>
              <a:rPr lang="ja-JP" altLang="en-US" dirty="0" smtClean="0"/>
              <a:t>規制強度が極めて強い場合</a:t>
            </a:r>
            <a:endParaRPr lang="en-US" altLang="ja-JP" dirty="0" smtClean="0"/>
          </a:p>
          <a:p>
            <a:r>
              <a:rPr lang="ja-JP" altLang="en-US" dirty="0" smtClean="0"/>
              <a:t>既存の利用形態</a:t>
            </a:r>
            <a:endParaRPr lang="en-US" altLang="ja-JP" dirty="0" smtClean="0"/>
          </a:p>
          <a:p>
            <a:pPr>
              <a:buNone/>
            </a:pPr>
            <a:r>
              <a:rPr lang="ja-JP" altLang="en-US" dirty="0" smtClean="0"/>
              <a:t>　⇒</a:t>
            </a:r>
            <a:r>
              <a:rPr lang="ja-JP" altLang="en-US" dirty="0" smtClean="0">
                <a:solidFill>
                  <a:srgbClr val="0070C0"/>
                </a:solidFill>
              </a:rPr>
              <a:t>特別犠牲</a:t>
            </a:r>
            <a:r>
              <a:rPr lang="ja-JP" altLang="en-US" dirty="0" smtClean="0"/>
              <a:t>を論ずる余地がある</a:t>
            </a:r>
            <a:endParaRPr lang="en-US" altLang="ja-JP" dirty="0" smtClean="0"/>
          </a:p>
          <a:p>
            <a:pPr>
              <a:buNone/>
            </a:pPr>
            <a:r>
              <a:rPr lang="ja-JP" altLang="en-US" sz="2900" dirty="0" smtClean="0"/>
              <a:t>＊</a:t>
            </a:r>
            <a:r>
              <a:rPr lang="ja-JP" altLang="en-US" sz="2600" dirty="0" smtClean="0"/>
              <a:t>特別犠牲説＝①侵害行為の対象が広く一般的か、特定の個人ないし集団か、という形式的要件、②侵害行為が財産権に内在する社会的制約として受忍すべきか限度内であるか、という実質的要件の２つを総合的に考慮して判断（芦部</a:t>
            </a:r>
            <a:r>
              <a:rPr lang="en-US" altLang="ja-JP" sz="2600" dirty="0" smtClean="0"/>
              <a:t>,2011</a:t>
            </a:r>
            <a:r>
              <a:rPr lang="ja-JP" altLang="en-US" sz="2600" dirty="0" smtClean="0"/>
              <a:t>）</a:t>
            </a:r>
            <a:endParaRPr lang="en-US" altLang="ja-JP" sz="2600" dirty="0" smtClean="0"/>
          </a:p>
          <a:p>
            <a:pPr>
              <a:buNone/>
            </a:pPr>
            <a:r>
              <a:rPr lang="ja-JP" altLang="en-US" dirty="0" smtClean="0"/>
              <a:t>　財産権の制限・規制についてどこまで補償を要するかは、困難な解釈問題である。</a:t>
            </a:r>
            <a:endParaRPr lang="en-US" altLang="ja-JP" dirty="0" smtClean="0"/>
          </a:p>
          <a:p>
            <a:pPr algn="r">
              <a:buNone/>
            </a:pPr>
            <a:r>
              <a:rPr lang="ja-JP" altLang="en-US" dirty="0" smtClean="0"/>
              <a:t>（大橋，</a:t>
            </a:r>
            <a:r>
              <a:rPr lang="en-US" altLang="ja-JP" dirty="0" smtClean="0"/>
              <a:t>2006</a:t>
            </a:r>
            <a:r>
              <a:rPr lang="ja-JP" altLang="en-US" dirty="0" smtClean="0"/>
              <a:t>）</a:t>
            </a:r>
            <a:endParaRPr lang="en-US" altLang="ja-JP" dirty="0" smtClean="0"/>
          </a:p>
          <a:p>
            <a:pPr algn="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idx="1"/>
          </p:nvPr>
        </p:nvSpPr>
        <p:spPr>
          <a:xfrm>
            <a:off x="457200" y="1196752"/>
            <a:ext cx="8229600" cy="4929411"/>
          </a:xfrm>
        </p:spPr>
        <p:txBody>
          <a:bodyPr>
            <a:normAutofit fontScale="85000" lnSpcReduction="20000"/>
          </a:bodyPr>
          <a:lstStyle/>
          <a:p>
            <a:r>
              <a:rPr kumimoji="1" lang="ja-JP" altLang="en-US" dirty="0" smtClean="0"/>
              <a:t>条例制限と財産権に関して</a:t>
            </a:r>
            <a:endParaRPr kumimoji="1" lang="en-US" altLang="ja-JP" dirty="0" smtClean="0"/>
          </a:p>
          <a:p>
            <a:pPr>
              <a:buNone/>
            </a:pPr>
            <a:r>
              <a:rPr kumimoji="1" lang="ja-JP" altLang="en-US" dirty="0" smtClean="0"/>
              <a:t>　　条例・・・地方自治体それぞれの事情に合わせて決まりを作れるため、きめ細かく業務を行いやすい。</a:t>
            </a:r>
            <a:endParaRPr kumimoji="1" lang="en-US" altLang="ja-JP" dirty="0" smtClean="0"/>
          </a:p>
          <a:p>
            <a:pPr>
              <a:buNone/>
            </a:pPr>
            <a:r>
              <a:rPr lang="ja-JP" altLang="en-US" dirty="0" smtClean="0"/>
              <a:t>　しかし</a:t>
            </a:r>
            <a:endParaRPr lang="en-US" altLang="ja-JP" dirty="0" smtClean="0"/>
          </a:p>
          <a:p>
            <a:pPr>
              <a:buNone/>
            </a:pPr>
            <a:r>
              <a:rPr kumimoji="1" lang="ja-JP" altLang="en-US" dirty="0" smtClean="0"/>
              <a:t>　　「横出し・上乗せ条例」と言われるように、行き過ぎた規制が行われる恐れがある</a:t>
            </a:r>
            <a:endParaRPr kumimoji="1" lang="en-US" altLang="ja-JP" dirty="0" smtClean="0"/>
          </a:p>
          <a:p>
            <a:endParaRPr lang="en-US" altLang="ja-JP" dirty="0" smtClean="0"/>
          </a:p>
          <a:p>
            <a:r>
              <a:rPr lang="ja-JP" altLang="en-US" dirty="0" smtClean="0"/>
              <a:t>補償の有無に関して</a:t>
            </a:r>
            <a:endParaRPr lang="en-US" altLang="ja-JP" dirty="0" smtClean="0"/>
          </a:p>
          <a:p>
            <a:pPr>
              <a:buNone/>
            </a:pPr>
            <a:r>
              <a:rPr lang="ja-JP" altLang="en-US" dirty="0" smtClean="0"/>
              <a:t>　　今回の事例は、被告である農民にとってはかなりの財産上の制限をかけられ、生活に支障をきたすほどだったのではないだろうか。</a:t>
            </a:r>
            <a:r>
              <a:rPr lang="en-US" altLang="ja-JP" dirty="0" smtClean="0"/>
              <a:t>『</a:t>
            </a:r>
            <a:r>
              <a:rPr lang="ja-JP" altLang="en-US" dirty="0" smtClean="0"/>
              <a:t>受忍すべき制限</a:t>
            </a:r>
            <a:r>
              <a:rPr lang="en-US" altLang="ja-JP" dirty="0" smtClean="0"/>
              <a:t>』</a:t>
            </a:r>
            <a:r>
              <a:rPr lang="ja-JP" altLang="en-US" dirty="0" smtClean="0"/>
              <a:t>一点張りではなく、その点を考慮した判断がされるべきであったと思う。</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最高裁　昭和３８年　判決</a:t>
            </a:r>
            <a:endParaRPr kumimoji="1" lang="en-US" altLang="ja-JP" dirty="0" smtClean="0"/>
          </a:p>
          <a:p>
            <a:r>
              <a:rPr kumimoji="1" lang="ja-JP" altLang="en-US" dirty="0" smtClean="0"/>
              <a:t>原告</a:t>
            </a:r>
            <a:endParaRPr lang="en-US" altLang="ja-JP" dirty="0"/>
          </a:p>
          <a:p>
            <a:pPr>
              <a:buNone/>
            </a:pPr>
            <a:r>
              <a:rPr kumimoji="1" lang="ja-JP" altLang="en-US" dirty="0" smtClean="0"/>
              <a:t>　奈良県</a:t>
            </a:r>
            <a:endParaRPr kumimoji="1" lang="en-US" altLang="ja-JP" dirty="0" smtClean="0"/>
          </a:p>
          <a:p>
            <a:pPr>
              <a:buNone/>
            </a:pPr>
            <a:endParaRPr kumimoji="1" lang="en-US" altLang="ja-JP" dirty="0" smtClean="0"/>
          </a:p>
          <a:p>
            <a:r>
              <a:rPr lang="ja-JP" altLang="en-US" dirty="0" smtClean="0"/>
              <a:t>被告</a:t>
            </a:r>
            <a:endParaRPr lang="en-US" altLang="ja-JP" dirty="0" smtClean="0"/>
          </a:p>
          <a:p>
            <a:pPr>
              <a:buNone/>
            </a:pPr>
            <a:r>
              <a:rPr kumimoji="1" lang="ja-JP" altLang="en-US" dirty="0" smtClean="0"/>
              <a:t>　奈良県磯城郡田原本町大路唐古在住の</a:t>
            </a:r>
            <a:endParaRPr kumimoji="1" lang="en-US" altLang="ja-JP" dirty="0" smtClean="0"/>
          </a:p>
          <a:p>
            <a:pPr>
              <a:buNone/>
            </a:pPr>
            <a:r>
              <a:rPr lang="ja-JP" altLang="en-US" dirty="0"/>
              <a:t>　</a:t>
            </a:r>
            <a:r>
              <a:rPr kumimoji="1" lang="ja-JP" altLang="en-US" dirty="0" smtClean="0"/>
              <a:t>農夫３名</a:t>
            </a:r>
            <a:endParaRPr kumimoji="1"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奈良県</a:t>
            </a:r>
            <a:endParaRPr kumimoji="1" lang="en-US" altLang="ja-JP" dirty="0" smtClean="0"/>
          </a:p>
          <a:p>
            <a:pPr>
              <a:buNone/>
            </a:pPr>
            <a:r>
              <a:rPr lang="en-US" altLang="ja-JP" dirty="0" smtClean="0"/>
              <a:t>http://www.pref.nara.jp/dd_aspx_menuid-5241.htm</a:t>
            </a:r>
            <a:endParaRPr lang="ja-JP" altLang="ja-JP" dirty="0" smtClean="0"/>
          </a:p>
          <a:p>
            <a:r>
              <a:rPr kumimoji="1" lang="ja-JP" altLang="en-US" dirty="0" smtClean="0"/>
              <a:t>石川健治　「別冊ジュリスト　</a:t>
            </a:r>
            <a:r>
              <a:rPr kumimoji="1" lang="en-US" altLang="ja-JP" dirty="0" smtClean="0"/>
              <a:t>186</a:t>
            </a:r>
            <a:r>
              <a:rPr kumimoji="1" lang="ja-JP" altLang="en-US" dirty="0" smtClean="0"/>
              <a:t>号　憲法判例百選</a:t>
            </a:r>
            <a:r>
              <a:rPr kumimoji="1" lang="en-US" altLang="ja-JP" dirty="0" smtClean="0"/>
              <a:t>Ⅰ</a:t>
            </a:r>
            <a:r>
              <a:rPr kumimoji="1" lang="ja-JP" altLang="en-US" dirty="0" smtClean="0"/>
              <a:t>」　有斐閣　</a:t>
            </a:r>
            <a:r>
              <a:rPr kumimoji="1" lang="en-US" altLang="ja-JP" dirty="0" smtClean="0"/>
              <a:t>2007</a:t>
            </a:r>
            <a:r>
              <a:rPr kumimoji="1" lang="ja-JP" altLang="en-US" dirty="0" smtClean="0"/>
              <a:t>年</a:t>
            </a:r>
            <a:endParaRPr kumimoji="1" lang="en-US" altLang="ja-JP" dirty="0" smtClean="0"/>
          </a:p>
          <a:p>
            <a:r>
              <a:rPr lang="ja-JP" altLang="en-US" dirty="0" smtClean="0"/>
              <a:t>前田宏　「警察研究　第</a:t>
            </a:r>
            <a:r>
              <a:rPr lang="en-US" altLang="ja-JP" dirty="0" smtClean="0"/>
              <a:t>36</a:t>
            </a:r>
            <a:r>
              <a:rPr lang="ja-JP" altLang="en-US" dirty="0" smtClean="0"/>
              <a:t>巻　第</a:t>
            </a:r>
            <a:r>
              <a:rPr lang="en-US" altLang="ja-JP" dirty="0" smtClean="0"/>
              <a:t>9</a:t>
            </a:r>
            <a:r>
              <a:rPr lang="ja-JP" altLang="en-US" dirty="0" smtClean="0"/>
              <a:t>号」　良書普及会　</a:t>
            </a:r>
            <a:r>
              <a:rPr lang="en-US" altLang="ja-JP" dirty="0" smtClean="0"/>
              <a:t>1960</a:t>
            </a:r>
            <a:r>
              <a:rPr lang="ja-JP" altLang="en-US" dirty="0" smtClean="0"/>
              <a:t>年</a:t>
            </a:r>
            <a:endParaRPr lang="en-US" altLang="ja-JP" dirty="0" smtClean="0"/>
          </a:p>
          <a:p>
            <a:r>
              <a:rPr kumimoji="1" lang="ja-JP" altLang="en-US" dirty="0" smtClean="0"/>
              <a:t>市原昌三郎　「別冊ジュリスト　</a:t>
            </a:r>
            <a:r>
              <a:rPr kumimoji="1" lang="en-US" altLang="ja-JP" dirty="0" smtClean="0"/>
              <a:t>95</a:t>
            </a:r>
            <a:r>
              <a:rPr kumimoji="1" lang="ja-JP" altLang="en-US" dirty="0" smtClean="0"/>
              <a:t>号　憲法判例百選</a:t>
            </a:r>
            <a:r>
              <a:rPr kumimoji="1" lang="en-US" altLang="ja-JP" dirty="0" smtClean="0"/>
              <a:t>Ⅰ</a:t>
            </a:r>
            <a:r>
              <a:rPr lang="ja-JP" altLang="en-US" dirty="0" smtClean="0"/>
              <a:t>」　有斐閣　</a:t>
            </a:r>
            <a:r>
              <a:rPr lang="en-US" altLang="ja-JP" dirty="0" smtClean="0"/>
              <a:t>1988</a:t>
            </a:r>
            <a:r>
              <a:rPr lang="ja-JP" altLang="en-US" dirty="0" smtClean="0"/>
              <a:t>年</a:t>
            </a:r>
            <a:endParaRPr lang="en-US" altLang="ja-JP" dirty="0" smtClean="0"/>
          </a:p>
          <a:p>
            <a:r>
              <a:rPr kumimoji="1" lang="ja-JP" altLang="en-US" dirty="0" smtClean="0"/>
              <a:t>大橋洋一「別冊</a:t>
            </a:r>
            <a:r>
              <a:rPr lang="ja-JP" altLang="en-US" dirty="0" smtClean="0"/>
              <a:t>ジュリスト　</a:t>
            </a:r>
            <a:r>
              <a:rPr lang="en-US" altLang="ja-JP" dirty="0" smtClean="0"/>
              <a:t>182</a:t>
            </a:r>
            <a:r>
              <a:rPr lang="ja-JP" altLang="en-US" dirty="0" smtClean="0"/>
              <a:t>号　行政判例百選</a:t>
            </a:r>
            <a:r>
              <a:rPr lang="en-US" altLang="ja-JP" dirty="0" smtClean="0"/>
              <a:t>Ⅱ</a:t>
            </a:r>
            <a:r>
              <a:rPr kumimoji="1" lang="ja-JP" altLang="en-US" dirty="0" smtClean="0"/>
              <a:t>」有斐閣　</a:t>
            </a:r>
            <a:r>
              <a:rPr kumimoji="1" lang="en-US" altLang="ja-JP" dirty="0" smtClean="0"/>
              <a:t>2006</a:t>
            </a:r>
            <a:r>
              <a:rPr kumimoji="1" lang="ja-JP" altLang="en-US" dirty="0" smtClean="0"/>
              <a:t>年</a:t>
            </a:r>
            <a:endParaRPr kumimoji="1" lang="en-US" altLang="ja-JP" dirty="0" smtClean="0"/>
          </a:p>
          <a:p>
            <a:r>
              <a:rPr lang="ja-JP" altLang="en-US" dirty="0" smtClean="0"/>
              <a:t>芦部信喜「憲法　第五版」　岩波書店　</a:t>
            </a:r>
            <a:r>
              <a:rPr lang="en-US" altLang="ja-JP" dirty="0" smtClean="0"/>
              <a:t>2011</a:t>
            </a:r>
            <a:r>
              <a:rPr lang="ja-JP" altLang="en-US" dirty="0" smtClean="0"/>
              <a:t>年</a:t>
            </a:r>
            <a:endParaRPr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事件の概要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奈良県「ため池の保全に関する条例」</a:t>
            </a:r>
            <a:r>
              <a:rPr kumimoji="1" lang="ja-JP" altLang="en-US" sz="2400" dirty="0" smtClean="0"/>
              <a:t>（昭和２９年制定）</a:t>
            </a:r>
            <a:r>
              <a:rPr kumimoji="1" lang="ja-JP" altLang="en-US" dirty="0" smtClean="0"/>
              <a:t>の</a:t>
            </a:r>
            <a:r>
              <a:rPr lang="ja-JP" altLang="en-US" dirty="0" smtClean="0"/>
              <a:t>４条：</a:t>
            </a:r>
            <a:r>
              <a:rPr kumimoji="1" lang="ja-JP" altLang="en-US" dirty="0" smtClean="0"/>
              <a:t>ため池の破壊・決壊の原因となる行為の禁止：により、ため池の堤での耕作は危険行為として禁止された</a:t>
            </a:r>
            <a:endParaRPr kumimoji="1" lang="en-US" altLang="ja-JP" dirty="0" smtClean="0"/>
          </a:p>
          <a:p>
            <a:r>
              <a:rPr lang="ja-JP" altLang="en-US" dirty="0" smtClean="0"/>
              <a:t>被告人である農夫らは条例施行後も耕作を続けた</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被告の主張</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本条例が憲法２９条に違反する</a:t>
            </a:r>
            <a:endParaRPr kumimoji="1" lang="en-US" altLang="ja-JP" dirty="0" smtClean="0"/>
          </a:p>
          <a:p>
            <a:pPr>
              <a:buNone/>
            </a:pPr>
            <a:r>
              <a:rPr lang="ja-JP" altLang="en-US" dirty="0" smtClean="0"/>
              <a:t>　・・・条例で私有財産権を規制できない</a:t>
            </a:r>
            <a:endParaRPr lang="en-US" altLang="ja-JP" dirty="0" smtClean="0"/>
          </a:p>
          <a:p>
            <a:pPr>
              <a:buNone/>
            </a:pPr>
            <a:r>
              <a:rPr lang="ja-JP" altLang="en-US" dirty="0" smtClean="0"/>
              <a:t>　　　補償がなされていない</a:t>
            </a:r>
            <a:endParaRPr lang="en-US" altLang="ja-JP" dirty="0" smtClean="0"/>
          </a:p>
          <a:p>
            <a:pPr>
              <a:buNone/>
            </a:pPr>
            <a:r>
              <a:rPr kumimoji="1" lang="ja-JP" altLang="en-US"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原告の主張</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憲法</a:t>
            </a:r>
            <a:r>
              <a:rPr lang="ja-JP" altLang="en-US" dirty="0" smtClean="0"/>
              <a:t>２９</a:t>
            </a:r>
            <a:r>
              <a:rPr kumimoji="1" lang="ja-JP" altLang="en-US" dirty="0" smtClean="0"/>
              <a:t>条２項の「法律」には、条例も含まれる。法律に違反しない限り条例で規制できる。</a:t>
            </a:r>
            <a:endParaRPr lang="en-US" altLang="ja-JP" dirty="0" smtClean="0"/>
          </a:p>
          <a:p>
            <a:endParaRPr kumimoji="1" lang="en-US" altLang="ja-JP" dirty="0" smtClean="0"/>
          </a:p>
          <a:p>
            <a:r>
              <a:rPr lang="ja-JP" altLang="en-US" dirty="0" smtClean="0"/>
              <a:t>憲法２９条３項の「公共のために用いる場合」に相当せず、損失補償は不要。公用徴収、公用使用にあたらないため。</a:t>
            </a:r>
            <a:endParaRPr lang="en-US" altLang="ja-JP" dirty="0" smtClean="0"/>
          </a:p>
          <a:p>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奈良県　ため池の保全に関する条例</a:t>
            </a:r>
            <a:r>
              <a:rPr kumimoji="1" lang="en-US" altLang="ja-JP" sz="3600" dirty="0" smtClean="0"/>
              <a:t/>
            </a:r>
            <a:br>
              <a:rPr kumimoji="1" lang="en-US" altLang="ja-JP" sz="3600" dirty="0" smtClean="0"/>
            </a:br>
            <a:r>
              <a:rPr lang="ja-JP" altLang="en-US" sz="3600" dirty="0" smtClean="0"/>
              <a:t>　　　　　　　　　　　　　</a:t>
            </a:r>
            <a:r>
              <a:rPr kumimoji="1" lang="ja-JP" altLang="en-US" sz="3600" dirty="0" smtClean="0"/>
              <a:t>（昭和２９年公布）</a:t>
            </a:r>
            <a:endParaRPr kumimoji="1" lang="ja-JP" altLang="en-US" sz="3600" dirty="0"/>
          </a:p>
        </p:txBody>
      </p:sp>
      <p:sp>
        <p:nvSpPr>
          <p:cNvPr id="3" name="コンテンツ プレースホルダ 2"/>
          <p:cNvSpPr>
            <a:spLocks noGrp="1"/>
          </p:cNvSpPr>
          <p:nvPr>
            <p:ph idx="1"/>
          </p:nvPr>
        </p:nvSpPr>
        <p:spPr/>
        <p:txBody>
          <a:bodyPr>
            <a:normAutofit fontScale="85000" lnSpcReduction="20000"/>
          </a:bodyPr>
          <a:lstStyle/>
          <a:p>
            <a:pPr>
              <a:buNone/>
            </a:pPr>
            <a:r>
              <a:rPr kumimoji="1" lang="ja-JP" altLang="en-US" dirty="0" smtClean="0"/>
              <a:t>４条・・・何人も左の各号の一に該当する行為をしてはならない</a:t>
            </a:r>
            <a:endParaRPr kumimoji="1" lang="en-US" altLang="ja-JP" dirty="0" smtClean="0"/>
          </a:p>
          <a:p>
            <a:r>
              <a:rPr lang="ja-JP" altLang="en-US" dirty="0" smtClean="0"/>
              <a:t>１、ため池の余水はきの流水</a:t>
            </a:r>
            <a:endParaRPr lang="en-US" altLang="ja-JP" dirty="0" smtClean="0"/>
          </a:p>
          <a:p>
            <a:r>
              <a:rPr lang="ja-JP" altLang="en-US" dirty="0" smtClean="0"/>
              <a:t>の除去に障害となる行為</a:t>
            </a:r>
            <a:endParaRPr lang="en-US" altLang="ja-JP" dirty="0" smtClean="0"/>
          </a:p>
          <a:p>
            <a:r>
              <a:rPr lang="ja-JP" altLang="en-US" dirty="0" smtClean="0"/>
              <a:t>２</a:t>
            </a:r>
            <a:r>
              <a:rPr kumimoji="1" lang="ja-JP" altLang="en-US" dirty="0" smtClean="0"/>
              <a:t>、ため池の堤とうに竹木もしくは</a:t>
            </a:r>
            <a:r>
              <a:rPr kumimoji="1" lang="ja-JP" altLang="en-US" dirty="0" smtClean="0">
                <a:solidFill>
                  <a:srgbClr val="0070C0"/>
                </a:solidFill>
              </a:rPr>
              <a:t>農作物</a:t>
            </a:r>
            <a:r>
              <a:rPr kumimoji="1" lang="ja-JP" altLang="en-US" dirty="0" smtClean="0"/>
              <a:t>を植え、又は建物その他の工作物（ため池の保全上必要な工作物を除く）を設置する行為</a:t>
            </a:r>
            <a:endParaRPr kumimoji="1" lang="en-US" altLang="ja-JP" dirty="0" smtClean="0"/>
          </a:p>
          <a:p>
            <a:r>
              <a:rPr lang="ja-JP" altLang="en-US" dirty="0" smtClean="0"/>
              <a:t>３、前各号に掲げるものの外、ため池の破壊決壊の原因となる行為</a:t>
            </a:r>
            <a:endParaRPr lang="en-US" altLang="ja-JP" dirty="0" smtClean="0"/>
          </a:p>
          <a:p>
            <a:pPr>
              <a:buNone/>
            </a:pPr>
            <a:r>
              <a:rPr kumimoji="1" lang="ja-JP" altLang="en-US" dirty="0" smtClean="0"/>
              <a:t>９条・・・第４条の規定に違反した者は３万円以下の罰金に処する</a:t>
            </a:r>
            <a:endParaRPr kumimoji="1" lang="ja-JP" altLang="en-US" dirty="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憲法２９条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１項</a:t>
            </a:r>
            <a:endParaRPr lang="en-US" altLang="ja-JP" dirty="0" smtClean="0"/>
          </a:p>
          <a:p>
            <a:pPr>
              <a:buNone/>
            </a:pPr>
            <a:r>
              <a:rPr kumimoji="1" lang="ja-JP" altLang="en-US" dirty="0" smtClean="0"/>
              <a:t>　財産権は、これを侵してはならない。</a:t>
            </a:r>
            <a:endParaRPr kumimoji="1" lang="en-US" altLang="ja-JP" dirty="0" smtClean="0"/>
          </a:p>
          <a:p>
            <a:r>
              <a:rPr lang="ja-JP" altLang="en-US" dirty="0" smtClean="0"/>
              <a:t>２項</a:t>
            </a:r>
            <a:endParaRPr lang="en-US" altLang="ja-JP" dirty="0" smtClean="0"/>
          </a:p>
          <a:p>
            <a:pPr>
              <a:buNone/>
            </a:pPr>
            <a:r>
              <a:rPr kumimoji="1" lang="ja-JP" altLang="en-US" dirty="0" smtClean="0"/>
              <a:t>　財産権</a:t>
            </a:r>
            <a:r>
              <a:rPr lang="ja-JP" altLang="en-US" dirty="0" smtClean="0"/>
              <a:t>の内容は、公共の福祉に適合するように、</a:t>
            </a:r>
            <a:r>
              <a:rPr lang="ja-JP" altLang="en-US" dirty="0" smtClean="0">
                <a:solidFill>
                  <a:srgbClr val="FF0000"/>
                </a:solidFill>
              </a:rPr>
              <a:t>法律</a:t>
            </a:r>
            <a:r>
              <a:rPr lang="ja-JP" altLang="en-US" dirty="0" smtClean="0"/>
              <a:t>でこれを定める。</a:t>
            </a:r>
            <a:endParaRPr kumimoji="1" lang="en-US" altLang="ja-JP" dirty="0" smtClean="0"/>
          </a:p>
          <a:p>
            <a:r>
              <a:rPr lang="ja-JP" altLang="en-US" dirty="0" smtClean="0"/>
              <a:t>３項</a:t>
            </a:r>
            <a:endParaRPr kumimoji="1" lang="en-US" altLang="ja-JP" dirty="0" smtClean="0"/>
          </a:p>
          <a:p>
            <a:pPr>
              <a:buNone/>
            </a:pPr>
            <a:r>
              <a:rPr kumimoji="1" lang="ja-JP" altLang="en-US" dirty="0" smtClean="0"/>
              <a:t>　私有財産権は、正当な</a:t>
            </a:r>
            <a:r>
              <a:rPr kumimoji="1" lang="ja-JP" altLang="en-US" dirty="0" smtClean="0">
                <a:solidFill>
                  <a:srgbClr val="FF0000"/>
                </a:solidFill>
              </a:rPr>
              <a:t>補償</a:t>
            </a:r>
            <a:r>
              <a:rPr kumimoji="1" lang="ja-JP" altLang="en-US" dirty="0" smtClean="0"/>
              <a:t>の下に、これを公共のために用いることができる。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１審　</a:t>
            </a:r>
            <a:r>
              <a:rPr kumimoji="1" lang="en-US" altLang="ja-JP" dirty="0" smtClean="0"/>
              <a:t>…</a:t>
            </a:r>
            <a:r>
              <a:rPr kumimoji="1" lang="ja-JP" altLang="en-US" dirty="0" smtClean="0"/>
              <a:t>有罪　</a:t>
            </a:r>
            <a:r>
              <a:rPr kumimoji="1" lang="en-US" altLang="ja-JP" dirty="0" smtClean="0"/>
              <a:t>(</a:t>
            </a:r>
            <a:r>
              <a:rPr kumimoji="1" lang="ja-JP" altLang="en-US" dirty="0" smtClean="0"/>
              <a:t>昭和３５年</a:t>
            </a:r>
            <a:r>
              <a:rPr kumimoji="1" lang="en-US" altLang="ja-JP" dirty="0" smtClean="0"/>
              <a:t>)</a:t>
            </a:r>
          </a:p>
          <a:p>
            <a:pPr>
              <a:buNone/>
            </a:pPr>
            <a:r>
              <a:rPr lang="ja-JP" altLang="en-US" dirty="0"/>
              <a:t>　</a:t>
            </a:r>
            <a:r>
              <a:rPr lang="ja-JP" altLang="en-US" dirty="0" smtClean="0">
                <a:solidFill>
                  <a:srgbClr val="0070C0"/>
                </a:solidFill>
              </a:rPr>
              <a:t>科学的</a:t>
            </a:r>
            <a:r>
              <a:rPr lang="ja-JP" altLang="en-US" dirty="0" smtClean="0"/>
              <a:t>に堤とうでの耕作は危険である</a:t>
            </a:r>
            <a:endParaRPr lang="en-US" altLang="ja-JP" dirty="0" smtClean="0"/>
          </a:p>
          <a:p>
            <a:pPr>
              <a:buNone/>
            </a:pPr>
            <a:r>
              <a:rPr kumimoji="1" lang="ja-JP" altLang="en-US" dirty="0"/>
              <a:t>　</a:t>
            </a:r>
            <a:r>
              <a:rPr kumimoji="1" lang="ja-JP" altLang="en-US" dirty="0" smtClean="0"/>
              <a:t>条例は憲法</a:t>
            </a:r>
            <a:r>
              <a:rPr lang="ja-JP" altLang="en-US" dirty="0" smtClean="0"/>
              <a:t>２９条に違反しない</a:t>
            </a:r>
            <a:endParaRPr lang="en-US" altLang="ja-JP" dirty="0" smtClean="0"/>
          </a:p>
          <a:p>
            <a:pPr>
              <a:buNone/>
            </a:pPr>
            <a:r>
              <a:rPr kumimoji="1" lang="ja-JP" altLang="en-US" dirty="0"/>
              <a:t>　</a:t>
            </a:r>
            <a:r>
              <a:rPr kumimoji="1" lang="ja-JP" altLang="en-US" dirty="0" smtClean="0"/>
              <a:t>↓</a:t>
            </a:r>
            <a:endParaRPr kumimoji="1" lang="en-US" altLang="ja-JP" dirty="0" smtClean="0"/>
          </a:p>
          <a:p>
            <a:r>
              <a:rPr lang="ja-JP" altLang="en-US" dirty="0" smtClean="0"/>
              <a:t>２審　</a:t>
            </a:r>
            <a:r>
              <a:rPr lang="en-US" altLang="ja-JP" dirty="0" smtClean="0"/>
              <a:t>…</a:t>
            </a:r>
            <a:r>
              <a:rPr lang="ja-JP" altLang="en-US" dirty="0" smtClean="0"/>
              <a:t>原判決を破棄　</a:t>
            </a:r>
            <a:r>
              <a:rPr lang="en-US" altLang="ja-JP" dirty="0" smtClean="0"/>
              <a:t>(</a:t>
            </a:r>
            <a:r>
              <a:rPr lang="ja-JP" altLang="en-US" dirty="0" smtClean="0"/>
              <a:t>昭和３６年</a:t>
            </a:r>
            <a:r>
              <a:rPr lang="en-US" altLang="ja-JP" dirty="0" smtClean="0"/>
              <a:t>)</a:t>
            </a:r>
          </a:p>
          <a:p>
            <a:pPr>
              <a:buNone/>
            </a:pPr>
            <a:r>
              <a:rPr kumimoji="1" lang="ja-JP" altLang="en-US" dirty="0" smtClean="0"/>
              <a:t>　私有財産権の内容に規制を加えるには、</a:t>
            </a:r>
            <a:r>
              <a:rPr kumimoji="1" lang="ja-JP" altLang="en-US" dirty="0" smtClean="0">
                <a:solidFill>
                  <a:srgbClr val="0070C0"/>
                </a:solidFill>
              </a:rPr>
              <a:t>法律</a:t>
            </a:r>
            <a:r>
              <a:rPr kumimoji="1" lang="ja-JP" altLang="en-US" dirty="0" smtClean="0"/>
              <a:t>によらなければならない</a:t>
            </a:r>
            <a:endParaRPr kumimoji="1" lang="en-US" altLang="ja-JP" dirty="0" smtClean="0"/>
          </a:p>
          <a:p>
            <a:pPr>
              <a:buNone/>
            </a:pPr>
            <a:r>
              <a:rPr lang="ja-JP" altLang="en-US" dirty="0"/>
              <a:t>　</a:t>
            </a:r>
            <a:r>
              <a:rPr lang="ja-JP" altLang="en-US" dirty="0" smtClean="0"/>
              <a:t>私有財産を公共のために用いるには、正当な</a:t>
            </a:r>
            <a:r>
              <a:rPr lang="ja-JP" altLang="en-US" dirty="0" smtClean="0">
                <a:solidFill>
                  <a:srgbClr val="0070C0"/>
                </a:solidFill>
              </a:rPr>
              <a:t>補償</a:t>
            </a:r>
            <a:r>
              <a:rPr lang="ja-JP" altLang="en-US" dirty="0" smtClean="0"/>
              <a:t>をすべき</a:t>
            </a:r>
            <a:endParaRPr lang="en-US" altLang="ja-JP" dirty="0" smtClean="0"/>
          </a:p>
          <a:p>
            <a:pPr algn="r">
              <a:buNone/>
            </a:pPr>
            <a:r>
              <a:rPr lang="ja-JP" altLang="en-US" dirty="0" smtClean="0"/>
              <a:t>（各判決文より）</a:t>
            </a:r>
            <a:endParaRPr lang="en-US" altLang="ja-JP" dirty="0" smtClean="0"/>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最高裁　判旨　</a:t>
            </a:r>
            <a:r>
              <a:rPr kumimoji="1" lang="en-US" altLang="ja-JP" dirty="0" smtClean="0"/>
              <a:t>(</a:t>
            </a:r>
            <a:r>
              <a:rPr kumimoji="1" lang="ja-JP" altLang="en-US" dirty="0" smtClean="0"/>
              <a:t>昭和３８年</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229600" cy="4421087"/>
          </a:xfrm>
        </p:spPr>
        <p:txBody>
          <a:bodyPr>
            <a:normAutofit fontScale="85000" lnSpcReduction="10000"/>
          </a:bodyPr>
          <a:lstStyle/>
          <a:p>
            <a:r>
              <a:rPr kumimoji="1" lang="ja-JP" altLang="en-US" dirty="0" smtClean="0"/>
              <a:t>災害を未然に防止するという社会生活上のやむを得ない必要からくることであって、</a:t>
            </a:r>
            <a:r>
              <a:rPr kumimoji="1" lang="ja-JP" altLang="en-US" dirty="0" smtClean="0">
                <a:solidFill>
                  <a:srgbClr val="0070C0"/>
                </a:solidFill>
              </a:rPr>
              <a:t>公共の福祉</a:t>
            </a:r>
            <a:r>
              <a:rPr kumimoji="1" lang="ja-JP" altLang="en-US" dirty="0" smtClean="0"/>
              <a:t>のため、これを</a:t>
            </a:r>
            <a:r>
              <a:rPr kumimoji="1" lang="ja-JP" altLang="en-US" dirty="0" smtClean="0">
                <a:solidFill>
                  <a:srgbClr val="0070C0"/>
                </a:solidFill>
              </a:rPr>
              <a:t>受忍</a:t>
            </a:r>
            <a:r>
              <a:rPr lang="ja-JP" altLang="en-US" dirty="0" smtClean="0"/>
              <a:t>しなければならない</a:t>
            </a:r>
            <a:endParaRPr lang="en-US" altLang="ja-JP" dirty="0" smtClean="0"/>
          </a:p>
          <a:p>
            <a:r>
              <a:rPr lang="ja-JP" altLang="en-US" dirty="0" smtClean="0"/>
              <a:t>堤とうの使用行為は、憲法、民法の補償する</a:t>
            </a:r>
            <a:r>
              <a:rPr lang="ja-JP" altLang="en-US" dirty="0" smtClean="0">
                <a:solidFill>
                  <a:srgbClr val="0070C0"/>
                </a:solidFill>
              </a:rPr>
              <a:t>財産権の行使の埒外</a:t>
            </a:r>
            <a:r>
              <a:rPr lang="ja-JP" altLang="en-US" dirty="0" smtClean="0"/>
              <a:t>にあり、これらを条例で禁止、処罰しても憲法および法律に抵触も逸脱もしない</a:t>
            </a:r>
            <a:endParaRPr lang="en-US" altLang="ja-JP" dirty="0" smtClean="0"/>
          </a:p>
          <a:p>
            <a:r>
              <a:rPr lang="ja-JP" altLang="en-US" dirty="0" smtClean="0"/>
              <a:t>財産権を有する者が当然受忍しなければならない責務というものであって、憲法２９条３項の</a:t>
            </a:r>
            <a:r>
              <a:rPr lang="ja-JP" altLang="en-US" dirty="0" smtClean="0">
                <a:solidFill>
                  <a:srgbClr val="0070C0"/>
                </a:solidFill>
              </a:rPr>
              <a:t>損失補償は必要ない</a:t>
            </a:r>
            <a:endParaRPr lang="en-US" altLang="ja-JP" dirty="0" smtClean="0">
              <a:solidFill>
                <a:srgbClr val="0070C0"/>
              </a:solidFill>
            </a:endParaRPr>
          </a:p>
          <a:p>
            <a:pPr>
              <a:buNone/>
            </a:pPr>
            <a:r>
              <a:rPr lang="ja-JP" altLang="en-US" dirty="0" smtClean="0"/>
              <a:t>　　　　　　　　　　　　　　　　　　　　　　　　　　　　</a:t>
            </a:r>
            <a:r>
              <a:rPr kumimoji="1" lang="en-US" altLang="ja-JP" dirty="0" smtClean="0"/>
              <a:t>(</a:t>
            </a:r>
            <a:r>
              <a:rPr kumimoji="1" lang="ja-JP" altLang="en-US" dirty="0" smtClean="0"/>
              <a:t>石川</a:t>
            </a:r>
            <a:r>
              <a:rPr kumimoji="1" lang="en-US" altLang="ja-JP" dirty="0" smtClean="0"/>
              <a:t>,2007)</a:t>
            </a:r>
          </a:p>
        </p:txBody>
      </p:sp>
      <p:sp>
        <p:nvSpPr>
          <p:cNvPr id="4" name="スライド番号プレースホルダ 3"/>
          <p:cNvSpPr>
            <a:spLocks noGrp="1"/>
          </p:cNvSpPr>
          <p:nvPr>
            <p:ph type="sldNum" sz="quarter" idx="12"/>
          </p:nvPr>
        </p:nvSpPr>
        <p:spPr/>
        <p:txBody>
          <a:bodyPr/>
          <a:lstStyle/>
          <a:p>
            <a:fld id="{CDE8766A-A462-45F8-B4B3-CADE447D0FCA}"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673</Words>
  <Application>Microsoft Office PowerPoint</Application>
  <PresentationFormat>画面に合わせる (4:3)</PresentationFormat>
  <Paragraphs>140</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奈良県ため池の保全に関する条例</vt:lpstr>
      <vt:lpstr>事件の概要</vt:lpstr>
      <vt:lpstr>事件の概要</vt:lpstr>
      <vt:lpstr>被告の主張</vt:lpstr>
      <vt:lpstr>原告の主張</vt:lpstr>
      <vt:lpstr>奈良県　ため池の保全に関する条例 　　　　　　　　　　　　　（昭和２９年公布）</vt:lpstr>
      <vt:lpstr>憲法２９条</vt:lpstr>
      <vt:lpstr>スライド 8</vt:lpstr>
      <vt:lpstr>最高裁　判旨　(昭和３８年)</vt:lpstr>
      <vt:lpstr>論点</vt:lpstr>
      <vt:lpstr>論点①</vt:lpstr>
      <vt:lpstr>論点①</vt:lpstr>
      <vt:lpstr>論点①　判決理由より</vt:lpstr>
      <vt:lpstr>論点①　条例による財産権制限は、憲法２９条違反か？</vt:lpstr>
      <vt:lpstr>論点①　条例による財産権制限は、憲法２９条違反か？</vt:lpstr>
      <vt:lpstr>スライド 16</vt:lpstr>
      <vt:lpstr>論点②損失補償は必要ないのか？</vt:lpstr>
      <vt:lpstr>論点②損失補償は必要ないのか？</vt:lpstr>
      <vt:lpstr>考察</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 Megumi</dc:creator>
  <cp:lastModifiedBy>Hara Megumi</cp:lastModifiedBy>
  <cp:revision>102</cp:revision>
  <dcterms:created xsi:type="dcterms:W3CDTF">2011-11-11T00:24:57Z</dcterms:created>
  <dcterms:modified xsi:type="dcterms:W3CDTF">2011-12-14T01:57:00Z</dcterms:modified>
</cp:coreProperties>
</file>