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9" r:id="rId3"/>
    <p:sldId id="260" r:id="rId4"/>
    <p:sldId id="261" r:id="rId5"/>
    <p:sldId id="258" r:id="rId6"/>
    <p:sldId id="262" r:id="rId7"/>
    <p:sldId id="264" r:id="rId8"/>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75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B5FAE2-EFD9-4197-B6DE-352D853A7EA1}" type="datetimeFigureOut">
              <a:rPr kumimoji="1" lang="ja-JP" altLang="en-US" smtClean="0"/>
              <a:pPr/>
              <a:t>2012/10/25</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03CFB8B-38FA-4973-82B8-788E42141DF9}" type="slidenum">
              <a:rPr kumimoji="1" lang="ja-JP" altLang="en-US" smtClean="0"/>
              <a:pPr/>
              <a:t>‹#›</a:t>
            </a:fld>
            <a:endParaRPr kumimoji="1" lang="ja-JP" altLang="en-US"/>
          </a:p>
        </p:txBody>
      </p:sp>
    </p:spTree>
    <p:extLst>
      <p:ext uri="{BB962C8B-B14F-4D97-AF65-F5344CB8AC3E}">
        <p14:creationId xmlns:p14="http://schemas.microsoft.com/office/powerpoint/2010/main" val="160953775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東京都総務局大島支庁</a:t>
            </a:r>
            <a:endParaRPr kumimoji="1" lang="en-US" altLang="ja-JP" dirty="0" smtClean="0"/>
          </a:p>
          <a:p>
            <a:r>
              <a:rPr kumimoji="1" lang="en-US" altLang="ja-JP" dirty="0" smtClean="0"/>
              <a:t>http://www.soumu.metro.tokyo.jp/11osima/harbor/minato/13habuminato.htm</a:t>
            </a:r>
          </a:p>
          <a:p>
            <a:r>
              <a:rPr kumimoji="1" lang="ja-JP" altLang="en-US" dirty="0" smtClean="0"/>
              <a:t>環境省自然環境局　区域図伊豆諸島地域より</a:t>
            </a:r>
            <a:endParaRPr kumimoji="1" lang="ja-JP" altLang="en-US" dirty="0"/>
          </a:p>
        </p:txBody>
      </p:sp>
      <p:sp>
        <p:nvSpPr>
          <p:cNvPr id="4" name="スライド番号プレースホルダー 3"/>
          <p:cNvSpPr>
            <a:spLocks noGrp="1"/>
          </p:cNvSpPr>
          <p:nvPr>
            <p:ph type="sldNum" sz="quarter" idx="10"/>
          </p:nvPr>
        </p:nvSpPr>
        <p:spPr/>
        <p:txBody>
          <a:bodyPr/>
          <a:lstStyle/>
          <a:p>
            <a:fld id="{D03CFB8B-38FA-4973-82B8-788E42141DF9}" type="slidenum">
              <a:rPr kumimoji="1" lang="ja-JP" altLang="en-US" smtClean="0"/>
              <a:pPr/>
              <a:t>5</a:t>
            </a:fld>
            <a:endParaRPr kumimoji="1" lang="ja-JP" altLang="en-US"/>
          </a:p>
        </p:txBody>
      </p:sp>
    </p:spTree>
    <p:extLst>
      <p:ext uri="{BB962C8B-B14F-4D97-AF65-F5344CB8AC3E}">
        <p14:creationId xmlns:p14="http://schemas.microsoft.com/office/powerpoint/2010/main" val="15123222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0A69909-450A-4E4A-83D7-F824F079EE45}" type="datetimeFigureOut">
              <a:rPr kumimoji="1" lang="ja-JP" altLang="en-US" smtClean="0"/>
              <a:pPr/>
              <a:t>2012/10/25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0BE032-A764-4FD1-93CD-27CF8ABEDF3D}" type="slidenum">
              <a:rPr kumimoji="1" lang="ja-JP" altLang="en-US" smtClean="0"/>
              <a:pPr/>
              <a:t>‹#›</a:t>
            </a:fld>
            <a:endParaRPr kumimoji="1" lang="ja-JP" altLang="en-US"/>
          </a:p>
        </p:txBody>
      </p:sp>
    </p:spTree>
    <p:extLst>
      <p:ext uri="{BB962C8B-B14F-4D97-AF65-F5344CB8AC3E}">
        <p14:creationId xmlns:p14="http://schemas.microsoft.com/office/powerpoint/2010/main" val="503407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0A69909-450A-4E4A-83D7-F824F079EE45}" type="datetimeFigureOut">
              <a:rPr kumimoji="1" lang="ja-JP" altLang="en-US" smtClean="0"/>
              <a:pPr/>
              <a:t>2012/10/25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0BE032-A764-4FD1-93CD-27CF8ABEDF3D}" type="slidenum">
              <a:rPr kumimoji="1" lang="ja-JP" altLang="en-US" smtClean="0"/>
              <a:pPr/>
              <a:t>‹#›</a:t>
            </a:fld>
            <a:endParaRPr kumimoji="1" lang="ja-JP" altLang="en-US"/>
          </a:p>
        </p:txBody>
      </p:sp>
    </p:spTree>
    <p:extLst>
      <p:ext uri="{BB962C8B-B14F-4D97-AF65-F5344CB8AC3E}">
        <p14:creationId xmlns:p14="http://schemas.microsoft.com/office/powerpoint/2010/main" val="4292593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0A69909-450A-4E4A-83D7-F824F079EE45}" type="datetimeFigureOut">
              <a:rPr kumimoji="1" lang="ja-JP" altLang="en-US" smtClean="0"/>
              <a:pPr/>
              <a:t>2012/10/25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0BE032-A764-4FD1-93CD-27CF8ABEDF3D}" type="slidenum">
              <a:rPr kumimoji="1" lang="ja-JP" altLang="en-US" smtClean="0"/>
              <a:pPr/>
              <a:t>‹#›</a:t>
            </a:fld>
            <a:endParaRPr kumimoji="1" lang="ja-JP" altLang="en-US"/>
          </a:p>
        </p:txBody>
      </p:sp>
    </p:spTree>
    <p:extLst>
      <p:ext uri="{BB962C8B-B14F-4D97-AF65-F5344CB8AC3E}">
        <p14:creationId xmlns:p14="http://schemas.microsoft.com/office/powerpoint/2010/main" val="2943562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0A69909-450A-4E4A-83D7-F824F079EE45}" type="datetimeFigureOut">
              <a:rPr kumimoji="1" lang="ja-JP" altLang="en-US" smtClean="0"/>
              <a:pPr/>
              <a:t>2012/10/25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0BE032-A764-4FD1-93CD-27CF8ABEDF3D}" type="slidenum">
              <a:rPr kumimoji="1" lang="ja-JP" altLang="en-US" smtClean="0"/>
              <a:pPr/>
              <a:t>‹#›</a:t>
            </a:fld>
            <a:endParaRPr kumimoji="1" lang="ja-JP" altLang="en-US"/>
          </a:p>
        </p:txBody>
      </p:sp>
    </p:spTree>
    <p:extLst>
      <p:ext uri="{BB962C8B-B14F-4D97-AF65-F5344CB8AC3E}">
        <p14:creationId xmlns:p14="http://schemas.microsoft.com/office/powerpoint/2010/main" val="3011195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0A69909-450A-4E4A-83D7-F824F079EE45}" type="datetimeFigureOut">
              <a:rPr kumimoji="1" lang="ja-JP" altLang="en-US" smtClean="0"/>
              <a:pPr/>
              <a:t>2012/10/25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0BE032-A764-4FD1-93CD-27CF8ABEDF3D}" type="slidenum">
              <a:rPr kumimoji="1" lang="ja-JP" altLang="en-US" smtClean="0"/>
              <a:pPr/>
              <a:t>‹#›</a:t>
            </a:fld>
            <a:endParaRPr kumimoji="1" lang="ja-JP" altLang="en-US"/>
          </a:p>
        </p:txBody>
      </p:sp>
    </p:spTree>
    <p:extLst>
      <p:ext uri="{BB962C8B-B14F-4D97-AF65-F5344CB8AC3E}">
        <p14:creationId xmlns:p14="http://schemas.microsoft.com/office/powerpoint/2010/main" val="1931802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60A69909-450A-4E4A-83D7-F824F079EE45}" type="datetimeFigureOut">
              <a:rPr kumimoji="1" lang="ja-JP" altLang="en-US" smtClean="0"/>
              <a:pPr/>
              <a:t>2012/10/25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0BE032-A764-4FD1-93CD-27CF8ABEDF3D}" type="slidenum">
              <a:rPr kumimoji="1" lang="ja-JP" altLang="en-US" smtClean="0"/>
              <a:pPr/>
              <a:t>‹#›</a:t>
            </a:fld>
            <a:endParaRPr kumimoji="1" lang="ja-JP" altLang="en-US"/>
          </a:p>
        </p:txBody>
      </p:sp>
    </p:spTree>
    <p:extLst>
      <p:ext uri="{BB962C8B-B14F-4D97-AF65-F5344CB8AC3E}">
        <p14:creationId xmlns:p14="http://schemas.microsoft.com/office/powerpoint/2010/main" val="775946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60A69909-450A-4E4A-83D7-F824F079EE45}" type="datetimeFigureOut">
              <a:rPr kumimoji="1" lang="ja-JP" altLang="en-US" smtClean="0"/>
              <a:pPr/>
              <a:t>2012/10/25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D0BE032-A764-4FD1-93CD-27CF8ABEDF3D}" type="slidenum">
              <a:rPr kumimoji="1" lang="ja-JP" altLang="en-US" smtClean="0"/>
              <a:pPr/>
              <a:t>‹#›</a:t>
            </a:fld>
            <a:endParaRPr kumimoji="1" lang="ja-JP" altLang="en-US"/>
          </a:p>
        </p:txBody>
      </p:sp>
    </p:spTree>
    <p:extLst>
      <p:ext uri="{BB962C8B-B14F-4D97-AF65-F5344CB8AC3E}">
        <p14:creationId xmlns:p14="http://schemas.microsoft.com/office/powerpoint/2010/main" val="656581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0A69909-450A-4E4A-83D7-F824F079EE45}" type="datetimeFigureOut">
              <a:rPr kumimoji="1" lang="ja-JP" altLang="en-US" smtClean="0"/>
              <a:pPr/>
              <a:t>2012/10/25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D0BE032-A764-4FD1-93CD-27CF8ABEDF3D}" type="slidenum">
              <a:rPr kumimoji="1" lang="ja-JP" altLang="en-US" smtClean="0"/>
              <a:pPr/>
              <a:t>‹#›</a:t>
            </a:fld>
            <a:endParaRPr kumimoji="1" lang="ja-JP" altLang="en-US"/>
          </a:p>
        </p:txBody>
      </p:sp>
    </p:spTree>
    <p:extLst>
      <p:ext uri="{BB962C8B-B14F-4D97-AF65-F5344CB8AC3E}">
        <p14:creationId xmlns:p14="http://schemas.microsoft.com/office/powerpoint/2010/main" val="821043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0A69909-450A-4E4A-83D7-F824F079EE45}" type="datetimeFigureOut">
              <a:rPr kumimoji="1" lang="ja-JP" altLang="en-US" smtClean="0"/>
              <a:pPr/>
              <a:t>2012/10/25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D0BE032-A764-4FD1-93CD-27CF8ABEDF3D}" type="slidenum">
              <a:rPr kumimoji="1" lang="ja-JP" altLang="en-US" smtClean="0"/>
              <a:pPr/>
              <a:t>‹#›</a:t>
            </a:fld>
            <a:endParaRPr kumimoji="1" lang="ja-JP" altLang="en-US"/>
          </a:p>
        </p:txBody>
      </p:sp>
    </p:spTree>
    <p:extLst>
      <p:ext uri="{BB962C8B-B14F-4D97-AF65-F5344CB8AC3E}">
        <p14:creationId xmlns:p14="http://schemas.microsoft.com/office/powerpoint/2010/main" val="1481454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0A69909-450A-4E4A-83D7-F824F079EE45}" type="datetimeFigureOut">
              <a:rPr kumimoji="1" lang="ja-JP" altLang="en-US" smtClean="0"/>
              <a:pPr/>
              <a:t>2012/10/25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0BE032-A764-4FD1-93CD-27CF8ABEDF3D}" type="slidenum">
              <a:rPr kumimoji="1" lang="ja-JP" altLang="en-US" smtClean="0"/>
              <a:pPr/>
              <a:t>‹#›</a:t>
            </a:fld>
            <a:endParaRPr kumimoji="1" lang="ja-JP" altLang="en-US"/>
          </a:p>
        </p:txBody>
      </p:sp>
    </p:spTree>
    <p:extLst>
      <p:ext uri="{BB962C8B-B14F-4D97-AF65-F5344CB8AC3E}">
        <p14:creationId xmlns:p14="http://schemas.microsoft.com/office/powerpoint/2010/main" val="506800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0A69909-450A-4E4A-83D7-F824F079EE45}" type="datetimeFigureOut">
              <a:rPr kumimoji="1" lang="ja-JP" altLang="en-US" smtClean="0"/>
              <a:pPr/>
              <a:t>2012/10/25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0BE032-A764-4FD1-93CD-27CF8ABEDF3D}" type="slidenum">
              <a:rPr kumimoji="1" lang="ja-JP" altLang="en-US" smtClean="0"/>
              <a:pPr/>
              <a:t>‹#›</a:t>
            </a:fld>
            <a:endParaRPr kumimoji="1" lang="ja-JP" altLang="en-US"/>
          </a:p>
        </p:txBody>
      </p:sp>
    </p:spTree>
    <p:extLst>
      <p:ext uri="{BB962C8B-B14F-4D97-AF65-F5344CB8AC3E}">
        <p14:creationId xmlns:p14="http://schemas.microsoft.com/office/powerpoint/2010/main" val="15266451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A69909-450A-4E4A-83D7-F824F079EE45}" type="datetimeFigureOut">
              <a:rPr kumimoji="1" lang="ja-JP" altLang="en-US" smtClean="0"/>
              <a:pPr/>
              <a:t>2012/10/25</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0BE032-A764-4FD1-93CD-27CF8ABEDF3D}" type="slidenum">
              <a:rPr kumimoji="1" lang="ja-JP" altLang="en-US" smtClean="0"/>
              <a:pPr/>
              <a:t>‹#›</a:t>
            </a:fld>
            <a:endParaRPr kumimoji="1" lang="ja-JP" altLang="en-US"/>
          </a:p>
        </p:txBody>
      </p:sp>
    </p:spTree>
    <p:extLst>
      <p:ext uri="{BB962C8B-B14F-4D97-AF65-F5344CB8AC3E}">
        <p14:creationId xmlns:p14="http://schemas.microsoft.com/office/powerpoint/2010/main" val="40751378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kumimoji="1" lang="ja-JP" altLang="en-US" dirty="0" smtClean="0"/>
              <a:t>伊豆大島　三ツ磯の池埋立</a:t>
            </a:r>
            <a:r>
              <a:rPr kumimoji="1" lang="en-US" altLang="ja-JP" dirty="0" smtClean="0"/>
              <a:t/>
            </a:r>
            <a:br>
              <a:rPr kumimoji="1" lang="en-US" altLang="ja-JP" dirty="0" smtClean="0"/>
            </a:br>
            <a:r>
              <a:rPr lang="ja-JP" altLang="en-US" dirty="0"/>
              <a:t>損害賠償請求事件</a:t>
            </a:r>
            <a:endParaRPr kumimoji="1" lang="ja-JP" altLang="en-US" dirty="0"/>
          </a:p>
        </p:txBody>
      </p:sp>
      <p:sp>
        <p:nvSpPr>
          <p:cNvPr id="3" name="サブタイトル 2"/>
          <p:cNvSpPr>
            <a:spLocks noGrp="1"/>
          </p:cNvSpPr>
          <p:nvPr>
            <p:ph type="subTitle" idx="1"/>
          </p:nvPr>
        </p:nvSpPr>
        <p:spPr/>
        <p:txBody>
          <a:bodyPr/>
          <a:lstStyle/>
          <a:p>
            <a:endParaRPr kumimoji="1" lang="ja-JP" altLang="en-US"/>
          </a:p>
        </p:txBody>
      </p:sp>
      <p:pic>
        <p:nvPicPr>
          <p:cNvPr id="2053" name="Picture 5" descr="C:\Users\megumi\AppData\Local\Microsoft\Windows\Temporary Internet Files\Content.IE5\TCCAQNU0\MC900429667[1].wmf"/>
          <p:cNvPicPr>
            <a:picLocks noChangeAspect="1" noChangeArrowheads="1"/>
          </p:cNvPicPr>
          <p:nvPr/>
        </p:nvPicPr>
        <p:blipFill>
          <a:blip r:embed="rId2" cstate="print"/>
          <a:srcRect/>
          <a:stretch>
            <a:fillRect/>
          </a:stretch>
        </p:blipFill>
        <p:spPr bwMode="auto">
          <a:xfrm>
            <a:off x="2843808" y="3789040"/>
            <a:ext cx="3240360" cy="2402336"/>
          </a:xfrm>
          <a:prstGeom prst="rect">
            <a:avLst/>
          </a:prstGeom>
          <a:noFill/>
        </p:spPr>
      </p:pic>
    </p:spTree>
    <p:extLst>
      <p:ext uri="{BB962C8B-B14F-4D97-AF65-F5344CB8AC3E}">
        <p14:creationId xmlns:p14="http://schemas.microsoft.com/office/powerpoint/2010/main" val="39330096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住民訴訟について</a:t>
            </a:r>
            <a:endParaRPr kumimoji="1" lang="ja-JP" altLang="en-US" dirty="0"/>
          </a:p>
        </p:txBody>
      </p:sp>
      <p:sp>
        <p:nvSpPr>
          <p:cNvPr id="4" name="正方形/長方形 3"/>
          <p:cNvSpPr/>
          <p:nvPr/>
        </p:nvSpPr>
        <p:spPr>
          <a:xfrm>
            <a:off x="971600" y="1844824"/>
            <a:ext cx="1944216" cy="79208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住民監査請求</a:t>
            </a:r>
            <a:endParaRPr kumimoji="1" lang="ja-JP" altLang="en-US" dirty="0"/>
          </a:p>
        </p:txBody>
      </p:sp>
      <p:sp>
        <p:nvSpPr>
          <p:cNvPr id="5" name="正方形/長方形 4"/>
          <p:cNvSpPr/>
          <p:nvPr/>
        </p:nvSpPr>
        <p:spPr>
          <a:xfrm>
            <a:off x="3491880" y="1556792"/>
            <a:ext cx="3816424" cy="129614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smtClean="0"/>
              <a:t>対象：</a:t>
            </a:r>
            <a:endParaRPr lang="en-US" altLang="ja-JP" dirty="0" smtClean="0"/>
          </a:p>
          <a:p>
            <a:pPr algn="ctr"/>
            <a:r>
              <a:rPr lang="ja-JP" altLang="en-US" dirty="0" smtClean="0"/>
              <a:t>地方公共団体の</a:t>
            </a:r>
            <a:r>
              <a:rPr lang="ja-JP" altLang="ja-JP" dirty="0" smtClean="0"/>
              <a:t>長</a:t>
            </a:r>
            <a:r>
              <a:rPr lang="ja-JP" altLang="en-US" dirty="0" smtClean="0"/>
              <a:t>など</a:t>
            </a:r>
            <a:r>
              <a:rPr lang="ja-JP" altLang="ja-JP" dirty="0" smtClean="0"/>
              <a:t>による、違法・不当な財務会計上の行為又は財務に関する怠る事実</a:t>
            </a:r>
            <a:endParaRPr kumimoji="1" lang="ja-JP" altLang="en-US" dirty="0"/>
          </a:p>
        </p:txBody>
      </p:sp>
      <p:sp>
        <p:nvSpPr>
          <p:cNvPr id="6" name="下矢印 5"/>
          <p:cNvSpPr/>
          <p:nvPr/>
        </p:nvSpPr>
        <p:spPr>
          <a:xfrm>
            <a:off x="1475656" y="3140968"/>
            <a:ext cx="936104" cy="648072"/>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7" name="正方形/長方形 6"/>
          <p:cNvSpPr/>
          <p:nvPr/>
        </p:nvSpPr>
        <p:spPr>
          <a:xfrm>
            <a:off x="2699792" y="3140968"/>
            <a:ext cx="936104" cy="5040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不服</a:t>
            </a:r>
            <a:endParaRPr kumimoji="1" lang="ja-JP" altLang="en-US" dirty="0"/>
          </a:p>
        </p:txBody>
      </p:sp>
      <p:sp>
        <p:nvSpPr>
          <p:cNvPr id="8" name="正方形/長方形 7"/>
          <p:cNvSpPr/>
          <p:nvPr/>
        </p:nvSpPr>
        <p:spPr>
          <a:xfrm>
            <a:off x="971600" y="3861048"/>
            <a:ext cx="1944216" cy="79208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住民訴訟</a:t>
            </a:r>
            <a:endParaRPr kumimoji="1" lang="en-US" altLang="ja-JP" dirty="0" smtClean="0"/>
          </a:p>
        </p:txBody>
      </p:sp>
      <p:sp>
        <p:nvSpPr>
          <p:cNvPr id="9" name="正方形/長方形 8"/>
          <p:cNvSpPr/>
          <p:nvPr/>
        </p:nvSpPr>
        <p:spPr>
          <a:xfrm>
            <a:off x="971550" y="5084763"/>
            <a:ext cx="6624638" cy="1584325"/>
          </a:xfrm>
          <a:prstGeom prst="rect">
            <a:avLst/>
          </a:prstGeom>
        </p:spPr>
        <p:style>
          <a:lnRef idx="2">
            <a:schemeClr val="dk1"/>
          </a:lnRef>
          <a:fillRef idx="1">
            <a:schemeClr val="lt1"/>
          </a:fillRef>
          <a:effectRef idx="0">
            <a:schemeClr val="dk1"/>
          </a:effectRef>
          <a:fontRef idx="minor">
            <a:schemeClr val="dk1"/>
          </a:fontRef>
        </p:style>
        <p:txBody>
          <a:bodyPr anchor="ctr"/>
          <a:lstStyle/>
          <a:p>
            <a:pPr>
              <a:defRPr/>
            </a:pPr>
            <a:r>
              <a:rPr lang="ja-JP" altLang="en-US" dirty="0"/>
              <a:t>・</a:t>
            </a:r>
            <a:r>
              <a:rPr lang="ja-JP" altLang="en-US" b="1" dirty="0"/>
              <a:t>執行機関・職員に対する当該行為</a:t>
            </a:r>
            <a:r>
              <a:rPr lang="ja-JP" altLang="en-US" b="1" dirty="0" smtClean="0"/>
              <a:t>の差止</a:t>
            </a:r>
            <a:endParaRPr lang="en-US" altLang="ja-JP" b="1" dirty="0"/>
          </a:p>
          <a:p>
            <a:pPr>
              <a:defRPr/>
            </a:pPr>
            <a:r>
              <a:rPr lang="ja-JP" altLang="en-US" dirty="0"/>
              <a:t>・当該行為の取消又は無効確認</a:t>
            </a:r>
            <a:endParaRPr lang="en-US" altLang="ja-JP" dirty="0"/>
          </a:p>
          <a:p>
            <a:pPr>
              <a:defRPr/>
            </a:pPr>
            <a:r>
              <a:rPr lang="ja-JP" altLang="en-US" dirty="0"/>
              <a:t>・執行機関・職員に対する怠る事実の違法確認</a:t>
            </a:r>
            <a:endParaRPr lang="en-US" altLang="ja-JP" dirty="0"/>
          </a:p>
          <a:p>
            <a:pPr>
              <a:defRPr/>
            </a:pPr>
            <a:r>
              <a:rPr lang="ja-JP" altLang="en-US" dirty="0"/>
              <a:t>・</a:t>
            </a:r>
            <a:r>
              <a:rPr lang="ja-JP" altLang="en-US" b="1" dirty="0"/>
              <a:t>執行機関・職員に対し、当該職員、当該行為・怠る事実に係わる相手方に損害賠償又は不当利得返還を求める</a:t>
            </a:r>
          </a:p>
        </p:txBody>
      </p:sp>
      <p:sp>
        <p:nvSpPr>
          <p:cNvPr id="10" name="正方形/長方形 9"/>
          <p:cNvSpPr/>
          <p:nvPr/>
        </p:nvSpPr>
        <p:spPr>
          <a:xfrm>
            <a:off x="971550" y="4724400"/>
            <a:ext cx="1216025" cy="433388"/>
          </a:xfrm>
          <a:prstGeom prst="rect">
            <a:avLst/>
          </a:prstGeom>
        </p:spPr>
        <p:style>
          <a:lnRef idx="1">
            <a:schemeClr val="dk1"/>
          </a:lnRef>
          <a:fillRef idx="2">
            <a:schemeClr val="dk1"/>
          </a:fillRef>
          <a:effectRef idx="1">
            <a:schemeClr val="dk1"/>
          </a:effectRef>
          <a:fontRef idx="minor">
            <a:schemeClr val="dk1"/>
          </a:fontRef>
        </p:style>
        <p:txBody>
          <a:bodyPr anchor="ctr"/>
          <a:lstStyle/>
          <a:p>
            <a:pPr algn="ctr">
              <a:defRPr/>
            </a:pPr>
            <a:r>
              <a:rPr lang="ja-JP" altLang="en-US" dirty="0" smtClean="0"/>
              <a:t>請求</a:t>
            </a:r>
            <a:endParaRPr lang="ja-JP" altLang="en-US" dirty="0"/>
          </a:p>
        </p:txBody>
      </p:sp>
    </p:spTree>
    <p:extLst>
      <p:ext uri="{BB962C8B-B14F-4D97-AF65-F5344CB8AC3E}">
        <p14:creationId xmlns:p14="http://schemas.microsoft.com/office/powerpoint/2010/main" val="31446651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本件請求</a:t>
            </a:r>
            <a:endParaRPr kumimoji="1" lang="ja-JP" altLang="en-US" dirty="0"/>
          </a:p>
        </p:txBody>
      </p:sp>
      <p:sp>
        <p:nvSpPr>
          <p:cNvPr id="6" name="正方形/長方形 5"/>
          <p:cNvSpPr/>
          <p:nvPr/>
        </p:nvSpPr>
        <p:spPr>
          <a:xfrm>
            <a:off x="7308304" y="3212976"/>
            <a:ext cx="1440160" cy="5040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smtClean="0"/>
              <a:t>工事のお金</a:t>
            </a:r>
            <a:endParaRPr lang="en-US" altLang="ja-JP" dirty="0" smtClean="0"/>
          </a:p>
        </p:txBody>
      </p:sp>
      <p:sp>
        <p:nvSpPr>
          <p:cNvPr id="7" name="正方形/長方形 6"/>
          <p:cNvSpPr/>
          <p:nvPr/>
        </p:nvSpPr>
        <p:spPr>
          <a:xfrm>
            <a:off x="2843808" y="5301208"/>
            <a:ext cx="3888432" cy="108012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smtClean="0"/>
              <a:t>埋立事業主　　　　　　東京都</a:t>
            </a:r>
            <a:endParaRPr lang="en-US" altLang="ja-JP" dirty="0" smtClean="0"/>
          </a:p>
        </p:txBody>
      </p:sp>
      <p:sp>
        <p:nvSpPr>
          <p:cNvPr id="8" name="正方形/長方形 7"/>
          <p:cNvSpPr/>
          <p:nvPr/>
        </p:nvSpPr>
        <p:spPr>
          <a:xfrm>
            <a:off x="4572000" y="3140968"/>
            <a:ext cx="1728192" cy="720080"/>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都知事</a:t>
            </a:r>
            <a:endParaRPr lang="en-US" altLang="ja-JP" dirty="0" smtClean="0"/>
          </a:p>
        </p:txBody>
      </p:sp>
      <p:sp>
        <p:nvSpPr>
          <p:cNvPr id="10" name="正方形/長方形 9"/>
          <p:cNvSpPr/>
          <p:nvPr/>
        </p:nvSpPr>
        <p:spPr>
          <a:xfrm>
            <a:off x="1475656" y="1916832"/>
            <a:ext cx="1440160" cy="576064"/>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原告</a:t>
            </a:r>
            <a:endParaRPr lang="en-US" altLang="ja-JP" dirty="0" smtClean="0"/>
          </a:p>
        </p:txBody>
      </p:sp>
      <p:sp>
        <p:nvSpPr>
          <p:cNvPr id="12" name="正方形/長方形 11"/>
          <p:cNvSpPr/>
          <p:nvPr/>
        </p:nvSpPr>
        <p:spPr>
          <a:xfrm>
            <a:off x="1331640" y="3140968"/>
            <a:ext cx="1728192" cy="720080"/>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smtClean="0"/>
              <a:t>東京都の住民</a:t>
            </a:r>
            <a:endParaRPr lang="en-US" altLang="ja-JP" dirty="0" smtClean="0"/>
          </a:p>
        </p:txBody>
      </p:sp>
      <p:sp>
        <p:nvSpPr>
          <p:cNvPr id="13" name="正方形/長方形 12"/>
          <p:cNvSpPr/>
          <p:nvPr/>
        </p:nvSpPr>
        <p:spPr>
          <a:xfrm>
            <a:off x="4716016" y="1916832"/>
            <a:ext cx="1440160" cy="576064"/>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smtClean="0"/>
              <a:t>被告</a:t>
            </a:r>
            <a:endParaRPr lang="en-US" altLang="ja-JP" dirty="0" smtClean="0"/>
          </a:p>
        </p:txBody>
      </p:sp>
      <p:sp>
        <p:nvSpPr>
          <p:cNvPr id="14" name="正方形/長方形 13"/>
          <p:cNvSpPr/>
          <p:nvPr/>
        </p:nvSpPr>
        <p:spPr>
          <a:xfrm>
            <a:off x="1115616" y="1700808"/>
            <a:ext cx="2160240" cy="27363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4355976" y="1700808"/>
            <a:ext cx="2160240" cy="27363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右矢印 15"/>
          <p:cNvSpPr/>
          <p:nvPr/>
        </p:nvSpPr>
        <p:spPr>
          <a:xfrm>
            <a:off x="3275856" y="2708920"/>
            <a:ext cx="1080120" cy="57606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訴える</a:t>
            </a:r>
            <a:endParaRPr kumimoji="1" lang="ja-JP" altLang="en-US" dirty="0"/>
          </a:p>
        </p:txBody>
      </p:sp>
      <p:sp>
        <p:nvSpPr>
          <p:cNvPr id="17" name="環状矢印 16"/>
          <p:cNvSpPr/>
          <p:nvPr/>
        </p:nvSpPr>
        <p:spPr>
          <a:xfrm rot="5400000">
            <a:off x="5832140" y="3392996"/>
            <a:ext cx="2088232" cy="2304256"/>
          </a:xfrm>
          <a:prstGeom prst="circular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13622611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行政</a:t>
            </a:r>
            <a:r>
              <a:rPr kumimoji="1" lang="ja-JP" altLang="en-US" dirty="0" smtClean="0"/>
              <a:t>の流れ</a:t>
            </a:r>
            <a:endParaRPr kumimoji="1" lang="ja-JP" altLang="en-US" dirty="0"/>
          </a:p>
        </p:txBody>
      </p:sp>
      <p:sp>
        <p:nvSpPr>
          <p:cNvPr id="4" name="正方形/長方形 3"/>
          <p:cNvSpPr/>
          <p:nvPr/>
        </p:nvSpPr>
        <p:spPr>
          <a:xfrm>
            <a:off x="2267744" y="1412776"/>
            <a:ext cx="2664296" cy="129614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ja-JP" dirty="0" smtClean="0"/>
              <a:t>「三ツ磯の池」を含む海面を埋め立てて、小型船舶係留施設を建設する埋立工事を計画</a:t>
            </a:r>
            <a:endParaRPr kumimoji="1" lang="ja-JP" altLang="en-US" dirty="0"/>
          </a:p>
        </p:txBody>
      </p:sp>
      <p:sp>
        <p:nvSpPr>
          <p:cNvPr id="5" name="正方形/長方形 4"/>
          <p:cNvSpPr/>
          <p:nvPr/>
        </p:nvSpPr>
        <p:spPr>
          <a:xfrm>
            <a:off x="2267744" y="5517232"/>
            <a:ext cx="2664296"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ja-JP" dirty="0" smtClean="0"/>
              <a:t>公金支出命令を発する</a:t>
            </a:r>
            <a:endParaRPr kumimoji="1" lang="ja-JP" altLang="en-US" dirty="0"/>
          </a:p>
        </p:txBody>
      </p:sp>
      <p:sp>
        <p:nvSpPr>
          <p:cNvPr id="6" name="正方形/長方形 5"/>
          <p:cNvSpPr/>
          <p:nvPr/>
        </p:nvSpPr>
        <p:spPr>
          <a:xfrm>
            <a:off x="2267744" y="2852936"/>
            <a:ext cx="2664296" cy="86409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ja-JP" dirty="0" smtClean="0"/>
              <a:t>埋立法上の行政庁に免許申請する</a:t>
            </a:r>
            <a:endParaRPr kumimoji="1" lang="ja-JP" altLang="en-US" dirty="0"/>
          </a:p>
        </p:txBody>
      </p:sp>
      <p:sp>
        <p:nvSpPr>
          <p:cNvPr id="7" name="正方形/長方形 6"/>
          <p:cNvSpPr/>
          <p:nvPr/>
        </p:nvSpPr>
        <p:spPr>
          <a:xfrm>
            <a:off x="2267744" y="4725144"/>
            <a:ext cx="2664296"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ja-JP" dirty="0" smtClean="0"/>
              <a:t>請負契約締結</a:t>
            </a:r>
            <a:endParaRPr kumimoji="1" lang="ja-JP" altLang="en-US" dirty="0"/>
          </a:p>
        </p:txBody>
      </p:sp>
      <p:sp>
        <p:nvSpPr>
          <p:cNvPr id="8" name="正方形/長方形 7"/>
          <p:cNvSpPr/>
          <p:nvPr/>
        </p:nvSpPr>
        <p:spPr>
          <a:xfrm>
            <a:off x="2267744" y="3861048"/>
            <a:ext cx="2664296"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ja-JP" dirty="0" smtClean="0"/>
              <a:t>埋立免許交付</a:t>
            </a:r>
            <a:endParaRPr kumimoji="1" lang="ja-JP" altLang="en-US" dirty="0"/>
          </a:p>
        </p:txBody>
      </p:sp>
      <p:sp>
        <p:nvSpPr>
          <p:cNvPr id="9" name="正方形/長方形 8"/>
          <p:cNvSpPr/>
          <p:nvPr/>
        </p:nvSpPr>
        <p:spPr>
          <a:xfrm>
            <a:off x="899592" y="1628800"/>
            <a:ext cx="1224136"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smtClean="0"/>
              <a:t>東京都</a:t>
            </a:r>
            <a:endParaRPr kumimoji="1" lang="ja-JP" altLang="en-US" dirty="0"/>
          </a:p>
        </p:txBody>
      </p:sp>
      <p:sp>
        <p:nvSpPr>
          <p:cNvPr id="10" name="正方形/長方形 9"/>
          <p:cNvSpPr/>
          <p:nvPr/>
        </p:nvSpPr>
        <p:spPr>
          <a:xfrm>
            <a:off x="899592" y="2996952"/>
            <a:ext cx="1224136" cy="5040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smtClean="0"/>
              <a:t>東京都</a:t>
            </a:r>
            <a:endParaRPr kumimoji="1" lang="ja-JP" altLang="en-US" dirty="0"/>
          </a:p>
        </p:txBody>
      </p:sp>
      <p:sp>
        <p:nvSpPr>
          <p:cNvPr id="11" name="正方形/長方形 10"/>
          <p:cNvSpPr/>
          <p:nvPr/>
        </p:nvSpPr>
        <p:spPr>
          <a:xfrm>
            <a:off x="899592" y="3861048"/>
            <a:ext cx="1224136" cy="576064"/>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ja-JP" altLang="ja-JP" dirty="0" smtClean="0"/>
              <a:t>都知事</a:t>
            </a:r>
            <a:endParaRPr kumimoji="1" lang="ja-JP" altLang="en-US" dirty="0"/>
          </a:p>
        </p:txBody>
      </p:sp>
      <p:sp>
        <p:nvSpPr>
          <p:cNvPr id="12" name="正方形/長方形 11"/>
          <p:cNvSpPr/>
          <p:nvPr/>
        </p:nvSpPr>
        <p:spPr>
          <a:xfrm>
            <a:off x="827584" y="4725144"/>
            <a:ext cx="1368152"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ja-JP" dirty="0" smtClean="0"/>
              <a:t>都経理部長</a:t>
            </a:r>
            <a:endParaRPr kumimoji="1" lang="ja-JP" altLang="en-US" dirty="0"/>
          </a:p>
        </p:txBody>
      </p:sp>
      <p:sp>
        <p:nvSpPr>
          <p:cNvPr id="13" name="正方形/長方形 12"/>
          <p:cNvSpPr/>
          <p:nvPr/>
        </p:nvSpPr>
        <p:spPr>
          <a:xfrm>
            <a:off x="827584" y="5517232"/>
            <a:ext cx="1368152"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ja-JP" dirty="0" smtClean="0"/>
              <a:t>都</a:t>
            </a:r>
            <a:r>
              <a:rPr lang="ja-JP" altLang="en-US" dirty="0" smtClean="0"/>
              <a:t>計</a:t>
            </a:r>
            <a:r>
              <a:rPr lang="ja-JP" altLang="ja-JP" dirty="0" smtClean="0"/>
              <a:t>理課長</a:t>
            </a:r>
            <a:endParaRPr kumimoji="1" lang="ja-JP" altLang="en-US" dirty="0"/>
          </a:p>
        </p:txBody>
      </p:sp>
      <p:cxnSp>
        <p:nvCxnSpPr>
          <p:cNvPr id="15" name="直線コネクタ 14"/>
          <p:cNvCxnSpPr/>
          <p:nvPr/>
        </p:nvCxnSpPr>
        <p:spPr>
          <a:xfrm>
            <a:off x="683568" y="4581128"/>
            <a:ext cx="7848872" cy="0"/>
          </a:xfrm>
          <a:prstGeom prst="line">
            <a:avLst/>
          </a:prstGeom>
        </p:spPr>
        <p:style>
          <a:lnRef idx="3">
            <a:schemeClr val="accent2"/>
          </a:lnRef>
          <a:fillRef idx="0">
            <a:schemeClr val="accent2"/>
          </a:fillRef>
          <a:effectRef idx="2">
            <a:schemeClr val="accent2"/>
          </a:effectRef>
          <a:fontRef idx="minor">
            <a:schemeClr val="tx1"/>
          </a:fontRef>
        </p:style>
      </p:cxnSp>
      <p:sp>
        <p:nvSpPr>
          <p:cNvPr id="16" name="正方形/長方形 15"/>
          <p:cNvSpPr/>
          <p:nvPr/>
        </p:nvSpPr>
        <p:spPr>
          <a:xfrm>
            <a:off x="7812360" y="1268760"/>
            <a:ext cx="576064" cy="324036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dirty="0" smtClean="0"/>
              <a:t>非財務会計行為</a:t>
            </a:r>
            <a:endParaRPr kumimoji="1" lang="ja-JP" altLang="en-US" dirty="0"/>
          </a:p>
        </p:txBody>
      </p:sp>
      <p:sp>
        <p:nvSpPr>
          <p:cNvPr id="17" name="正方形/長方形 16"/>
          <p:cNvSpPr/>
          <p:nvPr/>
        </p:nvSpPr>
        <p:spPr>
          <a:xfrm>
            <a:off x="7812360" y="4725144"/>
            <a:ext cx="576064" cy="188059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dirty="0" smtClean="0"/>
              <a:t>財務会計行為</a:t>
            </a:r>
            <a:endParaRPr kumimoji="1" lang="ja-JP" altLang="en-US" dirty="0"/>
          </a:p>
        </p:txBody>
      </p:sp>
      <p:sp>
        <p:nvSpPr>
          <p:cNvPr id="18" name="左矢印 17"/>
          <p:cNvSpPr/>
          <p:nvPr/>
        </p:nvSpPr>
        <p:spPr>
          <a:xfrm>
            <a:off x="5004048" y="3861048"/>
            <a:ext cx="1296144" cy="648072"/>
          </a:xfrm>
          <a:prstGeom prst="leftArrow">
            <a:avLst>
              <a:gd name="adj1" fmla="val 65392"/>
              <a:gd name="adj2" fmla="val 32684"/>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dirty="0" smtClean="0"/>
              <a:t>原因行為</a:t>
            </a:r>
            <a:endParaRPr kumimoji="1" lang="ja-JP" altLang="en-US" dirty="0"/>
          </a:p>
        </p:txBody>
      </p:sp>
      <p:sp>
        <p:nvSpPr>
          <p:cNvPr id="20" name="四角形吹き出し 19"/>
          <p:cNvSpPr/>
          <p:nvPr/>
        </p:nvSpPr>
        <p:spPr>
          <a:xfrm>
            <a:off x="5220072" y="1412776"/>
            <a:ext cx="2376264" cy="1008112"/>
          </a:xfrm>
          <a:prstGeom prst="wedgeRectCallout">
            <a:avLst>
              <a:gd name="adj1" fmla="val 20053"/>
              <a:gd name="adj2" fmla="val 61218"/>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dirty="0" smtClean="0"/>
              <a:t>国立公園特別地域なのに環境大臣の許可を受けていない</a:t>
            </a:r>
            <a:endParaRPr lang="ja-JP" altLang="en-US" dirty="0"/>
          </a:p>
        </p:txBody>
      </p:sp>
      <p:sp>
        <p:nvSpPr>
          <p:cNvPr id="21" name="四角形吹き出し 20"/>
          <p:cNvSpPr/>
          <p:nvPr/>
        </p:nvSpPr>
        <p:spPr>
          <a:xfrm>
            <a:off x="5220072" y="2564904"/>
            <a:ext cx="2376264" cy="1224136"/>
          </a:xfrm>
          <a:prstGeom prst="wedgeRectCallout">
            <a:avLst>
              <a:gd name="adj1" fmla="val 21146"/>
              <a:gd name="adj2" fmla="val 61368"/>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dirty="0" smtClean="0"/>
              <a:t>埋立願書縦覧の際</a:t>
            </a:r>
            <a:r>
              <a:rPr lang="ja-JP" altLang="ja-JP" dirty="0" smtClean="0"/>
              <a:t>「環境保全に関し講じる措置を記載した図書」</a:t>
            </a:r>
            <a:r>
              <a:rPr lang="ja-JP" altLang="en-US" dirty="0" smtClean="0"/>
              <a:t>が無かった</a:t>
            </a:r>
            <a:endParaRPr lang="ja-JP" altLang="en-US" dirty="0"/>
          </a:p>
        </p:txBody>
      </p:sp>
      <p:sp>
        <p:nvSpPr>
          <p:cNvPr id="24" name="円/楕円 23"/>
          <p:cNvSpPr/>
          <p:nvPr/>
        </p:nvSpPr>
        <p:spPr>
          <a:xfrm>
            <a:off x="6372200" y="3933056"/>
            <a:ext cx="1224136" cy="504056"/>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違法</a:t>
            </a:r>
            <a:endParaRPr kumimoji="1" lang="ja-JP" altLang="en-US" dirty="0"/>
          </a:p>
        </p:txBody>
      </p:sp>
      <p:sp>
        <p:nvSpPr>
          <p:cNvPr id="27" name="下矢印 26"/>
          <p:cNvSpPr/>
          <p:nvPr/>
        </p:nvSpPr>
        <p:spPr>
          <a:xfrm>
            <a:off x="251520" y="1340768"/>
            <a:ext cx="216024" cy="4752528"/>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8" name="テキスト ボックス 27"/>
          <p:cNvSpPr txBox="1"/>
          <p:nvPr/>
        </p:nvSpPr>
        <p:spPr>
          <a:xfrm>
            <a:off x="0" y="980728"/>
            <a:ext cx="1296144" cy="338554"/>
          </a:xfrm>
          <a:prstGeom prst="rect">
            <a:avLst/>
          </a:prstGeom>
          <a:noFill/>
        </p:spPr>
        <p:txBody>
          <a:bodyPr wrap="square" rtlCol="0">
            <a:spAutoFit/>
          </a:bodyPr>
          <a:lstStyle/>
          <a:p>
            <a:r>
              <a:rPr kumimoji="1" lang="ja-JP" altLang="en-US" sz="1600" dirty="0" smtClean="0"/>
              <a:t>行政の流れ</a:t>
            </a:r>
            <a:endParaRPr kumimoji="1" lang="ja-JP" altLang="en-US" sz="1600" dirty="0"/>
          </a:p>
        </p:txBody>
      </p:sp>
      <p:pic>
        <p:nvPicPr>
          <p:cNvPr id="1026" name="Picture 2" descr="C:\Users\megumi\AppData\Local\Microsoft\Windows\Temporary Internet Files\Content.IE5\RYD0I8G5\MC900440395[1].png"/>
          <p:cNvPicPr>
            <a:picLocks noChangeAspect="1" noChangeArrowheads="1"/>
          </p:cNvPicPr>
          <p:nvPr/>
        </p:nvPicPr>
        <p:blipFill>
          <a:blip r:embed="rId2" cstate="print"/>
          <a:srcRect/>
          <a:stretch>
            <a:fillRect/>
          </a:stretch>
        </p:blipFill>
        <p:spPr bwMode="auto">
          <a:xfrm>
            <a:off x="6156176" y="5085184"/>
            <a:ext cx="1368152" cy="1368152"/>
          </a:xfrm>
          <a:prstGeom prst="rect">
            <a:avLst/>
          </a:prstGeom>
          <a:noFill/>
        </p:spPr>
      </p:pic>
      <p:sp>
        <p:nvSpPr>
          <p:cNvPr id="30" name="円/楕円 29"/>
          <p:cNvSpPr/>
          <p:nvPr/>
        </p:nvSpPr>
        <p:spPr>
          <a:xfrm>
            <a:off x="5364088" y="5157192"/>
            <a:ext cx="1224136" cy="504056"/>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違法</a:t>
            </a:r>
            <a:endParaRPr kumimoji="1" lang="ja-JP"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t="37717" r="-867"/>
          <a:stretch>
            <a:fillRect/>
          </a:stretch>
        </p:blipFill>
        <p:spPr bwMode="auto">
          <a:xfrm>
            <a:off x="467544" y="260648"/>
            <a:ext cx="7128792" cy="2734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3645024"/>
            <a:ext cx="8847262" cy="29944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テキスト ボックス 5"/>
          <p:cNvSpPr txBox="1"/>
          <p:nvPr/>
        </p:nvSpPr>
        <p:spPr>
          <a:xfrm>
            <a:off x="7596336" y="836712"/>
            <a:ext cx="1080120" cy="1077218"/>
          </a:xfrm>
          <a:prstGeom prst="rect">
            <a:avLst/>
          </a:prstGeom>
          <a:noFill/>
        </p:spPr>
        <p:txBody>
          <a:bodyPr wrap="square" rtlCol="0">
            <a:spAutoFit/>
          </a:bodyPr>
          <a:lstStyle/>
          <a:p>
            <a:r>
              <a:rPr kumimoji="1" lang="ja-JP" altLang="en-US" dirty="0" smtClean="0"/>
              <a:t>波浮港</a:t>
            </a:r>
            <a:endParaRPr kumimoji="1" lang="en-US" altLang="ja-JP" dirty="0" smtClean="0"/>
          </a:p>
          <a:p>
            <a:r>
              <a:rPr lang="ja-JP" altLang="en-US" sz="1400" dirty="0" smtClean="0"/>
              <a:t>東京都総務局大島支庁</a:t>
            </a:r>
            <a:endParaRPr lang="en-US" altLang="ja-JP" sz="1400" dirty="0" smtClean="0"/>
          </a:p>
          <a:p>
            <a:endParaRPr kumimoji="1" lang="ja-JP" altLang="en-US" dirty="0"/>
          </a:p>
        </p:txBody>
      </p:sp>
      <p:sp>
        <p:nvSpPr>
          <p:cNvPr id="7" name="テキスト ボックス 6"/>
          <p:cNvSpPr txBox="1"/>
          <p:nvPr/>
        </p:nvSpPr>
        <p:spPr>
          <a:xfrm>
            <a:off x="6372200" y="3212976"/>
            <a:ext cx="2304256" cy="584775"/>
          </a:xfrm>
          <a:prstGeom prst="rect">
            <a:avLst/>
          </a:prstGeom>
          <a:noFill/>
        </p:spPr>
        <p:txBody>
          <a:bodyPr wrap="square" rtlCol="0">
            <a:spAutoFit/>
          </a:bodyPr>
          <a:lstStyle/>
          <a:p>
            <a:r>
              <a:rPr kumimoji="1" lang="ja-JP" altLang="en-US" dirty="0" smtClean="0"/>
              <a:t>国立公園指定状況</a:t>
            </a:r>
            <a:endParaRPr kumimoji="1" lang="en-US" altLang="ja-JP" dirty="0" smtClean="0"/>
          </a:p>
          <a:p>
            <a:r>
              <a:rPr lang="ja-JP" altLang="en-US" sz="1400" dirty="0" smtClean="0"/>
              <a:t>環境省自然環境局</a:t>
            </a:r>
            <a:endParaRPr kumimoji="1" lang="ja-JP" altLang="en-US" sz="1400" dirty="0"/>
          </a:p>
        </p:txBody>
      </p:sp>
    </p:spTree>
    <p:extLst>
      <p:ext uri="{BB962C8B-B14F-4D97-AF65-F5344CB8AC3E}">
        <p14:creationId xmlns:p14="http://schemas.microsoft.com/office/powerpoint/2010/main" val="23166984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争点</a:t>
            </a:r>
            <a:endParaRPr kumimoji="1" lang="ja-JP" altLang="en-US" dirty="0"/>
          </a:p>
        </p:txBody>
      </p:sp>
      <p:sp>
        <p:nvSpPr>
          <p:cNvPr id="3" name="コンテンツ プレースホルダ 2"/>
          <p:cNvSpPr>
            <a:spLocks noGrp="1"/>
          </p:cNvSpPr>
          <p:nvPr>
            <p:ph idx="1"/>
          </p:nvPr>
        </p:nvSpPr>
        <p:spPr/>
        <p:txBody>
          <a:bodyPr/>
          <a:lstStyle/>
          <a:p>
            <a:r>
              <a:rPr lang="ja-JP" altLang="ja-JP" dirty="0" smtClean="0"/>
              <a:t>１　先行する原因行為の違法と当該財務会計職員の行為の違法との関係</a:t>
            </a:r>
          </a:p>
          <a:p>
            <a:r>
              <a:rPr lang="ja-JP" altLang="ja-JP" dirty="0" smtClean="0"/>
              <a:t>２　契約の締結を阻止しなかったことにより、東京都に対し、損害賠償義務を負うか</a:t>
            </a:r>
          </a:p>
          <a:p>
            <a:r>
              <a:rPr lang="ja-JP" altLang="ja-JP" dirty="0" smtClean="0"/>
              <a:t>３　支出命令を阻止しなかったことにより、東京都に対し、損害賠償義務を負うか</a:t>
            </a:r>
          </a:p>
          <a:p>
            <a:endParaRPr kumimoji="1" lang="ja-JP"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判旨</a:t>
            </a:r>
            <a:endParaRPr kumimoji="1" lang="ja-JP" altLang="en-US" dirty="0"/>
          </a:p>
        </p:txBody>
      </p:sp>
      <p:sp>
        <p:nvSpPr>
          <p:cNvPr id="4" name="正方形/長方形 3"/>
          <p:cNvSpPr/>
          <p:nvPr/>
        </p:nvSpPr>
        <p:spPr>
          <a:xfrm>
            <a:off x="827584" y="1484784"/>
            <a:ext cx="1224136" cy="648072"/>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先行する原因行為</a:t>
            </a:r>
            <a:endParaRPr kumimoji="1" lang="ja-JP" altLang="en-US" dirty="0"/>
          </a:p>
        </p:txBody>
      </p:sp>
      <p:sp>
        <p:nvSpPr>
          <p:cNvPr id="5" name="正方形/長方形 4"/>
          <p:cNvSpPr/>
          <p:nvPr/>
        </p:nvSpPr>
        <p:spPr>
          <a:xfrm>
            <a:off x="4644008" y="1556792"/>
            <a:ext cx="1584176" cy="5040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違法</a:t>
            </a:r>
            <a:r>
              <a:rPr kumimoji="1" lang="ja-JP" altLang="en-US" dirty="0" smtClean="0"/>
              <a:t>事由あり</a:t>
            </a:r>
            <a:endParaRPr kumimoji="1" lang="ja-JP" altLang="en-US" dirty="0"/>
          </a:p>
        </p:txBody>
      </p:sp>
      <p:sp>
        <p:nvSpPr>
          <p:cNvPr id="6" name="正方形/長方形 5"/>
          <p:cNvSpPr/>
          <p:nvPr/>
        </p:nvSpPr>
        <p:spPr>
          <a:xfrm>
            <a:off x="4572000" y="2420888"/>
            <a:ext cx="1728192" cy="115212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ja-JP" dirty="0" smtClean="0"/>
              <a:t>財務会計法規上の義務に違反する違法なものである</a:t>
            </a:r>
            <a:endParaRPr kumimoji="1" lang="ja-JP" altLang="en-US" dirty="0"/>
          </a:p>
        </p:txBody>
      </p:sp>
      <p:sp>
        <p:nvSpPr>
          <p:cNvPr id="7" name="正方形/長方形 6"/>
          <p:cNvSpPr/>
          <p:nvPr/>
        </p:nvSpPr>
        <p:spPr>
          <a:xfrm>
            <a:off x="2627784" y="2492896"/>
            <a:ext cx="1728192" cy="64807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職員の行為自体</a:t>
            </a:r>
            <a:endParaRPr kumimoji="1" lang="ja-JP" altLang="en-US" dirty="0"/>
          </a:p>
        </p:txBody>
      </p:sp>
      <p:sp>
        <p:nvSpPr>
          <p:cNvPr id="8" name="正方形/長方形 7"/>
          <p:cNvSpPr/>
          <p:nvPr/>
        </p:nvSpPr>
        <p:spPr>
          <a:xfrm>
            <a:off x="6588224" y="3573016"/>
            <a:ext cx="1728192" cy="64807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損害賠償責任を問える</a:t>
            </a:r>
            <a:endParaRPr kumimoji="1" lang="ja-JP" altLang="en-US" dirty="0"/>
          </a:p>
        </p:txBody>
      </p:sp>
      <p:sp>
        <p:nvSpPr>
          <p:cNvPr id="9" name="正方形/長方形 8"/>
          <p:cNvSpPr/>
          <p:nvPr/>
        </p:nvSpPr>
        <p:spPr>
          <a:xfrm>
            <a:off x="3131840" y="4365104"/>
            <a:ext cx="1944216" cy="64807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ja-JP" dirty="0" smtClean="0"/>
              <a:t>財務会計行為を阻止しなかった</a:t>
            </a:r>
            <a:endParaRPr kumimoji="1" lang="ja-JP" altLang="en-US" dirty="0"/>
          </a:p>
        </p:txBody>
      </p:sp>
      <p:sp>
        <p:nvSpPr>
          <p:cNvPr id="10" name="正方形/長方形 9"/>
          <p:cNvSpPr/>
          <p:nvPr/>
        </p:nvSpPr>
        <p:spPr>
          <a:xfrm>
            <a:off x="1547664" y="4365104"/>
            <a:ext cx="1368152" cy="64807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都知事</a:t>
            </a:r>
            <a:endParaRPr kumimoji="1" lang="ja-JP" altLang="en-US" dirty="0"/>
          </a:p>
        </p:txBody>
      </p:sp>
      <p:sp>
        <p:nvSpPr>
          <p:cNvPr id="12" name="正方形/長方形 11"/>
          <p:cNvSpPr/>
          <p:nvPr/>
        </p:nvSpPr>
        <p:spPr>
          <a:xfrm>
            <a:off x="2627784" y="1484784"/>
            <a:ext cx="1728192" cy="64807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埋立免許</a:t>
            </a:r>
            <a:endParaRPr kumimoji="1" lang="ja-JP" altLang="en-US" dirty="0"/>
          </a:p>
        </p:txBody>
      </p:sp>
      <p:sp>
        <p:nvSpPr>
          <p:cNvPr id="13" name="正方形/長方形 12"/>
          <p:cNvSpPr/>
          <p:nvPr/>
        </p:nvSpPr>
        <p:spPr>
          <a:xfrm>
            <a:off x="5724128" y="5661248"/>
            <a:ext cx="1728192" cy="64807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ja-JP" dirty="0" smtClean="0"/>
              <a:t>諸般の事情を</a:t>
            </a:r>
            <a:r>
              <a:rPr lang="ja-JP" altLang="ja-JP" b="1" dirty="0" smtClean="0"/>
              <a:t>総合的に検討</a:t>
            </a:r>
            <a:endParaRPr kumimoji="1" lang="ja-JP" altLang="en-US" dirty="0"/>
          </a:p>
        </p:txBody>
      </p:sp>
      <p:sp>
        <p:nvSpPr>
          <p:cNvPr id="15" name="正方形/長方形 14"/>
          <p:cNvSpPr/>
          <p:nvPr/>
        </p:nvSpPr>
        <p:spPr>
          <a:xfrm>
            <a:off x="827584" y="2492896"/>
            <a:ext cx="1656184" cy="648072"/>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r>
              <a:rPr lang="ja-JP" altLang="en-US" dirty="0" smtClean="0"/>
              <a:t>後行の</a:t>
            </a:r>
            <a:endParaRPr lang="en-US" altLang="ja-JP" dirty="0" smtClean="0"/>
          </a:p>
          <a:p>
            <a:r>
              <a:rPr lang="ja-JP" altLang="en-US" dirty="0" smtClean="0"/>
              <a:t>財務会計</a:t>
            </a:r>
            <a:r>
              <a:rPr kumimoji="1" lang="ja-JP" altLang="en-US" dirty="0" smtClean="0"/>
              <a:t>行為</a:t>
            </a:r>
            <a:endParaRPr kumimoji="1" lang="ja-JP" altLang="en-US" dirty="0"/>
          </a:p>
        </p:txBody>
      </p:sp>
      <p:sp>
        <p:nvSpPr>
          <p:cNvPr id="16" name="正方形/長方形 15"/>
          <p:cNvSpPr/>
          <p:nvPr/>
        </p:nvSpPr>
        <p:spPr>
          <a:xfrm>
            <a:off x="1043608" y="3717032"/>
            <a:ext cx="1728192" cy="64807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本来的な</a:t>
            </a:r>
            <a:endParaRPr kumimoji="1" lang="en-US" altLang="ja-JP" dirty="0" smtClean="0"/>
          </a:p>
          <a:p>
            <a:pPr algn="ctr"/>
            <a:r>
              <a:rPr kumimoji="1" lang="ja-JP" altLang="en-US" dirty="0" smtClean="0"/>
              <a:t>権限者</a:t>
            </a:r>
            <a:endParaRPr kumimoji="1" lang="ja-JP" altLang="en-US" dirty="0"/>
          </a:p>
        </p:txBody>
      </p:sp>
      <p:sp>
        <p:nvSpPr>
          <p:cNvPr id="22" name="屈折矢印 21"/>
          <p:cNvSpPr/>
          <p:nvPr/>
        </p:nvSpPr>
        <p:spPr>
          <a:xfrm rot="10800000">
            <a:off x="6372200" y="2816932"/>
            <a:ext cx="1080120" cy="756084"/>
          </a:xfrm>
          <a:prstGeom prst="bentUpArrow">
            <a:avLst>
              <a:gd name="adj1" fmla="val 4689"/>
              <a:gd name="adj2" fmla="val 5760"/>
              <a:gd name="adj3" fmla="val 6056"/>
            </a:avLst>
          </a:prstGeom>
          <a:scene3d>
            <a:camera prst="orthographicFront">
              <a:rot lat="0" lon="10800000" rev="0"/>
            </a:camera>
            <a:lightRig rig="threePt" dir="t"/>
          </a:scene3d>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7" name="正方形/長方形 26"/>
          <p:cNvSpPr/>
          <p:nvPr/>
        </p:nvSpPr>
        <p:spPr>
          <a:xfrm>
            <a:off x="755576" y="1340768"/>
            <a:ext cx="3672408" cy="9361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755576" y="2348880"/>
            <a:ext cx="3672408" cy="9361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0" name="直線コネクタ 29"/>
          <p:cNvCxnSpPr>
            <a:stCxn id="12" idx="3"/>
            <a:endCxn id="5" idx="1"/>
          </p:cNvCxnSpPr>
          <p:nvPr/>
        </p:nvCxnSpPr>
        <p:spPr>
          <a:xfrm>
            <a:off x="4355976" y="1808820"/>
            <a:ext cx="288032" cy="0"/>
          </a:xfrm>
          <a:prstGeom prst="line">
            <a:avLst/>
          </a:prstGeom>
        </p:spPr>
        <p:style>
          <a:lnRef idx="3">
            <a:schemeClr val="dk1"/>
          </a:lnRef>
          <a:fillRef idx="0">
            <a:schemeClr val="dk1"/>
          </a:fillRef>
          <a:effectRef idx="2">
            <a:schemeClr val="dk1"/>
          </a:effectRef>
          <a:fontRef idx="minor">
            <a:schemeClr val="tx1"/>
          </a:fontRef>
        </p:style>
      </p:cxnSp>
      <p:cxnSp>
        <p:nvCxnSpPr>
          <p:cNvPr id="31" name="直線コネクタ 30"/>
          <p:cNvCxnSpPr/>
          <p:nvPr/>
        </p:nvCxnSpPr>
        <p:spPr>
          <a:xfrm>
            <a:off x="4355976" y="2852936"/>
            <a:ext cx="216024" cy="0"/>
          </a:xfrm>
          <a:prstGeom prst="line">
            <a:avLst/>
          </a:prstGeom>
        </p:spPr>
        <p:style>
          <a:lnRef idx="3">
            <a:schemeClr val="dk1"/>
          </a:lnRef>
          <a:fillRef idx="0">
            <a:schemeClr val="dk1"/>
          </a:fillRef>
          <a:effectRef idx="2">
            <a:schemeClr val="dk1"/>
          </a:effectRef>
          <a:fontRef idx="minor">
            <a:schemeClr val="tx1"/>
          </a:fontRef>
        </p:style>
      </p:cxnSp>
      <p:cxnSp>
        <p:nvCxnSpPr>
          <p:cNvPr id="38" name="直線コネクタ 37"/>
          <p:cNvCxnSpPr/>
          <p:nvPr/>
        </p:nvCxnSpPr>
        <p:spPr>
          <a:xfrm>
            <a:off x="2915816" y="4653136"/>
            <a:ext cx="216024" cy="0"/>
          </a:xfrm>
          <a:prstGeom prst="line">
            <a:avLst/>
          </a:prstGeom>
        </p:spPr>
        <p:style>
          <a:lnRef idx="3">
            <a:schemeClr val="dk1"/>
          </a:lnRef>
          <a:fillRef idx="0">
            <a:schemeClr val="dk1"/>
          </a:fillRef>
          <a:effectRef idx="2">
            <a:schemeClr val="dk1"/>
          </a:effectRef>
          <a:fontRef idx="minor">
            <a:schemeClr val="tx1"/>
          </a:fontRef>
        </p:style>
      </p:cxnSp>
      <p:cxnSp>
        <p:nvCxnSpPr>
          <p:cNvPr id="39" name="直線コネクタ 38"/>
          <p:cNvCxnSpPr>
            <a:stCxn id="9" idx="3"/>
            <a:endCxn id="13" idx="1"/>
          </p:cNvCxnSpPr>
          <p:nvPr/>
        </p:nvCxnSpPr>
        <p:spPr>
          <a:xfrm>
            <a:off x="5076056" y="4689140"/>
            <a:ext cx="648072" cy="1296144"/>
          </a:xfrm>
          <a:prstGeom prst="line">
            <a:avLst/>
          </a:prstGeom>
        </p:spPr>
        <p:style>
          <a:lnRef idx="3">
            <a:schemeClr val="dk1"/>
          </a:lnRef>
          <a:fillRef idx="0">
            <a:schemeClr val="dk1"/>
          </a:fillRef>
          <a:effectRef idx="2">
            <a:schemeClr val="dk1"/>
          </a:effectRef>
          <a:fontRef idx="minor">
            <a:schemeClr val="tx1"/>
          </a:fontRef>
        </p:style>
      </p:cxnSp>
      <p:sp>
        <p:nvSpPr>
          <p:cNvPr id="45" name="円/楕円 44"/>
          <p:cNvSpPr/>
          <p:nvPr/>
        </p:nvSpPr>
        <p:spPr>
          <a:xfrm>
            <a:off x="4572000" y="1268760"/>
            <a:ext cx="1872208" cy="2736304"/>
          </a:xfrm>
          <a:prstGeom prst="ellipse">
            <a:avLst/>
          </a:prstGeom>
          <a:noFill/>
          <a:ln>
            <a:solidFill>
              <a:srgbClr val="C00000"/>
            </a:solidFill>
            <a:prstDash val="sysDash"/>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50" name="円/楕円 49"/>
          <p:cNvSpPr/>
          <p:nvPr/>
        </p:nvSpPr>
        <p:spPr>
          <a:xfrm>
            <a:off x="251520" y="4437112"/>
            <a:ext cx="936104" cy="792088"/>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本件</a:t>
            </a:r>
            <a:endParaRPr kumimoji="1" lang="ja-JP" altLang="en-US" dirty="0"/>
          </a:p>
        </p:txBody>
      </p:sp>
      <p:sp>
        <p:nvSpPr>
          <p:cNvPr id="51" name="円/楕円 50"/>
          <p:cNvSpPr/>
          <p:nvPr/>
        </p:nvSpPr>
        <p:spPr>
          <a:xfrm>
            <a:off x="179512" y="548680"/>
            <a:ext cx="936104" cy="792088"/>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smtClean="0"/>
              <a:t>枠組</a:t>
            </a:r>
            <a:endParaRPr kumimoji="1" lang="ja-JP" altLang="en-US" dirty="0"/>
          </a:p>
        </p:txBody>
      </p:sp>
      <p:sp>
        <p:nvSpPr>
          <p:cNvPr id="52" name="円形吹き出し 51"/>
          <p:cNvSpPr/>
          <p:nvPr/>
        </p:nvSpPr>
        <p:spPr>
          <a:xfrm>
            <a:off x="3173938" y="5525676"/>
            <a:ext cx="1290050" cy="919216"/>
          </a:xfrm>
          <a:prstGeom prst="wedgeEllipseCallout">
            <a:avLst>
              <a:gd name="adj1" fmla="val 10913"/>
              <a:gd name="adj2" fmla="val -92951"/>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義務違反ない</a:t>
            </a:r>
            <a:endParaRPr kumimoji="1" lang="ja-JP" altLang="en-US" dirty="0"/>
          </a:p>
        </p:txBody>
      </p:sp>
      <p:cxnSp>
        <p:nvCxnSpPr>
          <p:cNvPr id="47" name="直線矢印コネクタ 46"/>
          <p:cNvCxnSpPr/>
          <p:nvPr/>
        </p:nvCxnSpPr>
        <p:spPr>
          <a:xfrm>
            <a:off x="6084168" y="3681028"/>
            <a:ext cx="0" cy="2016224"/>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3" name="角丸四角形 2"/>
          <p:cNvSpPr/>
          <p:nvPr/>
        </p:nvSpPr>
        <p:spPr>
          <a:xfrm>
            <a:off x="5436096" y="4529367"/>
            <a:ext cx="2880320" cy="80784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・原因行為の瑕疵・違法性</a:t>
            </a:r>
            <a:endParaRPr kumimoji="1" lang="en-US" altLang="ja-JP" dirty="0" smtClean="0">
              <a:solidFill>
                <a:schemeClr val="tx1"/>
              </a:solidFill>
            </a:endParaRPr>
          </a:p>
          <a:p>
            <a:pPr algn="ctr"/>
            <a:r>
              <a:rPr lang="ja-JP" altLang="en-US" dirty="0" smtClean="0">
                <a:solidFill>
                  <a:schemeClr val="tx1"/>
                </a:solidFill>
              </a:rPr>
              <a:t>・瑕疵を認識できたか　等</a:t>
            </a:r>
            <a:endParaRPr kumimoji="1" lang="ja-JP" altLang="en-US" dirty="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1821</TotalTime>
  <Words>316</Words>
  <Application>Microsoft Office PowerPoint</Application>
  <PresentationFormat>画面に合わせる (4:3)</PresentationFormat>
  <Paragraphs>70</Paragraphs>
  <Slides>7</Slides>
  <Notes>1</Notes>
  <HiddenSlides>0</HiddenSlides>
  <MMClips>0</MMClips>
  <ScaleCrop>false</ScaleCrop>
  <HeadingPairs>
    <vt:vector size="4" baseType="variant">
      <vt:variant>
        <vt:lpstr>テーマ</vt:lpstr>
      </vt:variant>
      <vt:variant>
        <vt:i4>1</vt:i4>
      </vt:variant>
      <vt:variant>
        <vt:lpstr>スライド タイトル</vt:lpstr>
      </vt:variant>
      <vt:variant>
        <vt:i4>7</vt:i4>
      </vt:variant>
    </vt:vector>
  </HeadingPairs>
  <TitlesOfParts>
    <vt:vector size="8" baseType="lpstr">
      <vt:lpstr>Office ​​テーマ</vt:lpstr>
      <vt:lpstr>伊豆大島　三ツ磯の池埋立 損害賠償請求事件</vt:lpstr>
      <vt:lpstr>住民訴訟について</vt:lpstr>
      <vt:lpstr>本件請求</vt:lpstr>
      <vt:lpstr>行政の流れ</vt:lpstr>
      <vt:lpstr>PowerPoint プレゼンテーション</vt:lpstr>
      <vt:lpstr>争点</vt:lpstr>
      <vt:lpstr>判旨</vt:lpstr>
    </vt:vector>
  </TitlesOfParts>
  <Company>TUAT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大島　三ツ磯の池埋立 損害賠償請求事件</dc:title>
  <dc:creator>原 愛</dc:creator>
  <cp:lastModifiedBy>原 愛</cp:lastModifiedBy>
  <cp:revision>51</cp:revision>
  <dcterms:created xsi:type="dcterms:W3CDTF">2012-10-18T08:02:07Z</dcterms:created>
  <dcterms:modified xsi:type="dcterms:W3CDTF">2012-10-25T08:37:32Z</dcterms:modified>
</cp:coreProperties>
</file>