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3" r:id="rId3"/>
    <p:sldId id="257" r:id="rId4"/>
    <p:sldId id="259" r:id="rId5"/>
    <p:sldId id="260" r:id="rId6"/>
    <p:sldId id="258" r:id="rId7"/>
    <p:sldId id="272" r:id="rId8"/>
    <p:sldId id="267" r:id="rId9"/>
    <p:sldId id="265" r:id="rId10"/>
    <p:sldId id="262" r:id="rId11"/>
    <p:sldId id="266" r:id="rId12"/>
    <p:sldId id="269" r:id="rId13"/>
    <p:sldId id="268" r:id="rId1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28C1014-D75E-4AC6-9B7A-8C301AE54E56}" type="datetimeFigureOut">
              <a:rPr lang="ja-JP" altLang="en-US"/>
              <a:pPr>
                <a:defRPr/>
              </a:pPr>
              <a:t>2012/6/6</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A09F2AF-BBB1-42EF-8285-11D49133B18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638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アセス法平成</a:t>
            </a:r>
            <a:r>
              <a:rPr lang="en-US" altLang="ja-JP" smtClean="0"/>
              <a:t>11</a:t>
            </a:r>
            <a:r>
              <a:rPr lang="ja-JP" altLang="en-US" smtClean="0"/>
              <a:t>年施行</a:t>
            </a:r>
          </a:p>
        </p:txBody>
      </p:sp>
      <p:sp>
        <p:nvSpPr>
          <p:cNvPr id="1638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7D2688-BAA4-414E-9901-A52185FE0177}" type="slidenum">
              <a:rPr lang="ja-JP" altLang="en-US" smtClean="0"/>
              <a:pPr/>
              <a:t>5</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74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smtClean="0"/>
          </a:p>
        </p:txBody>
      </p:sp>
      <p:sp>
        <p:nvSpPr>
          <p:cNvPr id="1741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45A0F5-EBA8-47B0-8CF7-B2AD0A588BCC}" type="slidenum">
              <a:rPr lang="ja-JP" altLang="en-US" smtClean="0"/>
              <a:pPr/>
              <a:t>11</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4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43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A5524D-1453-4658-A1BC-51FF5C6473DB}" type="slidenum">
              <a:rPr lang="ja-JP" altLang="en-US" smtClean="0"/>
              <a:pPr/>
              <a:t>12</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76EE646-9E47-4968-BEE3-70F9A8A1E170}" type="datetimeFigureOut">
              <a:rPr lang="ja-JP" altLang="en-US"/>
              <a:pPr>
                <a:defRPr/>
              </a:pPr>
              <a:t>2012/6/6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CE13BFA-236D-4163-932A-2915841EE5AC}"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096BBF7-1701-45D1-B4BF-D2D7934CF02A}" type="datetimeFigureOut">
              <a:rPr lang="ja-JP" altLang="en-US"/>
              <a:pPr>
                <a:defRPr/>
              </a:pPr>
              <a:t>2012/6/6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63FB247-518D-47C4-99C2-60A09BFDAE91}"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DDC69D4-5904-4B65-B7AD-F2DD987081B8}" type="datetimeFigureOut">
              <a:rPr lang="ja-JP" altLang="en-US"/>
              <a:pPr>
                <a:defRPr/>
              </a:pPr>
              <a:t>2012/6/6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93E47DE-09D4-46DD-B8F1-5541FF36F5D1}"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4881D36-FF9C-41C7-91A6-505390D402DC}" type="datetimeFigureOut">
              <a:rPr lang="ja-JP" altLang="en-US"/>
              <a:pPr>
                <a:defRPr/>
              </a:pPr>
              <a:t>2012/6/6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63C757-A09C-413A-8F1D-A1C6D64BEE79}"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4D15E5B-3173-461E-9133-E584B8B6CEB7}" type="datetimeFigureOut">
              <a:rPr lang="ja-JP" altLang="en-US"/>
              <a:pPr>
                <a:defRPr/>
              </a:pPr>
              <a:t>2012/6/6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5D367F-7610-498B-B129-DC19883A1BBE}"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DB06161-FDD7-4A63-9429-50B10F7EEE3B}" type="datetimeFigureOut">
              <a:rPr lang="ja-JP" altLang="en-US"/>
              <a:pPr>
                <a:defRPr/>
              </a:pPr>
              <a:t>2012/6/6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52C64ED-6157-42E9-99B3-9C9589E88A7C}"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6BF882BE-09D8-4B02-B647-1E475B750CD9}" type="datetimeFigureOut">
              <a:rPr lang="ja-JP" altLang="en-US"/>
              <a:pPr>
                <a:defRPr/>
              </a:pPr>
              <a:t>2012/6/6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95885D0-6C54-4596-8B4F-87BCDEF73B4E}"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C20AA77-BEFA-45D0-BF9F-C465944FFA81}" type="datetimeFigureOut">
              <a:rPr lang="ja-JP" altLang="en-US"/>
              <a:pPr>
                <a:defRPr/>
              </a:pPr>
              <a:t>2012/6/6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710706B6-D563-41F3-9C03-548DAFD3402A}"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4666CA09-9761-4B7C-B7D0-D0E64330BFFD}" type="datetimeFigureOut">
              <a:rPr lang="ja-JP" altLang="en-US"/>
              <a:pPr>
                <a:defRPr/>
              </a:pPr>
              <a:t>2012/6/6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E101425A-CBCC-49FB-93C6-26B9F04DA3EC}"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B6C25A1-1F7D-4B3C-B656-979805689927}" type="datetimeFigureOut">
              <a:rPr lang="ja-JP" altLang="en-US"/>
              <a:pPr>
                <a:defRPr/>
              </a:pPr>
              <a:t>2012/6/6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60C543A-3ADE-47FF-A7C2-A4ED9C1514DF}"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A15609F-FF7C-4BC9-AC87-A60E2A07F6DC}" type="datetimeFigureOut">
              <a:rPr lang="ja-JP" altLang="en-US"/>
              <a:pPr>
                <a:defRPr/>
              </a:pPr>
              <a:t>2012/6/6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C8FBD3F-C7B2-4313-A7AE-25DD50849D05}"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AF15E69-78D7-43E2-BF22-249150C275A0}" type="datetimeFigureOut">
              <a:rPr lang="ja-JP" altLang="en-US"/>
              <a:pPr>
                <a:defRPr/>
              </a:pPr>
              <a:t>2012/6/6</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3B1EF84-D52A-4FA0-BC4C-9B126DEF711E}"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c.ogb.go.jp/nakagusukuwankou/awase2.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684213" y="1196975"/>
            <a:ext cx="7772400" cy="1470025"/>
          </a:xfrm>
        </p:spPr>
        <p:txBody>
          <a:bodyPr/>
          <a:lstStyle/>
          <a:p>
            <a:pPr eaLnBrk="1" hangingPunct="1"/>
            <a:r>
              <a:rPr lang="ja-JP" altLang="ja-JP" smtClean="0"/>
              <a:t>沖縄県泡瀬干潟埋立公金支出差止等請求事件</a:t>
            </a:r>
          </a:p>
        </p:txBody>
      </p:sp>
      <p:pic>
        <p:nvPicPr>
          <p:cNvPr id="2051" name="Picture 6" descr="C:\Users\50009154061\AppData\Local\Microsoft\Windows\Temporary Internet Files\Content.IE5\43WIEDOW\MC900417934[1].wmf"/>
          <p:cNvPicPr>
            <a:picLocks noChangeAspect="1" noChangeArrowheads="1"/>
          </p:cNvPicPr>
          <p:nvPr/>
        </p:nvPicPr>
        <p:blipFill>
          <a:blip r:embed="rId2" cstate="print"/>
          <a:srcRect/>
          <a:stretch>
            <a:fillRect/>
          </a:stretch>
        </p:blipFill>
        <p:spPr bwMode="auto">
          <a:xfrm>
            <a:off x="1619250" y="3078163"/>
            <a:ext cx="2955925" cy="2836862"/>
          </a:xfrm>
          <a:prstGeom prst="rect">
            <a:avLst/>
          </a:prstGeom>
          <a:noFill/>
          <a:ln w="9525">
            <a:noFill/>
            <a:miter lim="800000"/>
            <a:headEnd/>
            <a:tailEnd/>
          </a:ln>
        </p:spPr>
      </p:pic>
      <p:pic>
        <p:nvPicPr>
          <p:cNvPr id="2052" name="Picture 10" descr="C:\Users\50009154061\AppData\Local\Microsoft\Windows\Temporary Internet Files\Content.IE5\WBWWXO7E\MC900231360[1].wmf"/>
          <p:cNvPicPr>
            <a:picLocks noChangeAspect="1" noChangeArrowheads="1"/>
          </p:cNvPicPr>
          <p:nvPr/>
        </p:nvPicPr>
        <p:blipFill>
          <a:blip r:embed="rId3" cstate="print"/>
          <a:srcRect/>
          <a:stretch>
            <a:fillRect/>
          </a:stretch>
        </p:blipFill>
        <p:spPr bwMode="auto">
          <a:xfrm>
            <a:off x="5148263" y="3952875"/>
            <a:ext cx="2611437" cy="198278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457200" y="274638"/>
            <a:ext cx="8229600" cy="777875"/>
          </a:xfrm>
        </p:spPr>
        <p:txBody>
          <a:bodyPr/>
          <a:lstStyle/>
          <a:p>
            <a:r>
              <a:rPr lang="ja-JP" altLang="en-US" smtClean="0"/>
              <a:t>公有水面埋立法</a:t>
            </a:r>
            <a:r>
              <a:rPr lang="en-US" altLang="ja-JP" smtClean="0"/>
              <a:t>4</a:t>
            </a:r>
            <a:r>
              <a:rPr lang="ja-JP" altLang="en-US" smtClean="0"/>
              <a:t>条</a:t>
            </a:r>
            <a:r>
              <a:rPr lang="en-US" altLang="ja-JP" smtClean="0"/>
              <a:t>1</a:t>
            </a:r>
            <a:r>
              <a:rPr lang="ja-JP" altLang="en-US" smtClean="0"/>
              <a:t>項</a:t>
            </a:r>
          </a:p>
        </p:txBody>
      </p:sp>
      <p:sp>
        <p:nvSpPr>
          <p:cNvPr id="4" name="テキスト プレースホルダ 3"/>
          <p:cNvSpPr>
            <a:spLocks noGrp="1"/>
          </p:cNvSpPr>
          <p:nvPr>
            <p:ph type="body" idx="1"/>
          </p:nvPr>
        </p:nvSpPr>
        <p:spPr>
          <a:xfrm>
            <a:off x="468313" y="1196975"/>
            <a:ext cx="4040187" cy="639763"/>
          </a:xfrm>
        </p:spPr>
        <p:txBody>
          <a:bodyPr>
            <a:normAutofit fontScale="92500" lnSpcReduction="20000"/>
          </a:bodyPr>
          <a:lstStyle/>
          <a:p>
            <a:pPr>
              <a:defRPr/>
            </a:pPr>
            <a:r>
              <a:rPr lang="en-US" altLang="ja-JP" dirty="0" smtClean="0"/>
              <a:t>1</a:t>
            </a:r>
            <a:r>
              <a:rPr lang="ja-JP" altLang="en-US" dirty="0" smtClean="0"/>
              <a:t>号</a:t>
            </a:r>
            <a:r>
              <a:rPr lang="ja-JP" altLang="ja-JP" dirty="0" smtClean="0"/>
              <a:t>国土利用上適正且合理的なること</a:t>
            </a:r>
            <a:endParaRPr lang="en-US" altLang="ja-JP" dirty="0" smtClean="0"/>
          </a:p>
        </p:txBody>
      </p:sp>
      <p:sp>
        <p:nvSpPr>
          <p:cNvPr id="5" name="コンテンツ プレースホルダ 4"/>
          <p:cNvSpPr>
            <a:spLocks noGrp="1"/>
          </p:cNvSpPr>
          <p:nvPr>
            <p:ph sz="half" idx="2"/>
          </p:nvPr>
        </p:nvSpPr>
        <p:spPr>
          <a:xfrm>
            <a:off x="468313" y="1844675"/>
            <a:ext cx="4040187" cy="3529013"/>
          </a:xfrm>
        </p:spPr>
        <p:txBody>
          <a:bodyPr>
            <a:normAutofit lnSpcReduction="10000"/>
          </a:bodyPr>
          <a:lstStyle/>
          <a:p>
            <a:pPr>
              <a:defRPr/>
            </a:pPr>
            <a:r>
              <a:rPr lang="ja-JP" altLang="en-US" dirty="0" smtClean="0"/>
              <a:t>原告：アセスが不十分、浚渫土砂処理・リゾート建設の合理性の欠如</a:t>
            </a:r>
            <a:endParaRPr lang="en-US" altLang="ja-JP" dirty="0" smtClean="0"/>
          </a:p>
          <a:p>
            <a:pPr>
              <a:defRPr/>
            </a:pPr>
            <a:endParaRPr lang="en-US" altLang="ja-JP" dirty="0" smtClean="0"/>
          </a:p>
          <a:p>
            <a:pPr>
              <a:defRPr/>
            </a:pPr>
            <a:r>
              <a:rPr lang="ja-JP" altLang="en-US" dirty="0" smtClean="0"/>
              <a:t>裁判所：アセスが違法であるとは言えない。免許・承認の当時において、一応の根拠があり、経済的合理性を欠くとは言えない。</a:t>
            </a:r>
            <a:endParaRPr lang="en-US" altLang="ja-JP" dirty="0" smtClean="0"/>
          </a:p>
          <a:p>
            <a:pPr>
              <a:defRPr/>
            </a:pPr>
            <a:endParaRPr lang="ja-JP" altLang="en-US" dirty="0"/>
          </a:p>
        </p:txBody>
      </p:sp>
      <p:sp>
        <p:nvSpPr>
          <p:cNvPr id="6" name="テキスト プレースホルダ 5"/>
          <p:cNvSpPr>
            <a:spLocks noGrp="1"/>
          </p:cNvSpPr>
          <p:nvPr>
            <p:ph type="body" sz="quarter" idx="3"/>
          </p:nvPr>
        </p:nvSpPr>
        <p:spPr>
          <a:xfrm>
            <a:off x="4643438" y="1052513"/>
            <a:ext cx="4041775" cy="863600"/>
          </a:xfrm>
        </p:spPr>
        <p:txBody>
          <a:bodyPr>
            <a:normAutofit fontScale="85000" lnSpcReduction="20000"/>
          </a:bodyPr>
          <a:lstStyle/>
          <a:p>
            <a:pPr>
              <a:defRPr/>
            </a:pPr>
            <a:r>
              <a:rPr lang="en-US" altLang="ja-JP" dirty="0" smtClean="0"/>
              <a:t>3</a:t>
            </a:r>
            <a:r>
              <a:rPr lang="ja-JP" altLang="en-US" dirty="0" smtClean="0"/>
              <a:t>号　</a:t>
            </a:r>
            <a:r>
              <a:rPr lang="en-US" altLang="ja-JP" dirty="0" smtClean="0"/>
              <a:t>…</a:t>
            </a:r>
            <a:r>
              <a:rPr lang="ja-JP" altLang="ja-JP" dirty="0" smtClean="0"/>
              <a:t>土地利用又は環境保全に関する</a:t>
            </a:r>
            <a:r>
              <a:rPr lang="en-US" altLang="ja-JP" dirty="0" smtClean="0"/>
              <a:t>…</a:t>
            </a:r>
            <a:r>
              <a:rPr lang="ja-JP" altLang="ja-JP" dirty="0" smtClean="0"/>
              <a:t>法律に基く計画に違背せざること</a:t>
            </a:r>
            <a:endParaRPr lang="en-US" altLang="ja-JP" dirty="0" smtClean="0"/>
          </a:p>
        </p:txBody>
      </p:sp>
      <p:sp>
        <p:nvSpPr>
          <p:cNvPr id="11270" name="コンテンツ プレースホルダ 6"/>
          <p:cNvSpPr>
            <a:spLocks noGrp="1"/>
          </p:cNvSpPr>
          <p:nvPr>
            <p:ph sz="quarter" idx="4"/>
          </p:nvPr>
        </p:nvSpPr>
        <p:spPr>
          <a:xfrm>
            <a:off x="4643438" y="1844675"/>
            <a:ext cx="4041775" cy="3414713"/>
          </a:xfrm>
        </p:spPr>
        <p:txBody>
          <a:bodyPr/>
          <a:lstStyle/>
          <a:p>
            <a:r>
              <a:rPr lang="ja-JP" altLang="en-US" smtClean="0"/>
              <a:t>原告：重要湿地として指定されるため、環境保全に関する国の法令に基づく計画に違背する。</a:t>
            </a:r>
            <a:endParaRPr lang="en-US" altLang="ja-JP" smtClean="0"/>
          </a:p>
          <a:p>
            <a:r>
              <a:rPr lang="ja-JP" altLang="en-US" smtClean="0"/>
              <a:t>裁判所：自然環境保全法、自然公園法の地域地区指定が無い等、</a:t>
            </a:r>
            <a:r>
              <a:rPr lang="en-US" altLang="ja-JP" smtClean="0"/>
              <a:t>3</a:t>
            </a:r>
            <a:r>
              <a:rPr lang="ja-JP" altLang="en-US" smtClean="0"/>
              <a:t>号の要件を満たさないとは言えない。</a:t>
            </a:r>
            <a:endParaRPr lang="en-US" altLang="ja-JP" smtClean="0"/>
          </a:p>
          <a:p>
            <a:endParaRPr lang="ja-JP" altLang="en-US" smtClean="0"/>
          </a:p>
        </p:txBody>
      </p:sp>
      <p:sp>
        <p:nvSpPr>
          <p:cNvPr id="8" name="正方形/長方形 7"/>
          <p:cNvSpPr/>
          <p:nvPr/>
        </p:nvSpPr>
        <p:spPr>
          <a:xfrm>
            <a:off x="827088" y="1916113"/>
            <a:ext cx="3600450" cy="1152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正方形/長方形 8"/>
          <p:cNvSpPr/>
          <p:nvPr/>
        </p:nvSpPr>
        <p:spPr>
          <a:xfrm>
            <a:off x="827088" y="3357563"/>
            <a:ext cx="3600450" cy="172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5003800" y="3500438"/>
            <a:ext cx="3455988" cy="15128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5003800" y="1916113"/>
            <a:ext cx="3455988" cy="15128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827088" y="5229225"/>
            <a:ext cx="7705725" cy="646113"/>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a:defRPr/>
            </a:pPr>
            <a:r>
              <a:rPr lang="ja-JP" altLang="en-US" dirty="0"/>
              <a:t>埋立免許・承認が、同法</a:t>
            </a:r>
            <a:r>
              <a:rPr lang="en-US" altLang="ja-JP" dirty="0"/>
              <a:t>4</a:t>
            </a:r>
            <a:r>
              <a:rPr lang="ja-JP" altLang="en-US" dirty="0"/>
              <a:t>条</a:t>
            </a:r>
            <a:r>
              <a:rPr lang="en-US" altLang="ja-JP" dirty="0"/>
              <a:t>1</a:t>
            </a:r>
            <a:r>
              <a:rPr lang="ja-JP" altLang="en-US" dirty="0"/>
              <a:t>項各号の要件を欠く違法なものであったとは言えない。</a:t>
            </a:r>
          </a:p>
        </p:txBody>
      </p:sp>
      <p:sp>
        <p:nvSpPr>
          <p:cNvPr id="13" name="テキスト ボックス 12"/>
          <p:cNvSpPr txBox="1"/>
          <p:nvPr/>
        </p:nvSpPr>
        <p:spPr>
          <a:xfrm>
            <a:off x="827088" y="6021388"/>
            <a:ext cx="7705725" cy="64611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ja-JP" altLang="en-US" dirty="0"/>
              <a:t>沖縄県知事に対する、前知事・国に対する損害賠償請求の義務付けを求める請求（</a:t>
            </a:r>
            <a:r>
              <a:rPr lang="ja-JP" altLang="ja-JP" dirty="0"/>
              <a:t>地方自治法</a:t>
            </a:r>
            <a:r>
              <a:rPr lang="en-US" altLang="ja-JP" dirty="0"/>
              <a:t>242</a:t>
            </a:r>
            <a:r>
              <a:rPr lang="ja-JP" altLang="ja-JP" dirty="0"/>
              <a:t>条の</a:t>
            </a:r>
            <a:r>
              <a:rPr lang="en-US" altLang="ja-JP" dirty="0"/>
              <a:t>2</a:t>
            </a:r>
            <a:r>
              <a:rPr lang="ja-JP" altLang="ja-JP" dirty="0"/>
              <a:t>第</a:t>
            </a:r>
            <a:r>
              <a:rPr lang="en-US" altLang="ja-JP" dirty="0"/>
              <a:t>1</a:t>
            </a:r>
            <a:r>
              <a:rPr lang="ja-JP" altLang="ja-JP" dirty="0"/>
              <a:t>項</a:t>
            </a:r>
            <a:r>
              <a:rPr lang="en-US" altLang="ja-JP" dirty="0"/>
              <a:t>4</a:t>
            </a:r>
            <a:r>
              <a:rPr lang="ja-JP" altLang="ja-JP" dirty="0"/>
              <a:t>号</a:t>
            </a:r>
            <a:r>
              <a:rPr lang="ja-JP" altLang="en-US" dirty="0"/>
              <a:t>）は理由が無い。</a:t>
            </a:r>
          </a:p>
        </p:txBody>
      </p:sp>
      <p:sp>
        <p:nvSpPr>
          <p:cNvPr id="14" name="下矢印 13"/>
          <p:cNvSpPr/>
          <p:nvPr/>
        </p:nvSpPr>
        <p:spPr>
          <a:xfrm>
            <a:off x="4572000" y="4581525"/>
            <a:ext cx="360363" cy="576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下矢印 14"/>
          <p:cNvSpPr/>
          <p:nvPr/>
        </p:nvSpPr>
        <p:spPr>
          <a:xfrm>
            <a:off x="4572000" y="5661025"/>
            <a:ext cx="360363"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正方形/長方形 15"/>
          <p:cNvSpPr/>
          <p:nvPr/>
        </p:nvSpPr>
        <p:spPr>
          <a:xfrm>
            <a:off x="4427538" y="4508500"/>
            <a:ext cx="576262" cy="1444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8"/>
          <p:cNvSpPr>
            <a:spLocks noGrp="1"/>
          </p:cNvSpPr>
          <p:nvPr>
            <p:ph type="title"/>
          </p:nvPr>
        </p:nvSpPr>
        <p:spPr/>
        <p:txBody>
          <a:bodyPr/>
          <a:lstStyle/>
          <a:p>
            <a:r>
              <a:rPr lang="en-US" altLang="ja-JP" smtClean="0"/>
              <a:t>Q&amp;A</a:t>
            </a:r>
            <a:endParaRPr lang="ja-JP" altLang="en-US" smtClean="0"/>
          </a:p>
        </p:txBody>
      </p:sp>
      <p:sp>
        <p:nvSpPr>
          <p:cNvPr id="12291" name="コンテンツ プレースホルダ 9"/>
          <p:cNvSpPr>
            <a:spLocks noGrp="1"/>
          </p:cNvSpPr>
          <p:nvPr>
            <p:ph idx="1"/>
          </p:nvPr>
        </p:nvSpPr>
        <p:spPr/>
        <p:txBody>
          <a:bodyPr>
            <a:normAutofit fontScale="55000" lnSpcReduction="20000"/>
          </a:bodyPr>
          <a:lstStyle/>
          <a:p>
            <a:pPr>
              <a:defRPr/>
            </a:pPr>
            <a:r>
              <a:rPr lang="en-US" altLang="ja-JP" dirty="0" smtClean="0"/>
              <a:t>Q</a:t>
            </a:r>
            <a:r>
              <a:rPr lang="ja-JP" altLang="en-US" dirty="0" smtClean="0"/>
              <a:t>「出島方式」で埋立をすることとし、合意形成ができたとあった。それにもかかわらず、今回のような訴訟はなぜ起きたのか？</a:t>
            </a:r>
            <a:endParaRPr lang="en-US" altLang="ja-JP" dirty="0" smtClean="0"/>
          </a:p>
          <a:p>
            <a:pPr>
              <a:defRPr/>
            </a:pPr>
            <a:r>
              <a:rPr lang="en-US" altLang="ja-JP" dirty="0" smtClean="0"/>
              <a:t>A</a:t>
            </a:r>
            <a:r>
              <a:rPr lang="ja-JP" altLang="en-US" dirty="0" smtClean="0"/>
              <a:t>平成</a:t>
            </a:r>
            <a:r>
              <a:rPr lang="en-US" altLang="ja-JP" dirty="0" smtClean="0"/>
              <a:t>3</a:t>
            </a:r>
            <a:r>
              <a:rPr lang="ja-JP" altLang="en-US" dirty="0" smtClean="0"/>
              <a:t>年に地元住民との合意はとれた。しかし、経済状況の変化によって事業の収益性や自然環境への影響が再度懸念されるようになり、今回の住民監査請求・住民訴訟に至ったようである。</a:t>
            </a:r>
            <a:endParaRPr lang="en-US" altLang="ja-JP" dirty="0" smtClean="0"/>
          </a:p>
          <a:p>
            <a:pPr>
              <a:defRPr/>
            </a:pPr>
            <a:r>
              <a:rPr lang="en-US" altLang="ja-JP" dirty="0" smtClean="0"/>
              <a:t>Q</a:t>
            </a:r>
            <a:r>
              <a:rPr lang="ja-JP" altLang="en-US" dirty="0" smtClean="0"/>
              <a:t>事業計画の見直しの「方針表明」は「市長」のものなのに、県・国の事業に関する裁判で影響しているのか？</a:t>
            </a:r>
            <a:endParaRPr lang="en-US" altLang="ja-JP" dirty="0" smtClean="0"/>
          </a:p>
          <a:p>
            <a:pPr>
              <a:defRPr/>
            </a:pPr>
            <a:r>
              <a:rPr lang="en-US" altLang="ja-JP" dirty="0" smtClean="0"/>
              <a:t>A</a:t>
            </a:r>
            <a:r>
              <a:rPr lang="ja-JP" altLang="en-US" dirty="0" smtClean="0"/>
              <a:t>方針表明では、「市民参画により現在の土地利用計画を見直すとともに、国及び沖縄県と事務協議を重ね、必要な法的手続きを取る予定である」との見解を表明した。（本件方針表明）</a:t>
            </a:r>
            <a:endParaRPr lang="en-US" altLang="ja-JP" dirty="0" smtClean="0"/>
          </a:p>
          <a:p>
            <a:pPr>
              <a:defRPr/>
            </a:pPr>
            <a:r>
              <a:rPr lang="ja-JP" altLang="en-US" dirty="0" smtClean="0"/>
              <a:t>事業の背景としては、</a:t>
            </a:r>
            <a:r>
              <a:rPr lang="en-US" altLang="ja-JP" dirty="0" smtClean="0"/>
              <a:t>H12</a:t>
            </a:r>
            <a:r>
              <a:rPr lang="ja-JP" altLang="en-US" dirty="0" smtClean="0"/>
              <a:t>年埋立免許承認→経済的事情の変化→埋立事業の見直しを迫られる事態→（市）方針表明→（市）海浜開発事業の見直し作業→（市）土地利用計画の見直し中、というものである。（その後、公有水面埋立法に基づく免許・変更許可となる予定か。）</a:t>
            </a:r>
            <a:endParaRPr lang="en-US" altLang="ja-JP" dirty="0" smtClean="0"/>
          </a:p>
          <a:p>
            <a:pPr>
              <a:defRPr/>
            </a:pPr>
            <a:r>
              <a:rPr lang="ja-JP" altLang="en-US" dirty="0" smtClean="0"/>
              <a:t>裁判では、「土地利用計画の全容が明らかになっていない現段階においては、これに経済的合理性があると認めることはできないと言わざるを得ない」とし、差止の可否を判断した。</a:t>
            </a:r>
            <a:endParaRPr lang="en-US" altLang="ja-JP" dirty="0" smtClean="0"/>
          </a:p>
          <a:p>
            <a:pPr>
              <a:defRPr/>
            </a:pPr>
            <a:r>
              <a:rPr lang="ja-JP" altLang="en-US" dirty="0" smtClean="0"/>
              <a:t>（参考に、次のページに沖縄市による事業についての説明を載せておきます。）</a:t>
            </a:r>
            <a:endParaRPr lang="en-US" altLang="ja-JP"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endParaRPr lang="ja-JP" altLang="en-US" smtClean="0"/>
          </a:p>
        </p:txBody>
      </p:sp>
      <p:sp>
        <p:nvSpPr>
          <p:cNvPr id="13315" name="コンテンツ プレースホルダ 2"/>
          <p:cNvSpPr>
            <a:spLocks noGrp="1"/>
          </p:cNvSpPr>
          <p:nvPr>
            <p:ph idx="1"/>
          </p:nvPr>
        </p:nvSpPr>
        <p:spPr/>
        <p:txBody>
          <a:bodyPr/>
          <a:lstStyle/>
          <a:p>
            <a:endParaRPr lang="ja-JP" altLang="en-US" smtClean="0"/>
          </a:p>
        </p:txBody>
      </p:sp>
      <p:sp>
        <p:nvSpPr>
          <p:cNvPr id="13316" name="テキスト ボックス 4"/>
          <p:cNvSpPr txBox="1">
            <a:spLocks noChangeArrowheads="1"/>
          </p:cNvSpPr>
          <p:nvPr/>
        </p:nvSpPr>
        <p:spPr bwMode="auto">
          <a:xfrm>
            <a:off x="1187450" y="5876925"/>
            <a:ext cx="6553200" cy="646113"/>
          </a:xfrm>
          <a:prstGeom prst="rect">
            <a:avLst/>
          </a:prstGeom>
          <a:noFill/>
          <a:ln w="9525">
            <a:noFill/>
            <a:miter lim="800000"/>
            <a:headEnd/>
            <a:tailEnd/>
          </a:ln>
        </p:spPr>
        <p:txBody>
          <a:bodyPr>
            <a:spAutoFit/>
          </a:bodyPr>
          <a:lstStyle/>
          <a:p>
            <a:r>
              <a:rPr lang="en-US" altLang="ja-JP"/>
              <a:t>http://www.city.okinawa.okinawa.jp/sitemanage/contents/attach/9553/yakuwari.pdf</a:t>
            </a:r>
            <a:r>
              <a:rPr lang="ja-JP" altLang="en-US"/>
              <a:t>　沖縄市</a:t>
            </a:r>
            <a:r>
              <a:rPr lang="en-US" altLang="ja-JP"/>
              <a:t>HP</a:t>
            </a:r>
            <a:r>
              <a:rPr lang="ja-JP" altLang="en-US"/>
              <a:t>より</a:t>
            </a:r>
          </a:p>
        </p:txBody>
      </p:sp>
      <p:pic>
        <p:nvPicPr>
          <p:cNvPr id="13317" name="Picture 6"/>
          <p:cNvPicPr>
            <a:picLocks noChangeAspect="1" noChangeArrowheads="1"/>
          </p:cNvPicPr>
          <p:nvPr/>
        </p:nvPicPr>
        <p:blipFill>
          <a:blip r:embed="rId3" cstate="print"/>
          <a:srcRect r="50000" b="50000"/>
          <a:stretch>
            <a:fillRect/>
          </a:stretch>
        </p:blipFill>
        <p:spPr bwMode="auto">
          <a:xfrm>
            <a:off x="1128713" y="828675"/>
            <a:ext cx="6684962" cy="50482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457200" y="274638"/>
            <a:ext cx="8229600" cy="850900"/>
          </a:xfrm>
        </p:spPr>
        <p:txBody>
          <a:bodyPr/>
          <a:lstStyle/>
          <a:p>
            <a:r>
              <a:rPr lang="ja-JP" altLang="en-US" smtClean="0"/>
              <a:t>補　住民訴訟について</a:t>
            </a:r>
          </a:p>
        </p:txBody>
      </p:sp>
      <p:sp>
        <p:nvSpPr>
          <p:cNvPr id="11267" name="コンテンツ プレースホルダ 2"/>
          <p:cNvSpPr>
            <a:spLocks noGrp="1"/>
          </p:cNvSpPr>
          <p:nvPr>
            <p:ph idx="1"/>
          </p:nvPr>
        </p:nvSpPr>
        <p:spPr>
          <a:xfrm>
            <a:off x="468313" y="1052513"/>
            <a:ext cx="8229600" cy="2376487"/>
          </a:xfrm>
        </p:spPr>
        <p:txBody>
          <a:bodyPr>
            <a:normAutofit fontScale="62500" lnSpcReduction="20000"/>
          </a:bodyPr>
          <a:lstStyle/>
          <a:p>
            <a:pPr>
              <a:buFont typeface="Arial" charset="0"/>
              <a:buNone/>
              <a:defRPr/>
            </a:pPr>
            <a:r>
              <a:rPr lang="ja-JP" altLang="en-US" sz="2900" dirty="0" smtClean="0"/>
              <a:t>　　</a:t>
            </a:r>
            <a:r>
              <a:rPr lang="en-US" altLang="ja-JP" sz="2900" dirty="0" smtClean="0"/>
              <a:t>【</a:t>
            </a:r>
            <a:r>
              <a:rPr lang="ja-JP" altLang="en-US" sz="2900" dirty="0" smtClean="0"/>
              <a:t>地方公務員承認試験問題研究会編</a:t>
            </a:r>
            <a:r>
              <a:rPr lang="en-US" altLang="ja-JP" sz="2900" dirty="0" smtClean="0"/>
              <a:t>,</a:t>
            </a:r>
            <a:r>
              <a:rPr lang="ja-JP" altLang="en-US" sz="2900" dirty="0" smtClean="0"/>
              <a:t>「完全整理　図表でわかる地方自治法」学陽書房</a:t>
            </a:r>
            <a:r>
              <a:rPr lang="en-US" altLang="ja-JP" sz="2900" dirty="0" smtClean="0"/>
              <a:t>,2007</a:t>
            </a:r>
            <a:r>
              <a:rPr lang="ja-JP" altLang="en-US" sz="2900" dirty="0" smtClean="0"/>
              <a:t>年より</a:t>
            </a:r>
            <a:r>
              <a:rPr lang="en-US" altLang="ja-JP" sz="2900" dirty="0" smtClean="0"/>
              <a:t>】</a:t>
            </a:r>
          </a:p>
          <a:p>
            <a:pPr>
              <a:defRPr/>
            </a:pPr>
            <a:r>
              <a:rPr lang="ja-JP" altLang="en-US" dirty="0" smtClean="0"/>
              <a:t>住民訴訟（地方自治法</a:t>
            </a:r>
            <a:r>
              <a:rPr lang="en-US" altLang="ja-JP" dirty="0" smtClean="0"/>
              <a:t>242</a:t>
            </a:r>
            <a:r>
              <a:rPr lang="ja-JP" altLang="en-US" dirty="0" smtClean="0"/>
              <a:t>条の</a:t>
            </a:r>
            <a:r>
              <a:rPr lang="en-US" altLang="ja-JP" dirty="0" smtClean="0"/>
              <a:t>2</a:t>
            </a:r>
            <a:r>
              <a:rPr lang="ja-JP" altLang="en-US" dirty="0" smtClean="0"/>
              <a:t>）</a:t>
            </a:r>
            <a:endParaRPr lang="en-US" altLang="ja-JP" u="sng" dirty="0" smtClean="0"/>
          </a:p>
          <a:p>
            <a:pPr>
              <a:buFont typeface="Arial" charset="0"/>
              <a:buNone/>
              <a:defRPr/>
            </a:pPr>
            <a:r>
              <a:rPr lang="ja-JP" altLang="en-US" dirty="0" smtClean="0"/>
              <a:t>　　住民監査請求*をした者が、請求に係わる</a:t>
            </a:r>
            <a:r>
              <a:rPr lang="ja-JP" altLang="en-US" u="sng" dirty="0" smtClean="0"/>
              <a:t>違法</a:t>
            </a:r>
            <a:r>
              <a:rPr lang="ja-JP" altLang="en-US" dirty="0" smtClean="0"/>
              <a:t>な行為又は怠る事実につき、裁判所に出訴することが可能。</a:t>
            </a:r>
            <a:endParaRPr lang="en-US" altLang="ja-JP" dirty="0" smtClean="0"/>
          </a:p>
          <a:p>
            <a:pPr>
              <a:buFont typeface="Arial" charset="0"/>
              <a:buNone/>
              <a:defRPr/>
            </a:pPr>
            <a:r>
              <a:rPr lang="ja-JP" altLang="en-US" sz="2600" dirty="0" smtClean="0"/>
              <a:t>　　*住民監査請求の対象（地方自治法</a:t>
            </a:r>
            <a:r>
              <a:rPr lang="en-US" altLang="ja-JP" sz="2600" dirty="0" smtClean="0"/>
              <a:t>242</a:t>
            </a:r>
            <a:r>
              <a:rPr lang="ja-JP" altLang="en-US" sz="2600" dirty="0" smtClean="0"/>
              <a:t>条）</a:t>
            </a:r>
            <a:endParaRPr lang="en-US" altLang="ja-JP" sz="2600" dirty="0" smtClean="0"/>
          </a:p>
          <a:p>
            <a:pPr>
              <a:buFont typeface="Arial" charset="0"/>
              <a:buNone/>
              <a:defRPr/>
            </a:pPr>
            <a:r>
              <a:rPr lang="ja-JP" altLang="en-US" sz="2600" dirty="0" smtClean="0"/>
              <a:t>　　長・委員会・委員・職員を対象とし、公金の支出、財産の取得・管理・処分、契約の締結・履行、債務その他の義務の負担、公金の賦課・徴収、財産の管理という財務に関する行為。</a:t>
            </a:r>
            <a:endParaRPr lang="en-US" altLang="ja-JP" sz="2600" dirty="0" smtClean="0"/>
          </a:p>
          <a:p>
            <a:pPr>
              <a:buFont typeface="Arial" charset="0"/>
              <a:buNone/>
              <a:defRPr/>
            </a:pPr>
            <a:r>
              <a:rPr lang="ja-JP" altLang="en-US" sz="2600" dirty="0" smtClean="0"/>
              <a:t>　　請求人は普通地方公共団体の住民。</a:t>
            </a:r>
            <a:endParaRPr lang="en-US" altLang="ja-JP" sz="2600" dirty="0" smtClean="0"/>
          </a:p>
          <a:p>
            <a:pPr>
              <a:defRPr/>
            </a:pPr>
            <a:endParaRPr lang="ja-JP" altLang="en-US" dirty="0" smtClean="0"/>
          </a:p>
        </p:txBody>
      </p:sp>
      <p:sp>
        <p:nvSpPr>
          <p:cNvPr id="5" name="正方形/長方形 4"/>
          <p:cNvSpPr/>
          <p:nvPr/>
        </p:nvSpPr>
        <p:spPr>
          <a:xfrm>
            <a:off x="3924300" y="3284538"/>
            <a:ext cx="3671888" cy="6492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監査の結果に不服、勧告に不服、　監査・勧告を</a:t>
            </a:r>
            <a:r>
              <a:rPr lang="en-US" altLang="ja-JP" dirty="0"/>
              <a:t>60</a:t>
            </a:r>
            <a:r>
              <a:rPr lang="ja-JP" altLang="en-US" dirty="0"/>
              <a:t>日以内に行わない</a:t>
            </a:r>
          </a:p>
        </p:txBody>
      </p:sp>
      <p:sp>
        <p:nvSpPr>
          <p:cNvPr id="6" name="正方形/長方形 5"/>
          <p:cNvSpPr/>
          <p:nvPr/>
        </p:nvSpPr>
        <p:spPr>
          <a:xfrm>
            <a:off x="971550" y="5084763"/>
            <a:ext cx="6624638" cy="1584325"/>
          </a:xfrm>
          <a:prstGeom prst="rect">
            <a:avLst/>
          </a:prstGeom>
        </p:spPr>
        <p:style>
          <a:lnRef idx="2">
            <a:schemeClr val="dk1"/>
          </a:lnRef>
          <a:fillRef idx="1">
            <a:schemeClr val="lt1"/>
          </a:fillRef>
          <a:effectRef idx="0">
            <a:schemeClr val="dk1"/>
          </a:effectRef>
          <a:fontRef idx="minor">
            <a:schemeClr val="dk1"/>
          </a:fontRef>
        </p:style>
        <p:txBody>
          <a:bodyPr anchor="ctr"/>
          <a:lstStyle/>
          <a:p>
            <a:pPr>
              <a:defRPr/>
            </a:pPr>
            <a:r>
              <a:rPr lang="ja-JP" altLang="en-US" dirty="0"/>
              <a:t>・執行機関・職員に対する当該行為の全部又は一部差止</a:t>
            </a:r>
            <a:endParaRPr lang="en-US" altLang="ja-JP" dirty="0"/>
          </a:p>
          <a:p>
            <a:pPr>
              <a:defRPr/>
            </a:pPr>
            <a:r>
              <a:rPr lang="ja-JP" altLang="en-US" dirty="0"/>
              <a:t>・当該行為の取消又は無効確認</a:t>
            </a:r>
            <a:endParaRPr lang="en-US" altLang="ja-JP" dirty="0"/>
          </a:p>
          <a:p>
            <a:pPr>
              <a:defRPr/>
            </a:pPr>
            <a:r>
              <a:rPr lang="ja-JP" altLang="en-US" dirty="0"/>
              <a:t>・執行機関・職員に対する怠る事実の違法確認</a:t>
            </a:r>
            <a:endParaRPr lang="en-US" altLang="ja-JP" dirty="0"/>
          </a:p>
          <a:p>
            <a:pPr>
              <a:defRPr/>
            </a:pPr>
            <a:r>
              <a:rPr lang="ja-JP" altLang="en-US" dirty="0"/>
              <a:t>・執行機関・職員に対し、当該職員、当該行為・怠る事実に係わる相手方に損害賠償又は不当利得返還を求める</a:t>
            </a:r>
          </a:p>
        </p:txBody>
      </p:sp>
      <p:sp>
        <p:nvSpPr>
          <p:cNvPr id="7" name="正方形/長方形 6"/>
          <p:cNvSpPr/>
          <p:nvPr/>
        </p:nvSpPr>
        <p:spPr>
          <a:xfrm>
            <a:off x="4067175" y="4005263"/>
            <a:ext cx="2476500" cy="6556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措置に不服　、</a:t>
            </a:r>
            <a:endParaRPr lang="en-US" altLang="ja-JP" dirty="0"/>
          </a:p>
          <a:p>
            <a:pPr algn="ctr">
              <a:defRPr/>
            </a:pPr>
            <a:r>
              <a:rPr lang="ja-JP" altLang="en-US" dirty="0"/>
              <a:t>勧告の措置を行わない</a:t>
            </a:r>
          </a:p>
        </p:txBody>
      </p:sp>
      <p:sp>
        <p:nvSpPr>
          <p:cNvPr id="8" name="正方形/長方形 7"/>
          <p:cNvSpPr/>
          <p:nvPr/>
        </p:nvSpPr>
        <p:spPr>
          <a:xfrm>
            <a:off x="971550" y="3933825"/>
            <a:ext cx="2016125" cy="7366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議会・長・その他の執行機関・職員</a:t>
            </a:r>
          </a:p>
        </p:txBody>
      </p:sp>
      <p:sp>
        <p:nvSpPr>
          <p:cNvPr id="9" name="正方形/長方形 8"/>
          <p:cNvSpPr/>
          <p:nvPr/>
        </p:nvSpPr>
        <p:spPr>
          <a:xfrm>
            <a:off x="1403350" y="3357563"/>
            <a:ext cx="1296988" cy="5032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監査委員</a:t>
            </a:r>
          </a:p>
        </p:txBody>
      </p:sp>
      <p:sp>
        <p:nvSpPr>
          <p:cNvPr id="10" name="正方形/長方形 9"/>
          <p:cNvSpPr/>
          <p:nvPr/>
        </p:nvSpPr>
        <p:spPr>
          <a:xfrm>
            <a:off x="971550" y="4724400"/>
            <a:ext cx="1216025" cy="43338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dirty="0"/>
              <a:t>↓請求</a:t>
            </a:r>
          </a:p>
        </p:txBody>
      </p:sp>
      <p:sp>
        <p:nvSpPr>
          <p:cNvPr id="11" name="フローチャート : 結合子 10"/>
          <p:cNvSpPr/>
          <p:nvPr/>
        </p:nvSpPr>
        <p:spPr>
          <a:xfrm>
            <a:off x="3203575" y="3644900"/>
            <a:ext cx="73025" cy="71438"/>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ja-JP" altLang="en-US"/>
          </a:p>
        </p:txBody>
      </p:sp>
      <p:sp>
        <p:nvSpPr>
          <p:cNvPr id="12" name="フローチャート : 結合子 11"/>
          <p:cNvSpPr/>
          <p:nvPr/>
        </p:nvSpPr>
        <p:spPr>
          <a:xfrm>
            <a:off x="3419475" y="3644900"/>
            <a:ext cx="73025" cy="71438"/>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ja-JP" altLang="en-US"/>
          </a:p>
        </p:txBody>
      </p:sp>
      <p:sp>
        <p:nvSpPr>
          <p:cNvPr id="13" name="フローチャート : 結合子 12"/>
          <p:cNvSpPr/>
          <p:nvPr/>
        </p:nvSpPr>
        <p:spPr>
          <a:xfrm>
            <a:off x="3635375" y="3644900"/>
            <a:ext cx="73025" cy="71438"/>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ja-JP" altLang="en-US"/>
          </a:p>
        </p:txBody>
      </p:sp>
      <p:sp>
        <p:nvSpPr>
          <p:cNvPr id="14" name="フローチャート : 結合子 13"/>
          <p:cNvSpPr/>
          <p:nvPr/>
        </p:nvSpPr>
        <p:spPr>
          <a:xfrm>
            <a:off x="3203575" y="4292600"/>
            <a:ext cx="73025" cy="73025"/>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ja-JP" altLang="en-US"/>
          </a:p>
        </p:txBody>
      </p:sp>
      <p:sp>
        <p:nvSpPr>
          <p:cNvPr id="16" name="フローチャート : 結合子 15"/>
          <p:cNvSpPr/>
          <p:nvPr/>
        </p:nvSpPr>
        <p:spPr>
          <a:xfrm>
            <a:off x="3419475" y="4292600"/>
            <a:ext cx="73025" cy="73025"/>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ja-JP" altLang="en-US"/>
          </a:p>
        </p:txBody>
      </p:sp>
      <p:sp>
        <p:nvSpPr>
          <p:cNvPr id="17" name="フローチャート : 結合子 16"/>
          <p:cNvSpPr/>
          <p:nvPr/>
        </p:nvSpPr>
        <p:spPr>
          <a:xfrm>
            <a:off x="3635375" y="4292600"/>
            <a:ext cx="73025" cy="73025"/>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概要</a:t>
            </a:r>
          </a:p>
        </p:txBody>
      </p:sp>
      <p:sp>
        <p:nvSpPr>
          <p:cNvPr id="3075" name="コンテンツ プレースホルダ 2"/>
          <p:cNvSpPr>
            <a:spLocks noGrp="1"/>
          </p:cNvSpPr>
          <p:nvPr>
            <p:ph idx="1"/>
          </p:nvPr>
        </p:nvSpPr>
        <p:spPr/>
        <p:txBody>
          <a:bodyPr>
            <a:normAutofit fontScale="92500"/>
          </a:bodyPr>
          <a:lstStyle/>
          <a:p>
            <a:pPr>
              <a:defRPr/>
            </a:pPr>
            <a:r>
              <a:rPr lang="ja-JP" altLang="ja-JP" dirty="0" smtClean="0"/>
              <a:t>沖縄県泡瀬干潟埋立公金支出差止等請求事件</a:t>
            </a:r>
            <a:endParaRPr lang="en-US" altLang="ja-JP" dirty="0" smtClean="0"/>
          </a:p>
          <a:p>
            <a:pPr>
              <a:defRPr/>
            </a:pPr>
            <a:r>
              <a:rPr lang="ja-JP" altLang="ja-JP" dirty="0" smtClean="0"/>
              <a:t>住民訴訟</a:t>
            </a:r>
            <a:endParaRPr lang="en-US" altLang="ja-JP" dirty="0" smtClean="0"/>
          </a:p>
          <a:p>
            <a:pPr>
              <a:defRPr/>
            </a:pPr>
            <a:r>
              <a:rPr lang="ja-JP" altLang="ja-JP" dirty="0" smtClean="0"/>
              <a:t>第一審　</a:t>
            </a:r>
            <a:r>
              <a:rPr lang="ja-JP" altLang="en-US" dirty="0" smtClean="0"/>
              <a:t>那覇地裁　</a:t>
            </a:r>
            <a:r>
              <a:rPr lang="ja-JP" altLang="ja-JP" dirty="0" smtClean="0"/>
              <a:t>平成</a:t>
            </a:r>
            <a:r>
              <a:rPr lang="en-US" altLang="ja-JP" dirty="0" smtClean="0"/>
              <a:t>20</a:t>
            </a:r>
            <a:r>
              <a:rPr lang="ja-JP" altLang="ja-JP" dirty="0" smtClean="0"/>
              <a:t>年</a:t>
            </a:r>
            <a:r>
              <a:rPr lang="en-US" altLang="ja-JP" dirty="0" smtClean="0"/>
              <a:t>11</a:t>
            </a:r>
            <a:r>
              <a:rPr lang="ja-JP" altLang="ja-JP" dirty="0" smtClean="0"/>
              <a:t>月</a:t>
            </a:r>
            <a:r>
              <a:rPr lang="en-US" altLang="ja-JP" dirty="0" smtClean="0"/>
              <a:t>19</a:t>
            </a:r>
            <a:r>
              <a:rPr lang="ja-JP" altLang="ja-JP" dirty="0" smtClean="0"/>
              <a:t>日判決</a:t>
            </a:r>
          </a:p>
          <a:p>
            <a:pPr>
              <a:defRPr/>
            </a:pPr>
            <a:r>
              <a:rPr lang="ja-JP" altLang="ja-JP" dirty="0" smtClean="0"/>
              <a:t>控訴審　</a:t>
            </a:r>
            <a:r>
              <a:rPr lang="ja-JP" altLang="en-US" dirty="0" smtClean="0"/>
              <a:t>福岡高裁　</a:t>
            </a:r>
            <a:r>
              <a:rPr lang="ja-JP" altLang="ja-JP" dirty="0" smtClean="0"/>
              <a:t>平成</a:t>
            </a:r>
            <a:r>
              <a:rPr lang="en-US" altLang="ja-JP" dirty="0" smtClean="0"/>
              <a:t>21</a:t>
            </a:r>
            <a:r>
              <a:rPr lang="ja-JP" altLang="ja-JP" dirty="0" smtClean="0"/>
              <a:t>年</a:t>
            </a:r>
            <a:r>
              <a:rPr lang="en-US" altLang="ja-JP" dirty="0" smtClean="0"/>
              <a:t>10</a:t>
            </a:r>
            <a:r>
              <a:rPr lang="ja-JP" altLang="ja-JP" dirty="0" smtClean="0"/>
              <a:t>月</a:t>
            </a:r>
            <a:r>
              <a:rPr lang="en-US" altLang="ja-JP" dirty="0" smtClean="0"/>
              <a:t>15</a:t>
            </a:r>
            <a:r>
              <a:rPr lang="ja-JP" altLang="ja-JP" dirty="0" smtClean="0"/>
              <a:t>日判決</a:t>
            </a:r>
          </a:p>
          <a:p>
            <a:pPr>
              <a:defRPr/>
            </a:pPr>
            <a:r>
              <a:rPr lang="ja-JP" altLang="ja-JP" dirty="0" smtClean="0"/>
              <a:t>確定</a:t>
            </a:r>
          </a:p>
          <a:p>
            <a:pPr>
              <a:defRPr/>
            </a:pPr>
            <a:endParaRPr lang="ja-JP" altLang="ja-JP" dirty="0" smtClean="0"/>
          </a:p>
          <a:p>
            <a:pPr>
              <a:defRPr/>
            </a:pPr>
            <a:r>
              <a:rPr lang="ja-JP" altLang="ja-JP" dirty="0" smtClean="0"/>
              <a:t>原告　沖縄県及び沖縄市の住民</a:t>
            </a:r>
          </a:p>
          <a:p>
            <a:pPr>
              <a:defRPr/>
            </a:pPr>
            <a:r>
              <a:rPr lang="ja-JP" altLang="ja-JP" dirty="0" smtClean="0"/>
              <a:t>被告　沖縄県知事、沖縄市長</a:t>
            </a:r>
          </a:p>
          <a:p>
            <a:pPr>
              <a:defRPr/>
            </a:pPr>
            <a:endParaRPr lang="ja-JP"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457200" y="274638"/>
            <a:ext cx="8229600" cy="1354137"/>
          </a:xfrm>
        </p:spPr>
        <p:txBody>
          <a:bodyPr/>
          <a:lstStyle/>
          <a:p>
            <a:pPr eaLnBrk="1" hangingPunct="1"/>
            <a:r>
              <a:rPr lang="ja-JP" altLang="en-US" smtClean="0"/>
              <a:t>事業について</a:t>
            </a:r>
            <a:r>
              <a:rPr lang="en-US" altLang="ja-JP" smtClean="0"/>
              <a:t/>
            </a:r>
            <a:br>
              <a:rPr lang="en-US" altLang="ja-JP" smtClean="0"/>
            </a:br>
            <a:r>
              <a:rPr lang="ja-JP" altLang="en-US" sz="2800" smtClean="0"/>
              <a:t>中城湾港</a:t>
            </a:r>
          </a:p>
        </p:txBody>
      </p:sp>
      <p:pic>
        <p:nvPicPr>
          <p:cNvPr id="4099" name="Picture 2"/>
          <p:cNvPicPr>
            <a:picLocks noGrp="1" noChangeAspect="1" noChangeArrowheads="1"/>
          </p:cNvPicPr>
          <p:nvPr>
            <p:ph idx="1"/>
          </p:nvPr>
        </p:nvPicPr>
        <p:blipFill>
          <a:blip r:embed="rId2" cstate="print"/>
          <a:srcRect l="54889" t="37225" r="18858" b="16637"/>
          <a:stretch>
            <a:fillRect/>
          </a:stretch>
        </p:blipFill>
        <p:spPr>
          <a:xfrm>
            <a:off x="395288" y="1412875"/>
            <a:ext cx="2881312" cy="3795713"/>
          </a:xfrm>
          <a:noFill/>
        </p:spPr>
      </p:pic>
      <p:sp>
        <p:nvSpPr>
          <p:cNvPr id="4100" name="テキスト ボックス 7"/>
          <p:cNvSpPr txBox="1">
            <a:spLocks noChangeArrowheads="1"/>
          </p:cNvSpPr>
          <p:nvPr/>
        </p:nvSpPr>
        <p:spPr bwMode="auto">
          <a:xfrm>
            <a:off x="6659563" y="5084763"/>
            <a:ext cx="1366837" cy="369887"/>
          </a:xfrm>
          <a:prstGeom prst="rect">
            <a:avLst/>
          </a:prstGeom>
          <a:noFill/>
          <a:ln w="9525">
            <a:noFill/>
            <a:miter lim="800000"/>
            <a:headEnd/>
            <a:tailEnd/>
          </a:ln>
        </p:spPr>
        <p:txBody>
          <a:bodyPr>
            <a:spAutoFit/>
          </a:bodyPr>
          <a:lstStyle/>
          <a:p>
            <a:r>
              <a:rPr lang="ja-JP" altLang="en-US">
                <a:latin typeface="Calibri" pitchFamily="34" charset="0"/>
              </a:rPr>
              <a:t>埋立予定地</a:t>
            </a:r>
          </a:p>
        </p:txBody>
      </p:sp>
      <p:sp>
        <p:nvSpPr>
          <p:cNvPr id="4101" name="テキスト ボックス 7"/>
          <p:cNvSpPr txBox="1">
            <a:spLocks noChangeArrowheads="1"/>
          </p:cNvSpPr>
          <p:nvPr/>
        </p:nvSpPr>
        <p:spPr bwMode="auto">
          <a:xfrm>
            <a:off x="755650" y="5589588"/>
            <a:ext cx="1223963" cy="368300"/>
          </a:xfrm>
          <a:prstGeom prst="rect">
            <a:avLst/>
          </a:prstGeom>
          <a:noFill/>
          <a:ln w="9525">
            <a:noFill/>
            <a:miter lim="800000"/>
            <a:headEnd/>
            <a:tailEnd/>
          </a:ln>
        </p:spPr>
        <p:txBody>
          <a:bodyPr>
            <a:spAutoFit/>
          </a:bodyPr>
          <a:lstStyle/>
          <a:p>
            <a:r>
              <a:rPr lang="en-US" altLang="ja-JP"/>
              <a:t>Google</a:t>
            </a:r>
            <a:endParaRPr lang="ja-JP" altLang="en-US"/>
          </a:p>
        </p:txBody>
      </p:sp>
      <p:pic>
        <p:nvPicPr>
          <p:cNvPr id="1026" name="Picture 2"/>
          <p:cNvPicPr>
            <a:picLocks noChangeAspect="1" noChangeArrowheads="1"/>
          </p:cNvPicPr>
          <p:nvPr/>
        </p:nvPicPr>
        <p:blipFill>
          <a:blip r:embed="rId3" cstate="print"/>
          <a:srcRect r="59839" b="50000"/>
          <a:stretch>
            <a:fillRect/>
          </a:stretch>
        </p:blipFill>
        <p:spPr bwMode="auto">
          <a:xfrm>
            <a:off x="4571999" y="1628800"/>
            <a:ext cx="3776003" cy="352839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684213" y="3716338"/>
            <a:ext cx="1943100" cy="12969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沖縄県</a:t>
            </a:r>
          </a:p>
        </p:txBody>
      </p:sp>
      <p:sp>
        <p:nvSpPr>
          <p:cNvPr id="5" name="円/楕円 4"/>
          <p:cNvSpPr/>
          <p:nvPr/>
        </p:nvSpPr>
        <p:spPr>
          <a:xfrm>
            <a:off x="3924300" y="4365625"/>
            <a:ext cx="1655763" cy="1223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沖縄市</a:t>
            </a:r>
          </a:p>
        </p:txBody>
      </p:sp>
      <p:sp>
        <p:nvSpPr>
          <p:cNvPr id="6" name="円/楕円 5"/>
          <p:cNvSpPr/>
          <p:nvPr/>
        </p:nvSpPr>
        <p:spPr>
          <a:xfrm>
            <a:off x="395288" y="1628775"/>
            <a:ext cx="2663825" cy="14398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沖縄県総合事務局（国の機関）</a:t>
            </a:r>
          </a:p>
        </p:txBody>
      </p:sp>
      <p:sp>
        <p:nvSpPr>
          <p:cNvPr id="7" name="正方形/長方形 6"/>
          <p:cNvSpPr/>
          <p:nvPr/>
        </p:nvSpPr>
        <p:spPr>
          <a:xfrm>
            <a:off x="684213" y="692150"/>
            <a:ext cx="1943100" cy="6492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埋立事業者</a:t>
            </a:r>
          </a:p>
        </p:txBody>
      </p:sp>
      <p:sp>
        <p:nvSpPr>
          <p:cNvPr id="8" name="正方形/長方形 7"/>
          <p:cNvSpPr/>
          <p:nvPr/>
        </p:nvSpPr>
        <p:spPr>
          <a:xfrm>
            <a:off x="3203575" y="1484313"/>
            <a:ext cx="504825" cy="4392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dirty="0"/>
              <a:t>埋立完了　</a:t>
            </a:r>
            <a:r>
              <a:rPr lang="en-US" altLang="ja-JP" dirty="0"/>
              <a:t>(</a:t>
            </a:r>
            <a:r>
              <a:rPr lang="ja-JP" altLang="en-US" dirty="0"/>
              <a:t>平成</a:t>
            </a:r>
            <a:r>
              <a:rPr lang="en-US" altLang="ja-JP" dirty="0"/>
              <a:t>24</a:t>
            </a:r>
            <a:r>
              <a:rPr lang="ja-JP" altLang="en-US" dirty="0"/>
              <a:t>年度）</a:t>
            </a:r>
          </a:p>
        </p:txBody>
      </p:sp>
      <p:sp>
        <p:nvSpPr>
          <p:cNvPr id="11" name="円/楕円 10"/>
          <p:cNvSpPr/>
          <p:nvPr/>
        </p:nvSpPr>
        <p:spPr>
          <a:xfrm>
            <a:off x="3779838" y="2708275"/>
            <a:ext cx="1944687" cy="12969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沖縄県</a:t>
            </a:r>
          </a:p>
        </p:txBody>
      </p:sp>
      <p:sp>
        <p:nvSpPr>
          <p:cNvPr id="12" name="正方形/長方形 11"/>
          <p:cNvSpPr/>
          <p:nvPr/>
        </p:nvSpPr>
        <p:spPr>
          <a:xfrm>
            <a:off x="3779838" y="765175"/>
            <a:ext cx="1944687" cy="576263"/>
          </a:xfrm>
          <a:prstGeom prst="rect">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基盤整備事業</a:t>
            </a:r>
          </a:p>
        </p:txBody>
      </p:sp>
      <p:sp>
        <p:nvSpPr>
          <p:cNvPr id="13" name="正方形/長方形 12"/>
          <p:cNvSpPr/>
          <p:nvPr/>
        </p:nvSpPr>
        <p:spPr>
          <a:xfrm>
            <a:off x="5795963" y="1484313"/>
            <a:ext cx="431800" cy="4392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dirty="0"/>
              <a:t>マリーナ・リゾート（マリンシティ泡瀬）</a:t>
            </a:r>
            <a:endParaRPr lang="en-US" altLang="ja-JP" dirty="0"/>
          </a:p>
        </p:txBody>
      </p:sp>
      <p:sp>
        <p:nvSpPr>
          <p:cNvPr id="16" name="屈折矢印 15"/>
          <p:cNvSpPr/>
          <p:nvPr/>
        </p:nvSpPr>
        <p:spPr>
          <a:xfrm flipV="1">
            <a:off x="3779838" y="2276475"/>
            <a:ext cx="936625" cy="360363"/>
          </a:xfrm>
          <a:prstGeom prst="bentUpArrow">
            <a:avLst>
              <a:gd name="adj1" fmla="val 25000"/>
              <a:gd name="adj2" fmla="val 22251"/>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131" name="テキスト ボックス 16"/>
          <p:cNvSpPr txBox="1">
            <a:spLocks noChangeArrowheads="1"/>
          </p:cNvSpPr>
          <p:nvPr/>
        </p:nvSpPr>
        <p:spPr bwMode="auto">
          <a:xfrm>
            <a:off x="3708400" y="1844675"/>
            <a:ext cx="1368425" cy="369888"/>
          </a:xfrm>
          <a:prstGeom prst="rect">
            <a:avLst/>
          </a:prstGeom>
          <a:noFill/>
          <a:ln w="9525">
            <a:noFill/>
            <a:miter lim="800000"/>
            <a:headEnd/>
            <a:tailEnd/>
          </a:ln>
        </p:spPr>
        <p:txBody>
          <a:bodyPr>
            <a:spAutoFit/>
          </a:bodyPr>
          <a:lstStyle/>
          <a:p>
            <a:pPr algn="ctr"/>
            <a:r>
              <a:rPr lang="ja-JP" altLang="en-US"/>
              <a:t>委託・売却</a:t>
            </a:r>
          </a:p>
        </p:txBody>
      </p:sp>
      <p:sp>
        <p:nvSpPr>
          <p:cNvPr id="18" name="下矢印 17"/>
          <p:cNvSpPr/>
          <p:nvPr/>
        </p:nvSpPr>
        <p:spPr>
          <a:xfrm>
            <a:off x="5076825" y="4076700"/>
            <a:ext cx="287338"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33" name="テキスト ボックス 18"/>
          <p:cNvSpPr txBox="1">
            <a:spLocks noChangeArrowheads="1"/>
          </p:cNvSpPr>
          <p:nvPr/>
        </p:nvSpPr>
        <p:spPr bwMode="auto">
          <a:xfrm>
            <a:off x="3924300" y="4005263"/>
            <a:ext cx="1584325" cy="369887"/>
          </a:xfrm>
          <a:prstGeom prst="rect">
            <a:avLst/>
          </a:prstGeom>
          <a:noFill/>
          <a:ln w="9525">
            <a:noFill/>
            <a:miter lim="800000"/>
            <a:headEnd/>
            <a:tailEnd/>
          </a:ln>
        </p:spPr>
        <p:txBody>
          <a:bodyPr>
            <a:spAutoFit/>
          </a:bodyPr>
          <a:lstStyle/>
          <a:p>
            <a:r>
              <a:rPr lang="ja-JP" altLang="en-US"/>
              <a:t>一部売却</a:t>
            </a:r>
          </a:p>
        </p:txBody>
      </p:sp>
      <p:sp>
        <p:nvSpPr>
          <p:cNvPr id="5134" name="テキスト ボックス 19"/>
          <p:cNvSpPr txBox="1">
            <a:spLocks noChangeArrowheads="1"/>
          </p:cNvSpPr>
          <p:nvPr/>
        </p:nvSpPr>
        <p:spPr bwMode="auto">
          <a:xfrm>
            <a:off x="6372225" y="4581525"/>
            <a:ext cx="2520950" cy="646113"/>
          </a:xfrm>
          <a:prstGeom prst="rect">
            <a:avLst/>
          </a:prstGeom>
          <a:noFill/>
          <a:ln w="9525">
            <a:noFill/>
            <a:miter lim="800000"/>
            <a:headEnd/>
            <a:tailEnd/>
          </a:ln>
        </p:spPr>
        <p:txBody>
          <a:bodyPr>
            <a:spAutoFit/>
          </a:bodyPr>
          <a:lstStyle/>
          <a:p>
            <a:r>
              <a:rPr lang="ja-JP" altLang="en-US"/>
              <a:t>約</a:t>
            </a:r>
            <a:r>
              <a:rPr lang="en-US" altLang="ja-JP"/>
              <a:t>130ha</a:t>
            </a:r>
            <a:r>
              <a:rPr lang="ja-JP" altLang="en-US"/>
              <a:t>の土地を</a:t>
            </a:r>
            <a:endParaRPr lang="en-US" altLang="ja-JP"/>
          </a:p>
          <a:p>
            <a:r>
              <a:rPr lang="ja-JP" altLang="en-US"/>
              <a:t>民間へ売却</a:t>
            </a:r>
          </a:p>
        </p:txBody>
      </p:sp>
      <p:sp>
        <p:nvSpPr>
          <p:cNvPr id="5135" name="テキスト ボックス 20"/>
          <p:cNvSpPr txBox="1">
            <a:spLocks noChangeArrowheads="1"/>
          </p:cNvSpPr>
          <p:nvPr/>
        </p:nvSpPr>
        <p:spPr bwMode="auto">
          <a:xfrm>
            <a:off x="6516688" y="2636838"/>
            <a:ext cx="1439862" cy="1477962"/>
          </a:xfrm>
          <a:prstGeom prst="rect">
            <a:avLst/>
          </a:prstGeom>
          <a:noFill/>
          <a:ln w="9525">
            <a:noFill/>
            <a:miter lim="800000"/>
            <a:headEnd/>
            <a:tailEnd/>
          </a:ln>
        </p:spPr>
        <p:txBody>
          <a:bodyPr>
            <a:spAutoFit/>
          </a:bodyPr>
          <a:lstStyle/>
          <a:p>
            <a:r>
              <a:rPr lang="ja-JP" altLang="en-US"/>
              <a:t>商業施設</a:t>
            </a:r>
            <a:endParaRPr lang="en-US" altLang="ja-JP"/>
          </a:p>
          <a:p>
            <a:r>
              <a:rPr lang="ja-JP" altLang="en-US"/>
              <a:t>人工ビーチ</a:t>
            </a:r>
            <a:endParaRPr lang="en-US" altLang="ja-JP"/>
          </a:p>
          <a:p>
            <a:r>
              <a:rPr lang="ja-JP" altLang="en-US"/>
              <a:t>埠頭</a:t>
            </a:r>
            <a:endParaRPr lang="en-US" altLang="ja-JP"/>
          </a:p>
          <a:p>
            <a:r>
              <a:rPr lang="ja-JP" altLang="en-US"/>
              <a:t>マリーナ</a:t>
            </a:r>
            <a:endParaRPr lang="en-US" altLang="ja-JP"/>
          </a:p>
          <a:p>
            <a:r>
              <a:rPr lang="ja-JP" altLang="en-US"/>
              <a:t>などを建設</a:t>
            </a:r>
          </a:p>
        </p:txBody>
      </p:sp>
      <p:sp>
        <p:nvSpPr>
          <p:cNvPr id="22" name="正方形/長方形 21"/>
          <p:cNvSpPr/>
          <p:nvPr/>
        </p:nvSpPr>
        <p:spPr>
          <a:xfrm>
            <a:off x="323850" y="1412875"/>
            <a:ext cx="2808288" cy="525621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r>
              <a:rPr lang="ja-JP" altLang="en-US" dirty="0">
                <a:solidFill>
                  <a:schemeClr val="tx1"/>
                </a:solidFill>
              </a:rPr>
              <a:t>埋立面積</a:t>
            </a:r>
            <a:endParaRPr lang="en-US" altLang="ja-JP" dirty="0">
              <a:solidFill>
                <a:schemeClr val="tx1"/>
              </a:solidFill>
            </a:endParaRPr>
          </a:p>
          <a:p>
            <a:pPr algn="ctr">
              <a:defRPr/>
            </a:pPr>
            <a:r>
              <a:rPr lang="ja-JP" altLang="en-US" dirty="0">
                <a:solidFill>
                  <a:schemeClr val="tx1"/>
                </a:solidFill>
              </a:rPr>
              <a:t>約</a:t>
            </a:r>
            <a:r>
              <a:rPr lang="en-US" altLang="ja-JP" dirty="0">
                <a:solidFill>
                  <a:schemeClr val="tx1"/>
                </a:solidFill>
              </a:rPr>
              <a:t>187ha</a:t>
            </a:r>
          </a:p>
          <a:p>
            <a:pPr algn="ctr">
              <a:defRPr/>
            </a:pPr>
            <a:endParaRPr lang="en-US" altLang="ja-JP" dirty="0">
              <a:solidFill>
                <a:schemeClr val="tx1"/>
              </a:solidFill>
            </a:endParaRPr>
          </a:p>
          <a:p>
            <a:pPr algn="ctr">
              <a:defRPr/>
            </a:pPr>
            <a:r>
              <a:rPr lang="ja-JP" altLang="en-US" dirty="0">
                <a:solidFill>
                  <a:schemeClr val="tx1"/>
                </a:solidFill>
              </a:rPr>
              <a:t>事業費</a:t>
            </a:r>
            <a:endParaRPr lang="en-US" altLang="ja-JP" dirty="0">
              <a:solidFill>
                <a:schemeClr val="tx1"/>
              </a:solidFill>
            </a:endParaRPr>
          </a:p>
          <a:p>
            <a:pPr algn="ctr">
              <a:defRPr/>
            </a:pPr>
            <a:r>
              <a:rPr lang="ja-JP" altLang="en-US" dirty="0">
                <a:solidFill>
                  <a:schemeClr val="tx1"/>
                </a:solidFill>
              </a:rPr>
              <a:t>約</a:t>
            </a:r>
            <a:r>
              <a:rPr lang="en-US" altLang="ja-JP" dirty="0">
                <a:solidFill>
                  <a:schemeClr val="tx1"/>
                </a:solidFill>
              </a:rPr>
              <a:t>490</a:t>
            </a:r>
            <a:r>
              <a:rPr lang="ja-JP" altLang="en-US" dirty="0">
                <a:solidFill>
                  <a:schemeClr val="tx1"/>
                </a:solidFill>
              </a:rPr>
              <a:t>億円</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813"/>
            <a:ext cx="8229600" cy="6119812"/>
          </a:xfrm>
        </p:spPr>
        <p:txBody>
          <a:bodyPr>
            <a:normAutofit fontScale="77500" lnSpcReduction="20000"/>
          </a:bodyPr>
          <a:lstStyle/>
          <a:p>
            <a:pPr>
              <a:defRPr/>
            </a:pPr>
            <a:r>
              <a:rPr lang="ja-JP" altLang="en-US" dirty="0" smtClean="0"/>
              <a:t>昭和</a:t>
            </a:r>
            <a:r>
              <a:rPr lang="en-US" altLang="ja-JP" dirty="0" smtClean="0"/>
              <a:t>62</a:t>
            </a:r>
            <a:r>
              <a:rPr lang="ja-JP" altLang="en-US" dirty="0" smtClean="0"/>
              <a:t>年</a:t>
            </a:r>
            <a:r>
              <a:rPr lang="en-US" altLang="ja-JP" dirty="0" smtClean="0"/>
              <a:t>3</a:t>
            </a:r>
            <a:r>
              <a:rPr lang="ja-JP" altLang="en-US" dirty="0" smtClean="0"/>
              <a:t>月　東部海浜地区開発計画（沖縄市）　基地依存経済からの脱却・自律経済への転換を図るための計画の一つ</a:t>
            </a:r>
            <a:endParaRPr lang="en-US" altLang="ja-JP" dirty="0" smtClean="0"/>
          </a:p>
          <a:p>
            <a:pPr>
              <a:defRPr/>
            </a:pPr>
            <a:r>
              <a:rPr lang="ja-JP" altLang="en-US" dirty="0" smtClean="0"/>
              <a:t>昭和</a:t>
            </a:r>
            <a:r>
              <a:rPr lang="en-US" altLang="ja-JP" dirty="0" smtClean="0"/>
              <a:t>63</a:t>
            </a:r>
            <a:r>
              <a:rPr lang="ja-JP" altLang="en-US" dirty="0" smtClean="0"/>
              <a:t>年～　中城湾港の港湾計画調査作業（沖縄県）の中で検討される</a:t>
            </a:r>
            <a:endParaRPr lang="en-US" altLang="ja-JP" dirty="0" smtClean="0"/>
          </a:p>
          <a:p>
            <a:pPr>
              <a:defRPr/>
            </a:pPr>
            <a:r>
              <a:rPr lang="ja-JP" altLang="en-US" dirty="0" smtClean="0"/>
              <a:t>平成</a:t>
            </a:r>
            <a:r>
              <a:rPr lang="en-US" altLang="ja-JP" dirty="0" smtClean="0"/>
              <a:t>2</a:t>
            </a:r>
            <a:r>
              <a:rPr lang="ja-JP" altLang="en-US" dirty="0" smtClean="0"/>
              <a:t>年　東部海浜地区開発計画は泡瀬地区として整理された</a:t>
            </a:r>
            <a:endParaRPr lang="en-US" altLang="ja-JP" dirty="0" smtClean="0"/>
          </a:p>
          <a:p>
            <a:pPr>
              <a:defRPr/>
            </a:pPr>
            <a:r>
              <a:rPr lang="ja-JP" altLang="en-US" dirty="0" smtClean="0"/>
              <a:t>平成元年頃　沖縄市　地元協議を進めるが、合意形成に難航。その後、海岸線を残した出島方式の埋立てに計画変更（平成</a:t>
            </a:r>
            <a:r>
              <a:rPr lang="en-US" altLang="ja-JP" dirty="0" smtClean="0"/>
              <a:t>7</a:t>
            </a:r>
            <a:r>
              <a:rPr lang="ja-JP" altLang="en-US" dirty="0" smtClean="0"/>
              <a:t>年）。</a:t>
            </a:r>
            <a:endParaRPr lang="en-US" altLang="ja-JP" dirty="0" smtClean="0"/>
          </a:p>
          <a:p>
            <a:pPr>
              <a:defRPr/>
            </a:pPr>
            <a:r>
              <a:rPr lang="ja-JP" altLang="en-US" dirty="0" smtClean="0"/>
              <a:t>平成</a:t>
            </a:r>
            <a:r>
              <a:rPr lang="en-US" altLang="ja-JP" dirty="0" smtClean="0"/>
              <a:t>5</a:t>
            </a:r>
            <a:r>
              <a:rPr lang="ja-JP" altLang="en-US" dirty="0" smtClean="0"/>
              <a:t>年～　総合事務局により環境影響評価に向けた調査開始</a:t>
            </a:r>
            <a:endParaRPr lang="en-US" altLang="ja-JP" dirty="0" smtClean="0"/>
          </a:p>
          <a:p>
            <a:pPr>
              <a:defRPr/>
            </a:pPr>
            <a:r>
              <a:rPr lang="ja-JP" altLang="ja-JP" dirty="0" smtClean="0"/>
              <a:t>平成</a:t>
            </a:r>
            <a:r>
              <a:rPr lang="en-US" altLang="ja-JP" dirty="0" smtClean="0"/>
              <a:t>12</a:t>
            </a:r>
            <a:r>
              <a:rPr lang="ja-JP" altLang="ja-JP" dirty="0" smtClean="0"/>
              <a:t>年</a:t>
            </a:r>
            <a:r>
              <a:rPr lang="en-US" altLang="ja-JP" dirty="0" smtClean="0"/>
              <a:t>3</a:t>
            </a:r>
            <a:r>
              <a:rPr lang="ja-JP" altLang="ja-JP" dirty="0" smtClean="0"/>
              <a:t>月</a:t>
            </a:r>
            <a:r>
              <a:rPr lang="ja-JP" altLang="en-US" dirty="0" smtClean="0"/>
              <a:t>　</a:t>
            </a:r>
            <a:r>
              <a:rPr lang="ja-JP" altLang="ja-JP" dirty="0" smtClean="0"/>
              <a:t>総合事務局沖縄県に対し環境影響評価書を提出</a:t>
            </a:r>
          </a:p>
          <a:p>
            <a:pPr>
              <a:defRPr/>
            </a:pPr>
            <a:r>
              <a:rPr lang="ja-JP" altLang="ja-JP" dirty="0" smtClean="0"/>
              <a:t>平成</a:t>
            </a:r>
            <a:r>
              <a:rPr lang="en-US" altLang="ja-JP" dirty="0" smtClean="0"/>
              <a:t>12</a:t>
            </a:r>
            <a:r>
              <a:rPr lang="ja-JP" altLang="ja-JP" dirty="0" smtClean="0"/>
              <a:t>年</a:t>
            </a:r>
            <a:r>
              <a:rPr lang="en-US" altLang="ja-JP" dirty="0" smtClean="0"/>
              <a:t>12</a:t>
            </a:r>
            <a:r>
              <a:rPr lang="ja-JP" altLang="ja-JP" dirty="0" smtClean="0"/>
              <a:t>月、沖縄県（中城湾港管理者）は沖縄県（事業者）に対し、埋立事業について免許を付与し、総合事務局（事業者）に対し、埋立事業について承認した。</a:t>
            </a:r>
            <a:endParaRPr lang="en-US" altLang="ja-JP" dirty="0" smtClean="0"/>
          </a:p>
          <a:p>
            <a:pPr>
              <a:defRPr/>
            </a:pPr>
            <a:r>
              <a:rPr lang="ja-JP" altLang="en-US" dirty="0" smtClean="0"/>
              <a:t>平成</a:t>
            </a:r>
            <a:r>
              <a:rPr lang="en-US" altLang="ja-JP" dirty="0" smtClean="0"/>
              <a:t>14</a:t>
            </a:r>
            <a:r>
              <a:rPr lang="ja-JP" altLang="en-US" dirty="0" smtClean="0"/>
              <a:t>年　第</a:t>
            </a:r>
            <a:r>
              <a:rPr lang="en-US" altLang="ja-JP" dirty="0" smtClean="0"/>
              <a:t>Ⅰ</a:t>
            </a:r>
            <a:r>
              <a:rPr lang="ja-JP" altLang="en-US" dirty="0" smtClean="0"/>
              <a:t>区域工事着手</a:t>
            </a:r>
            <a:endParaRPr lang="en-US" altLang="ja-JP" dirty="0" smtClean="0"/>
          </a:p>
          <a:p>
            <a:pPr>
              <a:defRPr/>
            </a:pPr>
            <a:endParaRPr lang="ja-JP" altLang="ja-JP" dirty="0" smtClean="0"/>
          </a:p>
          <a:p>
            <a:pPr>
              <a:defRPr/>
            </a:pPr>
            <a:endParaRPr lang="en-US" altLang="ja-JP" dirty="0" smtClean="0"/>
          </a:p>
          <a:p>
            <a:pPr>
              <a:defRPr/>
            </a:pPr>
            <a:endParaRPr lang="en-US" altLang="ja-JP" dirty="0" smtClean="0"/>
          </a:p>
          <a:p>
            <a:pPr>
              <a:defRPr/>
            </a:pPr>
            <a:endParaRPr lang="en-US" altLang="ja-JP" dirty="0" smtClean="0"/>
          </a:p>
          <a:p>
            <a:pPr>
              <a:defRPr/>
            </a:pP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l="18976" t="32452" r="35681" b="30956"/>
          <a:stretch>
            <a:fillRect/>
          </a:stretch>
        </p:blipFill>
        <p:spPr>
          <a:xfrm>
            <a:off x="684213" y="765175"/>
            <a:ext cx="7493000" cy="4535488"/>
          </a:xfrm>
          <a:noFill/>
        </p:spPr>
      </p:pic>
      <p:sp>
        <p:nvSpPr>
          <p:cNvPr id="7171" name="正方形/長方形 4"/>
          <p:cNvSpPr>
            <a:spLocks noChangeArrowheads="1"/>
          </p:cNvSpPr>
          <p:nvPr/>
        </p:nvSpPr>
        <p:spPr bwMode="auto">
          <a:xfrm>
            <a:off x="323850" y="5589588"/>
            <a:ext cx="6192838" cy="922337"/>
          </a:xfrm>
          <a:prstGeom prst="rect">
            <a:avLst/>
          </a:prstGeom>
          <a:noFill/>
          <a:ln w="9525">
            <a:noFill/>
            <a:miter lim="800000"/>
            <a:headEnd/>
            <a:tailEnd/>
          </a:ln>
        </p:spPr>
        <p:txBody>
          <a:bodyPr>
            <a:spAutoFit/>
          </a:bodyPr>
          <a:lstStyle/>
          <a:p>
            <a:r>
              <a:rPr lang="en-US" altLang="ja-JP" b="1">
                <a:latin typeface="Calibri" pitchFamily="34" charset="0"/>
                <a:hlinkClick r:id="rId3"/>
              </a:rPr>
              <a:t>http://www.dc.ogb.go.jp/nakagusukuwankou/awase2.html</a:t>
            </a:r>
            <a:r>
              <a:rPr lang="ja-JP" altLang="en-US" b="1">
                <a:latin typeface="Calibri" pitchFamily="34" charset="0"/>
              </a:rPr>
              <a:t>　　</a:t>
            </a:r>
            <a:endParaRPr lang="en-US" altLang="ja-JP" b="1">
              <a:latin typeface="Calibri" pitchFamily="34" charset="0"/>
            </a:endParaRPr>
          </a:p>
          <a:p>
            <a:r>
              <a:rPr lang="ja-JP" altLang="en-US" b="1">
                <a:latin typeface="Calibri" pitchFamily="34" charset="0"/>
              </a:rPr>
              <a:t>沖縄総合事務局　那覇港湾・空港整備事務所　中城湾港出張所</a:t>
            </a:r>
            <a:r>
              <a:rPr lang="en-US" altLang="ja-JP" b="1">
                <a:latin typeface="Calibri" pitchFamily="34" charset="0"/>
              </a:rPr>
              <a:t>HP</a:t>
            </a:r>
            <a:r>
              <a:rPr lang="ja-JP" altLang="en-US" b="1">
                <a:latin typeface="Calibri" pitchFamily="34" charset="0"/>
              </a:rPr>
              <a:t>より</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テキスト プレースホルダ 2"/>
          <p:cNvSpPr>
            <a:spLocks noGrp="1"/>
          </p:cNvSpPr>
          <p:nvPr>
            <p:ph type="body" idx="1"/>
          </p:nvPr>
        </p:nvSpPr>
        <p:spPr>
          <a:xfrm>
            <a:off x="468313" y="404813"/>
            <a:ext cx="4040187" cy="639762"/>
          </a:xfrm>
        </p:spPr>
        <p:txBody>
          <a:bodyPr/>
          <a:lstStyle/>
          <a:p>
            <a:r>
              <a:rPr lang="ja-JP" altLang="ja-JP" smtClean="0"/>
              <a:t>原告の主張</a:t>
            </a:r>
            <a:endParaRPr lang="ja-JP" altLang="en-US" smtClean="0"/>
          </a:p>
        </p:txBody>
      </p:sp>
      <p:sp>
        <p:nvSpPr>
          <p:cNvPr id="4" name="コンテンツ プレースホルダ 3"/>
          <p:cNvSpPr>
            <a:spLocks noGrp="1"/>
          </p:cNvSpPr>
          <p:nvPr>
            <p:ph sz="half" idx="2"/>
          </p:nvPr>
        </p:nvSpPr>
        <p:spPr>
          <a:xfrm>
            <a:off x="457200" y="1268413"/>
            <a:ext cx="4040188" cy="4857750"/>
          </a:xfrm>
        </p:spPr>
        <p:txBody>
          <a:bodyPr>
            <a:normAutofit lnSpcReduction="10000"/>
          </a:bodyPr>
          <a:lstStyle/>
          <a:p>
            <a:pPr>
              <a:defRPr/>
            </a:pPr>
            <a:r>
              <a:rPr lang="ja-JP" altLang="ja-JP" dirty="0" smtClean="0"/>
              <a:t>環境影響評価に問題がある</a:t>
            </a:r>
            <a:endParaRPr lang="en-US" altLang="ja-JP" dirty="0" smtClean="0"/>
          </a:p>
          <a:p>
            <a:pPr>
              <a:buFont typeface="Arial" charset="0"/>
              <a:buNone/>
              <a:defRPr/>
            </a:pPr>
            <a:r>
              <a:rPr lang="ja-JP" altLang="en-US" dirty="0" smtClean="0"/>
              <a:t>　　</a:t>
            </a:r>
            <a:r>
              <a:rPr lang="ja-JP" altLang="ja-JP" dirty="0" smtClean="0"/>
              <a:t>本件環境影響評価が杜撰</a:t>
            </a:r>
          </a:p>
          <a:p>
            <a:pPr>
              <a:defRPr/>
            </a:pPr>
            <a:r>
              <a:rPr lang="ja-JP" altLang="ja-JP" dirty="0" smtClean="0"/>
              <a:t>本件埋立事業等に関する財務会計上の行為が違法である</a:t>
            </a:r>
            <a:endParaRPr lang="en-US" altLang="ja-JP" dirty="0" smtClean="0"/>
          </a:p>
          <a:p>
            <a:pPr>
              <a:buFont typeface="Arial" charset="0"/>
              <a:buNone/>
              <a:defRPr/>
            </a:pPr>
            <a:r>
              <a:rPr lang="ja-JP" altLang="en-US" dirty="0" smtClean="0"/>
              <a:t>　　</a:t>
            </a:r>
            <a:r>
              <a:rPr lang="ja-JP" altLang="ja-JP" dirty="0" smtClean="0"/>
              <a:t>必要最小限度を超える予算支出を禁じた地方自治法</a:t>
            </a:r>
            <a:r>
              <a:rPr lang="en-US" altLang="ja-JP" dirty="0" smtClean="0"/>
              <a:t>2</a:t>
            </a:r>
            <a:r>
              <a:rPr lang="ja-JP" altLang="ja-JP" dirty="0" smtClean="0"/>
              <a:t>条</a:t>
            </a:r>
            <a:r>
              <a:rPr lang="en-US" altLang="ja-JP" dirty="0" smtClean="0"/>
              <a:t>14</a:t>
            </a:r>
            <a:r>
              <a:rPr lang="ja-JP" altLang="ja-JP" dirty="0" smtClean="0"/>
              <a:t>項及び地方財政法</a:t>
            </a:r>
            <a:r>
              <a:rPr lang="en-US" altLang="ja-JP" dirty="0" smtClean="0"/>
              <a:t>4</a:t>
            </a:r>
            <a:r>
              <a:rPr lang="ja-JP" altLang="ja-JP" dirty="0" smtClean="0"/>
              <a:t>条、国土の適正かつ合理的利用と、環境保全に配慮を求めた公有水面埋立法</a:t>
            </a:r>
            <a:r>
              <a:rPr lang="en-US" altLang="ja-JP" dirty="0" smtClean="0"/>
              <a:t>4</a:t>
            </a:r>
            <a:r>
              <a:rPr lang="ja-JP" altLang="ja-JP" dirty="0" smtClean="0"/>
              <a:t>条</a:t>
            </a:r>
            <a:r>
              <a:rPr lang="en-US" altLang="ja-JP" dirty="0" smtClean="0"/>
              <a:t>1</a:t>
            </a:r>
            <a:r>
              <a:rPr lang="ja-JP" altLang="ja-JP" dirty="0" smtClean="0"/>
              <a:t>項に違反する。</a:t>
            </a:r>
          </a:p>
          <a:p>
            <a:pPr>
              <a:defRPr/>
            </a:pPr>
            <a:endParaRPr lang="ja-JP" altLang="en-US" dirty="0"/>
          </a:p>
        </p:txBody>
      </p:sp>
      <p:sp>
        <p:nvSpPr>
          <p:cNvPr id="8196" name="テキスト プレースホルダ 4"/>
          <p:cNvSpPr>
            <a:spLocks noGrp="1"/>
          </p:cNvSpPr>
          <p:nvPr>
            <p:ph type="body" sz="quarter" idx="3"/>
          </p:nvPr>
        </p:nvSpPr>
        <p:spPr>
          <a:xfrm>
            <a:off x="4643438" y="404813"/>
            <a:ext cx="4041775" cy="639762"/>
          </a:xfrm>
        </p:spPr>
        <p:txBody>
          <a:bodyPr/>
          <a:lstStyle/>
          <a:p>
            <a:r>
              <a:rPr lang="ja-JP" altLang="ja-JP" smtClean="0"/>
              <a:t>被告の主張</a:t>
            </a:r>
          </a:p>
        </p:txBody>
      </p:sp>
      <p:sp>
        <p:nvSpPr>
          <p:cNvPr id="6" name="コンテンツ プレースホルダ 5"/>
          <p:cNvSpPr>
            <a:spLocks noGrp="1"/>
          </p:cNvSpPr>
          <p:nvPr>
            <p:ph sz="quarter" idx="4"/>
          </p:nvPr>
        </p:nvSpPr>
        <p:spPr>
          <a:xfrm>
            <a:off x="4645025" y="1196975"/>
            <a:ext cx="4041775" cy="4929188"/>
          </a:xfrm>
        </p:spPr>
        <p:txBody>
          <a:bodyPr>
            <a:normAutofit fontScale="85000" lnSpcReduction="20000"/>
          </a:bodyPr>
          <a:lstStyle/>
          <a:p>
            <a:pPr>
              <a:defRPr/>
            </a:pPr>
            <a:r>
              <a:rPr lang="ja-JP" altLang="ja-JP" dirty="0" smtClean="0"/>
              <a:t>環境影響評価手続きは適切にされた。</a:t>
            </a:r>
          </a:p>
          <a:p>
            <a:pPr>
              <a:buFont typeface="Arial" charset="0"/>
              <a:buNone/>
              <a:defRPr/>
            </a:pPr>
            <a:r>
              <a:rPr lang="ja-JP" altLang="en-US" dirty="0" smtClean="0"/>
              <a:t>　　　</a:t>
            </a:r>
            <a:r>
              <a:rPr lang="ja-JP" altLang="ja-JP" dirty="0" smtClean="0"/>
              <a:t>調査方法等については様々な考え方があり、原告らが主張する調査方法等を採用しなければ手続きが違法になるというものではない。</a:t>
            </a:r>
          </a:p>
          <a:p>
            <a:pPr>
              <a:defRPr/>
            </a:pPr>
            <a:r>
              <a:rPr lang="ja-JP" altLang="ja-JP" dirty="0" smtClean="0"/>
              <a:t>経済的合理性はある</a:t>
            </a:r>
          </a:p>
          <a:p>
            <a:pPr>
              <a:buFont typeface="Arial" charset="0"/>
              <a:buNone/>
              <a:defRPr/>
            </a:pPr>
            <a:r>
              <a:rPr lang="ja-JP" altLang="en-US" dirty="0" smtClean="0"/>
              <a:t>　　　</a:t>
            </a:r>
            <a:r>
              <a:rPr lang="ja-JP" altLang="ja-JP" dirty="0" smtClean="0"/>
              <a:t>埋立事業等の目的は、集客性の高い観光・リゾートや商業などの都市機能が集積した拠点地区を形成し、新たな雇用の場を確保し、地域の活性化を図り、県土の均衡ある発展に資することである。また、埋立事業は、出島方式を採用することによって、計画全体で</a:t>
            </a:r>
            <a:r>
              <a:rPr lang="en-US" altLang="ja-JP" dirty="0" smtClean="0"/>
              <a:t>82%</a:t>
            </a:r>
            <a:r>
              <a:rPr lang="ja-JP" altLang="ja-JP" dirty="0" smtClean="0"/>
              <a:t>の干潟が残る計画内容となっている。</a:t>
            </a:r>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3779838" y="2492375"/>
            <a:ext cx="2087562" cy="309721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p>
        </p:txBody>
      </p:sp>
      <p:sp>
        <p:nvSpPr>
          <p:cNvPr id="9219" name="タイトル 1"/>
          <p:cNvSpPr>
            <a:spLocks noGrp="1"/>
          </p:cNvSpPr>
          <p:nvPr>
            <p:ph type="title"/>
          </p:nvPr>
        </p:nvSpPr>
        <p:spPr/>
        <p:txBody>
          <a:bodyPr/>
          <a:lstStyle/>
          <a:p>
            <a:r>
              <a:rPr lang="ja-JP" altLang="en-US" smtClean="0"/>
              <a:t>請求の関係図</a:t>
            </a:r>
          </a:p>
        </p:txBody>
      </p:sp>
      <p:sp>
        <p:nvSpPr>
          <p:cNvPr id="9220" name="コンテンツ プレースホルダ 2"/>
          <p:cNvSpPr>
            <a:spLocks noGrp="1"/>
          </p:cNvSpPr>
          <p:nvPr>
            <p:ph idx="1"/>
          </p:nvPr>
        </p:nvSpPr>
        <p:spPr/>
        <p:txBody>
          <a:bodyPr/>
          <a:lstStyle/>
          <a:p>
            <a:endParaRPr lang="ja-JP" altLang="en-US" smtClean="0"/>
          </a:p>
        </p:txBody>
      </p:sp>
      <p:sp>
        <p:nvSpPr>
          <p:cNvPr id="4" name="正方形/長方形 3"/>
          <p:cNvSpPr/>
          <p:nvPr/>
        </p:nvSpPr>
        <p:spPr>
          <a:xfrm>
            <a:off x="539750" y="1989138"/>
            <a:ext cx="1008063" cy="6477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dirty="0"/>
              <a:t>原告</a:t>
            </a:r>
          </a:p>
        </p:txBody>
      </p:sp>
      <p:sp>
        <p:nvSpPr>
          <p:cNvPr id="5" name="正方形/長方形 4"/>
          <p:cNvSpPr/>
          <p:nvPr/>
        </p:nvSpPr>
        <p:spPr>
          <a:xfrm>
            <a:off x="539750" y="3141663"/>
            <a:ext cx="1152525" cy="50323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市民</a:t>
            </a:r>
          </a:p>
        </p:txBody>
      </p:sp>
      <p:sp>
        <p:nvSpPr>
          <p:cNvPr id="6" name="正方形/長方形 5"/>
          <p:cNvSpPr/>
          <p:nvPr/>
        </p:nvSpPr>
        <p:spPr>
          <a:xfrm>
            <a:off x="4140200" y="4292600"/>
            <a:ext cx="1368425" cy="5762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沖縄市</a:t>
            </a:r>
          </a:p>
        </p:txBody>
      </p:sp>
      <p:sp>
        <p:nvSpPr>
          <p:cNvPr id="7" name="正方形/長方形 6"/>
          <p:cNvSpPr/>
          <p:nvPr/>
        </p:nvSpPr>
        <p:spPr>
          <a:xfrm>
            <a:off x="4140200" y="2781300"/>
            <a:ext cx="1368425" cy="5762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沖縄県</a:t>
            </a:r>
          </a:p>
        </p:txBody>
      </p:sp>
      <p:sp>
        <p:nvSpPr>
          <p:cNvPr id="8" name="正方形/長方形 7"/>
          <p:cNvSpPr/>
          <p:nvPr/>
        </p:nvSpPr>
        <p:spPr>
          <a:xfrm>
            <a:off x="4356100" y="1989138"/>
            <a:ext cx="1079500" cy="6477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dirty="0"/>
              <a:t>被告</a:t>
            </a:r>
          </a:p>
        </p:txBody>
      </p:sp>
      <p:sp>
        <p:nvSpPr>
          <p:cNvPr id="9" name="正方形/長方形 8"/>
          <p:cNvSpPr/>
          <p:nvPr/>
        </p:nvSpPr>
        <p:spPr>
          <a:xfrm>
            <a:off x="1763713" y="2852738"/>
            <a:ext cx="2303462" cy="4318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dirty="0"/>
              <a:t>財務会計行為の差止</a:t>
            </a:r>
          </a:p>
        </p:txBody>
      </p:sp>
      <p:sp>
        <p:nvSpPr>
          <p:cNvPr id="10" name="正方形/長方形 9"/>
          <p:cNvSpPr/>
          <p:nvPr/>
        </p:nvSpPr>
        <p:spPr>
          <a:xfrm>
            <a:off x="1763713" y="4365625"/>
            <a:ext cx="2303462" cy="3587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dirty="0"/>
              <a:t>財務会計行為の差止</a:t>
            </a:r>
          </a:p>
        </p:txBody>
      </p:sp>
      <p:sp>
        <p:nvSpPr>
          <p:cNvPr id="11" name="正方形/長方形 10"/>
          <p:cNvSpPr/>
          <p:nvPr/>
        </p:nvSpPr>
        <p:spPr>
          <a:xfrm>
            <a:off x="5580063" y="2997200"/>
            <a:ext cx="1584325" cy="4318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dirty="0"/>
              <a:t>損害賠償請求</a:t>
            </a:r>
          </a:p>
        </p:txBody>
      </p:sp>
      <p:sp>
        <p:nvSpPr>
          <p:cNvPr id="12" name="正方形/長方形 11"/>
          <p:cNvSpPr/>
          <p:nvPr/>
        </p:nvSpPr>
        <p:spPr>
          <a:xfrm>
            <a:off x="7235825" y="2781300"/>
            <a:ext cx="1439863" cy="5762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国と前知事</a:t>
            </a:r>
          </a:p>
        </p:txBody>
      </p:sp>
      <p:sp>
        <p:nvSpPr>
          <p:cNvPr id="14" name="円/楕円 13"/>
          <p:cNvSpPr/>
          <p:nvPr/>
        </p:nvSpPr>
        <p:spPr>
          <a:xfrm>
            <a:off x="2268538" y="2276475"/>
            <a:ext cx="1295400" cy="504825"/>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請求①</a:t>
            </a:r>
            <a:endParaRPr lang="ja-JP" altLang="en-US" sz="1400" dirty="0"/>
          </a:p>
        </p:txBody>
      </p:sp>
      <p:sp>
        <p:nvSpPr>
          <p:cNvPr id="17" name="円/楕円 16"/>
          <p:cNvSpPr/>
          <p:nvPr/>
        </p:nvSpPr>
        <p:spPr>
          <a:xfrm>
            <a:off x="2339975" y="3789363"/>
            <a:ext cx="1295400" cy="503237"/>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請求③</a:t>
            </a:r>
          </a:p>
        </p:txBody>
      </p:sp>
      <p:sp>
        <p:nvSpPr>
          <p:cNvPr id="18" name="円/楕円 17"/>
          <p:cNvSpPr/>
          <p:nvPr/>
        </p:nvSpPr>
        <p:spPr>
          <a:xfrm>
            <a:off x="5867400" y="2420938"/>
            <a:ext cx="1296988" cy="503237"/>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請求②</a:t>
            </a:r>
          </a:p>
        </p:txBody>
      </p:sp>
      <p:sp>
        <p:nvSpPr>
          <p:cNvPr id="9233" name="テキスト ボックス 20"/>
          <p:cNvSpPr txBox="1">
            <a:spLocks noChangeArrowheads="1"/>
          </p:cNvSpPr>
          <p:nvPr/>
        </p:nvSpPr>
        <p:spPr bwMode="auto">
          <a:xfrm>
            <a:off x="1835150" y="3284538"/>
            <a:ext cx="1944688" cy="523875"/>
          </a:xfrm>
          <a:prstGeom prst="rect">
            <a:avLst/>
          </a:prstGeom>
          <a:noFill/>
          <a:ln w="9525">
            <a:noFill/>
            <a:miter lim="800000"/>
            <a:headEnd/>
            <a:tailEnd/>
          </a:ln>
        </p:spPr>
        <p:txBody>
          <a:bodyPr>
            <a:spAutoFit/>
          </a:bodyPr>
          <a:lstStyle/>
          <a:p>
            <a:r>
              <a:rPr lang="ja-JP" altLang="ja-JP" sz="1400"/>
              <a:t>地方自治法</a:t>
            </a:r>
            <a:r>
              <a:rPr lang="en-US" altLang="ja-JP" sz="1400"/>
              <a:t>242</a:t>
            </a:r>
            <a:r>
              <a:rPr lang="ja-JP" altLang="ja-JP" sz="1400"/>
              <a:t>条の</a:t>
            </a:r>
            <a:r>
              <a:rPr lang="en-US" altLang="ja-JP" sz="1400"/>
              <a:t>2</a:t>
            </a:r>
            <a:r>
              <a:rPr lang="ja-JP" altLang="ja-JP" sz="1400"/>
              <a:t>第</a:t>
            </a:r>
            <a:r>
              <a:rPr lang="en-US" altLang="ja-JP" sz="1400"/>
              <a:t>1</a:t>
            </a:r>
            <a:r>
              <a:rPr lang="ja-JP" altLang="ja-JP" sz="1400"/>
              <a:t>項</a:t>
            </a:r>
            <a:r>
              <a:rPr lang="en-US" altLang="ja-JP" sz="1400"/>
              <a:t>1</a:t>
            </a:r>
            <a:r>
              <a:rPr lang="ja-JP" altLang="ja-JP" sz="1400"/>
              <a:t>号</a:t>
            </a:r>
            <a:endParaRPr lang="ja-JP" altLang="en-US" sz="1400"/>
          </a:p>
        </p:txBody>
      </p:sp>
      <p:sp>
        <p:nvSpPr>
          <p:cNvPr id="9234" name="テキスト ボックス 21"/>
          <p:cNvSpPr txBox="1">
            <a:spLocks noChangeArrowheads="1"/>
          </p:cNvSpPr>
          <p:nvPr/>
        </p:nvSpPr>
        <p:spPr bwMode="auto">
          <a:xfrm>
            <a:off x="6156325" y="3429000"/>
            <a:ext cx="1152525" cy="307975"/>
          </a:xfrm>
          <a:prstGeom prst="rect">
            <a:avLst/>
          </a:prstGeom>
          <a:noFill/>
          <a:ln w="9525">
            <a:noFill/>
            <a:miter lim="800000"/>
            <a:headEnd/>
            <a:tailEnd/>
          </a:ln>
        </p:spPr>
        <p:txBody>
          <a:bodyPr>
            <a:spAutoFit/>
          </a:bodyPr>
          <a:lstStyle/>
          <a:p>
            <a:r>
              <a:rPr lang="ja-JP" altLang="ja-JP" sz="1400"/>
              <a:t>同項</a:t>
            </a:r>
            <a:r>
              <a:rPr lang="en-US" altLang="ja-JP" sz="1400"/>
              <a:t>4</a:t>
            </a:r>
            <a:r>
              <a:rPr lang="ja-JP" altLang="ja-JP" sz="1400"/>
              <a:t>号</a:t>
            </a:r>
            <a:endParaRPr lang="ja-JP" altLang="en-US" sz="1400"/>
          </a:p>
        </p:txBody>
      </p:sp>
      <p:sp>
        <p:nvSpPr>
          <p:cNvPr id="9235" name="テキスト ボックス 22"/>
          <p:cNvSpPr txBox="1">
            <a:spLocks noChangeArrowheads="1"/>
          </p:cNvSpPr>
          <p:nvPr/>
        </p:nvSpPr>
        <p:spPr bwMode="auto">
          <a:xfrm>
            <a:off x="2484438" y="4724400"/>
            <a:ext cx="1008062" cy="307975"/>
          </a:xfrm>
          <a:prstGeom prst="rect">
            <a:avLst/>
          </a:prstGeom>
          <a:noFill/>
          <a:ln w="9525">
            <a:noFill/>
            <a:miter lim="800000"/>
            <a:headEnd/>
            <a:tailEnd/>
          </a:ln>
        </p:spPr>
        <p:txBody>
          <a:bodyPr>
            <a:spAutoFit/>
          </a:bodyPr>
          <a:lstStyle/>
          <a:p>
            <a:r>
              <a:rPr lang="ja-JP" altLang="ja-JP" sz="1400"/>
              <a:t>同項</a:t>
            </a:r>
            <a:r>
              <a:rPr lang="en-US" altLang="ja-JP" sz="1400"/>
              <a:t>1</a:t>
            </a:r>
            <a:r>
              <a:rPr lang="ja-JP" altLang="ja-JP" sz="1400"/>
              <a:t>号</a:t>
            </a:r>
            <a:endParaRPr lang="ja-JP"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mtClean="0"/>
              <a:t>判旨</a:t>
            </a:r>
          </a:p>
        </p:txBody>
      </p:sp>
      <p:sp>
        <p:nvSpPr>
          <p:cNvPr id="3" name="コンテンツ プレースホルダ 2"/>
          <p:cNvSpPr>
            <a:spLocks noGrp="1"/>
          </p:cNvSpPr>
          <p:nvPr>
            <p:ph idx="1"/>
          </p:nvPr>
        </p:nvSpPr>
        <p:spPr/>
        <p:txBody>
          <a:bodyPr>
            <a:normAutofit fontScale="92500"/>
          </a:bodyPr>
          <a:lstStyle/>
          <a:p>
            <a:pPr>
              <a:buFont typeface="Arial" charset="0"/>
              <a:buNone/>
              <a:defRPr/>
            </a:pPr>
            <a:r>
              <a:rPr lang="ja-JP" altLang="en-US" dirty="0" smtClean="0"/>
              <a:t>①</a:t>
            </a:r>
            <a:r>
              <a:rPr lang="ja-JP" altLang="ja-JP" dirty="0" smtClean="0"/>
              <a:t>本件埋立免許及び承認の適法性について</a:t>
            </a:r>
            <a:endParaRPr lang="en-US" altLang="ja-JP" dirty="0" smtClean="0"/>
          </a:p>
          <a:p>
            <a:pPr>
              <a:buFont typeface="Arial" charset="0"/>
              <a:buNone/>
              <a:defRPr/>
            </a:pPr>
            <a:r>
              <a:rPr lang="ja-JP" altLang="en-US" dirty="0" smtClean="0"/>
              <a:t>⇒</a:t>
            </a:r>
            <a:r>
              <a:rPr lang="ja-JP" altLang="ja-JP" dirty="0" smtClean="0"/>
              <a:t>平成</a:t>
            </a:r>
            <a:r>
              <a:rPr lang="en-US" altLang="ja-JP" dirty="0" smtClean="0"/>
              <a:t>12</a:t>
            </a:r>
            <a:r>
              <a:rPr lang="ja-JP" altLang="ja-JP" dirty="0" smtClean="0"/>
              <a:t>年の埋立免許及び承認の時点において、経済的合理性を欠くものであったとまでは言うことができない</a:t>
            </a:r>
            <a:endParaRPr lang="en-US" altLang="ja-JP" dirty="0" smtClean="0"/>
          </a:p>
          <a:p>
            <a:pPr>
              <a:buFont typeface="Arial" charset="0"/>
              <a:buNone/>
              <a:defRPr/>
            </a:pPr>
            <a:r>
              <a:rPr lang="ja-JP" altLang="en-US" dirty="0" smtClean="0"/>
              <a:t>②</a:t>
            </a:r>
            <a:r>
              <a:rPr lang="ja-JP" altLang="ja-JP" dirty="0" smtClean="0"/>
              <a:t>財務会計行為の適法性について</a:t>
            </a:r>
          </a:p>
          <a:p>
            <a:pPr>
              <a:buFont typeface="Arial" charset="0"/>
              <a:buNone/>
              <a:defRPr/>
            </a:pPr>
            <a:r>
              <a:rPr lang="ja-JP" altLang="en-US" dirty="0" smtClean="0"/>
              <a:t>⇒</a:t>
            </a:r>
            <a:r>
              <a:rPr lang="ja-JP" altLang="ja-JP" dirty="0" smtClean="0"/>
              <a:t>現時点においては、本件埋立事業に係わる財務会計行為は、予算執行の裁量権を逸脱するものとして、地方自治法</a:t>
            </a:r>
            <a:r>
              <a:rPr lang="en-US" altLang="ja-JP" dirty="0" smtClean="0"/>
              <a:t>2</a:t>
            </a:r>
            <a:r>
              <a:rPr lang="ja-JP" altLang="ja-JP" dirty="0" smtClean="0"/>
              <a:t>条</a:t>
            </a:r>
            <a:r>
              <a:rPr lang="en-US" altLang="ja-JP" dirty="0" smtClean="0"/>
              <a:t>14</a:t>
            </a:r>
            <a:r>
              <a:rPr lang="ja-JP" altLang="ja-JP" dirty="0" smtClean="0"/>
              <a:t>項及び地方財政法</a:t>
            </a:r>
            <a:r>
              <a:rPr lang="en-US" altLang="ja-JP" dirty="0" smtClean="0"/>
              <a:t>4</a:t>
            </a:r>
            <a:r>
              <a:rPr lang="ja-JP" altLang="ja-JP" dirty="0" smtClean="0"/>
              <a:t>条</a:t>
            </a:r>
            <a:r>
              <a:rPr lang="en-US" altLang="ja-JP" dirty="0" smtClean="0"/>
              <a:t>1</a:t>
            </a:r>
            <a:r>
              <a:rPr lang="ja-JP" altLang="ja-JP" dirty="0" smtClean="0"/>
              <a:t>項に違反なものというべきである。</a:t>
            </a:r>
            <a:endParaRPr lang="en-US" altLang="ja-JP" dirty="0" smtClean="0"/>
          </a:p>
          <a:p>
            <a:pPr>
              <a:defRPr/>
            </a:pPr>
            <a:endParaRPr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2394</TotalTime>
  <Words>851</Words>
  <Application>Microsoft Office PowerPoint</Application>
  <PresentationFormat>画面に合わせる (4:3)</PresentationFormat>
  <Paragraphs>132</Paragraphs>
  <Slides>13</Slides>
  <Notes>3</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沖縄県泡瀬干潟埋立公金支出差止等請求事件</vt:lpstr>
      <vt:lpstr>概要</vt:lpstr>
      <vt:lpstr>事業について 中城湾港</vt:lpstr>
      <vt:lpstr>スライド 4</vt:lpstr>
      <vt:lpstr>スライド 5</vt:lpstr>
      <vt:lpstr>スライド 6</vt:lpstr>
      <vt:lpstr>スライド 7</vt:lpstr>
      <vt:lpstr>請求の関係図</vt:lpstr>
      <vt:lpstr>判旨</vt:lpstr>
      <vt:lpstr>公有水面埋立法4条1項</vt:lpstr>
      <vt:lpstr>Q&amp;A</vt:lpstr>
      <vt:lpstr>スライド 12</vt:lpstr>
      <vt:lpstr>補　住民訴訟について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沖縄県</dc:title>
  <dc:creator>Hara Megumi</dc:creator>
  <cp:lastModifiedBy>Hara Megumi</cp:lastModifiedBy>
  <cp:revision>109</cp:revision>
  <dcterms:created xsi:type="dcterms:W3CDTF">2012-05-21T09:20:27Z</dcterms:created>
  <dcterms:modified xsi:type="dcterms:W3CDTF">2012-06-06T05:50:22Z</dcterms:modified>
</cp:coreProperties>
</file>