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64" r:id="rId4"/>
    <p:sldId id="258" r:id="rId5"/>
    <p:sldId id="261" r:id="rId6"/>
    <p:sldId id="262" r:id="rId7"/>
    <p:sldId id="263" r:id="rId8"/>
    <p:sldId id="265" r:id="rId9"/>
    <p:sldId id="266" r:id="rId10"/>
    <p:sldId id="267" r:id="rId11"/>
    <p:sldId id="268" r:id="rId12"/>
    <p:sldId id="269" r:id="rId13"/>
    <p:sldId id="274" r:id="rId14"/>
    <p:sldId id="271" r:id="rId15"/>
    <p:sldId id="272" r:id="rId16"/>
    <p:sldId id="270" r:id="rId17"/>
    <p:sldId id="273" r:id="rId18"/>
    <p:sldId id="275" r:id="rId19"/>
    <p:sldId id="260" r:id="rId20"/>
    <p:sldId id="276" r:id="rId21"/>
    <p:sldId id="277" r:id="rId22"/>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51" autoAdjust="0"/>
    <p:restoredTop sz="92593" autoAdjust="0"/>
  </p:normalViewPr>
  <p:slideViewPr>
    <p:cSldViewPr>
      <p:cViewPr>
        <p:scale>
          <a:sx n="70" d="100"/>
          <a:sy n="70" d="100"/>
        </p:scale>
        <p:origin x="-570" y="-54"/>
      </p:cViewPr>
      <p:guideLst>
        <p:guide orient="horz" pos="2160"/>
        <p:guide pos="2880"/>
      </p:guideLst>
    </p:cSldViewPr>
  </p:slideViewPr>
  <p:outlineViewPr>
    <p:cViewPr>
      <p:scale>
        <a:sx n="33" d="100"/>
        <a:sy n="33" d="100"/>
      </p:scale>
      <p:origin x="78" y="1179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FDCEA6CB-185D-41DE-B0C6-01CEA7DF8C50}" type="datetimeFigureOut">
              <a:rPr lang="ja-JP" altLang="en-US"/>
              <a:pPr>
                <a:defRPr/>
              </a:pPr>
              <a:t>2012/5/13</a:t>
            </a:fld>
            <a:endParaRPr lang="ja-JP" altLang="en-US"/>
          </a:p>
        </p:txBody>
      </p:sp>
      <p:sp>
        <p:nvSpPr>
          <p:cNvPr id="4" name="スライド イメージ プレースホルダ 3"/>
          <p:cNvSpPr>
            <a:spLocks noGrp="1" noRot="1" noChangeAspect="1"/>
          </p:cNvSpPr>
          <p:nvPr>
            <p:ph type="sldImg" idx="2"/>
          </p:nvPr>
        </p:nvSpPr>
        <p:spPr>
          <a:xfrm>
            <a:off x="901700" y="739775"/>
            <a:ext cx="4933950"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56CBD77F-52D4-4119-AFBD-458CE1DB0400}" type="slidenum">
              <a:rPr lang="ja-JP" altLang="en-US"/>
              <a:pPr>
                <a:defRPr/>
              </a:pPr>
              <a:t>&lt;#&gt;</a:t>
            </a:fld>
            <a:endParaRPr lang="ja-JP" altLang="en-US"/>
          </a:p>
        </p:txBody>
      </p:sp>
    </p:spTree>
    <p:extLst>
      <p:ext uri="{BB962C8B-B14F-4D97-AF65-F5344CB8AC3E}">
        <p14:creationId xmlns="" xmlns:p14="http://schemas.microsoft.com/office/powerpoint/2010/main" val="61752501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15362"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15363"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074B1E1-B2E5-48A4-90EF-11A2B14FD59E}" type="slidenum">
              <a:rPr lang="ja-JP" altLang="en-US"/>
              <a:pPr fontAlgn="base">
                <a:spcBef>
                  <a:spcPct val="0"/>
                </a:spcBef>
                <a:spcAft>
                  <a:spcPct val="0"/>
                </a:spcAft>
              </a:pPr>
              <a:t>1</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17410"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altLang="ja-JP" smtClean="0"/>
              <a:t>2000</a:t>
            </a:r>
            <a:r>
              <a:rPr lang="ja-JP" altLang="en-US" smtClean="0"/>
              <a:t>年にノリ大不作</a:t>
            </a:r>
          </a:p>
        </p:txBody>
      </p:sp>
      <p:sp>
        <p:nvSpPr>
          <p:cNvPr id="17411"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7C7100F-9FC3-4AF8-B5EF-93C1C9A0E822}" type="slidenum">
              <a:rPr lang="ja-JP" altLang="en-US"/>
              <a:pPr fontAlgn="base">
                <a:spcBef>
                  <a:spcPct val="0"/>
                </a:spcBef>
                <a:spcAft>
                  <a:spcPct val="0"/>
                </a:spcAft>
              </a:pPr>
              <a:t>2</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6626"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ja-JP" altLang="en-US" smtClean="0"/>
              <a:t>大阪空港事件、国道</a:t>
            </a:r>
            <a:r>
              <a:rPr lang="en-US" altLang="ja-JP" smtClean="0"/>
              <a:t>43</a:t>
            </a:r>
            <a:r>
              <a:rPr lang="ja-JP" altLang="en-US" smtClean="0"/>
              <a:t>号線事件。後者は公共性を重視した判決。</a:t>
            </a:r>
          </a:p>
        </p:txBody>
      </p:sp>
      <p:sp>
        <p:nvSpPr>
          <p:cNvPr id="26627"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9BB5165-9CAB-4113-A216-45E7BC2C872A}" type="slidenum">
              <a:rPr lang="ja-JP" altLang="en-US"/>
              <a:pPr fontAlgn="base">
                <a:spcBef>
                  <a:spcPct val="0"/>
                </a:spcBef>
                <a:spcAft>
                  <a:spcPct val="0"/>
                </a:spcAft>
              </a:pPr>
              <a:t>10</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31746"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ja-JP" altLang="en-US" smtClean="0"/>
              <a:t>物権的請求権によって正面から開門調査の請求を認めることは適当ではない。常時開門キ開門調査</a:t>
            </a:r>
            <a:endParaRPr lang="en-US" altLang="ja-JP" smtClean="0"/>
          </a:p>
          <a:p>
            <a:pPr>
              <a:spcBef>
                <a:spcPct val="0"/>
              </a:spcBef>
            </a:pPr>
            <a:r>
              <a:rPr lang="ja-JP" altLang="en-US" smtClean="0"/>
              <a:t>上司開門は撤去請求の一部となった。</a:t>
            </a:r>
          </a:p>
        </p:txBody>
      </p:sp>
      <p:sp>
        <p:nvSpPr>
          <p:cNvPr id="31747"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F24625C-3CFD-44E2-AFAD-7A965564E996}" type="slidenum">
              <a:rPr lang="ja-JP" altLang="en-US"/>
              <a:pPr fontAlgn="base">
                <a:spcBef>
                  <a:spcPct val="0"/>
                </a:spcBef>
                <a:spcAft>
                  <a:spcPct val="0"/>
                </a:spcAft>
              </a:pPr>
              <a:t>14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34818"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ja-JP" altLang="en-US" smtClean="0"/>
              <a:t>昭和</a:t>
            </a:r>
            <a:r>
              <a:rPr lang="en-US" altLang="ja-JP" smtClean="0"/>
              <a:t>61</a:t>
            </a:r>
            <a:r>
              <a:rPr lang="ja-JP" altLang="en-US" smtClean="0"/>
              <a:t>年の事業着工時、並びに、平成</a:t>
            </a:r>
            <a:r>
              <a:rPr lang="en-US" altLang="ja-JP" smtClean="0"/>
              <a:t>3</a:t>
            </a:r>
            <a:r>
              <a:rPr lang="ja-JP" altLang="en-US" smtClean="0"/>
              <a:t>年の事業内容の一部変更時に、「長崎県環境影響評価事務指導要綱」に基づき、公告・縦覧、関係者の意見書の提出、県知事意見等の所要の手続きを経て環境影響評価を行った上で、工事を実施しています。</a:t>
            </a:r>
            <a:endParaRPr lang="en-US" altLang="ja-JP" smtClean="0"/>
          </a:p>
          <a:p>
            <a:pPr>
              <a:spcBef>
                <a:spcPct val="0"/>
              </a:spcBef>
            </a:pPr>
            <a:r>
              <a:rPr lang="ja-JP" altLang="en-US" smtClean="0"/>
              <a:t>環境影響評価法は</a:t>
            </a:r>
            <a:r>
              <a:rPr lang="en-US" altLang="ja-JP" smtClean="0"/>
              <a:t>1997</a:t>
            </a:r>
            <a:r>
              <a:rPr lang="ja-JP" altLang="en-US" smtClean="0"/>
              <a:t>年制定</a:t>
            </a:r>
          </a:p>
        </p:txBody>
      </p:sp>
      <p:sp>
        <p:nvSpPr>
          <p:cNvPr id="34819"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C36BFE8-DC75-4D29-8B09-E854400884F0}" type="slidenum">
              <a:rPr lang="ja-JP" altLang="en-US"/>
              <a:pPr fontAlgn="base">
                <a:spcBef>
                  <a:spcPct val="0"/>
                </a:spcBef>
                <a:spcAft>
                  <a:spcPct val="0"/>
                </a:spcAft>
              </a:pPr>
              <a:t>16</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04E9D5BA-DBAB-4C12-A8D4-E5E39F7C01A0}" type="datetime1">
              <a:rPr lang="ja-JP" altLang="en-US"/>
              <a:pPr>
                <a:defRPr/>
              </a:pPr>
              <a:t>2012/5/13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1C313ED-0E7D-479B-8765-311C07CBFE2C}" type="slidenum">
              <a:rPr lang="ja-JP" altLang="en-US"/>
              <a:pPr>
                <a:defRPr/>
              </a:pPr>
              <a:t>&lt;#&gt;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2B6EE8C3-60D9-451C-A0BA-DCCC0D8FBB0F}" type="datetime1">
              <a:rPr lang="ja-JP" altLang="en-US"/>
              <a:pPr>
                <a:defRPr/>
              </a:pPr>
              <a:t>2012/5/13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8E5F350-63C3-41D6-8062-39B5D3067CAB}" type="slidenum">
              <a:rPr lang="ja-JP" altLang="en-US"/>
              <a:pPr>
                <a:defRPr/>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7C974C60-1D51-478E-BC85-BA67A5EDAAF2}" type="datetime1">
              <a:rPr lang="ja-JP" altLang="en-US"/>
              <a:pPr>
                <a:defRPr/>
              </a:pPr>
              <a:t>2012/5/13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CEB7AB8D-E8F3-416B-80ED-A2FE0F2723E1}" type="slidenum">
              <a:rPr lang="ja-JP" altLang="en-US"/>
              <a:pPr>
                <a:defRPr/>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C26CEC8B-C705-4E46-A531-DF7E3DC66667}" type="datetime1">
              <a:rPr lang="ja-JP" altLang="en-US"/>
              <a:pPr>
                <a:defRPr/>
              </a:pPr>
              <a:t>2012/5/13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1A539398-641C-4504-B6AE-DFAF0016F369}" type="slidenum">
              <a:rPr lang="ja-JP" altLang="en-US"/>
              <a:pPr>
                <a:defRPr/>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CBB1E655-08A7-4A4B-9A94-1ED5BD54C591}" type="datetime1">
              <a:rPr lang="ja-JP" altLang="en-US"/>
              <a:pPr>
                <a:defRPr/>
              </a:pPr>
              <a:t>2012/5/13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DBC9787-ED4E-4849-AC51-A32454E53DFD}" type="slidenum">
              <a:rPr lang="ja-JP" altLang="en-US"/>
              <a:pPr>
                <a:defRPr/>
              </a:pPr>
              <a:t>&lt;#&gt;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90F65F91-73ED-4A01-8C4D-BFBFF8514635}" type="datetime1">
              <a:rPr lang="ja-JP" altLang="en-US"/>
              <a:pPr>
                <a:defRPr/>
              </a:pPr>
              <a:t>2012/5/13</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F7850F94-FB35-49A7-8B4E-1C94FB21D810}" type="slidenum">
              <a:rPr lang="ja-JP" altLang="en-US"/>
              <a:pPr>
                <a:defRPr/>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983029DF-1DC1-4E90-B282-756296500AA0}" type="datetime1">
              <a:rPr lang="ja-JP" altLang="en-US"/>
              <a:pPr>
                <a:defRPr/>
              </a:pPr>
              <a:t>2012/5/13</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B3D5E5FB-52C0-4C78-97BA-54FEBBBA7B92}" type="slidenum">
              <a:rPr lang="ja-JP" altLang="en-US"/>
              <a:pPr>
                <a:defRPr/>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21008C32-238B-4757-8219-FA00AD7434BB}" type="datetime1">
              <a:rPr lang="ja-JP" altLang="en-US"/>
              <a:pPr>
                <a:defRPr/>
              </a:pPr>
              <a:t>2012/5/13</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A95799C0-9884-4848-9900-ADB0A26F47BB}" type="slidenum">
              <a:rPr lang="ja-JP" altLang="en-US"/>
              <a:pPr>
                <a:defRPr/>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8C352EFE-13EB-467B-B8B9-DA0B3287BE44}" type="datetime1">
              <a:rPr lang="ja-JP" altLang="en-US"/>
              <a:pPr>
                <a:defRPr/>
              </a:pPr>
              <a:t>2012/5/13</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ABE6952C-9BC9-450F-9962-A40778893803}" type="slidenum">
              <a:rPr lang="ja-JP" altLang="en-US"/>
              <a:pPr>
                <a:defRPr/>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FBA69D67-6BDE-4F9D-93C9-A86B1E5881D0}" type="datetime1">
              <a:rPr lang="ja-JP" altLang="en-US"/>
              <a:pPr>
                <a:defRPr/>
              </a:pPr>
              <a:t>2012/5/13</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B5A369C0-D470-44DF-8DE6-EAF4069DAA8A}" type="slidenum">
              <a:rPr lang="ja-JP" altLang="en-US"/>
              <a:pPr>
                <a:defRPr/>
              </a:pPr>
              <a:t>&lt;#&gt;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028D2907-570F-40F7-8F7A-DBDFA79A1B04}" type="datetime1">
              <a:rPr lang="ja-JP" altLang="en-US"/>
              <a:pPr>
                <a:defRPr/>
              </a:pPr>
              <a:t>2012/5/13</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463C9C72-2E75-4F01-B5A4-55FA77D5519F}" type="slidenum">
              <a:rPr lang="ja-JP" altLang="en-US"/>
              <a:pPr>
                <a:defRPr/>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1CA778B0-7463-41DA-82C3-47E0F8C71AB5}" type="datetime1">
              <a:rPr lang="ja-JP" altLang="en-US"/>
              <a:pPr>
                <a:defRPr/>
              </a:pPr>
              <a:t>2012/5/13</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F11230E0-EB6E-46DB-BDBC-59352B9782B4}"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タイトル 1"/>
          <p:cNvSpPr>
            <a:spLocks noGrp="1"/>
          </p:cNvSpPr>
          <p:nvPr>
            <p:ph type="ctrTitle"/>
          </p:nvPr>
        </p:nvSpPr>
        <p:spPr/>
        <p:txBody>
          <a:bodyPr/>
          <a:lstStyle/>
          <a:p>
            <a:r>
              <a:rPr lang="ja-JP" altLang="en-US" smtClean="0"/>
              <a:t>諫早湾干拓地潮受け堤防撤去等請求事件</a:t>
            </a:r>
          </a:p>
        </p:txBody>
      </p:sp>
      <p:sp>
        <p:nvSpPr>
          <p:cNvPr id="3" name="サブタイトル 2"/>
          <p:cNvSpPr>
            <a:spLocks noGrp="1"/>
          </p:cNvSpPr>
          <p:nvPr>
            <p:ph type="subTitle" idx="1"/>
          </p:nvPr>
        </p:nvSpPr>
        <p:spPr/>
        <p:txBody>
          <a:bodyPr rtlCol="0">
            <a:normAutofit/>
          </a:bodyPr>
          <a:lstStyle/>
          <a:p>
            <a:pPr fontAlgn="auto">
              <a:spcAft>
                <a:spcPts val="0"/>
              </a:spcAft>
              <a:buFont typeface="Arial" pitchFamily="34" charset="0"/>
              <a:buNone/>
              <a:defRPr/>
            </a:pPr>
            <a:endParaRPr lang="en-US" altLang="ja-JP" dirty="0" smtClean="0"/>
          </a:p>
        </p:txBody>
      </p:sp>
      <p:pic>
        <p:nvPicPr>
          <p:cNvPr id="14339" name="Picture 3" descr="C:\Users\50009154061\AppData\Local\Microsoft\Windows\Temporary Internet Files\Content.IE5\2ET1XRYF\MC900430031[1].wmf"/>
          <p:cNvPicPr>
            <a:picLocks noChangeAspect="1" noChangeArrowheads="1"/>
          </p:cNvPicPr>
          <p:nvPr/>
        </p:nvPicPr>
        <p:blipFill>
          <a:blip r:embed="rId3" cstate="print"/>
          <a:srcRect/>
          <a:stretch>
            <a:fillRect/>
          </a:stretch>
        </p:blipFill>
        <p:spPr bwMode="auto">
          <a:xfrm>
            <a:off x="5651500" y="4110038"/>
            <a:ext cx="2238375" cy="1897062"/>
          </a:xfrm>
          <a:prstGeom prst="rect">
            <a:avLst/>
          </a:prstGeom>
          <a:noFill/>
          <a:ln w="9525">
            <a:noFill/>
            <a:miter lim="800000"/>
            <a:headEnd/>
            <a:tailEnd/>
          </a:ln>
        </p:spPr>
      </p:pic>
      <p:pic>
        <p:nvPicPr>
          <p:cNvPr id="14340" name="Picture 4" descr="C:\Users\50009154061\AppData\Local\Microsoft\Windows\Temporary Internet Files\Content.IE5\X81WKOUY\MC900430029[1].wmf"/>
          <p:cNvPicPr>
            <a:picLocks noChangeAspect="1" noChangeArrowheads="1"/>
          </p:cNvPicPr>
          <p:nvPr/>
        </p:nvPicPr>
        <p:blipFill>
          <a:blip r:embed="rId4" cstate="print"/>
          <a:srcRect/>
          <a:stretch>
            <a:fillRect/>
          </a:stretch>
        </p:blipFill>
        <p:spPr bwMode="auto">
          <a:xfrm>
            <a:off x="827088" y="3636963"/>
            <a:ext cx="2252662" cy="1957387"/>
          </a:xfrm>
          <a:prstGeom prst="rect">
            <a:avLst/>
          </a:prstGeom>
          <a:noFill/>
          <a:ln w="9525">
            <a:noFill/>
            <a:miter lim="800000"/>
            <a:headEnd/>
            <a:tailEnd/>
          </a:ln>
        </p:spPr>
      </p:pic>
      <p:sp>
        <p:nvSpPr>
          <p:cNvPr id="4" name="スライド番号プレースホルダー 3"/>
          <p:cNvSpPr>
            <a:spLocks noGrp="1"/>
          </p:cNvSpPr>
          <p:nvPr>
            <p:ph type="sldNum" sz="quarter" idx="12"/>
          </p:nvPr>
        </p:nvSpPr>
        <p:spPr/>
        <p:txBody>
          <a:bodyPr/>
          <a:lstStyle/>
          <a:p>
            <a:pPr>
              <a:defRPr/>
            </a:pPr>
            <a:fld id="{DB4DD555-C84B-4090-BB97-C0515130FDDF}" type="slidenum">
              <a:rPr lang="ja-JP" altLang="en-US"/>
              <a:pPr>
                <a:defRPr/>
              </a:pPr>
              <a:t>1</a:t>
            </a:fld>
            <a:endParaRPr lang="ja-JP"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タイトル 1"/>
          <p:cNvSpPr>
            <a:spLocks noGrp="1"/>
          </p:cNvSpPr>
          <p:nvPr>
            <p:ph type="title"/>
          </p:nvPr>
        </p:nvSpPr>
        <p:spPr/>
        <p:txBody>
          <a:bodyPr/>
          <a:lstStyle/>
          <a:p>
            <a:r>
              <a:rPr lang="ja-JP" altLang="en-US" smtClean="0"/>
              <a:t>３　本件堤防の締切りの違法性</a:t>
            </a:r>
          </a:p>
        </p:txBody>
      </p:sp>
      <p:sp>
        <p:nvSpPr>
          <p:cNvPr id="3" name="コンテンツ プレースホルダ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ja-JP" altLang="en-US" dirty="0" smtClean="0"/>
              <a:t>「違法性があるかどうかを判断するにあたっては、侵害行為の態様と侵害の程度、被侵害利益の性質と内容、侵害行為の持つ</a:t>
            </a:r>
            <a:r>
              <a:rPr lang="ja-JP" altLang="en-US" b="1" u="sng" dirty="0" smtClean="0"/>
              <a:t>公共性ないし公益上の必要性の内容と程度を比較検討</a:t>
            </a:r>
            <a:r>
              <a:rPr lang="ja-JP" altLang="en-US" dirty="0" smtClean="0"/>
              <a:t>するほか、侵害行為の開始とその後の継続の経過及び状況、その間に採られた被害防止に関する措置の有無及びその内容、効果等の事情をも考慮してこれを決すべきである（最高裁昭和</a:t>
            </a:r>
            <a:r>
              <a:rPr lang="en-US" altLang="ja-JP" dirty="0" smtClean="0"/>
              <a:t>65</a:t>
            </a:r>
            <a:r>
              <a:rPr lang="ja-JP" altLang="en-US" dirty="0" smtClean="0"/>
              <a:t>年</a:t>
            </a:r>
            <a:r>
              <a:rPr lang="en-US" altLang="ja-JP" dirty="0" smtClean="0"/>
              <a:t>12</a:t>
            </a:r>
            <a:r>
              <a:rPr lang="ja-JP" altLang="en-US" dirty="0" smtClean="0"/>
              <a:t>月</a:t>
            </a:r>
            <a:r>
              <a:rPr lang="en-US" altLang="ja-JP" dirty="0" smtClean="0"/>
              <a:t>16</a:t>
            </a:r>
            <a:r>
              <a:rPr lang="ja-JP" altLang="en-US" dirty="0" smtClean="0"/>
              <a:t>日大法廷判決、最高裁平成</a:t>
            </a:r>
            <a:r>
              <a:rPr lang="en-US" altLang="ja-JP" dirty="0" smtClean="0"/>
              <a:t>7</a:t>
            </a:r>
            <a:r>
              <a:rPr lang="ja-JP" altLang="en-US" dirty="0" smtClean="0"/>
              <a:t>年</a:t>
            </a:r>
            <a:r>
              <a:rPr lang="en-US" altLang="ja-JP" dirty="0" smtClean="0"/>
              <a:t>7</a:t>
            </a:r>
            <a:r>
              <a:rPr lang="ja-JP" altLang="en-US" dirty="0" smtClean="0"/>
              <a:t>月</a:t>
            </a:r>
            <a:r>
              <a:rPr lang="en-US" altLang="ja-JP" dirty="0" smtClean="0"/>
              <a:t>7</a:t>
            </a:r>
            <a:r>
              <a:rPr lang="ja-JP" altLang="en-US" dirty="0" smtClean="0"/>
              <a:t>日第</a:t>
            </a:r>
            <a:r>
              <a:rPr lang="en-US" altLang="ja-JP" dirty="0" smtClean="0"/>
              <a:t>2</a:t>
            </a:r>
            <a:r>
              <a:rPr lang="ja-JP" altLang="en-US" dirty="0" smtClean="0"/>
              <a:t>小法廷判決）」と引用し判断を行った。</a:t>
            </a:r>
            <a:endParaRPr lang="en-US" altLang="ja-JP" dirty="0" smtClean="0"/>
          </a:p>
        </p:txBody>
      </p:sp>
      <p:sp>
        <p:nvSpPr>
          <p:cNvPr id="4" name="スライド番号プレースホルダー 3"/>
          <p:cNvSpPr>
            <a:spLocks noGrp="1"/>
          </p:cNvSpPr>
          <p:nvPr>
            <p:ph type="sldNum" sz="quarter" idx="12"/>
          </p:nvPr>
        </p:nvSpPr>
        <p:spPr/>
        <p:txBody>
          <a:bodyPr/>
          <a:lstStyle/>
          <a:p>
            <a:pPr>
              <a:defRPr/>
            </a:pPr>
            <a:fld id="{9D03B856-E2B3-4860-9300-E9F5424A2424}" type="slidenum">
              <a:rPr lang="ja-JP" altLang="en-US"/>
              <a:pPr>
                <a:defRPr/>
              </a:pPr>
              <a:t>10</a:t>
            </a:fld>
            <a:endParaRPr lang="ja-JP"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タイトル 1"/>
          <p:cNvSpPr>
            <a:spLocks noGrp="1"/>
          </p:cNvSpPr>
          <p:nvPr>
            <p:ph type="title"/>
          </p:nvPr>
        </p:nvSpPr>
        <p:spPr/>
        <p:txBody>
          <a:bodyPr/>
          <a:lstStyle/>
          <a:p>
            <a:r>
              <a:rPr lang="ja-JP" altLang="en-US" smtClean="0"/>
              <a:t>主位的請求については</a:t>
            </a:r>
          </a:p>
        </p:txBody>
      </p:sp>
      <p:sp>
        <p:nvSpPr>
          <p:cNvPr id="27650" name="コンテンツ プレースホルダ 2"/>
          <p:cNvSpPr>
            <a:spLocks noGrp="1"/>
          </p:cNvSpPr>
          <p:nvPr>
            <p:ph idx="1"/>
          </p:nvPr>
        </p:nvSpPr>
        <p:spPr/>
        <p:txBody>
          <a:bodyPr/>
          <a:lstStyle/>
          <a:p>
            <a:r>
              <a:rPr lang="ja-JP" altLang="en-US" dirty="0" smtClean="0"/>
              <a:t>「潮受け堤防が果たしている高潮時の防災機能及び洪水時の防災機能がすべて失われることとなるから、漁業行使権の被侵害利益としての重大性及びこれに対する侵害の程度を考慮してもなお、潮受け堤防の撤去請求を容認するに足りる程度の違法性は認められない。</a:t>
            </a:r>
            <a:r>
              <a:rPr lang="ja-JP" altLang="en-US" dirty="0" smtClean="0"/>
              <a:t>」</a:t>
            </a:r>
            <a:r>
              <a:rPr lang="ja-JP" altLang="en-US" sz="1800" dirty="0" smtClean="0"/>
              <a:t>判例より</a:t>
            </a:r>
            <a:endParaRPr lang="ja-JP" altLang="en-US" sz="1800" dirty="0" smtClean="0"/>
          </a:p>
        </p:txBody>
      </p:sp>
      <p:sp>
        <p:nvSpPr>
          <p:cNvPr id="4" name="スライド番号プレースホルダー 3"/>
          <p:cNvSpPr>
            <a:spLocks noGrp="1"/>
          </p:cNvSpPr>
          <p:nvPr>
            <p:ph type="sldNum" sz="quarter" idx="12"/>
          </p:nvPr>
        </p:nvSpPr>
        <p:spPr/>
        <p:txBody>
          <a:bodyPr/>
          <a:lstStyle/>
          <a:p>
            <a:pPr>
              <a:defRPr/>
            </a:pPr>
            <a:fld id="{51C55B07-A9E1-4D31-9AF6-CAD5E658983F}" type="slidenum">
              <a:rPr lang="ja-JP" altLang="en-US"/>
              <a:pPr>
                <a:defRPr/>
              </a:pPr>
              <a:t>11</a:t>
            </a:fld>
            <a:endParaRPr lang="ja-JP"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タイトル 1"/>
          <p:cNvSpPr>
            <a:spLocks noGrp="1"/>
          </p:cNvSpPr>
          <p:nvPr>
            <p:ph type="title"/>
          </p:nvPr>
        </p:nvSpPr>
        <p:spPr/>
        <p:txBody>
          <a:bodyPr/>
          <a:lstStyle/>
          <a:p>
            <a:r>
              <a:rPr lang="ja-JP" altLang="en-US" smtClean="0"/>
              <a:t>予備的請求については</a:t>
            </a:r>
          </a:p>
        </p:txBody>
      </p:sp>
      <p:sp>
        <p:nvSpPr>
          <p:cNvPr id="3" name="コンテンツ プレースホルダ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ja-JP" altLang="en-US" dirty="0" smtClean="0"/>
              <a:t>「現時点において、干拓地における営農にとって締切りが必要不可欠とは言えない。</a:t>
            </a:r>
            <a:r>
              <a:rPr lang="en-US" altLang="ja-JP" dirty="0" smtClean="0"/>
              <a:t>…</a:t>
            </a:r>
          </a:p>
          <a:p>
            <a:pPr fontAlgn="auto">
              <a:spcAft>
                <a:spcPts val="0"/>
              </a:spcAft>
              <a:buFont typeface="Arial" pitchFamily="34" charset="0"/>
              <a:buChar char="•"/>
              <a:defRPr/>
            </a:pPr>
            <a:r>
              <a:rPr lang="ja-JP" altLang="en-US" dirty="0" smtClean="0"/>
              <a:t>排水門を常時開放しても防災上やむを得ない場合にこれを閉じることで、その防災機能を相当程度確保できる。</a:t>
            </a:r>
            <a:r>
              <a:rPr lang="en-US" altLang="ja-JP" dirty="0" smtClean="0"/>
              <a:t>…</a:t>
            </a:r>
          </a:p>
          <a:p>
            <a:pPr fontAlgn="auto">
              <a:spcAft>
                <a:spcPts val="0"/>
              </a:spcAft>
              <a:buFont typeface="Arial" pitchFamily="34" charset="0"/>
              <a:buChar char="•"/>
              <a:defRPr/>
            </a:pPr>
            <a:r>
              <a:rPr lang="ja-JP" altLang="en-US" dirty="0" smtClean="0"/>
              <a:t>常時開放によって過大な費用を要することは認められない。</a:t>
            </a:r>
            <a:r>
              <a:rPr lang="en-US" altLang="ja-JP" dirty="0" smtClean="0"/>
              <a:t>…</a:t>
            </a:r>
          </a:p>
          <a:p>
            <a:pPr fontAlgn="auto">
              <a:spcAft>
                <a:spcPts val="0"/>
              </a:spcAft>
              <a:buFont typeface="Arial" pitchFamily="34" charset="0"/>
              <a:buChar char="•"/>
              <a:defRPr/>
            </a:pPr>
            <a:r>
              <a:rPr lang="ja-JP" altLang="en-US" dirty="0" smtClean="0"/>
              <a:t>以上により、各排水門の常時開放請求を、防災上やむを得ない場合を除き常時開放する限度で認容するに足りる程度の違法性は認められる。</a:t>
            </a:r>
            <a:r>
              <a:rPr lang="ja-JP" altLang="en-US" dirty="0" smtClean="0"/>
              <a:t>」</a:t>
            </a:r>
            <a:r>
              <a:rPr lang="ja-JP" altLang="en-US" sz="2200" dirty="0" smtClean="0"/>
              <a:t>判例</a:t>
            </a:r>
            <a:r>
              <a:rPr lang="ja-JP" altLang="en-US" sz="2200" dirty="0" smtClean="0"/>
              <a:t>より</a:t>
            </a:r>
            <a:endParaRPr lang="en-US" altLang="ja-JP" sz="2200" dirty="0" smtClean="0"/>
          </a:p>
          <a:p>
            <a:pPr fontAlgn="auto">
              <a:spcAft>
                <a:spcPts val="0"/>
              </a:spcAft>
              <a:buFont typeface="Arial" pitchFamily="34" charset="0"/>
              <a:buNone/>
              <a:defRPr/>
            </a:pPr>
            <a:endParaRPr lang="ja-JP" altLang="en-US" dirty="0"/>
          </a:p>
        </p:txBody>
      </p:sp>
      <p:sp>
        <p:nvSpPr>
          <p:cNvPr id="4" name="スライド番号プレースホルダー 3"/>
          <p:cNvSpPr>
            <a:spLocks noGrp="1"/>
          </p:cNvSpPr>
          <p:nvPr>
            <p:ph type="sldNum" sz="quarter" idx="12"/>
          </p:nvPr>
        </p:nvSpPr>
        <p:spPr/>
        <p:txBody>
          <a:bodyPr/>
          <a:lstStyle/>
          <a:p>
            <a:pPr>
              <a:defRPr/>
            </a:pPr>
            <a:fld id="{6E509A48-B272-4019-B78D-64E4CF3F8416}" type="slidenum">
              <a:rPr lang="ja-JP" altLang="en-US"/>
              <a:pPr>
                <a:defRPr/>
              </a:pPr>
              <a:t>12</a:t>
            </a:fld>
            <a:endParaRPr lang="ja-JP"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タイトル 1"/>
          <p:cNvSpPr>
            <a:spLocks noGrp="1"/>
          </p:cNvSpPr>
          <p:nvPr>
            <p:ph type="title"/>
          </p:nvPr>
        </p:nvSpPr>
        <p:spPr/>
        <p:txBody>
          <a:bodyPr/>
          <a:lstStyle/>
          <a:p>
            <a:r>
              <a:rPr lang="ja-JP" altLang="en-US" smtClean="0"/>
              <a:t>判決</a:t>
            </a:r>
          </a:p>
        </p:txBody>
      </p:sp>
      <p:sp>
        <p:nvSpPr>
          <p:cNvPr id="29698" name="コンテンツ プレースホルダ 2"/>
          <p:cNvSpPr>
            <a:spLocks noGrp="1"/>
          </p:cNvSpPr>
          <p:nvPr>
            <p:ph idx="1"/>
          </p:nvPr>
        </p:nvSpPr>
        <p:spPr/>
        <p:txBody>
          <a:bodyPr/>
          <a:lstStyle/>
          <a:p>
            <a:r>
              <a:rPr lang="ja-JP" altLang="en-US" dirty="0" smtClean="0"/>
              <a:t>「予備的請求（常時開門）は、漁業行使権に基づき、判決確定の日から３年を経過する日までに、防災上やむを得ない場合を除き、本件各排水門を開放し、以後５年にわたってこれを継続することを求める。</a:t>
            </a:r>
            <a:r>
              <a:rPr lang="ja-JP" altLang="en-US" dirty="0" smtClean="0"/>
              <a:t>」</a:t>
            </a:r>
            <a:r>
              <a:rPr lang="ja-JP" altLang="en-US" sz="2000" dirty="0" smtClean="0"/>
              <a:t>判例</a:t>
            </a:r>
            <a:r>
              <a:rPr lang="ja-JP" altLang="en-US" sz="2000" dirty="0" smtClean="0"/>
              <a:t>より</a:t>
            </a:r>
            <a:endParaRPr lang="en-US" altLang="ja-JP" sz="2000" dirty="0" smtClean="0"/>
          </a:p>
          <a:p>
            <a:r>
              <a:rPr lang="ja-JP" altLang="en-US" dirty="0" smtClean="0"/>
              <a:t>（＊原告の①・③の請求は棄却）</a:t>
            </a:r>
          </a:p>
        </p:txBody>
      </p:sp>
      <p:sp>
        <p:nvSpPr>
          <p:cNvPr id="4" name="スライド番号プレースホルダ 3"/>
          <p:cNvSpPr>
            <a:spLocks noGrp="1"/>
          </p:cNvSpPr>
          <p:nvPr>
            <p:ph type="sldNum" sz="quarter" idx="12"/>
          </p:nvPr>
        </p:nvSpPr>
        <p:spPr/>
        <p:txBody>
          <a:bodyPr/>
          <a:lstStyle/>
          <a:p>
            <a:pPr>
              <a:defRPr/>
            </a:pPr>
            <a:fld id="{B8BFC0CA-4E51-4BF0-881A-962A186D5496}" type="slidenum">
              <a:rPr lang="ja-JP" altLang="en-US"/>
              <a:pPr>
                <a:defRPr/>
              </a:pPr>
              <a:t>13</a:t>
            </a:fld>
            <a:endParaRPr lang="ja-JP"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タイトル 1"/>
          <p:cNvSpPr>
            <a:spLocks noGrp="1"/>
          </p:cNvSpPr>
          <p:nvPr>
            <p:ph type="title"/>
          </p:nvPr>
        </p:nvSpPr>
        <p:spPr/>
        <p:txBody>
          <a:bodyPr/>
          <a:lstStyle/>
          <a:p>
            <a:r>
              <a:rPr lang="ja-JP" altLang="en-US" smtClean="0"/>
              <a:t>評釈</a:t>
            </a:r>
          </a:p>
        </p:txBody>
      </p:sp>
      <p:sp>
        <p:nvSpPr>
          <p:cNvPr id="3" name="コンテンツ プレースホルダ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ja-JP" altLang="en-US" dirty="0" smtClean="0"/>
              <a:t>「因果</a:t>
            </a:r>
            <a:r>
              <a:rPr lang="ja-JP" altLang="en-US" dirty="0"/>
              <a:t>関係を認定するには、一審</a:t>
            </a:r>
            <a:r>
              <a:rPr lang="ja-JP" altLang="en-US" dirty="0" smtClean="0"/>
              <a:t>判決（＝「被告は、信義上</a:t>
            </a:r>
            <a:r>
              <a:rPr lang="ja-JP" altLang="en-US" dirty="0"/>
              <a:t>、中・長期開門調査を実施して因果関係がないことについて反証する義務を負担して</a:t>
            </a:r>
            <a:r>
              <a:rPr lang="ja-JP" altLang="en-US" dirty="0" smtClean="0"/>
              <a:t>いる」）のように</a:t>
            </a:r>
            <a:r>
              <a:rPr lang="ja-JP" altLang="en-US" dirty="0"/>
              <a:t>、証明妨害ないしそれに類似する構成をとる必要があったと考えられる</a:t>
            </a:r>
            <a:r>
              <a:rPr lang="ja-JP" altLang="en-US" dirty="0" smtClean="0"/>
              <a:t>。</a:t>
            </a:r>
            <a:r>
              <a:rPr lang="en-US" altLang="ja-JP" dirty="0" smtClean="0"/>
              <a:t>…</a:t>
            </a:r>
          </a:p>
          <a:p>
            <a:pPr fontAlgn="auto">
              <a:spcAft>
                <a:spcPts val="0"/>
              </a:spcAft>
              <a:buFont typeface="Arial" pitchFamily="34" charset="0"/>
              <a:buChar char="•"/>
              <a:defRPr/>
            </a:pPr>
            <a:r>
              <a:rPr lang="ja-JP" altLang="en-US" dirty="0" smtClean="0"/>
              <a:t>本判決は、「本件事業と漁業被害との因果関係」について高度の蓋然性を認定したことは、本件訴訟における予備的請求の意味を変質させた。</a:t>
            </a:r>
            <a:r>
              <a:rPr lang="en-US" altLang="ja-JP" dirty="0" smtClean="0"/>
              <a:t>…</a:t>
            </a:r>
            <a:r>
              <a:rPr lang="ja-JP" altLang="en-US" dirty="0" smtClean="0"/>
              <a:t>開門調査の意味はある程度減殺されたことになる。」（大塚、</a:t>
            </a:r>
            <a:r>
              <a:rPr lang="en-US" altLang="ja-JP" dirty="0" smtClean="0"/>
              <a:t>2011</a:t>
            </a:r>
            <a:r>
              <a:rPr lang="ja-JP" altLang="en-US" dirty="0" smtClean="0"/>
              <a:t>）</a:t>
            </a:r>
            <a:endParaRPr lang="en-US" altLang="ja-JP" dirty="0" smtClean="0"/>
          </a:p>
        </p:txBody>
      </p:sp>
      <p:sp>
        <p:nvSpPr>
          <p:cNvPr id="4" name="スライド番号プレースホルダー 3"/>
          <p:cNvSpPr>
            <a:spLocks noGrp="1"/>
          </p:cNvSpPr>
          <p:nvPr>
            <p:ph type="sldNum" sz="quarter" idx="12"/>
          </p:nvPr>
        </p:nvSpPr>
        <p:spPr/>
        <p:txBody>
          <a:bodyPr/>
          <a:lstStyle/>
          <a:p>
            <a:pPr>
              <a:defRPr/>
            </a:pPr>
            <a:fld id="{F57922B0-822A-4A44-8CAB-4D03D097E10B}" type="slidenum">
              <a:rPr lang="ja-JP" altLang="en-US"/>
              <a:pPr>
                <a:defRPr/>
              </a:pPr>
              <a:t>14</a:t>
            </a:fld>
            <a:endParaRPr lang="ja-JP"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346075"/>
          </a:xfrm>
        </p:spPr>
        <p:txBody>
          <a:bodyPr rtlCol="0">
            <a:normAutofit fontScale="90000"/>
          </a:bodyPr>
          <a:lstStyle/>
          <a:p>
            <a:pPr fontAlgn="auto">
              <a:spcAft>
                <a:spcPts val="0"/>
              </a:spcAft>
              <a:defRPr/>
            </a:pPr>
            <a:endParaRPr lang="ja-JP" altLang="en-US" dirty="0"/>
          </a:p>
        </p:txBody>
      </p:sp>
      <p:sp>
        <p:nvSpPr>
          <p:cNvPr id="32770" name="コンテンツ プレースホルダー 2"/>
          <p:cNvSpPr>
            <a:spLocks noGrp="1"/>
          </p:cNvSpPr>
          <p:nvPr>
            <p:ph idx="1"/>
          </p:nvPr>
        </p:nvSpPr>
        <p:spPr>
          <a:xfrm>
            <a:off x="457200" y="908050"/>
            <a:ext cx="8229600" cy="5218113"/>
          </a:xfrm>
        </p:spPr>
        <p:txBody>
          <a:bodyPr/>
          <a:lstStyle/>
          <a:p>
            <a:r>
              <a:rPr lang="ja-JP" altLang="en-US" smtClean="0"/>
              <a:t>「国は判決が命じた</a:t>
            </a:r>
            <a:r>
              <a:rPr lang="en-US" altLang="ja-JP" smtClean="0"/>
              <a:t>2013</a:t>
            </a:r>
            <a:r>
              <a:rPr lang="ja-JP" altLang="en-US" smtClean="0"/>
              <a:t>年</a:t>
            </a:r>
            <a:r>
              <a:rPr lang="en-US" altLang="ja-JP" smtClean="0"/>
              <a:t>12</a:t>
            </a:r>
            <a:r>
              <a:rPr lang="ja-JP" altLang="en-US" smtClean="0"/>
              <a:t>月までの開門に向けて、関係者との具体的な協議の場を設けようとしているが、干拓地の営農者や長崎県の反発は強く、営農者らによる国に対する開門差止め訴訟がされるなど、紛争の全面的解決には至っていない。開門した場合も、営農者への補償問題や、開門後</a:t>
            </a:r>
            <a:r>
              <a:rPr lang="en-US" altLang="ja-JP" smtClean="0"/>
              <a:t>5</a:t>
            </a:r>
            <a:r>
              <a:rPr lang="ja-JP" altLang="en-US" smtClean="0"/>
              <a:t>年の期限が到来したときの対応など、今後に残された課題は多い。」（前田、</a:t>
            </a:r>
            <a:r>
              <a:rPr lang="en-US" altLang="ja-JP" smtClean="0"/>
              <a:t>2011</a:t>
            </a:r>
            <a:r>
              <a:rPr lang="ja-JP" altLang="en-US" smtClean="0"/>
              <a:t>）</a:t>
            </a:r>
          </a:p>
        </p:txBody>
      </p:sp>
      <p:sp>
        <p:nvSpPr>
          <p:cNvPr id="4" name="スライド番号プレースホルダー 3"/>
          <p:cNvSpPr>
            <a:spLocks noGrp="1"/>
          </p:cNvSpPr>
          <p:nvPr>
            <p:ph type="sldNum" sz="quarter" idx="12"/>
          </p:nvPr>
        </p:nvSpPr>
        <p:spPr/>
        <p:txBody>
          <a:bodyPr/>
          <a:lstStyle/>
          <a:p>
            <a:pPr>
              <a:defRPr/>
            </a:pPr>
            <a:fld id="{D45AD43B-B801-4529-B514-ECA827F74CF3}" type="slidenum">
              <a:rPr lang="ja-JP" altLang="en-US"/>
              <a:pPr>
                <a:defRPr/>
              </a:pPr>
              <a:t>15</a:t>
            </a:fld>
            <a:endParaRPr lang="ja-JP"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タイトル 1"/>
          <p:cNvSpPr>
            <a:spLocks noGrp="1"/>
          </p:cNvSpPr>
          <p:nvPr>
            <p:ph type="title"/>
          </p:nvPr>
        </p:nvSpPr>
        <p:spPr/>
        <p:txBody>
          <a:bodyPr/>
          <a:lstStyle/>
          <a:p>
            <a:r>
              <a:rPr lang="en-US" altLang="ja-JP" smtClean="0"/>
              <a:t>Ⅲ</a:t>
            </a:r>
            <a:r>
              <a:rPr lang="ja-JP" altLang="en-US" smtClean="0"/>
              <a:t>．　開門調査について</a:t>
            </a:r>
          </a:p>
        </p:txBody>
      </p:sp>
      <p:sp>
        <p:nvSpPr>
          <p:cNvPr id="3" name="コンテンツ プレースホルダ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ja-JP" altLang="en-US" dirty="0" smtClean="0"/>
              <a:t>二審判決は、上告断念によって確定した。</a:t>
            </a:r>
            <a:endParaRPr lang="en-US" altLang="ja-JP" dirty="0" smtClean="0"/>
          </a:p>
          <a:p>
            <a:pPr fontAlgn="auto">
              <a:spcAft>
                <a:spcPts val="0"/>
              </a:spcAft>
              <a:buFont typeface="Arial" pitchFamily="34" charset="0"/>
              <a:buChar char="•"/>
              <a:defRPr/>
            </a:pPr>
            <a:r>
              <a:rPr lang="ja-JP" altLang="en-US" dirty="0" smtClean="0"/>
              <a:t>農水省の長期開門調査に向けた環境影響評価</a:t>
            </a:r>
            <a:r>
              <a:rPr lang="ja-JP" altLang="en-US" dirty="0"/>
              <a:t>中間</a:t>
            </a:r>
            <a:r>
              <a:rPr lang="ja-JP" altLang="en-US" dirty="0" smtClean="0"/>
              <a:t>報告によると</a:t>
            </a:r>
            <a:endParaRPr lang="en-US" altLang="ja-JP" dirty="0" smtClean="0"/>
          </a:p>
          <a:p>
            <a:pPr fontAlgn="auto">
              <a:spcAft>
                <a:spcPts val="0"/>
              </a:spcAft>
              <a:buFont typeface="Arial" pitchFamily="34" charset="0"/>
              <a:buChar char="•"/>
              <a:defRPr/>
            </a:pPr>
            <a:r>
              <a:rPr lang="ja-JP" altLang="en-US" dirty="0" smtClean="0"/>
              <a:t>①当初から水門を全面的にあける「全開放」</a:t>
            </a:r>
            <a:endParaRPr lang="en-US" altLang="ja-JP" dirty="0" smtClean="0"/>
          </a:p>
          <a:p>
            <a:pPr fontAlgn="auto">
              <a:spcAft>
                <a:spcPts val="0"/>
              </a:spcAft>
              <a:buFont typeface="Arial" pitchFamily="34" charset="0"/>
              <a:buChar char="•"/>
              <a:defRPr/>
            </a:pPr>
            <a:r>
              <a:rPr lang="ja-JP" altLang="en-US" dirty="0" smtClean="0"/>
              <a:t>②段階的に開け、最終的に「全開放」に至る「段階的開放」</a:t>
            </a:r>
            <a:endParaRPr lang="en-US" altLang="ja-JP" dirty="0" smtClean="0"/>
          </a:p>
          <a:p>
            <a:pPr fontAlgn="auto">
              <a:spcAft>
                <a:spcPts val="0"/>
              </a:spcAft>
              <a:buFont typeface="Arial" pitchFamily="34" charset="0"/>
              <a:buChar char="•"/>
              <a:defRPr/>
            </a:pPr>
            <a:r>
              <a:rPr lang="ja-JP" altLang="en-US" dirty="0" smtClean="0"/>
              <a:t>③調整池の水位の変動と潮流の速さを一定以内に収める「制限開門」</a:t>
            </a:r>
            <a:endParaRPr lang="en-US" altLang="ja-JP" dirty="0" smtClean="0"/>
          </a:p>
          <a:p>
            <a:pPr fontAlgn="auto">
              <a:spcAft>
                <a:spcPts val="0"/>
              </a:spcAft>
              <a:buFont typeface="Arial" pitchFamily="34" charset="0"/>
              <a:buNone/>
              <a:defRPr/>
            </a:pPr>
            <a:r>
              <a:rPr lang="ja-JP" altLang="en-US" dirty="0" smtClean="0"/>
              <a:t>　を検討し、概算総額は</a:t>
            </a:r>
            <a:r>
              <a:rPr lang="en-US" altLang="ja-JP" dirty="0" smtClean="0"/>
              <a:t>82</a:t>
            </a:r>
            <a:r>
              <a:rPr lang="ja-JP" altLang="en-US" dirty="0" smtClean="0"/>
              <a:t>～</a:t>
            </a:r>
            <a:r>
              <a:rPr lang="en-US" altLang="ja-JP" dirty="0" smtClean="0"/>
              <a:t>1077</a:t>
            </a:r>
            <a:r>
              <a:rPr lang="ja-JP" altLang="en-US" dirty="0" smtClean="0"/>
              <a:t>億円に上るとした（大塚、</a:t>
            </a:r>
            <a:r>
              <a:rPr lang="en-US" altLang="ja-JP" dirty="0" smtClean="0"/>
              <a:t>2011</a:t>
            </a:r>
            <a:r>
              <a:rPr lang="ja-JP" altLang="en-US" dirty="0" smtClean="0"/>
              <a:t>より）</a:t>
            </a:r>
            <a:endParaRPr lang="en-US" altLang="ja-JP" dirty="0" smtClean="0"/>
          </a:p>
          <a:p>
            <a:pPr fontAlgn="auto">
              <a:spcAft>
                <a:spcPts val="0"/>
              </a:spcAft>
              <a:buFont typeface="Arial" pitchFamily="34" charset="0"/>
              <a:buChar char="•"/>
              <a:defRPr/>
            </a:pPr>
            <a:endParaRPr lang="ja-JP" altLang="en-US" dirty="0"/>
          </a:p>
        </p:txBody>
      </p:sp>
      <p:sp>
        <p:nvSpPr>
          <p:cNvPr id="4" name="スライド番号プレースホルダー 3"/>
          <p:cNvSpPr>
            <a:spLocks noGrp="1"/>
          </p:cNvSpPr>
          <p:nvPr>
            <p:ph type="sldNum" sz="quarter" idx="12"/>
          </p:nvPr>
        </p:nvSpPr>
        <p:spPr/>
        <p:txBody>
          <a:bodyPr/>
          <a:lstStyle/>
          <a:p>
            <a:pPr>
              <a:defRPr/>
            </a:pPr>
            <a:fld id="{425AAA09-4EA4-4AF5-B193-E384F3AC8FE5}" type="slidenum">
              <a:rPr lang="ja-JP" altLang="en-US"/>
              <a:pPr>
                <a:defRPr/>
              </a:pPr>
              <a:t>16</a:t>
            </a:fld>
            <a:endParaRPr lang="ja-JP"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201612"/>
          </a:xfrm>
        </p:spPr>
        <p:txBody>
          <a:bodyPr rtlCol="0">
            <a:normAutofit fontScale="90000"/>
          </a:bodyPr>
          <a:lstStyle/>
          <a:p>
            <a:pPr fontAlgn="auto">
              <a:spcAft>
                <a:spcPts val="0"/>
              </a:spcAft>
              <a:defRPr/>
            </a:pPr>
            <a:endParaRPr lang="ja-JP" altLang="en-US" dirty="0"/>
          </a:p>
        </p:txBody>
      </p:sp>
      <p:sp>
        <p:nvSpPr>
          <p:cNvPr id="3" name="コンテンツ プレースホルダー 2"/>
          <p:cNvSpPr>
            <a:spLocks noGrp="1"/>
          </p:cNvSpPr>
          <p:nvPr>
            <p:ph idx="1"/>
          </p:nvPr>
        </p:nvSpPr>
        <p:spPr>
          <a:xfrm>
            <a:off x="457200" y="908050"/>
            <a:ext cx="8229600" cy="5545138"/>
          </a:xfrm>
        </p:spPr>
        <p:txBody>
          <a:bodyPr rtlCol="0">
            <a:normAutofit fontScale="77500" lnSpcReduction="20000"/>
          </a:bodyPr>
          <a:lstStyle/>
          <a:p>
            <a:pPr fontAlgn="auto">
              <a:spcAft>
                <a:spcPts val="0"/>
              </a:spcAft>
              <a:buFont typeface="Arial" pitchFamily="34" charset="0"/>
              <a:buChar char="•"/>
              <a:defRPr/>
            </a:pPr>
            <a:r>
              <a:rPr lang="ja-JP" altLang="en-US" dirty="0" smtClean="0"/>
              <a:t>裁判所で決定された</a:t>
            </a:r>
            <a:r>
              <a:rPr lang="en-US" altLang="ja-JP" dirty="0" smtClean="0"/>
              <a:t>2013</a:t>
            </a:r>
            <a:r>
              <a:rPr lang="ja-JP" altLang="en-US" dirty="0" smtClean="0"/>
              <a:t>年</a:t>
            </a:r>
            <a:r>
              <a:rPr lang="en-US" altLang="ja-JP" dirty="0" smtClean="0"/>
              <a:t>12</a:t>
            </a:r>
            <a:r>
              <a:rPr lang="ja-JP" altLang="en-US" dirty="0" smtClean="0"/>
              <a:t>月までの開門に向け、調査を行う。調査の目的は、「開門調査は諫早湾干拓事業潮受け堤防排水門を開放することによる有明海の環境変化を把握する調査である」としている。準備書を基に、農水省は③の「制限開門」の方法を取ろうとしている。農業や防災機能への影響がもっとも小さいためである。</a:t>
            </a:r>
            <a:endParaRPr lang="en-US" altLang="ja-JP" dirty="0" smtClean="0"/>
          </a:p>
          <a:p>
            <a:pPr fontAlgn="auto">
              <a:spcAft>
                <a:spcPts val="0"/>
              </a:spcAft>
              <a:buFont typeface="Arial" pitchFamily="34" charset="0"/>
              <a:buNone/>
              <a:defRPr/>
            </a:pPr>
            <a:r>
              <a:rPr lang="ja-JP" altLang="en-US" dirty="0" smtClean="0"/>
              <a:t>□予測される影響</a:t>
            </a:r>
            <a:endParaRPr lang="en-US" altLang="ja-JP" dirty="0" smtClean="0"/>
          </a:p>
          <a:p>
            <a:pPr fontAlgn="auto">
              <a:spcAft>
                <a:spcPts val="0"/>
              </a:spcAft>
              <a:buFont typeface="Arial" pitchFamily="34" charset="0"/>
              <a:buChar char="•"/>
              <a:defRPr/>
            </a:pPr>
            <a:r>
              <a:rPr lang="ja-JP" altLang="en-US" dirty="0" smtClean="0"/>
              <a:t>潮流の流速が上がる⇒泥が巻きあがり、水が濁る</a:t>
            </a:r>
            <a:endParaRPr lang="en-US" altLang="ja-JP" dirty="0" smtClean="0"/>
          </a:p>
          <a:p>
            <a:pPr fontAlgn="auto">
              <a:spcAft>
                <a:spcPts val="0"/>
              </a:spcAft>
              <a:buFont typeface="Arial" pitchFamily="34" charset="0"/>
              <a:buChar char="•"/>
              <a:defRPr/>
            </a:pPr>
            <a:r>
              <a:rPr lang="ja-JP" altLang="en-US" dirty="0" smtClean="0"/>
              <a:t>水生生物、陸生生物の生息環境が変化する</a:t>
            </a:r>
            <a:endParaRPr lang="en-US" altLang="ja-JP" dirty="0" smtClean="0"/>
          </a:p>
          <a:p>
            <a:pPr fontAlgn="auto">
              <a:spcAft>
                <a:spcPts val="0"/>
              </a:spcAft>
              <a:buFont typeface="Arial" pitchFamily="34" charset="0"/>
              <a:buChar char="•"/>
              <a:defRPr/>
            </a:pPr>
            <a:r>
              <a:rPr lang="ja-JP" altLang="en-US" dirty="0" smtClean="0"/>
              <a:t>農業生産には、調整池への塩分浸透などが起こる</a:t>
            </a:r>
            <a:r>
              <a:rPr lang="en-US" altLang="ja-JP" dirty="0" smtClean="0"/>
              <a:t>……</a:t>
            </a:r>
            <a:r>
              <a:rPr lang="ja-JP" altLang="en-US" dirty="0" smtClean="0"/>
              <a:t>等</a:t>
            </a:r>
            <a:endParaRPr lang="en-US" altLang="ja-JP" dirty="0" smtClean="0"/>
          </a:p>
          <a:p>
            <a:pPr fontAlgn="auto">
              <a:spcAft>
                <a:spcPts val="0"/>
              </a:spcAft>
              <a:buFont typeface="Arial" pitchFamily="34" charset="0"/>
              <a:buNone/>
              <a:defRPr/>
            </a:pPr>
            <a:r>
              <a:rPr lang="ja-JP" altLang="en-US" dirty="0" smtClean="0"/>
              <a:t>＊いずれの方法でも、諫早湾の外の有明海への影響は無いという予測である。</a:t>
            </a:r>
            <a:endParaRPr lang="en-US" altLang="ja-JP" dirty="0" smtClean="0"/>
          </a:p>
          <a:p>
            <a:pPr fontAlgn="auto">
              <a:spcAft>
                <a:spcPts val="0"/>
              </a:spcAft>
              <a:buFont typeface="Arial" pitchFamily="34" charset="0"/>
              <a:buNone/>
              <a:defRPr/>
            </a:pPr>
            <a:r>
              <a:rPr lang="ja-JP" altLang="en-US" sz="2600" dirty="0" smtClean="0"/>
              <a:t>（以上、環境影響評価準備書、及び意見に対する九州農政局の見解より）</a:t>
            </a:r>
            <a:endParaRPr lang="en-US" altLang="ja-JP" sz="2600" dirty="0" smtClean="0"/>
          </a:p>
          <a:p>
            <a:pPr fontAlgn="auto">
              <a:spcAft>
                <a:spcPts val="0"/>
              </a:spcAft>
              <a:buFont typeface="Arial" pitchFamily="34" charset="0"/>
              <a:buNone/>
              <a:defRPr/>
            </a:pPr>
            <a:r>
              <a:rPr lang="ja-JP" altLang="en-US" dirty="0" smtClean="0"/>
              <a:t>　しかし一方で、「「制限開門」で十分な調査ができるかには疑問の余地がある」（大塚、</a:t>
            </a:r>
            <a:r>
              <a:rPr lang="en-US" altLang="ja-JP" dirty="0" smtClean="0"/>
              <a:t>2011</a:t>
            </a:r>
            <a:r>
              <a:rPr lang="ja-JP" altLang="en-US" dirty="0" smtClean="0"/>
              <a:t>）</a:t>
            </a:r>
            <a:endParaRPr lang="ja-JP" altLang="en-US" dirty="0"/>
          </a:p>
        </p:txBody>
      </p:sp>
      <p:sp>
        <p:nvSpPr>
          <p:cNvPr id="4" name="スライド番号プレースホルダー 3"/>
          <p:cNvSpPr>
            <a:spLocks noGrp="1"/>
          </p:cNvSpPr>
          <p:nvPr>
            <p:ph type="sldNum" sz="quarter" idx="12"/>
          </p:nvPr>
        </p:nvSpPr>
        <p:spPr/>
        <p:txBody>
          <a:bodyPr/>
          <a:lstStyle/>
          <a:p>
            <a:pPr>
              <a:defRPr/>
            </a:pPr>
            <a:fld id="{14456D37-BAF6-4A99-8090-7FDA67BC12B6}" type="slidenum">
              <a:rPr lang="ja-JP" altLang="en-US"/>
              <a:pPr>
                <a:defRPr/>
              </a:pPr>
              <a:t>17</a:t>
            </a:fld>
            <a:endParaRPr lang="ja-JP"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タイトル 1"/>
          <p:cNvSpPr>
            <a:spLocks noGrp="1"/>
          </p:cNvSpPr>
          <p:nvPr>
            <p:ph type="title"/>
          </p:nvPr>
        </p:nvSpPr>
        <p:spPr/>
        <p:txBody>
          <a:bodyPr/>
          <a:lstStyle/>
          <a:p>
            <a:r>
              <a:rPr lang="ja-JP" altLang="en-US" smtClean="0"/>
              <a:t>感想</a:t>
            </a:r>
          </a:p>
        </p:txBody>
      </p:sp>
      <p:sp>
        <p:nvSpPr>
          <p:cNvPr id="3" name="コンテンツ プレースホルダ 2"/>
          <p:cNvSpPr>
            <a:spLocks noGrp="1"/>
          </p:cNvSpPr>
          <p:nvPr>
            <p:ph idx="1"/>
          </p:nvPr>
        </p:nvSpPr>
        <p:spPr/>
        <p:txBody>
          <a:bodyPr>
            <a:normAutofit/>
          </a:bodyPr>
          <a:lstStyle/>
          <a:p>
            <a:pPr>
              <a:lnSpc>
                <a:spcPct val="80000"/>
              </a:lnSpc>
            </a:pPr>
            <a:r>
              <a:rPr lang="ja-JP" altLang="en-US" sz="2700" dirty="0" smtClean="0"/>
              <a:t>「物権的請求権の要件である因果関係の調査を（被告に）行わせることとなってしまい、法的には構成しにくい（大塚、</a:t>
            </a:r>
            <a:r>
              <a:rPr lang="en-US" altLang="ja-JP" sz="2700" dirty="0" smtClean="0"/>
              <a:t>2011</a:t>
            </a:r>
            <a:r>
              <a:rPr lang="ja-JP" altLang="en-US" sz="2700" dirty="0" smtClean="0"/>
              <a:t>）」とあった。しかし、漁業被害と事業の因果関係を科学的に完璧に証明することは原告には可能でないと思った。ここでは一審の「反証する義務」という論理で常時開門を命ずる、という論理の方が適切であると思った。</a:t>
            </a:r>
          </a:p>
          <a:p>
            <a:pPr>
              <a:lnSpc>
                <a:spcPct val="80000"/>
              </a:lnSpc>
            </a:pPr>
            <a:r>
              <a:rPr lang="ja-JP" altLang="en-US" sz="2700" dirty="0" smtClean="0"/>
              <a:t>「制限開門」の調査によって、開門の影響評価が十分なものになるか、私も疑問に思った。しかし、排水門の規模から考えると、制限開門しか妥当でないとも思う。開門以外の漁業被害対策を考えた方が問題解決にとって合理的であると思った。</a:t>
            </a:r>
            <a:endParaRPr lang="en-US" altLang="ja-JP" sz="2700" dirty="0" smtClean="0"/>
          </a:p>
        </p:txBody>
      </p:sp>
      <p:sp>
        <p:nvSpPr>
          <p:cNvPr id="4" name="スライド番号プレースホルダ 3"/>
          <p:cNvSpPr>
            <a:spLocks noGrp="1"/>
          </p:cNvSpPr>
          <p:nvPr>
            <p:ph type="sldNum" sz="quarter" idx="12"/>
          </p:nvPr>
        </p:nvSpPr>
        <p:spPr/>
        <p:txBody>
          <a:bodyPr/>
          <a:lstStyle/>
          <a:p>
            <a:pPr>
              <a:defRPr/>
            </a:pPr>
            <a:fld id="{8C9237CA-B9D6-42ED-8DC6-EBB74B21C148}" type="slidenum">
              <a:rPr lang="ja-JP" altLang="en-US"/>
              <a:pPr>
                <a:defRPr/>
              </a:pPr>
              <a:t>18</a:t>
            </a:fld>
            <a:endParaRPr lang="ja-JP"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タイトル 1"/>
          <p:cNvSpPr>
            <a:spLocks noGrp="1"/>
          </p:cNvSpPr>
          <p:nvPr>
            <p:ph type="title"/>
          </p:nvPr>
        </p:nvSpPr>
        <p:spPr/>
        <p:txBody>
          <a:bodyPr/>
          <a:lstStyle/>
          <a:p>
            <a:endParaRPr lang="ja-JP" altLang="en-US" smtClean="0"/>
          </a:p>
        </p:txBody>
      </p:sp>
      <p:sp>
        <p:nvSpPr>
          <p:cNvPr id="3" name="コンテンツ プレースホルダ 2"/>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r>
              <a:rPr lang="ja-JP" altLang="en-US" dirty="0" smtClean="0"/>
              <a:t>参考文献</a:t>
            </a:r>
            <a:endParaRPr lang="en-US" altLang="ja-JP" dirty="0" smtClean="0"/>
          </a:p>
          <a:p>
            <a:pPr fontAlgn="auto">
              <a:spcAft>
                <a:spcPts val="0"/>
              </a:spcAft>
              <a:buFont typeface="Arial" pitchFamily="34" charset="0"/>
              <a:buChar char="•"/>
              <a:defRPr/>
            </a:pPr>
            <a:r>
              <a:rPr lang="ja-JP" altLang="en-US" dirty="0" smtClean="0"/>
              <a:t>前田陽一　「法学教室</a:t>
            </a:r>
            <a:r>
              <a:rPr lang="en-US" altLang="ja-JP" dirty="0" smtClean="0"/>
              <a:t>370</a:t>
            </a:r>
            <a:r>
              <a:rPr lang="ja-JP" altLang="en-US" dirty="0" smtClean="0"/>
              <a:t>号」</a:t>
            </a:r>
            <a:r>
              <a:rPr lang="en-US" altLang="ja-JP" dirty="0" smtClean="0"/>
              <a:t>38</a:t>
            </a:r>
            <a:r>
              <a:rPr lang="ja-JP" altLang="en-US" dirty="0" smtClean="0"/>
              <a:t>項～　</a:t>
            </a:r>
            <a:r>
              <a:rPr lang="en-US" altLang="ja-JP" dirty="0" smtClean="0"/>
              <a:t>2011.7</a:t>
            </a:r>
          </a:p>
          <a:p>
            <a:pPr fontAlgn="auto">
              <a:spcAft>
                <a:spcPts val="0"/>
              </a:spcAft>
              <a:buFont typeface="Arial" pitchFamily="34" charset="0"/>
              <a:buChar char="•"/>
              <a:defRPr/>
            </a:pPr>
            <a:r>
              <a:rPr lang="ja-JP" altLang="en-US" dirty="0" smtClean="0"/>
              <a:t>大塚直　「判例評論</a:t>
            </a:r>
            <a:r>
              <a:rPr lang="en-US" altLang="ja-JP" dirty="0" smtClean="0"/>
              <a:t>632</a:t>
            </a:r>
            <a:r>
              <a:rPr lang="ja-JP" altLang="en-US" dirty="0" smtClean="0"/>
              <a:t>号</a:t>
            </a:r>
            <a:r>
              <a:rPr lang="ja-JP" altLang="en-US" dirty="0"/>
              <a:t>（</a:t>
            </a:r>
            <a:r>
              <a:rPr lang="ja-JP" altLang="en-US" dirty="0" smtClean="0"/>
              <a:t>判例時報</a:t>
            </a:r>
            <a:r>
              <a:rPr lang="en-US" altLang="ja-JP" dirty="0" smtClean="0"/>
              <a:t>2120</a:t>
            </a:r>
            <a:r>
              <a:rPr lang="ja-JP" altLang="en-US" dirty="0" smtClean="0"/>
              <a:t>号）」</a:t>
            </a:r>
            <a:r>
              <a:rPr lang="en-US" altLang="ja-JP" dirty="0" smtClean="0"/>
              <a:t>148</a:t>
            </a:r>
            <a:r>
              <a:rPr lang="ja-JP" altLang="en-US" dirty="0" smtClean="0"/>
              <a:t>項～　</a:t>
            </a:r>
            <a:r>
              <a:rPr lang="en-US" altLang="ja-JP" dirty="0" smtClean="0"/>
              <a:t>2011.10</a:t>
            </a:r>
          </a:p>
          <a:p>
            <a:pPr fontAlgn="auto">
              <a:spcAft>
                <a:spcPts val="0"/>
              </a:spcAft>
              <a:buFont typeface="Arial" pitchFamily="34" charset="0"/>
              <a:buChar char="•"/>
              <a:defRPr/>
            </a:pPr>
            <a:r>
              <a:rPr lang="ja-JP" altLang="en-US" dirty="0" smtClean="0"/>
              <a:t>農林水産省九州農政局　「諫早湾干拓事業の潮受堤防の排水門の開門調査に係る環境影響評価準備書」　</a:t>
            </a:r>
            <a:r>
              <a:rPr lang="en-US" altLang="ja-JP" dirty="0" smtClean="0"/>
              <a:t>2011.10</a:t>
            </a:r>
          </a:p>
          <a:p>
            <a:pPr fontAlgn="auto">
              <a:spcAft>
                <a:spcPts val="0"/>
              </a:spcAft>
              <a:buFont typeface="Arial" pitchFamily="34" charset="0"/>
              <a:buChar char="•"/>
              <a:defRPr/>
            </a:pPr>
            <a:r>
              <a:rPr lang="ja-JP" altLang="en-US" dirty="0" smtClean="0"/>
              <a:t>農林水産省九州農政局　「準備書に対する意見の概要と九州農政局の見解」　</a:t>
            </a:r>
            <a:r>
              <a:rPr lang="en-US" altLang="ja-JP" dirty="0" smtClean="0"/>
              <a:t>2012.1</a:t>
            </a:r>
            <a:endParaRPr lang="en-US" altLang="ja-JP" dirty="0"/>
          </a:p>
          <a:p>
            <a:pPr fontAlgn="auto">
              <a:spcAft>
                <a:spcPts val="0"/>
              </a:spcAft>
              <a:buFont typeface="Arial" pitchFamily="34" charset="0"/>
              <a:buChar char="•"/>
              <a:defRPr/>
            </a:pPr>
            <a:r>
              <a:rPr lang="ja-JP" altLang="en-US" dirty="0" smtClean="0"/>
              <a:t>図</a:t>
            </a:r>
            <a:endParaRPr lang="en-US" altLang="ja-JP" dirty="0" smtClean="0"/>
          </a:p>
          <a:p>
            <a:pPr fontAlgn="auto">
              <a:spcAft>
                <a:spcPts val="0"/>
              </a:spcAft>
              <a:buFont typeface="Arial" pitchFamily="34" charset="0"/>
              <a:buChar char="•"/>
              <a:defRPr/>
            </a:pPr>
            <a:r>
              <a:rPr lang="en-US" altLang="ja-JP" dirty="0" smtClean="0"/>
              <a:t>Google</a:t>
            </a:r>
            <a:r>
              <a:rPr lang="ja-JP" altLang="en-US" dirty="0" smtClean="0"/>
              <a:t>　</a:t>
            </a:r>
            <a:r>
              <a:rPr lang="en-US" altLang="ja-JP" dirty="0" smtClean="0"/>
              <a:t>map</a:t>
            </a:r>
            <a:r>
              <a:rPr lang="ja-JP" altLang="en-US" dirty="0" smtClean="0"/>
              <a:t>より</a:t>
            </a:r>
            <a:endParaRPr lang="en-US" altLang="ja-JP" dirty="0" smtClean="0"/>
          </a:p>
          <a:p>
            <a:pPr fontAlgn="auto">
              <a:spcAft>
                <a:spcPts val="0"/>
              </a:spcAft>
              <a:buFont typeface="Arial" pitchFamily="34" charset="0"/>
              <a:buChar char="•"/>
              <a:defRPr/>
            </a:pPr>
            <a:r>
              <a:rPr lang="ja-JP" altLang="en-US" dirty="0" smtClean="0"/>
              <a:t>九州農政局　「諫早湾干拓事業開門総合調査報告書案」　</a:t>
            </a:r>
            <a:r>
              <a:rPr lang="en-US" altLang="ja-JP" dirty="0" smtClean="0"/>
              <a:t>2003.9</a:t>
            </a:r>
            <a:r>
              <a:rPr lang="ja-JP" altLang="en-US" dirty="0" smtClean="0"/>
              <a:t>　</a:t>
            </a:r>
            <a:endParaRPr lang="en-US" altLang="zh-TW" dirty="0" smtClean="0"/>
          </a:p>
        </p:txBody>
      </p:sp>
      <p:sp>
        <p:nvSpPr>
          <p:cNvPr id="4" name="スライド番号プレースホルダー 3"/>
          <p:cNvSpPr>
            <a:spLocks noGrp="1"/>
          </p:cNvSpPr>
          <p:nvPr>
            <p:ph type="sldNum" sz="quarter" idx="12"/>
          </p:nvPr>
        </p:nvSpPr>
        <p:spPr/>
        <p:txBody>
          <a:bodyPr/>
          <a:lstStyle/>
          <a:p>
            <a:pPr>
              <a:defRPr/>
            </a:pPr>
            <a:fld id="{16D9AA1B-C584-49FA-984E-D011EF59943F}" type="slidenum">
              <a:rPr lang="ja-JP" altLang="en-US"/>
              <a:pPr>
                <a:defRPr/>
              </a:pPr>
              <a:t>19</a:t>
            </a:fld>
            <a:endParaRPr lang="ja-JP"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タイトル 1"/>
          <p:cNvSpPr>
            <a:spLocks noGrp="1"/>
          </p:cNvSpPr>
          <p:nvPr>
            <p:ph type="title"/>
          </p:nvPr>
        </p:nvSpPr>
        <p:spPr/>
        <p:txBody>
          <a:bodyPr/>
          <a:lstStyle/>
          <a:p>
            <a:r>
              <a:rPr lang="en-US" altLang="ja-JP" smtClean="0"/>
              <a:t>Ⅰ</a:t>
            </a:r>
            <a:r>
              <a:rPr lang="ja-JP" altLang="en-US" smtClean="0"/>
              <a:t>．概要</a:t>
            </a:r>
          </a:p>
        </p:txBody>
      </p:sp>
      <p:sp>
        <p:nvSpPr>
          <p:cNvPr id="3" name="コンテンツ プレースホルダ 2"/>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r>
              <a:rPr lang="ja-JP" altLang="en-US" dirty="0" smtClean="0"/>
              <a:t>裁判年</a:t>
            </a:r>
            <a:r>
              <a:rPr lang="ja-JP" altLang="en-US" dirty="0"/>
              <a:t>　</a:t>
            </a:r>
            <a:r>
              <a:rPr lang="ja-JP" altLang="en-US" dirty="0" smtClean="0"/>
              <a:t>平成</a:t>
            </a:r>
            <a:r>
              <a:rPr lang="en-US" altLang="ja-JP" dirty="0" smtClean="0"/>
              <a:t>22</a:t>
            </a:r>
            <a:r>
              <a:rPr lang="ja-JP" altLang="en-US" dirty="0" smtClean="0"/>
              <a:t>年</a:t>
            </a:r>
            <a:r>
              <a:rPr lang="en-US" altLang="ja-JP" dirty="0" smtClean="0"/>
              <a:t>12</a:t>
            </a:r>
            <a:r>
              <a:rPr lang="ja-JP" altLang="en-US" dirty="0" smtClean="0"/>
              <a:t>月</a:t>
            </a:r>
            <a:r>
              <a:rPr lang="en-US" altLang="ja-JP" dirty="0" smtClean="0"/>
              <a:t>6</a:t>
            </a:r>
            <a:r>
              <a:rPr lang="ja-JP" altLang="en-US" dirty="0" smtClean="0"/>
              <a:t>日　福岡高等裁判所</a:t>
            </a:r>
            <a:endParaRPr lang="en-US" altLang="ja-JP" dirty="0" smtClean="0"/>
          </a:p>
          <a:p>
            <a:pPr fontAlgn="auto">
              <a:spcAft>
                <a:spcPts val="0"/>
              </a:spcAft>
              <a:buFont typeface="Arial" pitchFamily="34" charset="0"/>
              <a:buChar char="•"/>
              <a:defRPr/>
            </a:pPr>
            <a:r>
              <a:rPr lang="ja-JP" altLang="en-US" dirty="0" smtClean="0"/>
              <a:t>原告　有明海沿岸の漁民、市民</a:t>
            </a:r>
            <a:endParaRPr lang="en-US" altLang="ja-JP" dirty="0" smtClean="0"/>
          </a:p>
          <a:p>
            <a:pPr fontAlgn="auto">
              <a:spcAft>
                <a:spcPts val="0"/>
              </a:spcAft>
              <a:buFont typeface="Arial" pitchFamily="34" charset="0"/>
              <a:buChar char="•"/>
              <a:defRPr/>
            </a:pPr>
            <a:r>
              <a:rPr lang="ja-JP" altLang="en-US" dirty="0" smtClean="0"/>
              <a:t>被告　国</a:t>
            </a:r>
            <a:endParaRPr lang="en-US" altLang="ja-JP" dirty="0" smtClean="0"/>
          </a:p>
          <a:p>
            <a:pPr fontAlgn="auto">
              <a:spcAft>
                <a:spcPts val="0"/>
              </a:spcAft>
              <a:buFont typeface="Arial" pitchFamily="34" charset="0"/>
              <a:buChar char="•"/>
              <a:defRPr/>
            </a:pPr>
            <a:endParaRPr lang="en-US" altLang="ja-JP" dirty="0" smtClean="0"/>
          </a:p>
          <a:p>
            <a:pPr marL="0" indent="0" fontAlgn="auto">
              <a:spcAft>
                <a:spcPts val="0"/>
              </a:spcAft>
              <a:buFont typeface="Arial" pitchFamily="34" charset="0"/>
              <a:buNone/>
              <a:defRPr/>
            </a:pPr>
            <a:r>
              <a:rPr lang="en-US" altLang="ja-JP" dirty="0" smtClean="0"/>
              <a:t>[</a:t>
            </a:r>
            <a:r>
              <a:rPr lang="ja-JP" altLang="en-US" dirty="0" smtClean="0"/>
              <a:t>別の訴訟</a:t>
            </a:r>
            <a:r>
              <a:rPr lang="en-US" altLang="ja-JP" dirty="0" smtClean="0"/>
              <a:t>]</a:t>
            </a:r>
          </a:p>
          <a:p>
            <a:pPr fontAlgn="auto">
              <a:spcAft>
                <a:spcPts val="0"/>
              </a:spcAft>
              <a:buFont typeface="Arial" pitchFamily="34" charset="0"/>
              <a:buChar char="•"/>
              <a:defRPr/>
            </a:pPr>
            <a:r>
              <a:rPr lang="ja-JP" altLang="en-US" dirty="0" smtClean="0"/>
              <a:t>「ムツゴロウ」等を原告とする民事差止訴訟→棄却。　平成</a:t>
            </a:r>
            <a:r>
              <a:rPr lang="en-US" altLang="ja-JP" dirty="0" smtClean="0"/>
              <a:t>17</a:t>
            </a:r>
            <a:r>
              <a:rPr lang="ja-JP" altLang="en-US" dirty="0"/>
              <a:t>年　</a:t>
            </a:r>
            <a:endParaRPr lang="en-US" altLang="ja-JP" dirty="0" smtClean="0"/>
          </a:p>
          <a:p>
            <a:pPr fontAlgn="auto">
              <a:spcAft>
                <a:spcPts val="0"/>
              </a:spcAft>
              <a:buFont typeface="Arial" pitchFamily="34" charset="0"/>
              <a:buChar char="•"/>
              <a:defRPr/>
            </a:pPr>
            <a:r>
              <a:rPr lang="ja-JP" altLang="en-US" dirty="0" smtClean="0"/>
              <a:t>漁民、住民による工事差止請求　佐賀地裁では工事続行の禁止仮処分が出されたが、高裁で申請を却下、最高裁では抗告棄却の決定をした。　　平成</a:t>
            </a:r>
            <a:r>
              <a:rPr lang="en-US" altLang="ja-JP" dirty="0" smtClean="0"/>
              <a:t>17</a:t>
            </a:r>
            <a:r>
              <a:rPr lang="ja-JP" altLang="en-US" dirty="0" smtClean="0"/>
              <a:t>年</a:t>
            </a:r>
            <a:endParaRPr lang="en-US" altLang="ja-JP" dirty="0" smtClean="0"/>
          </a:p>
          <a:p>
            <a:pPr fontAlgn="auto">
              <a:spcAft>
                <a:spcPts val="0"/>
              </a:spcAft>
              <a:buFont typeface="Arial" pitchFamily="34" charset="0"/>
              <a:buChar char="•"/>
              <a:defRPr/>
            </a:pPr>
            <a:r>
              <a:rPr lang="ja-JP" altLang="en-US" dirty="0" smtClean="0"/>
              <a:t>⇒仮処分申請に対する本案請求として、本件は提起された。　</a:t>
            </a:r>
            <a:endParaRPr lang="en-US" altLang="ja-JP" dirty="0" smtClean="0"/>
          </a:p>
          <a:p>
            <a:pPr fontAlgn="auto">
              <a:spcAft>
                <a:spcPts val="0"/>
              </a:spcAft>
              <a:buFont typeface="Arial" pitchFamily="34" charset="0"/>
              <a:buChar char="•"/>
              <a:defRPr/>
            </a:pPr>
            <a:endParaRPr lang="ja-JP" altLang="en-US" dirty="0"/>
          </a:p>
        </p:txBody>
      </p:sp>
      <p:sp>
        <p:nvSpPr>
          <p:cNvPr id="4" name="スライド番号プレースホルダー 3"/>
          <p:cNvSpPr>
            <a:spLocks noGrp="1"/>
          </p:cNvSpPr>
          <p:nvPr>
            <p:ph type="sldNum" sz="quarter" idx="12"/>
          </p:nvPr>
        </p:nvSpPr>
        <p:spPr/>
        <p:txBody>
          <a:bodyPr/>
          <a:lstStyle/>
          <a:p>
            <a:pPr>
              <a:defRPr/>
            </a:pPr>
            <a:fld id="{AC19D878-367E-47A6-A1C2-771AE5AFA891}" type="slidenum">
              <a:rPr lang="ja-JP" altLang="en-US"/>
              <a:pPr>
                <a:defRPr/>
              </a:pPr>
              <a:t>2</a:t>
            </a:fld>
            <a:endParaRPr lang="ja-JP"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Q&amp;A</a:t>
            </a:r>
            <a:endParaRPr kumimoji="1" lang="ja-JP" altLang="en-US" dirty="0"/>
          </a:p>
        </p:txBody>
      </p:sp>
      <p:sp>
        <p:nvSpPr>
          <p:cNvPr id="3" name="コンテンツ プレースホルダ 2"/>
          <p:cNvSpPr>
            <a:spLocks noGrp="1"/>
          </p:cNvSpPr>
          <p:nvPr>
            <p:ph idx="1"/>
          </p:nvPr>
        </p:nvSpPr>
        <p:spPr/>
        <p:txBody>
          <a:bodyPr/>
          <a:lstStyle/>
          <a:p>
            <a:r>
              <a:rPr kumimoji="1" lang="en-US" altLang="ja-JP" sz="1800" dirty="0" smtClean="0"/>
              <a:t>Q</a:t>
            </a:r>
            <a:r>
              <a:rPr kumimoji="1" lang="ja-JP" altLang="en-US" sz="1800" dirty="0" smtClean="0"/>
              <a:t>被害と事業の因果関係を認定するために必要な調査は？</a:t>
            </a:r>
            <a:endParaRPr kumimoji="1" lang="en-US" altLang="ja-JP" sz="1800" dirty="0" smtClean="0"/>
          </a:p>
          <a:p>
            <a:r>
              <a:rPr kumimoji="1" lang="en-US" altLang="ja-JP" sz="1800" dirty="0" smtClean="0"/>
              <a:t>A</a:t>
            </a:r>
            <a:r>
              <a:rPr kumimoji="1" lang="ja-JP" altLang="en-US" sz="1800" dirty="0" smtClean="0"/>
              <a:t>この高裁では、原告による調査によって経験則上因果関係が高度の蓋然性があるとして認められた。例＝干潟消失で稚魚が生育できなくなった、泥がたまって低酸素状態になった・・・等。</a:t>
            </a:r>
            <a:endParaRPr kumimoji="1" lang="en-US" altLang="ja-JP" sz="1800" dirty="0" smtClean="0"/>
          </a:p>
          <a:p>
            <a:r>
              <a:rPr lang="ja-JP" altLang="en-US" sz="1800" dirty="0" smtClean="0"/>
              <a:t>その一方、被告である国はそれに対して因果関係が無いと十分に反証できないため、その経験則上の因果関係が否定できない。</a:t>
            </a:r>
            <a:endParaRPr kumimoji="1" lang="en-US" altLang="ja-JP" sz="1800" dirty="0" smtClean="0"/>
          </a:p>
          <a:p>
            <a:endParaRPr kumimoji="1" lang="en-US" altLang="ja-JP" sz="1800" dirty="0" smtClean="0"/>
          </a:p>
          <a:p>
            <a:r>
              <a:rPr lang="en-US" altLang="ja-JP" sz="1800" dirty="0" smtClean="0"/>
              <a:t>Q</a:t>
            </a:r>
            <a:r>
              <a:rPr lang="ja-JP" altLang="en-US" sz="1800" dirty="0" smtClean="0"/>
              <a:t>物権的性格について。</a:t>
            </a:r>
            <a:r>
              <a:rPr kumimoji="1" lang="en-US" altLang="ja-JP" sz="1800" dirty="0" smtClean="0"/>
              <a:t>Q</a:t>
            </a:r>
            <a:r>
              <a:rPr kumimoji="1" lang="ja-JP" altLang="en-US" sz="1800" dirty="0" smtClean="0"/>
              <a:t>主位的請求・予備的請求について。⇒宿題参照</a:t>
            </a:r>
            <a:endParaRPr kumimoji="1" lang="en-US" altLang="ja-JP" sz="1800" dirty="0" smtClean="0"/>
          </a:p>
          <a:p>
            <a:endParaRPr lang="en-US" altLang="ja-JP" sz="1800" dirty="0" smtClean="0"/>
          </a:p>
          <a:p>
            <a:r>
              <a:rPr kumimoji="1" lang="en-US" altLang="ja-JP" sz="1800" dirty="0" smtClean="0"/>
              <a:t>Q</a:t>
            </a:r>
            <a:r>
              <a:rPr kumimoji="1" lang="ja-JP" altLang="en-US" sz="1800" dirty="0" smtClean="0"/>
              <a:t>原告の主張にある期待権侵害について</a:t>
            </a:r>
            <a:endParaRPr kumimoji="1" lang="en-US" altLang="ja-JP" sz="1800" dirty="0" smtClean="0"/>
          </a:p>
          <a:p>
            <a:r>
              <a:rPr lang="en-US" altLang="ja-JP" sz="1800" dirty="0" smtClean="0"/>
              <a:t>A</a:t>
            </a:r>
            <a:r>
              <a:rPr lang="ja-JP" altLang="en-US" sz="1800" dirty="0" smtClean="0"/>
              <a:t>特に関心があるものではなかったため取り上げなかった。</a:t>
            </a:r>
            <a:endParaRPr lang="en-US" altLang="ja-JP" sz="1800" dirty="0" smtClean="0"/>
          </a:p>
          <a:p>
            <a:r>
              <a:rPr kumimoji="1" lang="ja-JP" altLang="en-US" sz="1800" dirty="0" smtClean="0"/>
              <a:t>背景は、農林水産省のノリ第三者委員会が「中長期開門調査」実施の提言をしたことである。しかし、原告の期待は保護に値する法的利益であるとは言えないとして否定された。</a:t>
            </a:r>
            <a:endParaRPr kumimoji="1" lang="en-US" altLang="ja-JP" sz="1800" dirty="0" smtClean="0"/>
          </a:p>
          <a:p>
            <a:endParaRPr kumimoji="1" lang="en-US" altLang="ja-JP" sz="1800" dirty="0" smtClean="0"/>
          </a:p>
          <a:p>
            <a:endParaRPr kumimoji="1" lang="ja-JP" altLang="en-US" dirty="0"/>
          </a:p>
        </p:txBody>
      </p:sp>
      <p:sp>
        <p:nvSpPr>
          <p:cNvPr id="4" name="スライド番号プレースホルダ 3"/>
          <p:cNvSpPr>
            <a:spLocks noGrp="1"/>
          </p:cNvSpPr>
          <p:nvPr>
            <p:ph type="sldNum" sz="quarter" idx="12"/>
          </p:nvPr>
        </p:nvSpPr>
        <p:spPr/>
        <p:txBody>
          <a:bodyPr/>
          <a:lstStyle/>
          <a:p>
            <a:pPr>
              <a:defRPr/>
            </a:pPr>
            <a:fld id="{1A539398-641C-4504-B6AE-DFAF0016F369}" type="slidenum">
              <a:rPr lang="ja-JP" altLang="en-US" smtClean="0"/>
              <a:pPr>
                <a:defRPr/>
              </a:pPr>
              <a:t>20</a:t>
            </a:fld>
            <a:endParaRPr lang="ja-JP"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メモ　その他文献</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一審</a:t>
            </a:r>
            <a:r>
              <a:rPr kumimoji="1" lang="en-US" altLang="ja-JP" dirty="0" smtClean="0"/>
              <a:t>…</a:t>
            </a:r>
            <a:r>
              <a:rPr lang="ja-JP" altLang="en-US" dirty="0" smtClean="0"/>
              <a:t>奥田進一、久米一世</a:t>
            </a:r>
            <a:r>
              <a:rPr lang="en-US" altLang="ja-JP" dirty="0" smtClean="0"/>
              <a:t>.</a:t>
            </a:r>
            <a:r>
              <a:rPr lang="ja-JP" altLang="en-US" dirty="0" smtClean="0"/>
              <a:t>「最近の重要環境判例</a:t>
            </a:r>
            <a:r>
              <a:rPr lang="en-US" altLang="ja-JP" dirty="0" smtClean="0"/>
              <a:t>〔</a:t>
            </a:r>
            <a:r>
              <a:rPr lang="ja-JP" altLang="en-US" dirty="0" smtClean="0"/>
              <a:t>環境法研究</a:t>
            </a:r>
            <a:r>
              <a:rPr lang="en-US" altLang="ja-JP" dirty="0" smtClean="0"/>
              <a:t>35〕</a:t>
            </a:r>
            <a:r>
              <a:rPr lang="ja-JP" altLang="en-US" dirty="0" smtClean="0"/>
              <a:t>」</a:t>
            </a:r>
            <a:r>
              <a:rPr lang="en-US" altLang="ja-JP" dirty="0" smtClean="0"/>
              <a:t>152</a:t>
            </a:r>
            <a:r>
              <a:rPr lang="ja-JP" altLang="en-US" dirty="0" smtClean="0"/>
              <a:t>～</a:t>
            </a:r>
            <a:r>
              <a:rPr lang="en-US" altLang="ja-JP" dirty="0" smtClean="0"/>
              <a:t>158</a:t>
            </a:r>
            <a:r>
              <a:rPr lang="ja-JP" altLang="en-US" dirty="0" smtClean="0"/>
              <a:t>項</a:t>
            </a:r>
            <a:r>
              <a:rPr lang="en-US" altLang="ja-JP" dirty="0" smtClean="0"/>
              <a:t>.2010/10</a:t>
            </a:r>
          </a:p>
          <a:p>
            <a:r>
              <a:rPr kumimoji="1" lang="ja-JP" altLang="en-US" dirty="0" smtClean="0"/>
              <a:t>日本弁護士連合公害対策・環境保全委員会編「公害・環境訴訟と弁護士の挑戦」</a:t>
            </a:r>
            <a:r>
              <a:rPr kumimoji="1" lang="en-US" altLang="ja-JP" dirty="0" smtClean="0"/>
              <a:t>217</a:t>
            </a:r>
            <a:r>
              <a:rPr kumimoji="1" lang="ja-JP" altLang="en-US" dirty="0" smtClean="0"/>
              <a:t>項～</a:t>
            </a:r>
            <a:r>
              <a:rPr kumimoji="1" lang="en-US" altLang="ja-JP" dirty="0" smtClean="0"/>
              <a:t>2010</a:t>
            </a:r>
            <a:r>
              <a:rPr kumimoji="1" lang="ja-JP" altLang="en-US" dirty="0" smtClean="0"/>
              <a:t>年</a:t>
            </a:r>
            <a:endParaRPr kumimoji="1" lang="ja-JP" altLang="en-US" dirty="0"/>
          </a:p>
        </p:txBody>
      </p:sp>
      <p:sp>
        <p:nvSpPr>
          <p:cNvPr id="4" name="スライド番号プレースホルダ 3"/>
          <p:cNvSpPr>
            <a:spLocks noGrp="1"/>
          </p:cNvSpPr>
          <p:nvPr>
            <p:ph type="sldNum" sz="quarter" idx="12"/>
          </p:nvPr>
        </p:nvSpPr>
        <p:spPr/>
        <p:txBody>
          <a:bodyPr/>
          <a:lstStyle/>
          <a:p>
            <a:pPr>
              <a:defRPr/>
            </a:pPr>
            <a:fld id="{1A539398-641C-4504-B6AE-DFAF0016F369}" type="slidenum">
              <a:rPr lang="ja-JP" altLang="en-US" smtClean="0"/>
              <a:pPr>
                <a:defRPr/>
              </a:pPr>
              <a:t>21</a:t>
            </a:fld>
            <a:endParaRPr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タイトル 1"/>
          <p:cNvSpPr>
            <a:spLocks noGrp="1"/>
          </p:cNvSpPr>
          <p:nvPr>
            <p:ph type="title"/>
          </p:nvPr>
        </p:nvSpPr>
        <p:spPr/>
        <p:txBody>
          <a:bodyPr/>
          <a:lstStyle/>
          <a:p>
            <a:r>
              <a:rPr lang="ja-JP" altLang="en-US" smtClean="0"/>
              <a:t>概要　事業について</a:t>
            </a:r>
          </a:p>
        </p:txBody>
      </p:sp>
      <p:sp>
        <p:nvSpPr>
          <p:cNvPr id="3" name="コンテンツ プレースホルダ 2"/>
          <p:cNvSpPr>
            <a:spLocks noGrp="1"/>
          </p:cNvSpPr>
          <p:nvPr>
            <p:ph idx="1"/>
          </p:nvPr>
        </p:nvSpPr>
        <p:spPr/>
        <p:txBody>
          <a:bodyPr rtlCol="0">
            <a:normAutofit fontScale="85000" lnSpcReduction="10000"/>
          </a:bodyPr>
          <a:lstStyle/>
          <a:p>
            <a:pPr fontAlgn="auto">
              <a:spcAft>
                <a:spcPts val="0"/>
              </a:spcAft>
              <a:buFont typeface="Arial" pitchFamily="34" charset="0"/>
              <a:buChar char="•"/>
              <a:defRPr/>
            </a:pPr>
            <a:r>
              <a:rPr lang="ja-JP" altLang="en-US" dirty="0" smtClean="0"/>
              <a:t>国営諫早湾土地改良事業としての土地干拓事業において、平成</a:t>
            </a:r>
            <a:r>
              <a:rPr lang="en-US" altLang="ja-JP" dirty="0" smtClean="0"/>
              <a:t>9</a:t>
            </a:r>
            <a:r>
              <a:rPr lang="ja-JP" altLang="en-US" dirty="0" smtClean="0"/>
              <a:t>年に有明海の西北部に位置する諫早湾の湾奥部に南北約</a:t>
            </a:r>
            <a:r>
              <a:rPr lang="en-US" altLang="ja-JP" dirty="0" smtClean="0"/>
              <a:t>7km</a:t>
            </a:r>
            <a:r>
              <a:rPr lang="ja-JP" altLang="en-US" dirty="0" smtClean="0"/>
              <a:t>にわたって本件潮受け堤防を設置した。その奥部約</a:t>
            </a:r>
            <a:r>
              <a:rPr lang="en-US" altLang="ja-JP" dirty="0" smtClean="0"/>
              <a:t>3542ha</a:t>
            </a:r>
            <a:r>
              <a:rPr lang="ja-JP" altLang="en-US" dirty="0" smtClean="0"/>
              <a:t>の海洋部分を締め切り（ギロチンとも呼ばれている）、その内部に農地用の干拓地を造成するとともに、締め切られた内部の海水を淡水化させて調整池とした。</a:t>
            </a:r>
            <a:endParaRPr lang="en-US" altLang="ja-JP" dirty="0" smtClean="0"/>
          </a:p>
          <a:p>
            <a:pPr fontAlgn="auto">
              <a:spcAft>
                <a:spcPts val="0"/>
              </a:spcAft>
              <a:buFont typeface="Arial" pitchFamily="34" charset="0"/>
              <a:buChar char="•"/>
              <a:defRPr/>
            </a:pPr>
            <a:r>
              <a:rPr lang="ja-JP" altLang="en-US" dirty="0" smtClean="0"/>
              <a:t>平成</a:t>
            </a:r>
            <a:r>
              <a:rPr lang="en-US" altLang="ja-JP" dirty="0" smtClean="0"/>
              <a:t>19</a:t>
            </a:r>
            <a:r>
              <a:rPr lang="ja-JP" altLang="en-US" dirty="0" smtClean="0"/>
              <a:t>年に本件事業の農地造成等を含めたすべての工事を終え、平成</a:t>
            </a:r>
            <a:r>
              <a:rPr lang="en-US" altLang="ja-JP" dirty="0" smtClean="0"/>
              <a:t>20</a:t>
            </a:r>
            <a:r>
              <a:rPr lang="ja-JP" altLang="en-US" dirty="0" smtClean="0"/>
              <a:t>年から干拓地において営農が開始された。</a:t>
            </a:r>
            <a:endParaRPr lang="en-US" altLang="ja-JP" dirty="0" smtClean="0"/>
          </a:p>
          <a:p>
            <a:pPr fontAlgn="auto">
              <a:spcAft>
                <a:spcPts val="0"/>
              </a:spcAft>
              <a:buFont typeface="Arial" pitchFamily="34" charset="0"/>
              <a:buNone/>
              <a:defRPr/>
            </a:pPr>
            <a:r>
              <a:rPr lang="ja-JP" altLang="en-US" sz="2400" dirty="0" smtClean="0"/>
              <a:t>　　　　　　　　　　　　　　　　　　　　　　　　　　　　　　　　　　　　　　　　　</a:t>
            </a:r>
            <a:r>
              <a:rPr lang="ja-JP" altLang="en-US" sz="2100" dirty="0" smtClean="0"/>
              <a:t>判例より</a:t>
            </a:r>
            <a:endParaRPr lang="ja-JP" altLang="en-US" sz="2100" dirty="0"/>
          </a:p>
        </p:txBody>
      </p:sp>
      <p:sp>
        <p:nvSpPr>
          <p:cNvPr id="4" name="スライド番号プレースホルダー 3"/>
          <p:cNvSpPr>
            <a:spLocks noGrp="1"/>
          </p:cNvSpPr>
          <p:nvPr>
            <p:ph type="sldNum" sz="quarter" idx="12"/>
          </p:nvPr>
        </p:nvSpPr>
        <p:spPr/>
        <p:txBody>
          <a:bodyPr/>
          <a:lstStyle/>
          <a:p>
            <a:pPr>
              <a:defRPr/>
            </a:pPr>
            <a:fld id="{C7A89399-A862-4515-A022-5FABDE722BCB}" type="slidenum">
              <a:rPr lang="ja-JP" altLang="en-US"/>
              <a:pPr>
                <a:defRPr/>
              </a:pPr>
              <a:t>3</a:t>
            </a:fld>
            <a:endParaRPr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タイトル 1"/>
          <p:cNvSpPr>
            <a:spLocks noGrp="1"/>
          </p:cNvSpPr>
          <p:nvPr>
            <p:ph type="title"/>
          </p:nvPr>
        </p:nvSpPr>
        <p:spPr/>
        <p:txBody>
          <a:bodyPr/>
          <a:lstStyle/>
          <a:p>
            <a:endParaRPr lang="ja-JP" altLang="en-US" smtClean="0"/>
          </a:p>
        </p:txBody>
      </p:sp>
      <p:pic>
        <p:nvPicPr>
          <p:cNvPr id="19458" name="Picture 2"/>
          <p:cNvPicPr>
            <a:picLocks noChangeAspect="1" noChangeArrowheads="1"/>
          </p:cNvPicPr>
          <p:nvPr/>
        </p:nvPicPr>
        <p:blipFill>
          <a:blip r:embed="rId2" cstate="print"/>
          <a:srcRect l="45398" t="28172" r="8829" b="6250"/>
          <a:stretch>
            <a:fillRect/>
          </a:stretch>
        </p:blipFill>
        <p:spPr bwMode="auto">
          <a:xfrm>
            <a:off x="4679950" y="1844675"/>
            <a:ext cx="4464050" cy="4797425"/>
          </a:xfrm>
          <a:prstGeom prst="rect">
            <a:avLst/>
          </a:prstGeom>
          <a:noFill/>
          <a:ln w="9525">
            <a:noFill/>
            <a:miter lim="800000"/>
            <a:headEnd/>
            <a:tailEnd/>
          </a:ln>
        </p:spPr>
      </p:pic>
      <p:sp>
        <p:nvSpPr>
          <p:cNvPr id="19459" name="テキスト ボックス 5"/>
          <p:cNvSpPr txBox="1">
            <a:spLocks noChangeArrowheads="1"/>
          </p:cNvSpPr>
          <p:nvPr/>
        </p:nvSpPr>
        <p:spPr bwMode="auto">
          <a:xfrm>
            <a:off x="179388" y="3500438"/>
            <a:ext cx="2401887" cy="369887"/>
          </a:xfrm>
          <a:prstGeom prst="rect">
            <a:avLst/>
          </a:prstGeom>
          <a:noFill/>
          <a:ln w="9525">
            <a:noFill/>
            <a:miter lim="800000"/>
            <a:headEnd/>
            <a:tailEnd/>
          </a:ln>
        </p:spPr>
        <p:txBody>
          <a:bodyPr wrap="none">
            <a:spAutoFit/>
          </a:bodyPr>
          <a:lstStyle/>
          <a:p>
            <a:r>
              <a:rPr lang="ja-JP" altLang="en-US">
                <a:latin typeface="Calibri" pitchFamily="34" charset="0"/>
              </a:rPr>
              <a:t>九州農政局報告書より</a:t>
            </a:r>
          </a:p>
        </p:txBody>
      </p:sp>
      <p:sp>
        <p:nvSpPr>
          <p:cNvPr id="19460" name="テキスト ボックス 6"/>
          <p:cNvSpPr txBox="1">
            <a:spLocks noChangeArrowheads="1"/>
          </p:cNvSpPr>
          <p:nvPr/>
        </p:nvSpPr>
        <p:spPr bwMode="auto">
          <a:xfrm>
            <a:off x="3563938" y="6092825"/>
            <a:ext cx="812800" cy="369888"/>
          </a:xfrm>
          <a:prstGeom prst="rect">
            <a:avLst/>
          </a:prstGeom>
          <a:noFill/>
          <a:ln w="9525">
            <a:noFill/>
            <a:miter lim="800000"/>
            <a:headEnd/>
            <a:tailEnd/>
          </a:ln>
        </p:spPr>
        <p:txBody>
          <a:bodyPr wrap="none">
            <a:spAutoFit/>
          </a:bodyPr>
          <a:lstStyle/>
          <a:p>
            <a:r>
              <a:rPr lang="en-US" altLang="ja-JP">
                <a:latin typeface="Calibri" pitchFamily="34" charset="0"/>
              </a:rPr>
              <a:t>google</a:t>
            </a:r>
            <a:endParaRPr lang="ja-JP" altLang="en-US">
              <a:latin typeface="Calibri" pitchFamily="34" charset="0"/>
            </a:endParaRPr>
          </a:p>
        </p:txBody>
      </p:sp>
      <p:pic>
        <p:nvPicPr>
          <p:cNvPr id="19461" name="Picture 2"/>
          <p:cNvPicPr>
            <a:picLocks noGrp="1" noChangeAspect="1" noChangeArrowheads="1"/>
          </p:cNvPicPr>
          <p:nvPr>
            <p:ph idx="1"/>
          </p:nvPr>
        </p:nvPicPr>
        <p:blipFill>
          <a:blip r:embed="rId3" cstate="print"/>
          <a:srcRect/>
          <a:stretch>
            <a:fillRect/>
          </a:stretch>
        </p:blipFill>
        <p:spPr>
          <a:xfrm>
            <a:off x="179388" y="333375"/>
            <a:ext cx="5819775" cy="3024188"/>
          </a:xfrm>
        </p:spPr>
      </p:pic>
      <p:sp>
        <p:nvSpPr>
          <p:cNvPr id="8" name="曲折矢印 7"/>
          <p:cNvSpPr/>
          <p:nvPr/>
        </p:nvSpPr>
        <p:spPr>
          <a:xfrm rot="16200000">
            <a:off x="3563937" y="3284538"/>
            <a:ext cx="1152525" cy="187325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schemeClr val="tx1"/>
              </a:solidFill>
            </a:endParaRPr>
          </a:p>
        </p:txBody>
      </p:sp>
      <p:sp>
        <p:nvSpPr>
          <p:cNvPr id="9" name="正方形/長方形 8"/>
          <p:cNvSpPr/>
          <p:nvPr/>
        </p:nvSpPr>
        <p:spPr>
          <a:xfrm>
            <a:off x="5219700" y="3933825"/>
            <a:ext cx="1512888" cy="172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 name="スライド番号プレースホルダー 2"/>
          <p:cNvSpPr>
            <a:spLocks noGrp="1"/>
          </p:cNvSpPr>
          <p:nvPr>
            <p:ph type="sldNum" sz="quarter" idx="12"/>
          </p:nvPr>
        </p:nvSpPr>
        <p:spPr/>
        <p:txBody>
          <a:bodyPr/>
          <a:lstStyle/>
          <a:p>
            <a:pPr>
              <a:defRPr/>
            </a:pPr>
            <a:fld id="{99A0F4FD-6268-49D2-9655-1422AF3D38EE}" type="slidenum">
              <a:rPr lang="ja-JP" altLang="en-US"/>
              <a:pPr>
                <a:defRPr/>
              </a:pPr>
              <a:t>4</a:t>
            </a:fld>
            <a:endParaRPr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タイトル 1"/>
          <p:cNvSpPr>
            <a:spLocks noGrp="1"/>
          </p:cNvSpPr>
          <p:nvPr>
            <p:ph type="title"/>
          </p:nvPr>
        </p:nvSpPr>
        <p:spPr/>
        <p:txBody>
          <a:bodyPr/>
          <a:lstStyle/>
          <a:p>
            <a:r>
              <a:rPr lang="ja-JP" altLang="en-US" smtClean="0"/>
              <a:t>原告の主張</a:t>
            </a:r>
          </a:p>
        </p:txBody>
      </p:sp>
      <p:sp>
        <p:nvSpPr>
          <p:cNvPr id="3" name="コンテンツ プレースホルダ 2"/>
          <p:cNvSpPr>
            <a:spLocks noGrp="1"/>
          </p:cNvSpPr>
          <p:nvPr>
            <p:ph idx="1"/>
          </p:nvPr>
        </p:nvSpPr>
        <p:spPr/>
        <p:txBody>
          <a:bodyPr rtlCol="0">
            <a:normAutofit fontScale="77500" lnSpcReduction="20000"/>
          </a:bodyPr>
          <a:lstStyle/>
          <a:p>
            <a:pPr fontAlgn="auto">
              <a:spcAft>
                <a:spcPts val="0"/>
              </a:spcAft>
              <a:buFont typeface="Arial" pitchFamily="34" charset="0"/>
              <a:buNone/>
              <a:defRPr/>
            </a:pPr>
            <a:r>
              <a:rPr lang="ja-JP" altLang="en-US" dirty="0" smtClean="0"/>
              <a:t>　本件潮受け堤防により、有明海全体において環境悪化や漁業被害が生じたとして、国に対して</a:t>
            </a:r>
            <a:endParaRPr lang="en-US" altLang="ja-JP" dirty="0" smtClean="0"/>
          </a:p>
          <a:p>
            <a:pPr fontAlgn="auto">
              <a:spcAft>
                <a:spcPts val="0"/>
              </a:spcAft>
              <a:buFont typeface="Arial" pitchFamily="34" charset="0"/>
              <a:buChar char="•"/>
              <a:defRPr/>
            </a:pPr>
            <a:r>
              <a:rPr lang="ja-JP" altLang="en-US" dirty="0" smtClean="0"/>
              <a:t>①潮受け堤防の撤去（主位的請求）</a:t>
            </a:r>
            <a:endParaRPr lang="en-US" altLang="ja-JP" dirty="0" smtClean="0"/>
          </a:p>
          <a:p>
            <a:pPr fontAlgn="auto">
              <a:spcAft>
                <a:spcPts val="0"/>
              </a:spcAft>
              <a:buFont typeface="Arial" pitchFamily="34" charset="0"/>
              <a:buChar char="•"/>
              <a:defRPr/>
            </a:pPr>
            <a:r>
              <a:rPr lang="ja-JP" altLang="en-US" dirty="0" smtClean="0"/>
              <a:t>②潮受け堤防の北部及び南部各排水門の常時開放（予備的請求）</a:t>
            </a:r>
            <a:endParaRPr lang="en-US" altLang="ja-JP" dirty="0" smtClean="0"/>
          </a:p>
          <a:p>
            <a:pPr fontAlgn="auto">
              <a:spcAft>
                <a:spcPts val="0"/>
              </a:spcAft>
              <a:buFont typeface="Arial" pitchFamily="34" charset="0"/>
              <a:buChar char="•"/>
              <a:defRPr/>
            </a:pPr>
            <a:r>
              <a:rPr lang="ja-JP" altLang="en-US" dirty="0" smtClean="0"/>
              <a:t>③中期・長期の開門調査を実施しないことによる期待権侵害の慰謝料（開門調査を期待させたこと）</a:t>
            </a:r>
            <a:endParaRPr lang="en-US" altLang="ja-JP" dirty="0" smtClean="0"/>
          </a:p>
          <a:p>
            <a:pPr fontAlgn="auto">
              <a:spcAft>
                <a:spcPts val="0"/>
              </a:spcAft>
              <a:buFont typeface="Arial" pitchFamily="34" charset="0"/>
              <a:buNone/>
              <a:defRPr/>
            </a:pPr>
            <a:r>
              <a:rPr lang="ja-JP" altLang="en-US" dirty="0" smtClean="0"/>
              <a:t>　以上３点を求めた</a:t>
            </a:r>
            <a:endParaRPr lang="en-US" altLang="ja-JP" dirty="0" smtClean="0"/>
          </a:p>
          <a:p>
            <a:pPr fontAlgn="auto">
              <a:spcAft>
                <a:spcPts val="0"/>
              </a:spcAft>
              <a:buFont typeface="Arial" pitchFamily="34" charset="0"/>
              <a:buNone/>
              <a:defRPr/>
            </a:pPr>
            <a:endParaRPr lang="en-US" altLang="ja-JP" dirty="0" smtClean="0"/>
          </a:p>
          <a:p>
            <a:pPr fontAlgn="auto">
              <a:spcAft>
                <a:spcPts val="0"/>
              </a:spcAft>
              <a:buFont typeface="Arial" pitchFamily="34" charset="0"/>
              <a:buNone/>
              <a:defRPr/>
            </a:pPr>
            <a:r>
              <a:rPr lang="ja-JP" altLang="en-US" dirty="0" smtClean="0"/>
              <a:t>　根拠としては、①②漁業権又は漁業を営む権利としての妨害予防請求権及び妨害排除請求権、人格権、環境権並びに自然享有権に基づく③不法行為に基づく損害賠償請求権に基づく</a:t>
            </a:r>
            <a:endParaRPr lang="en-US" altLang="ja-JP" dirty="0" smtClean="0"/>
          </a:p>
          <a:p>
            <a:pPr fontAlgn="auto">
              <a:spcAft>
                <a:spcPts val="0"/>
              </a:spcAft>
              <a:buFont typeface="Arial" pitchFamily="34" charset="0"/>
              <a:buChar char="•"/>
              <a:defRPr/>
            </a:pPr>
            <a:endParaRPr lang="en-US" altLang="ja-JP" dirty="0" smtClean="0"/>
          </a:p>
        </p:txBody>
      </p:sp>
      <p:sp>
        <p:nvSpPr>
          <p:cNvPr id="4" name="スライド番号プレースホルダー 3"/>
          <p:cNvSpPr>
            <a:spLocks noGrp="1"/>
          </p:cNvSpPr>
          <p:nvPr>
            <p:ph type="sldNum" sz="quarter" idx="12"/>
          </p:nvPr>
        </p:nvSpPr>
        <p:spPr/>
        <p:txBody>
          <a:bodyPr/>
          <a:lstStyle/>
          <a:p>
            <a:pPr>
              <a:defRPr/>
            </a:pPr>
            <a:fld id="{7C4F32C4-C59C-4EED-A64D-BD73F0813DA6}" type="slidenum">
              <a:rPr lang="ja-JP" altLang="en-US"/>
              <a:pPr>
                <a:defRPr/>
              </a:pPr>
              <a:t>5</a:t>
            </a:fld>
            <a:endParaRPr lang="ja-JP"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タイトル 1"/>
          <p:cNvSpPr>
            <a:spLocks noGrp="1"/>
          </p:cNvSpPr>
          <p:nvPr>
            <p:ph type="title"/>
          </p:nvPr>
        </p:nvSpPr>
        <p:spPr/>
        <p:txBody>
          <a:bodyPr/>
          <a:lstStyle/>
          <a:p>
            <a:r>
              <a:rPr lang="ja-JP" altLang="en-US" smtClean="0"/>
              <a:t>被告の主張</a:t>
            </a:r>
          </a:p>
        </p:txBody>
      </p:sp>
      <p:sp>
        <p:nvSpPr>
          <p:cNvPr id="3" name="コンテンツ プレースホルダ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ja-JP" altLang="en-US" dirty="0" smtClean="0"/>
              <a:t>事業に係わる堤防締切り等によって漁業者らに漁業被害が発生したとは認められない</a:t>
            </a:r>
            <a:endParaRPr lang="en-US" altLang="ja-JP" dirty="0" smtClean="0"/>
          </a:p>
          <a:p>
            <a:pPr fontAlgn="auto">
              <a:spcAft>
                <a:spcPts val="0"/>
              </a:spcAft>
              <a:buFont typeface="Arial" pitchFamily="34" charset="0"/>
              <a:buChar char="•"/>
              <a:defRPr/>
            </a:pPr>
            <a:r>
              <a:rPr lang="ja-JP" altLang="en-US" dirty="0"/>
              <a:t>潮受け</a:t>
            </a:r>
            <a:r>
              <a:rPr lang="ja-JP" altLang="en-US" dirty="0" smtClean="0"/>
              <a:t>堤防の撤去については多額の費用を要し、営農への悪影響が生じる</a:t>
            </a:r>
            <a:endParaRPr lang="en-US" altLang="ja-JP" dirty="0" smtClean="0"/>
          </a:p>
          <a:p>
            <a:pPr fontAlgn="auto">
              <a:spcAft>
                <a:spcPts val="0"/>
              </a:spcAft>
              <a:buFont typeface="Arial" pitchFamily="34" charset="0"/>
              <a:buChar char="•"/>
              <a:defRPr/>
            </a:pPr>
            <a:r>
              <a:rPr lang="ja-JP" altLang="en-US" dirty="0" smtClean="0"/>
              <a:t>排水門を開放することについても多額の費用を要するほか海域環境への悪影響が予想される</a:t>
            </a:r>
            <a:endParaRPr lang="en-US" altLang="ja-JP" dirty="0" smtClean="0"/>
          </a:p>
          <a:p>
            <a:pPr fontAlgn="auto">
              <a:spcAft>
                <a:spcPts val="0"/>
              </a:spcAft>
              <a:buFont typeface="Arial" pitchFamily="34" charset="0"/>
              <a:buNone/>
              <a:defRPr/>
            </a:pPr>
            <a:r>
              <a:rPr lang="ja-JP" altLang="en-US" dirty="0" smtClean="0"/>
              <a:t>　として原告の主張は到底認められないと主張した。</a:t>
            </a:r>
            <a:endParaRPr lang="en-US" altLang="ja-JP" dirty="0" smtClean="0"/>
          </a:p>
        </p:txBody>
      </p:sp>
      <p:sp>
        <p:nvSpPr>
          <p:cNvPr id="4" name="スライド番号プレースホルダー 3"/>
          <p:cNvSpPr>
            <a:spLocks noGrp="1"/>
          </p:cNvSpPr>
          <p:nvPr>
            <p:ph type="sldNum" sz="quarter" idx="12"/>
          </p:nvPr>
        </p:nvSpPr>
        <p:spPr/>
        <p:txBody>
          <a:bodyPr/>
          <a:lstStyle/>
          <a:p>
            <a:pPr>
              <a:defRPr/>
            </a:pPr>
            <a:fld id="{E6ED99B5-FDDD-430A-8BCD-727CB594BAB2}" type="slidenum">
              <a:rPr lang="ja-JP" altLang="en-US"/>
              <a:pPr>
                <a:defRPr/>
              </a:pPr>
              <a:t>6</a:t>
            </a:fld>
            <a:endParaRPr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タイトル 1"/>
          <p:cNvSpPr>
            <a:spLocks noGrp="1"/>
          </p:cNvSpPr>
          <p:nvPr>
            <p:ph type="title"/>
          </p:nvPr>
        </p:nvSpPr>
        <p:spPr/>
        <p:txBody>
          <a:bodyPr/>
          <a:lstStyle/>
          <a:p>
            <a:r>
              <a:rPr lang="en-US" altLang="ja-JP" smtClean="0"/>
              <a:t>Ⅱ</a:t>
            </a:r>
            <a:r>
              <a:rPr lang="ja-JP" altLang="en-US" smtClean="0"/>
              <a:t>．判旨</a:t>
            </a:r>
          </a:p>
        </p:txBody>
      </p:sp>
      <p:sp>
        <p:nvSpPr>
          <p:cNvPr id="3" name="コンテンツ プレースホルダ 2"/>
          <p:cNvSpPr>
            <a:spLocks noGrp="1"/>
          </p:cNvSpPr>
          <p:nvPr>
            <p:ph idx="1"/>
          </p:nvPr>
        </p:nvSpPr>
        <p:spPr/>
        <p:txBody>
          <a:bodyPr rtlCol="0">
            <a:normAutofit/>
          </a:bodyPr>
          <a:lstStyle/>
          <a:p>
            <a:pPr marL="0" indent="0" fontAlgn="auto">
              <a:spcAft>
                <a:spcPts val="0"/>
              </a:spcAft>
              <a:buFont typeface="Arial" pitchFamily="34" charset="0"/>
              <a:buNone/>
              <a:defRPr/>
            </a:pPr>
            <a:r>
              <a:rPr lang="en-US" altLang="ja-JP" dirty="0" smtClean="0"/>
              <a:t>1</a:t>
            </a:r>
            <a:r>
              <a:rPr lang="ja-JP" altLang="en-US" dirty="0" smtClean="0"/>
              <a:t>　漁業行使権に基づく妨害予防請求及び妨害排除請求の可否</a:t>
            </a:r>
            <a:endParaRPr lang="en-US" altLang="ja-JP" dirty="0" smtClean="0"/>
          </a:p>
          <a:p>
            <a:pPr marL="0" indent="0" fontAlgn="auto">
              <a:spcAft>
                <a:spcPts val="0"/>
              </a:spcAft>
              <a:buFont typeface="Arial" pitchFamily="34" charset="0"/>
              <a:buNone/>
              <a:defRPr/>
            </a:pPr>
            <a:r>
              <a:rPr lang="en-US" altLang="ja-JP" dirty="0" smtClean="0"/>
              <a:t>2</a:t>
            </a:r>
            <a:r>
              <a:rPr lang="ja-JP" altLang="en-US" dirty="0" smtClean="0"/>
              <a:t>　漁業被害の有無及び本件事業と漁業被害との因果関係の有無</a:t>
            </a:r>
            <a:endParaRPr lang="en-US" altLang="ja-JP" dirty="0" smtClean="0"/>
          </a:p>
          <a:p>
            <a:pPr marL="0" indent="0" fontAlgn="auto">
              <a:spcAft>
                <a:spcPts val="0"/>
              </a:spcAft>
              <a:buFont typeface="Arial" pitchFamily="34" charset="0"/>
              <a:buNone/>
              <a:defRPr/>
            </a:pPr>
            <a:r>
              <a:rPr lang="en-US" altLang="ja-JP" dirty="0" smtClean="0"/>
              <a:t>3</a:t>
            </a:r>
            <a:r>
              <a:rPr lang="ja-JP" altLang="en-US" dirty="0" smtClean="0"/>
              <a:t>　本件堤防の締切りの違法性</a:t>
            </a:r>
            <a:endParaRPr lang="en-US" altLang="ja-JP" dirty="0" smtClean="0"/>
          </a:p>
          <a:p>
            <a:pPr fontAlgn="auto">
              <a:spcAft>
                <a:spcPts val="0"/>
              </a:spcAft>
              <a:buFont typeface="Arial" pitchFamily="34" charset="0"/>
              <a:buChar char="•"/>
              <a:defRPr/>
            </a:pPr>
            <a:endParaRPr lang="en-US" altLang="ja-JP" dirty="0" smtClean="0"/>
          </a:p>
          <a:p>
            <a:pPr fontAlgn="auto">
              <a:spcAft>
                <a:spcPts val="0"/>
              </a:spcAft>
              <a:buFont typeface="Arial" pitchFamily="34" charset="0"/>
              <a:buNone/>
              <a:defRPr/>
            </a:pPr>
            <a:r>
              <a:rPr lang="ja-JP" altLang="en-US" dirty="0" smtClean="0"/>
              <a:t>　以上</a:t>
            </a:r>
            <a:r>
              <a:rPr lang="en-US" altLang="ja-JP" dirty="0" smtClean="0"/>
              <a:t>3</a:t>
            </a:r>
            <a:r>
              <a:rPr lang="ja-JP" altLang="en-US" dirty="0" smtClean="0"/>
              <a:t>点が主な争点となった（判例タイムズより）</a:t>
            </a:r>
            <a:endParaRPr lang="ja-JP" altLang="en-US" dirty="0"/>
          </a:p>
        </p:txBody>
      </p:sp>
      <p:sp>
        <p:nvSpPr>
          <p:cNvPr id="4" name="スライド番号プレースホルダー 3"/>
          <p:cNvSpPr>
            <a:spLocks noGrp="1"/>
          </p:cNvSpPr>
          <p:nvPr>
            <p:ph type="sldNum" sz="quarter" idx="12"/>
          </p:nvPr>
        </p:nvSpPr>
        <p:spPr/>
        <p:txBody>
          <a:bodyPr/>
          <a:lstStyle/>
          <a:p>
            <a:pPr>
              <a:defRPr/>
            </a:pPr>
            <a:fld id="{F1A13D20-6D28-40F1-9D31-D8156EC43D99}" type="slidenum">
              <a:rPr lang="ja-JP" altLang="en-US"/>
              <a:pPr>
                <a:defRPr/>
              </a:pPr>
              <a:t>7</a:t>
            </a:fld>
            <a:endParaRPr lang="ja-JP"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fontScale="90000"/>
          </a:bodyPr>
          <a:lstStyle/>
          <a:p>
            <a:pPr fontAlgn="auto">
              <a:spcAft>
                <a:spcPts val="0"/>
              </a:spcAft>
              <a:defRPr/>
            </a:pPr>
            <a:r>
              <a:rPr lang="ja-JP" altLang="en-US" dirty="0" smtClean="0"/>
              <a:t>１　漁業行使権に基づく妨害予防請求及び妨害排除請求の可否</a:t>
            </a:r>
            <a:endParaRPr lang="ja-JP" altLang="en-US" dirty="0"/>
          </a:p>
        </p:txBody>
      </p:sp>
      <p:sp>
        <p:nvSpPr>
          <p:cNvPr id="23554" name="コンテンツ プレースホルダ 2"/>
          <p:cNvSpPr>
            <a:spLocks noGrp="1"/>
          </p:cNvSpPr>
          <p:nvPr>
            <p:ph idx="1"/>
          </p:nvPr>
        </p:nvSpPr>
        <p:spPr/>
        <p:txBody>
          <a:bodyPr/>
          <a:lstStyle/>
          <a:p>
            <a:r>
              <a:rPr lang="ja-JP" altLang="en-US" dirty="0" smtClean="0"/>
              <a:t>「漁業行使権は、</a:t>
            </a:r>
            <a:r>
              <a:rPr lang="en-US" altLang="ja-JP" dirty="0" smtClean="0"/>
              <a:t>…</a:t>
            </a:r>
            <a:r>
              <a:rPr lang="ja-JP" altLang="en-US" dirty="0" smtClean="0"/>
              <a:t>物権的性格を有し、第三者が</a:t>
            </a:r>
            <a:r>
              <a:rPr lang="en-US" altLang="ja-JP" dirty="0" smtClean="0"/>
              <a:t>…</a:t>
            </a:r>
            <a:r>
              <a:rPr lang="ja-JP" altLang="en-US" dirty="0" smtClean="0"/>
              <a:t>権利行使の円満な状態を侵害したときには、（漁協の）組合員はその第三者に対し、妨害予防請求権や妨害排除請求権を行使することができると解される。</a:t>
            </a:r>
            <a:r>
              <a:rPr lang="ja-JP" altLang="en-US" dirty="0" smtClean="0"/>
              <a:t>」</a:t>
            </a:r>
            <a:r>
              <a:rPr lang="ja-JP" altLang="en-US" sz="2000" dirty="0" smtClean="0"/>
              <a:t>判例</a:t>
            </a:r>
            <a:r>
              <a:rPr lang="ja-JP" altLang="en-US" sz="2000" dirty="0" smtClean="0"/>
              <a:t>より</a:t>
            </a:r>
            <a:endParaRPr lang="en-US" altLang="ja-JP" sz="2000" dirty="0" smtClean="0"/>
          </a:p>
          <a:p>
            <a:r>
              <a:rPr lang="ja-JP" altLang="en-US" sz="2000" dirty="0" smtClean="0"/>
              <a:t>漁業法</a:t>
            </a:r>
            <a:r>
              <a:rPr lang="en-US" altLang="ja-JP" sz="2000" dirty="0" smtClean="0"/>
              <a:t>23</a:t>
            </a:r>
            <a:r>
              <a:rPr lang="ja-JP" altLang="en-US" sz="2000" dirty="0" smtClean="0"/>
              <a:t>条</a:t>
            </a:r>
            <a:r>
              <a:rPr lang="en-US" altLang="ja-JP" sz="2000" dirty="0" smtClean="0"/>
              <a:t>1</a:t>
            </a:r>
            <a:r>
              <a:rPr lang="ja-JP" altLang="en-US" sz="2000" dirty="0" smtClean="0"/>
              <a:t>項＝漁業権は、物権とみなし、土地に関する規定を準用する。</a:t>
            </a:r>
            <a:endParaRPr lang="en-US" altLang="ja-JP" sz="2000" dirty="0" smtClean="0"/>
          </a:p>
          <a:p>
            <a:r>
              <a:rPr lang="ja-JP" altLang="en-US" dirty="0" smtClean="0"/>
              <a:t>＊人格権、環境権、自然享有権に基づく請求については認められなかった。</a:t>
            </a:r>
            <a:endParaRPr lang="en-US" altLang="ja-JP" dirty="0" smtClean="0"/>
          </a:p>
        </p:txBody>
      </p:sp>
      <p:sp>
        <p:nvSpPr>
          <p:cNvPr id="4" name="スライド番号プレースホルダー 3"/>
          <p:cNvSpPr>
            <a:spLocks noGrp="1"/>
          </p:cNvSpPr>
          <p:nvPr>
            <p:ph type="sldNum" sz="quarter" idx="12"/>
          </p:nvPr>
        </p:nvSpPr>
        <p:spPr/>
        <p:txBody>
          <a:bodyPr/>
          <a:lstStyle/>
          <a:p>
            <a:pPr>
              <a:defRPr/>
            </a:pPr>
            <a:fld id="{32BDDA41-E846-4BDE-9789-4393B80DDD43}" type="slidenum">
              <a:rPr lang="ja-JP" altLang="en-US"/>
              <a:pPr>
                <a:defRPr/>
              </a:pPr>
              <a:t>8</a:t>
            </a:fld>
            <a:endParaRPr lang="ja-JP"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fontScale="90000"/>
          </a:bodyPr>
          <a:lstStyle/>
          <a:p>
            <a:pPr fontAlgn="auto">
              <a:spcAft>
                <a:spcPts val="0"/>
              </a:spcAft>
              <a:defRPr/>
            </a:pPr>
            <a:r>
              <a:rPr lang="ja-JP" altLang="en-US" dirty="0" smtClean="0"/>
              <a:t>２　漁業被害の有無及び本件事業と漁業被害との因果関係の有無</a:t>
            </a:r>
            <a:endParaRPr lang="ja-JP" altLang="en-US" dirty="0"/>
          </a:p>
        </p:txBody>
      </p:sp>
      <p:sp>
        <p:nvSpPr>
          <p:cNvPr id="3" name="コンテンツ プレースホルダ 2"/>
          <p:cNvSpPr>
            <a:spLocks noGrp="1"/>
          </p:cNvSpPr>
          <p:nvPr>
            <p:ph idx="1"/>
          </p:nvPr>
        </p:nvSpPr>
        <p:spPr/>
        <p:txBody>
          <a:bodyPr rtlCol="0">
            <a:normAutofit fontScale="92500"/>
          </a:bodyPr>
          <a:lstStyle/>
          <a:p>
            <a:pPr fontAlgn="auto">
              <a:spcAft>
                <a:spcPts val="0"/>
              </a:spcAft>
              <a:buFont typeface="Arial" pitchFamily="34" charset="0"/>
              <a:buNone/>
              <a:defRPr/>
            </a:pPr>
            <a:r>
              <a:rPr lang="ja-JP" altLang="en-US" dirty="0" smtClean="0"/>
              <a:t>諫早湾及び近傍部において</a:t>
            </a:r>
            <a:endParaRPr lang="en-US" altLang="ja-JP" dirty="0" smtClean="0"/>
          </a:p>
          <a:p>
            <a:pPr fontAlgn="auto">
              <a:spcAft>
                <a:spcPts val="0"/>
              </a:spcAft>
              <a:buFont typeface="Arial" pitchFamily="34" charset="0"/>
              <a:buChar char="•"/>
              <a:defRPr/>
            </a:pPr>
            <a:r>
              <a:rPr lang="ja-JP" altLang="en-US" dirty="0" smtClean="0"/>
              <a:t>「潮受け堤防の締切りによって予備的請求に係わる漁業被害が発生した蓋然性が高い。</a:t>
            </a:r>
            <a:r>
              <a:rPr lang="en-US" altLang="ja-JP" dirty="0" smtClean="0"/>
              <a:t>…</a:t>
            </a:r>
          </a:p>
          <a:p>
            <a:pPr fontAlgn="auto">
              <a:spcAft>
                <a:spcPts val="0"/>
              </a:spcAft>
              <a:buFont typeface="Arial" pitchFamily="34" charset="0"/>
              <a:buChar char="•"/>
              <a:defRPr/>
            </a:pPr>
            <a:r>
              <a:rPr lang="ja-JP" altLang="en-US" dirty="0" smtClean="0"/>
              <a:t>（堤防締切りによる干潟の消失、潮流速の減少などから）経験則上、潮受け堤防締切りと漁業被害との</a:t>
            </a:r>
            <a:r>
              <a:rPr lang="ja-JP" altLang="en-US" b="1" dirty="0" smtClean="0"/>
              <a:t>因果関係を肯定</a:t>
            </a:r>
            <a:r>
              <a:rPr lang="ja-JP" altLang="en-US" dirty="0" smtClean="0"/>
              <a:t>するのが相当である。</a:t>
            </a:r>
            <a:r>
              <a:rPr lang="en-US" altLang="ja-JP" dirty="0" smtClean="0"/>
              <a:t>…</a:t>
            </a:r>
          </a:p>
          <a:p>
            <a:pPr fontAlgn="auto">
              <a:spcAft>
                <a:spcPts val="0"/>
              </a:spcAft>
              <a:buFont typeface="Arial" pitchFamily="34" charset="0"/>
              <a:buChar char="•"/>
              <a:defRPr/>
            </a:pPr>
            <a:r>
              <a:rPr lang="ja-JP" altLang="en-US" dirty="0" smtClean="0"/>
              <a:t>潮受け堤防の締切り以外の原因も競合した可能性は否定できないが、そうであるからといって</a:t>
            </a:r>
            <a:r>
              <a:rPr lang="en-US" altLang="ja-JP" dirty="0" smtClean="0"/>
              <a:t>…</a:t>
            </a:r>
            <a:r>
              <a:rPr lang="ja-JP" altLang="en-US" dirty="0" smtClean="0"/>
              <a:t>因果関係が否定されるものではない。</a:t>
            </a:r>
            <a:r>
              <a:rPr lang="ja-JP" altLang="en-US" dirty="0" smtClean="0"/>
              <a:t>」</a:t>
            </a:r>
            <a:r>
              <a:rPr lang="ja-JP" altLang="en-US" sz="2200" dirty="0" smtClean="0"/>
              <a:t>判例</a:t>
            </a:r>
            <a:r>
              <a:rPr lang="ja-JP" altLang="en-US" sz="2200" dirty="0" smtClean="0"/>
              <a:t>より</a:t>
            </a:r>
            <a:endParaRPr lang="en-US" altLang="ja-JP" sz="2200" dirty="0" smtClean="0"/>
          </a:p>
          <a:p>
            <a:pPr fontAlgn="auto">
              <a:spcAft>
                <a:spcPts val="0"/>
              </a:spcAft>
              <a:buFont typeface="Arial" pitchFamily="34" charset="0"/>
              <a:buChar char="•"/>
              <a:defRPr/>
            </a:pPr>
            <a:endParaRPr lang="ja-JP" altLang="en-US" dirty="0"/>
          </a:p>
        </p:txBody>
      </p:sp>
      <p:sp>
        <p:nvSpPr>
          <p:cNvPr id="4" name="スライド番号プレースホルダー 3"/>
          <p:cNvSpPr>
            <a:spLocks noGrp="1"/>
          </p:cNvSpPr>
          <p:nvPr>
            <p:ph type="sldNum" sz="quarter" idx="12"/>
          </p:nvPr>
        </p:nvSpPr>
        <p:spPr/>
        <p:txBody>
          <a:bodyPr/>
          <a:lstStyle/>
          <a:p>
            <a:pPr>
              <a:defRPr/>
            </a:pPr>
            <a:fld id="{37DF3574-E257-408E-BC53-1DDB8526C166}" type="slidenum">
              <a:rPr lang="ja-JP" altLang="en-US"/>
              <a:pPr>
                <a:defRPr/>
              </a:pPr>
              <a:t>9</a:t>
            </a:fld>
            <a:endParaRPr lang="ja-JP"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2369</TotalTime>
  <Words>1802</Words>
  <Application>Microsoft Office PowerPoint</Application>
  <PresentationFormat>画面に合わせる (4:3)</PresentationFormat>
  <Paragraphs>131</Paragraphs>
  <Slides>21</Slides>
  <Notes>5</Notes>
  <HiddenSlides>0</HiddenSlides>
  <MMClips>0</MMClips>
  <ScaleCrop>false</ScaleCrop>
  <HeadingPairs>
    <vt:vector size="4" baseType="variant">
      <vt:variant>
        <vt:lpstr>テーマ</vt:lpstr>
      </vt:variant>
      <vt:variant>
        <vt:i4>1</vt:i4>
      </vt:variant>
      <vt:variant>
        <vt:lpstr>スライド タイトル</vt:lpstr>
      </vt:variant>
      <vt:variant>
        <vt:i4>21</vt:i4>
      </vt:variant>
    </vt:vector>
  </HeadingPairs>
  <TitlesOfParts>
    <vt:vector size="22" baseType="lpstr">
      <vt:lpstr>Office テーマ</vt:lpstr>
      <vt:lpstr>諫早湾干拓地潮受け堤防撤去等請求事件</vt:lpstr>
      <vt:lpstr>Ⅰ．概要</vt:lpstr>
      <vt:lpstr>概要　事業について</vt:lpstr>
      <vt:lpstr>スライド 4</vt:lpstr>
      <vt:lpstr>原告の主張</vt:lpstr>
      <vt:lpstr>被告の主張</vt:lpstr>
      <vt:lpstr>Ⅱ．判旨</vt:lpstr>
      <vt:lpstr>１　漁業行使権に基づく妨害予防請求及び妨害排除請求の可否</vt:lpstr>
      <vt:lpstr>２　漁業被害の有無及び本件事業と漁業被害との因果関係の有無</vt:lpstr>
      <vt:lpstr>３　本件堤防の締切りの違法性</vt:lpstr>
      <vt:lpstr>主位的請求については</vt:lpstr>
      <vt:lpstr>予備的請求については</vt:lpstr>
      <vt:lpstr>判決</vt:lpstr>
      <vt:lpstr>評釈</vt:lpstr>
      <vt:lpstr>スライド 15</vt:lpstr>
      <vt:lpstr>Ⅲ．　開門調査について</vt:lpstr>
      <vt:lpstr>スライド 17</vt:lpstr>
      <vt:lpstr>感想</vt:lpstr>
      <vt:lpstr>スライド 19</vt:lpstr>
      <vt:lpstr>Q&amp;A</vt:lpstr>
      <vt:lpstr>メモ　その他文献</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Hara Megumi</dc:creator>
  <cp:lastModifiedBy>Hara Megumi</cp:lastModifiedBy>
  <cp:revision>164</cp:revision>
  <dcterms:created xsi:type="dcterms:W3CDTF">2012-05-06T09:02:27Z</dcterms:created>
  <dcterms:modified xsi:type="dcterms:W3CDTF">2012-05-13T14:11:02Z</dcterms:modified>
</cp:coreProperties>
</file>