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0" r:id="rId4"/>
    <p:sldId id="258" r:id="rId5"/>
    <p:sldId id="264" r:id="rId6"/>
    <p:sldId id="259" r:id="rId7"/>
    <p:sldId id="268" r:id="rId8"/>
    <p:sldId id="265" r:id="rId9"/>
    <p:sldId id="273" r:id="rId10"/>
    <p:sldId id="267" r:id="rId11"/>
    <p:sldId id="272" r:id="rId12"/>
    <p:sldId id="269" r:id="rId13"/>
    <p:sldId id="270" r:id="rId14"/>
    <p:sldId id="271" r:id="rId15"/>
    <p:sldId id="274" r:id="rId16"/>
    <p:sldId id="275" r:id="rId17"/>
    <p:sldId id="262"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6EAA30-24B0-4D81-951A-E6C6751632CC}" type="datetimeFigureOut">
              <a:rPr kumimoji="1" lang="ja-JP" altLang="en-US" smtClean="0"/>
              <a:t>2012/4/18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107F0-2701-46B0-AE74-6A3CE7F028F6}"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9AC3E87-9982-4BBD-8359-DD046B1B06A0}" type="datetime1">
              <a:rPr kumimoji="1" lang="ja-JP" altLang="en-US" smtClean="0"/>
              <a:t>2012/4/18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7748F38-13EF-4108-8D4A-4235BEC4D885}"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017E233-EF86-4F4E-9216-5E9E1C4A4DD3}" type="datetime1">
              <a:rPr kumimoji="1" lang="ja-JP" altLang="en-US" smtClean="0"/>
              <a:t>2012/4/18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7748F38-13EF-4108-8D4A-4235BEC4D885}"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05C4FDB-5B67-44DC-8626-6FA14BAC0A4D}" type="datetime1">
              <a:rPr kumimoji="1" lang="ja-JP" altLang="en-US" smtClean="0"/>
              <a:t>2012/4/18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7748F38-13EF-4108-8D4A-4235BEC4D885}"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636CFAC-2234-4998-9175-9C53BDEBCBC3}" type="datetime1">
              <a:rPr kumimoji="1" lang="ja-JP" altLang="en-US" smtClean="0"/>
              <a:t>2012/4/18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7748F38-13EF-4108-8D4A-4235BEC4D885}"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A6662F6-31E4-403B-ACF5-6A4031F454A8}" type="datetime1">
              <a:rPr kumimoji="1" lang="ja-JP" altLang="en-US" smtClean="0"/>
              <a:t>2012/4/18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7748F38-13EF-4108-8D4A-4235BEC4D885}"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BEFB5A5-37AE-4681-9B46-D5785FD3E60F}" type="datetime1">
              <a:rPr kumimoji="1" lang="ja-JP" altLang="en-US" smtClean="0"/>
              <a:t>2012/4/18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7748F38-13EF-4108-8D4A-4235BEC4D885}"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BA14A5C-A1B2-4F46-8B32-3BFED4A14093}" type="datetime1">
              <a:rPr kumimoji="1" lang="ja-JP" altLang="en-US" smtClean="0"/>
              <a:t>2012/4/18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7748F38-13EF-4108-8D4A-4235BEC4D885}"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07ECF72-6413-420C-8F71-4217BF95879B}" type="datetime1">
              <a:rPr kumimoji="1" lang="ja-JP" altLang="en-US" smtClean="0"/>
              <a:t>2012/4/18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7748F38-13EF-4108-8D4A-4235BEC4D885}"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2D80ADC-7ABD-4CF7-9A8D-A4A361EAA961}" type="datetime1">
              <a:rPr kumimoji="1" lang="ja-JP" altLang="en-US" smtClean="0"/>
              <a:t>2012/4/18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7748F38-13EF-4108-8D4A-4235BEC4D885}"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4C3D40E-5C1D-44DB-B0CB-F65481591C05}" type="datetime1">
              <a:rPr kumimoji="1" lang="ja-JP" altLang="en-US" smtClean="0"/>
              <a:t>2012/4/18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7748F38-13EF-4108-8D4A-4235BEC4D885}"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4E6A3BE-EDB5-4D74-B88F-661492A3D838}" type="datetime1">
              <a:rPr kumimoji="1" lang="ja-JP" altLang="en-US" smtClean="0"/>
              <a:t>2012/4/18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7748F38-13EF-4108-8D4A-4235BEC4D885}"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0B17D-BAE4-4F9F-B61E-240BEA84C409}" type="datetime1">
              <a:rPr kumimoji="1" lang="ja-JP" altLang="en-US" smtClean="0"/>
              <a:t>2012/4/18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748F38-13EF-4108-8D4A-4235BEC4D88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kotsu.city.osaka.jp/general/eigyou/top.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西大阪延伸線　都市計画事業　許認可処分取消請求事件</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B7748F38-13EF-4108-8D4A-4235BEC4D885}" type="slidenum">
              <a:rPr kumimoji="1" lang="ja-JP" altLang="en-US" smtClean="0"/>
              <a:pPr/>
              <a:t>1</a:t>
            </a:fld>
            <a:endParaRPr kumimoji="1" lang="ja-JP" altLang="en-US"/>
          </a:p>
        </p:txBody>
      </p:sp>
      <p:pic>
        <p:nvPicPr>
          <p:cNvPr id="1033" name="Picture 9" descr="C:\Users\megumi\AppData\Local\Microsoft\Windows\Temporary Internet Files\Content.IE5\HMHO4CUA\MC900292786[1].wmf"/>
          <p:cNvPicPr>
            <a:picLocks noChangeAspect="1" noChangeArrowheads="1"/>
          </p:cNvPicPr>
          <p:nvPr/>
        </p:nvPicPr>
        <p:blipFill>
          <a:blip r:embed="rId2" cstate="print"/>
          <a:srcRect/>
          <a:stretch>
            <a:fillRect/>
          </a:stretch>
        </p:blipFill>
        <p:spPr bwMode="auto">
          <a:xfrm>
            <a:off x="4932040" y="4221088"/>
            <a:ext cx="1798625" cy="1561795"/>
          </a:xfrm>
          <a:prstGeom prst="rect">
            <a:avLst/>
          </a:prstGeom>
          <a:noFill/>
        </p:spPr>
      </p:pic>
      <p:pic>
        <p:nvPicPr>
          <p:cNvPr id="1026" name="Picture 2" descr="C:\Users\megumi\AppData\Local\Microsoft\Windows\Temporary Internet Files\Content.IE5\RYD0I8G5\MC900417994[1].wmf"/>
          <p:cNvPicPr>
            <a:picLocks noChangeAspect="1" noChangeArrowheads="1"/>
          </p:cNvPicPr>
          <p:nvPr/>
        </p:nvPicPr>
        <p:blipFill>
          <a:blip r:embed="rId3" cstate="print"/>
          <a:srcRect/>
          <a:stretch>
            <a:fillRect/>
          </a:stretch>
        </p:blipFill>
        <p:spPr bwMode="auto">
          <a:xfrm>
            <a:off x="3491880" y="4365104"/>
            <a:ext cx="2548783" cy="150486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30026"/>
          </a:xfrm>
        </p:spPr>
        <p:txBody>
          <a:bodyPr>
            <a:normAutofit fontScale="90000"/>
          </a:bodyPr>
          <a:lstStyle/>
          <a:p>
            <a:endParaRPr kumimoji="1" lang="ja-JP" altLang="en-US" dirty="0"/>
          </a:p>
        </p:txBody>
      </p:sp>
      <p:sp>
        <p:nvSpPr>
          <p:cNvPr id="3" name="コンテンツ プレースホルダー 2"/>
          <p:cNvSpPr>
            <a:spLocks noGrp="1"/>
          </p:cNvSpPr>
          <p:nvPr>
            <p:ph idx="1"/>
          </p:nvPr>
        </p:nvSpPr>
        <p:spPr>
          <a:xfrm>
            <a:off x="457200" y="548680"/>
            <a:ext cx="8229600" cy="5760640"/>
          </a:xfrm>
        </p:spPr>
        <p:txBody>
          <a:bodyPr>
            <a:normAutofit fontScale="77500" lnSpcReduction="20000"/>
          </a:bodyPr>
          <a:lstStyle/>
          <a:p>
            <a:pPr>
              <a:buNone/>
            </a:pPr>
            <a:r>
              <a:rPr lang="ja-JP" altLang="en-US" dirty="0" smtClean="0"/>
              <a:t>○当該</a:t>
            </a:r>
            <a:r>
              <a:rPr lang="ja-JP" altLang="en-US" dirty="0" smtClean="0"/>
              <a:t>法令</a:t>
            </a:r>
            <a:endParaRPr kumimoji="1" lang="en-US" altLang="ja-JP" dirty="0" smtClean="0"/>
          </a:p>
          <a:p>
            <a:r>
              <a:rPr kumimoji="1" lang="ja-JP" altLang="en-US" dirty="0" smtClean="0"/>
              <a:t>都市計画法</a:t>
            </a:r>
            <a:endParaRPr kumimoji="1" lang="en-US" altLang="ja-JP" dirty="0" smtClean="0"/>
          </a:p>
          <a:p>
            <a:r>
              <a:rPr lang="ja-JP" altLang="en-US" dirty="0" smtClean="0"/>
              <a:t>環境基本法</a:t>
            </a:r>
            <a:endParaRPr lang="en-US" altLang="ja-JP" dirty="0" smtClean="0"/>
          </a:p>
          <a:p>
            <a:r>
              <a:rPr kumimoji="1" lang="ja-JP" altLang="en-US" dirty="0"/>
              <a:t>環境影響</a:t>
            </a:r>
            <a:r>
              <a:rPr kumimoji="1" lang="ja-JP" altLang="en-US" dirty="0" smtClean="0"/>
              <a:t>評価法</a:t>
            </a:r>
            <a:endParaRPr kumimoji="1" lang="en-US" altLang="ja-JP" dirty="0" smtClean="0"/>
          </a:p>
          <a:p>
            <a:r>
              <a:rPr lang="ja-JP" altLang="en-US" dirty="0" smtClean="0"/>
              <a:t>大阪府環境影響評価</a:t>
            </a:r>
            <a:r>
              <a:rPr lang="ja-JP" altLang="en-US" dirty="0" smtClean="0"/>
              <a:t>条例</a:t>
            </a:r>
            <a:endParaRPr lang="en-US" altLang="ja-JP" dirty="0" smtClean="0"/>
          </a:p>
          <a:p>
            <a:r>
              <a:rPr lang="ja-JP" altLang="en-US" dirty="0" smtClean="0"/>
              <a:t>大阪市</a:t>
            </a:r>
            <a:r>
              <a:rPr lang="ja-JP" altLang="en-US" dirty="0" smtClean="0"/>
              <a:t>環境影響評価</a:t>
            </a:r>
            <a:r>
              <a:rPr kumimoji="1" lang="ja-JP" altLang="en-US" dirty="0" smtClean="0"/>
              <a:t>条例</a:t>
            </a:r>
            <a:endParaRPr kumimoji="1" lang="en-US" altLang="ja-JP" dirty="0" smtClean="0"/>
          </a:p>
          <a:p>
            <a:pPr>
              <a:buNone/>
            </a:pPr>
            <a:r>
              <a:rPr lang="ja-JP" altLang="en-US" dirty="0" smtClean="0"/>
              <a:t>・・・都市</a:t>
            </a:r>
            <a:r>
              <a:rPr lang="ja-JP" altLang="en-US" dirty="0" smtClean="0"/>
              <a:t>計画</a:t>
            </a:r>
            <a:r>
              <a:rPr lang="ja-JP" altLang="en-US" dirty="0" smtClean="0"/>
              <a:t>事業の認可は当該事業が都市計画に適合していることを基準として行うこと、都市計画は環境基本法に基づく公害防止計画に適合するものでなければならない、これを担保するために所定の環境影響評価の手続きが法律及び条例によって定められている。</a:t>
            </a:r>
            <a:r>
              <a:rPr lang="en-US" altLang="ja-JP" dirty="0" smtClean="0"/>
              <a:t>…</a:t>
            </a:r>
            <a:r>
              <a:rPr lang="ja-JP" altLang="en-US" dirty="0" smtClean="0"/>
              <a:t>　</a:t>
            </a:r>
            <a:r>
              <a:rPr kumimoji="1" lang="ja-JP" altLang="en-US" dirty="0" smtClean="0"/>
              <a:t>事業に伴う騒音、振動等によって、住民に健康又は生活環境の被害が発生することを防止し、良好な生活環境を保全することも、その趣旨及び目的とするものと解される。</a:t>
            </a:r>
            <a:endParaRPr kumimoji="1" lang="en-US" altLang="ja-JP" dirty="0" smtClean="0"/>
          </a:p>
          <a:p>
            <a:pPr>
              <a:buNone/>
            </a:pPr>
            <a:r>
              <a:rPr lang="ja-JP" altLang="en-US" dirty="0" smtClean="0"/>
              <a:t>　⇒原告適格はある</a:t>
            </a:r>
            <a:endParaRPr lang="en-US" altLang="ja-JP" dirty="0" smtClean="0"/>
          </a:p>
          <a:p>
            <a:pPr>
              <a:buNone/>
            </a:pPr>
            <a:r>
              <a:rPr kumimoji="1" lang="ja-JP" altLang="en-US" dirty="0" smtClean="0"/>
              <a:t>　　（ただし、一部の原告については否定した）</a:t>
            </a:r>
            <a:endParaRPr kumimoji="1" lang="ja-JP" altLang="en-US" dirty="0"/>
          </a:p>
        </p:txBody>
      </p:sp>
      <p:sp>
        <p:nvSpPr>
          <p:cNvPr id="4" name="スライド番号プレースホルダ 3"/>
          <p:cNvSpPr>
            <a:spLocks noGrp="1"/>
          </p:cNvSpPr>
          <p:nvPr>
            <p:ph type="sldNum" sz="quarter" idx="12"/>
          </p:nvPr>
        </p:nvSpPr>
        <p:spPr/>
        <p:txBody>
          <a:bodyPr/>
          <a:lstStyle/>
          <a:p>
            <a:fld id="{B7748F38-13EF-4108-8D4A-4235BEC4D885}" type="slidenum">
              <a:rPr kumimoji="1" lang="ja-JP" altLang="en-US" smtClean="0"/>
              <a:pPr/>
              <a:t>10</a:t>
            </a:fld>
            <a:endParaRPr kumimoji="1" lang="ja-JP" altLang="en-US"/>
          </a:p>
        </p:txBody>
      </p:sp>
    </p:spTree>
    <p:extLst>
      <p:ext uri="{BB962C8B-B14F-4D97-AF65-F5344CB8AC3E}">
        <p14:creationId xmlns:p14="http://schemas.microsoft.com/office/powerpoint/2010/main" xmlns="" val="1434552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「本判決は、小田急訴訟の枠組みに沿って原告適格を判断しているが、新たに環境基本法と環境影響評価法を関係法令として位置づけたことが特徴である。」（大久保、</a:t>
            </a:r>
            <a:r>
              <a:rPr kumimoji="1" lang="en-US" altLang="ja-JP" dirty="0" smtClean="0"/>
              <a:t>2010</a:t>
            </a:r>
            <a:r>
              <a:rPr kumimoji="1" lang="ja-JP" altLang="en-US" dirty="0" smtClean="0"/>
              <a:t>）</a:t>
            </a:r>
            <a:endParaRPr lang="en-US" altLang="ja-JP" dirty="0" smtClean="0"/>
          </a:p>
          <a:p>
            <a:r>
              <a:rPr kumimoji="1" lang="ja-JP" altLang="en-US" dirty="0" smtClean="0"/>
              <a:t>（一部の原告で原告適格が否定されたことに関して）「個々の住民の個別の事情を勘案して実態に即した検討が行われた。」（村田・岸本、</a:t>
            </a:r>
            <a:r>
              <a:rPr kumimoji="1" lang="en-US" altLang="ja-JP" dirty="0" smtClean="0"/>
              <a:t>2009</a:t>
            </a:r>
            <a:r>
              <a:rPr kumimoji="1" lang="ja-JP" altLang="en-US" dirty="0" smtClean="0"/>
              <a:t>）</a:t>
            </a:r>
            <a:endParaRPr kumimoji="1" lang="en-US" altLang="ja-JP" dirty="0" smtClean="0"/>
          </a:p>
        </p:txBody>
      </p:sp>
      <p:sp>
        <p:nvSpPr>
          <p:cNvPr id="4" name="スライド番号プレースホルダ 3"/>
          <p:cNvSpPr>
            <a:spLocks noGrp="1"/>
          </p:cNvSpPr>
          <p:nvPr>
            <p:ph type="sldNum" sz="quarter" idx="12"/>
          </p:nvPr>
        </p:nvSpPr>
        <p:spPr/>
        <p:txBody>
          <a:bodyPr/>
          <a:lstStyle/>
          <a:p>
            <a:fld id="{B7748F38-13EF-4108-8D4A-4235BEC4D885}" type="slidenum">
              <a:rPr kumimoji="1" lang="ja-JP" altLang="en-US" smtClean="0"/>
              <a:pPr/>
              <a:t>11</a:t>
            </a:fld>
            <a:endParaRPr kumimoji="1"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②都市計画変更</a:t>
            </a:r>
            <a:r>
              <a:rPr lang="ja-JP" altLang="en-US" dirty="0" smtClean="0"/>
              <a:t>決定の</a:t>
            </a:r>
            <a:r>
              <a:rPr lang="ja-JP" altLang="en-US" dirty="0" smtClean="0"/>
              <a:t>適法性</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都市計画を決定する行政庁の広範な裁量にゆだねられているというべきである。</a:t>
            </a:r>
            <a:endParaRPr lang="en-US" altLang="ja-JP" dirty="0" smtClean="0"/>
          </a:p>
          <a:p>
            <a:r>
              <a:rPr lang="ja-JP" altLang="en-US" dirty="0" smtClean="0"/>
              <a:t>当該</a:t>
            </a:r>
            <a:r>
              <a:rPr lang="ja-JP" altLang="en-US" dirty="0" smtClean="0"/>
              <a:t>決定又は変更の基礎とされた重要な事実に誤認があること等により重要な事実の基礎を欠くこととなる場合、又は、事実に対する評価が明らかに合理性を欠くこと、判断の過程において考慮すべき事情を考慮しないこと等によりその内容が社会の通念に照らし著しく妥当性を欠くものと認められる場合に限り、裁量権の範囲を逸脱し又はこれを濫用したものとして違法とすべき。</a:t>
            </a:r>
            <a:endParaRPr lang="en-US" altLang="ja-JP" dirty="0" smtClean="0"/>
          </a:p>
          <a:p>
            <a:pPr>
              <a:buNone/>
            </a:pPr>
            <a:r>
              <a:rPr lang="ja-JP" altLang="en-US" sz="2200" dirty="0" smtClean="0"/>
              <a:t>　　　（最高裁第一小法廷平成</a:t>
            </a:r>
            <a:r>
              <a:rPr lang="en-US" altLang="ja-JP" sz="2200" dirty="0" smtClean="0"/>
              <a:t>18</a:t>
            </a:r>
            <a:r>
              <a:rPr lang="ja-JP" altLang="en-US" sz="2200" dirty="0" smtClean="0"/>
              <a:t>年</a:t>
            </a:r>
            <a:r>
              <a:rPr lang="en-US" altLang="ja-JP" sz="2200" dirty="0" smtClean="0"/>
              <a:t>11</a:t>
            </a:r>
            <a:r>
              <a:rPr lang="ja-JP" altLang="en-US" sz="2200" dirty="0" smtClean="0"/>
              <a:t>月</a:t>
            </a:r>
            <a:r>
              <a:rPr lang="en-US" altLang="ja-JP" sz="2200" dirty="0" smtClean="0"/>
              <a:t>2</a:t>
            </a:r>
            <a:r>
              <a:rPr lang="ja-JP" altLang="en-US" sz="2200" dirty="0" smtClean="0"/>
              <a:t>日判決）←小田急線の裁判</a:t>
            </a:r>
            <a:endParaRPr lang="en-US" altLang="ja-JP" sz="2200" dirty="0" smtClean="0"/>
          </a:p>
        </p:txBody>
      </p:sp>
      <p:sp>
        <p:nvSpPr>
          <p:cNvPr id="4" name="スライド番号プレースホルダ 3"/>
          <p:cNvSpPr>
            <a:spLocks noGrp="1"/>
          </p:cNvSpPr>
          <p:nvPr>
            <p:ph type="sldNum" sz="quarter" idx="12"/>
          </p:nvPr>
        </p:nvSpPr>
        <p:spPr/>
        <p:txBody>
          <a:bodyPr/>
          <a:lstStyle/>
          <a:p>
            <a:fld id="{B7748F38-13EF-4108-8D4A-4235BEC4D885}" type="slidenum">
              <a:rPr kumimoji="1" lang="ja-JP" altLang="en-US" smtClean="0"/>
              <a:pPr/>
              <a:t>12</a:t>
            </a:fld>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②都市</a:t>
            </a:r>
            <a:r>
              <a:rPr lang="ja-JP" altLang="en-US" dirty="0" smtClean="0"/>
              <a:t>計画変更決定の</a:t>
            </a:r>
            <a:r>
              <a:rPr lang="ja-JP" altLang="en-US" dirty="0" smtClean="0"/>
              <a:t>適法性</a:t>
            </a:r>
            <a:endParaRPr kumimoji="1" lang="ja-JP" altLang="en-US" dirty="0"/>
          </a:p>
        </p:txBody>
      </p:sp>
      <p:sp>
        <p:nvSpPr>
          <p:cNvPr id="3" name="コンテンツ プレースホルダ 2"/>
          <p:cNvSpPr>
            <a:spLocks noGrp="1"/>
          </p:cNvSpPr>
          <p:nvPr>
            <p:ph idx="1"/>
          </p:nvPr>
        </p:nvSpPr>
        <p:spPr>
          <a:xfrm>
            <a:off x="457200" y="1600200"/>
            <a:ext cx="8229600" cy="4853136"/>
          </a:xfrm>
        </p:spPr>
        <p:txBody>
          <a:bodyPr>
            <a:normAutofit fontScale="85000" lnSpcReduction="20000"/>
          </a:bodyPr>
          <a:lstStyle/>
          <a:p>
            <a:pPr>
              <a:buNone/>
            </a:pPr>
            <a:r>
              <a:rPr kumimoji="1" lang="ja-JP" altLang="en-US" dirty="0" smtClean="0"/>
              <a:t>原告側により以下の問題点が指摘された。</a:t>
            </a:r>
            <a:endParaRPr kumimoji="1" lang="en-US" altLang="ja-JP" dirty="0" smtClean="0"/>
          </a:p>
          <a:p>
            <a:pPr>
              <a:buNone/>
            </a:pPr>
            <a:r>
              <a:rPr lang="ja-JP" altLang="en-US" dirty="0" smtClean="0"/>
              <a:t>　</a:t>
            </a:r>
            <a:r>
              <a:rPr kumimoji="1" lang="ja-JP" altLang="en-US" dirty="0" smtClean="0"/>
              <a:t>西大阪延伸線の</a:t>
            </a:r>
            <a:endParaRPr kumimoji="1" lang="en-US" altLang="ja-JP" dirty="0" smtClean="0"/>
          </a:p>
          <a:p>
            <a:r>
              <a:rPr kumimoji="1" lang="ja-JP" altLang="en-US" dirty="0" smtClean="0"/>
              <a:t>必要性</a:t>
            </a:r>
            <a:endParaRPr kumimoji="1" lang="en-US" altLang="ja-JP" dirty="0" smtClean="0"/>
          </a:p>
          <a:p>
            <a:r>
              <a:rPr lang="ja-JP" altLang="en-US" dirty="0" smtClean="0"/>
              <a:t>需要予測の甘さ</a:t>
            </a:r>
            <a:endParaRPr lang="en-US" altLang="ja-JP" dirty="0" smtClean="0"/>
          </a:p>
          <a:p>
            <a:r>
              <a:rPr lang="ja-JP" altLang="en-US" dirty="0" smtClean="0"/>
              <a:t>地下化の検討がされていない</a:t>
            </a:r>
            <a:endParaRPr lang="en-US" altLang="ja-JP" dirty="0" smtClean="0"/>
          </a:p>
          <a:p>
            <a:r>
              <a:rPr lang="ja-JP" altLang="en-US" dirty="0" smtClean="0"/>
              <a:t>環境影響</a:t>
            </a:r>
            <a:r>
              <a:rPr lang="ja-JP" altLang="en-US" dirty="0" smtClean="0"/>
              <a:t>評価</a:t>
            </a:r>
            <a:endParaRPr lang="en-US" altLang="ja-JP" dirty="0" smtClean="0"/>
          </a:p>
          <a:p>
            <a:pPr>
              <a:buNone/>
            </a:pPr>
            <a:r>
              <a:rPr lang="ja-JP" altLang="en-US" dirty="0" smtClean="0"/>
              <a:t>　裁判所はこれらに対して、「事実の基礎を欠いたり、判断の内容が社会通念に照らして著しく妥当性を欠くような違法があったとはいえない」とした。</a:t>
            </a:r>
            <a:endParaRPr lang="en-US" altLang="ja-JP" dirty="0" smtClean="0"/>
          </a:p>
          <a:p>
            <a:pPr>
              <a:buNone/>
            </a:pPr>
            <a:r>
              <a:rPr lang="ja-JP" altLang="en-US" dirty="0" smtClean="0"/>
              <a:t>⇒大阪市が本件変更決定をしたことには、裁量権の範囲を逸脱し、又はこれを濫用したとして違法となるということはできない。</a:t>
            </a:r>
            <a:endParaRPr lang="en-US" altLang="ja-JP" dirty="0" smtClean="0"/>
          </a:p>
          <a:p>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B7748F38-13EF-4108-8D4A-4235BEC4D885}" type="slidenum">
              <a:rPr kumimoji="1" lang="ja-JP" altLang="en-US" smtClean="0"/>
              <a:pPr/>
              <a:t>13</a:t>
            </a:fld>
            <a:endParaRPr kumimoji="1"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環境影響</a:t>
            </a:r>
            <a:r>
              <a:rPr lang="ja-JP" altLang="en-US" dirty="0" smtClean="0"/>
              <a:t>評価について</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pPr>
              <a:buNone/>
            </a:pPr>
            <a:r>
              <a:rPr lang="en-US" altLang="ja-JP" dirty="0" smtClean="0"/>
              <a:t>(1)</a:t>
            </a:r>
            <a:r>
              <a:rPr lang="ja-JP" altLang="en-US" dirty="0" smtClean="0"/>
              <a:t>鉄道騒音の予測モデル「森藤式」の</a:t>
            </a:r>
            <a:r>
              <a:rPr lang="ja-JP" altLang="en-US" dirty="0" smtClean="0"/>
              <a:t>独自の改変</a:t>
            </a:r>
            <a:endParaRPr lang="en-US" altLang="ja-JP" dirty="0" smtClean="0"/>
          </a:p>
          <a:p>
            <a:pPr>
              <a:buNone/>
            </a:pPr>
            <a:r>
              <a:rPr lang="en-US" altLang="ja-JP" dirty="0" smtClean="0"/>
              <a:t>(2)</a:t>
            </a:r>
            <a:r>
              <a:rPr lang="ja-JP" altLang="en-US" dirty="0" smtClean="0"/>
              <a:t>実測</a:t>
            </a:r>
            <a:r>
              <a:rPr lang="ja-JP" altLang="en-US" dirty="0" smtClean="0"/>
              <a:t>データ等の間違い、恣意的な</a:t>
            </a:r>
            <a:r>
              <a:rPr lang="ja-JP" altLang="en-US" dirty="0" smtClean="0"/>
              <a:t>取り扱い</a:t>
            </a:r>
            <a:endParaRPr lang="en-US" altLang="ja-JP" dirty="0" smtClean="0"/>
          </a:p>
          <a:p>
            <a:pPr>
              <a:buNone/>
            </a:pPr>
            <a:r>
              <a:rPr lang="ja-JP" altLang="en-US" dirty="0" smtClean="0"/>
              <a:t>　　↓</a:t>
            </a:r>
            <a:endParaRPr lang="en-US" altLang="ja-JP" dirty="0" smtClean="0"/>
          </a:p>
          <a:p>
            <a:r>
              <a:rPr lang="en-US" altLang="ja-JP" dirty="0" smtClean="0"/>
              <a:t>(1)</a:t>
            </a:r>
            <a:r>
              <a:rPr lang="ja-JP" altLang="en-US" dirty="0" smtClean="0"/>
              <a:t>採用が予定される騒音対策を前提として、実測値による検証が十分にされている限り、所要の補正がされることは容認している</a:t>
            </a:r>
            <a:endParaRPr lang="en-US" altLang="ja-JP" dirty="0" smtClean="0"/>
          </a:p>
          <a:p>
            <a:r>
              <a:rPr lang="en-US" altLang="ja-JP" dirty="0" smtClean="0"/>
              <a:t>(2</a:t>
            </a:r>
            <a:r>
              <a:rPr lang="en-US" altLang="ja-JP" dirty="0" smtClean="0"/>
              <a:t>)</a:t>
            </a:r>
            <a:r>
              <a:rPr lang="ja-JP" altLang="en-US" dirty="0" smtClean="0"/>
              <a:t>計測方法に誤りがあったが測定結果にはほとんど影響は無い。測定点が少ないことや異常値として除外したことは予測モデルの検証が十分にされているため、上記指摘は理由が無い。</a:t>
            </a:r>
            <a:endParaRPr lang="en-US" altLang="ja-JP" dirty="0" smtClean="0"/>
          </a:p>
          <a:p>
            <a:pPr>
              <a:buNone/>
            </a:pPr>
            <a:endParaRPr lang="ja-JP" altLang="en-US"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B7748F38-13EF-4108-8D4A-4235BEC4D885}" type="slidenum">
              <a:rPr kumimoji="1" lang="ja-JP" altLang="en-US" smtClean="0"/>
              <a:pPr/>
              <a:t>14</a:t>
            </a:fld>
            <a:endParaRPr kumimoji="1" lang="ja-JP"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fontScale="92500" lnSpcReduction="10000"/>
          </a:bodyPr>
          <a:lstStyle/>
          <a:p>
            <a:r>
              <a:rPr kumimoji="1" lang="ja-JP" altLang="en-US" dirty="0" smtClean="0"/>
              <a:t>環境影響評価についての原告の指摘に対し、「</a:t>
            </a:r>
            <a:r>
              <a:rPr lang="ja-JP" altLang="en-US" dirty="0" smtClean="0"/>
              <a:t>本判決では、</a:t>
            </a:r>
            <a:r>
              <a:rPr kumimoji="1" lang="en-US" altLang="ja-JP" dirty="0" smtClean="0"/>
              <a:t>『</a:t>
            </a:r>
            <a:r>
              <a:rPr kumimoji="1" lang="ja-JP" altLang="en-US" dirty="0" smtClean="0"/>
              <a:t>・・・本件評価書は、十分に事後的な検証に耐えうる</a:t>
            </a:r>
            <a:r>
              <a:rPr kumimoji="1" lang="en-US" altLang="ja-JP" dirty="0" smtClean="0"/>
              <a:t>』</a:t>
            </a:r>
            <a:r>
              <a:rPr kumimoji="1" lang="ja-JP" altLang="en-US" dirty="0" smtClean="0"/>
              <a:t>のであって、技術指針の趣旨に反しないとしている。しかし、行政内部での透明性ではなく、外部に対する透明性の視点からは</a:t>
            </a:r>
            <a:r>
              <a:rPr lang="ja-JP" altLang="en-US" dirty="0" smtClean="0"/>
              <a:t>、疑問がないわけではない。</a:t>
            </a:r>
            <a:r>
              <a:rPr kumimoji="1" lang="ja-JP" altLang="en-US" dirty="0" smtClean="0"/>
              <a:t>」（下山、</a:t>
            </a:r>
            <a:r>
              <a:rPr kumimoji="1" lang="en-US" altLang="ja-JP" dirty="0" smtClean="0"/>
              <a:t>2010</a:t>
            </a:r>
            <a:r>
              <a:rPr kumimoji="1" lang="ja-JP" altLang="en-US" dirty="0" smtClean="0"/>
              <a:t>）</a:t>
            </a:r>
            <a:endParaRPr kumimoji="1" lang="en-US" altLang="ja-JP" dirty="0" smtClean="0"/>
          </a:p>
          <a:p>
            <a:r>
              <a:rPr lang="ja-JP" altLang="en-US" dirty="0" smtClean="0"/>
              <a:t>本件工事施行認可取消訴訟の控訴審判決では、本件評価書に一部過誤があることを認めているが、本件認可に裁量権の逸脱・濫用は認められないとしている。（高橋、</a:t>
            </a:r>
            <a:r>
              <a:rPr lang="en-US" altLang="ja-JP" dirty="0" smtClean="0"/>
              <a:t>2009</a:t>
            </a:r>
            <a:r>
              <a:rPr lang="ja-JP" altLang="en-US"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B7748F38-13EF-4108-8D4A-4235BEC4D885}" type="slidenum">
              <a:rPr kumimoji="1" lang="ja-JP" altLang="en-US" smtClean="0"/>
              <a:pPr/>
              <a:t>15</a:t>
            </a:fld>
            <a:endParaRPr kumimoji="1" lang="ja-JP"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感想</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ja-JP" altLang="en-US" dirty="0" smtClean="0"/>
              <a:t>騒音等の健康に著しい被害を及ぼすと一般に認められている被害については、処分の第三者の訴えであっても原告適格が認められやすいことがわかった。他の環境被害についても広く認められるようになる傾向にあるようだ。</a:t>
            </a:r>
            <a:endParaRPr kumimoji="1" lang="en-US" altLang="ja-JP" dirty="0" smtClean="0"/>
          </a:p>
          <a:p>
            <a:r>
              <a:rPr lang="ja-JP" altLang="en-US" dirty="0" smtClean="0"/>
              <a:t>環境影響</a:t>
            </a:r>
            <a:r>
              <a:rPr lang="ja-JP" altLang="en-US" dirty="0" smtClean="0"/>
              <a:t>評価については、いい加減な調査をしたと受け取られておかしくないものであったと思った。事業が始まってから違法と判決を下すのでは混乱をきたすおそれが多く、認可の段階で厳密に審査される必要性が高い。</a:t>
            </a:r>
            <a:endParaRPr lang="en-US" altLang="ja-JP" dirty="0" smtClean="0"/>
          </a:p>
          <a:p>
            <a:r>
              <a:rPr kumimoji="1" lang="ja-JP" altLang="en-US" dirty="0" smtClean="0"/>
              <a:t>評価の技術的な誤りを裁判で審査する</a:t>
            </a:r>
            <a:r>
              <a:rPr kumimoji="1" lang="ja-JP" altLang="en-US" smtClean="0"/>
              <a:t>のは現状では困難</a:t>
            </a:r>
            <a:r>
              <a:rPr kumimoji="1" lang="ja-JP" altLang="en-US" dirty="0" smtClean="0"/>
              <a:t>であるように</a:t>
            </a:r>
            <a:r>
              <a:rPr kumimoji="1" lang="ja-JP" altLang="en-US" smtClean="0"/>
              <a:t>思った。</a:t>
            </a:r>
            <a:endParaRPr kumimoji="1" lang="ja-JP" altLang="en-US" dirty="0"/>
          </a:p>
        </p:txBody>
      </p:sp>
      <p:sp>
        <p:nvSpPr>
          <p:cNvPr id="4" name="スライド番号プレースホルダ 3"/>
          <p:cNvSpPr>
            <a:spLocks noGrp="1"/>
          </p:cNvSpPr>
          <p:nvPr>
            <p:ph type="sldNum" sz="quarter" idx="12"/>
          </p:nvPr>
        </p:nvSpPr>
        <p:spPr/>
        <p:txBody>
          <a:bodyPr/>
          <a:lstStyle/>
          <a:p>
            <a:fld id="{B7748F38-13EF-4108-8D4A-4235BEC4D885}" type="slidenum">
              <a:rPr kumimoji="1" lang="ja-JP" altLang="en-US" smtClean="0"/>
              <a:pPr/>
              <a:t>16</a:t>
            </a:fld>
            <a:endParaRPr kumimoji="1" lang="ja-JP"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a:xfrm>
            <a:off x="457200" y="1600200"/>
            <a:ext cx="8229600" cy="4709120"/>
          </a:xfrm>
        </p:spPr>
        <p:txBody>
          <a:bodyPr>
            <a:normAutofit fontScale="77500" lnSpcReduction="20000"/>
          </a:bodyPr>
          <a:lstStyle/>
          <a:p>
            <a:r>
              <a:rPr lang="ja-JP" altLang="en-US" dirty="0" smtClean="0"/>
              <a:t>櫻井敬子・橋本博之　「行政法」　</a:t>
            </a:r>
            <a:r>
              <a:rPr lang="en-US" altLang="ja-JP" dirty="0" smtClean="0"/>
              <a:t>p274</a:t>
            </a:r>
            <a:r>
              <a:rPr lang="ja-JP" altLang="en-US" dirty="0" smtClean="0"/>
              <a:t>～</a:t>
            </a:r>
            <a:r>
              <a:rPr lang="en-US" altLang="ja-JP" dirty="0" smtClean="0"/>
              <a:t>275</a:t>
            </a:r>
            <a:r>
              <a:rPr lang="ja-JP" altLang="en-US" dirty="0" smtClean="0"/>
              <a:t>　弘文堂　</a:t>
            </a:r>
            <a:r>
              <a:rPr lang="en-US" altLang="ja-JP" dirty="0" smtClean="0"/>
              <a:t>2007</a:t>
            </a:r>
            <a:r>
              <a:rPr lang="ja-JP" altLang="en-US" dirty="0" smtClean="0"/>
              <a:t>年</a:t>
            </a:r>
            <a:endParaRPr lang="en-US" altLang="ja-JP" dirty="0" smtClean="0"/>
          </a:p>
          <a:p>
            <a:r>
              <a:rPr lang="ja-JP" altLang="en-US" dirty="0" smtClean="0"/>
              <a:t>村田哲夫・岸本孝之　判例地方自治</a:t>
            </a:r>
            <a:r>
              <a:rPr lang="en-US" altLang="ja-JP" dirty="0" smtClean="0"/>
              <a:t>318</a:t>
            </a:r>
            <a:r>
              <a:rPr lang="ja-JP" altLang="en-US" dirty="0" smtClean="0"/>
              <a:t>　</a:t>
            </a:r>
            <a:r>
              <a:rPr lang="en-US" altLang="ja-JP" dirty="0" smtClean="0"/>
              <a:t>p4</a:t>
            </a:r>
            <a:r>
              <a:rPr lang="ja-JP" altLang="en-US" dirty="0" smtClean="0"/>
              <a:t>～</a:t>
            </a:r>
            <a:r>
              <a:rPr lang="en-US" altLang="ja-JP" dirty="0" smtClean="0"/>
              <a:t>8</a:t>
            </a:r>
            <a:r>
              <a:rPr lang="ja-JP" altLang="en-US" dirty="0" smtClean="0"/>
              <a:t>　</a:t>
            </a:r>
            <a:r>
              <a:rPr lang="en-US" altLang="ja-JP" dirty="0" smtClean="0"/>
              <a:t>2009</a:t>
            </a:r>
            <a:r>
              <a:rPr lang="ja-JP" altLang="en-US" dirty="0" smtClean="0"/>
              <a:t>年</a:t>
            </a:r>
            <a:r>
              <a:rPr lang="en-US" altLang="ja-JP" dirty="0" smtClean="0"/>
              <a:t>8</a:t>
            </a:r>
            <a:r>
              <a:rPr lang="ja-JP" altLang="en-US" dirty="0" smtClean="0"/>
              <a:t>月</a:t>
            </a:r>
            <a:endParaRPr lang="en-US" altLang="ja-JP" dirty="0" smtClean="0"/>
          </a:p>
          <a:p>
            <a:r>
              <a:rPr kumimoji="1" lang="ja-JP" altLang="en-US" dirty="0" smtClean="0"/>
              <a:t>大久保</a:t>
            </a:r>
            <a:r>
              <a:rPr kumimoji="1" lang="ja-JP" altLang="en-US" dirty="0" smtClean="0"/>
              <a:t>規子　判例地方自治</a:t>
            </a:r>
            <a:r>
              <a:rPr kumimoji="1" lang="en-US" altLang="ja-JP" dirty="0" smtClean="0"/>
              <a:t>326</a:t>
            </a:r>
            <a:r>
              <a:rPr kumimoji="1" lang="ja-JP" altLang="en-US" dirty="0" smtClean="0"/>
              <a:t>　</a:t>
            </a:r>
            <a:r>
              <a:rPr kumimoji="1" lang="en-US" altLang="ja-JP" dirty="0" smtClean="0"/>
              <a:t>p</a:t>
            </a:r>
            <a:r>
              <a:rPr lang="en-US" altLang="ja-JP" dirty="0" smtClean="0"/>
              <a:t>73</a:t>
            </a:r>
            <a:r>
              <a:rPr lang="ja-JP" altLang="en-US" dirty="0" smtClean="0"/>
              <a:t>～</a:t>
            </a:r>
            <a:r>
              <a:rPr lang="en-US" altLang="ja-JP" dirty="0" smtClean="0"/>
              <a:t>74</a:t>
            </a:r>
            <a:r>
              <a:rPr lang="ja-JP" altLang="en-US" dirty="0" smtClean="0"/>
              <a:t>　</a:t>
            </a:r>
            <a:r>
              <a:rPr lang="en-US" altLang="ja-JP" dirty="0" smtClean="0"/>
              <a:t>2010</a:t>
            </a:r>
            <a:r>
              <a:rPr lang="ja-JP" altLang="en-US" dirty="0" smtClean="0"/>
              <a:t>年</a:t>
            </a:r>
            <a:r>
              <a:rPr lang="en-US" altLang="ja-JP" dirty="0" smtClean="0"/>
              <a:t>3</a:t>
            </a:r>
            <a:r>
              <a:rPr lang="ja-JP" altLang="en-US" dirty="0" smtClean="0"/>
              <a:t>月</a:t>
            </a:r>
            <a:endParaRPr lang="en-US" altLang="ja-JP" dirty="0" smtClean="0"/>
          </a:p>
          <a:p>
            <a:r>
              <a:rPr lang="ja-JP" altLang="en-US" dirty="0" smtClean="0"/>
              <a:t>下山</a:t>
            </a:r>
            <a:r>
              <a:rPr lang="ja-JP" altLang="en-US" dirty="0"/>
              <a:t>憲</a:t>
            </a:r>
            <a:r>
              <a:rPr lang="ja-JP" altLang="en-US" dirty="0" smtClean="0"/>
              <a:t>治　最近の重要環境判例</a:t>
            </a:r>
            <a:r>
              <a:rPr lang="en-US" altLang="ja-JP" dirty="0" smtClean="0"/>
              <a:t>[</a:t>
            </a:r>
            <a:r>
              <a:rPr lang="ja-JP" altLang="en-US" dirty="0" smtClean="0"/>
              <a:t>環境法研究</a:t>
            </a:r>
            <a:r>
              <a:rPr lang="en-US" altLang="ja-JP" dirty="0" smtClean="0"/>
              <a:t>35]</a:t>
            </a:r>
            <a:r>
              <a:rPr lang="ja-JP" altLang="en-US" dirty="0" smtClean="0"/>
              <a:t>　</a:t>
            </a:r>
            <a:r>
              <a:rPr lang="en-US" altLang="ja-JP" dirty="0" smtClean="0"/>
              <a:t>p17</a:t>
            </a:r>
            <a:r>
              <a:rPr lang="ja-JP" altLang="en-US" dirty="0" smtClean="0"/>
              <a:t>～</a:t>
            </a:r>
            <a:r>
              <a:rPr lang="en-US" altLang="ja-JP" dirty="0" smtClean="0"/>
              <a:t>23</a:t>
            </a:r>
            <a:r>
              <a:rPr lang="ja-JP" altLang="en-US" dirty="0" smtClean="0"/>
              <a:t>　</a:t>
            </a:r>
            <a:r>
              <a:rPr lang="en-US" altLang="ja-JP" dirty="0" smtClean="0"/>
              <a:t>2010</a:t>
            </a:r>
            <a:r>
              <a:rPr lang="ja-JP" altLang="en-US" dirty="0" smtClean="0"/>
              <a:t>年</a:t>
            </a:r>
            <a:r>
              <a:rPr lang="en-US" altLang="ja-JP" dirty="0" smtClean="0"/>
              <a:t>10</a:t>
            </a:r>
            <a:r>
              <a:rPr lang="ja-JP" altLang="en-US" dirty="0" smtClean="0"/>
              <a:t>月</a:t>
            </a:r>
            <a:endParaRPr lang="en-US" altLang="ja-JP" dirty="0" smtClean="0"/>
          </a:p>
          <a:p>
            <a:r>
              <a:rPr lang="ja-JP" altLang="en-US" dirty="0" smtClean="0"/>
              <a:t>高橋信行　自治研究</a:t>
            </a:r>
            <a:r>
              <a:rPr lang="en-US" altLang="ja-JP" dirty="0" smtClean="0"/>
              <a:t>85</a:t>
            </a:r>
            <a:r>
              <a:rPr lang="ja-JP" altLang="en-US" dirty="0" smtClean="0"/>
              <a:t>巻</a:t>
            </a:r>
            <a:r>
              <a:rPr lang="en-US" altLang="ja-JP" dirty="0" smtClean="0"/>
              <a:t>7</a:t>
            </a:r>
            <a:r>
              <a:rPr lang="ja-JP" altLang="en-US" dirty="0" smtClean="0"/>
              <a:t>号　</a:t>
            </a:r>
            <a:r>
              <a:rPr lang="en-US" altLang="ja-JP" dirty="0" smtClean="0"/>
              <a:t>p120</a:t>
            </a:r>
            <a:r>
              <a:rPr lang="ja-JP" altLang="en-US" dirty="0" smtClean="0"/>
              <a:t>～</a:t>
            </a:r>
            <a:r>
              <a:rPr lang="en-US" altLang="ja-JP" dirty="0" smtClean="0"/>
              <a:t>142</a:t>
            </a:r>
            <a:r>
              <a:rPr lang="ja-JP" altLang="en-US" dirty="0" smtClean="0"/>
              <a:t>　</a:t>
            </a:r>
            <a:r>
              <a:rPr lang="en-US" altLang="ja-JP" dirty="0" smtClean="0"/>
              <a:t>2009</a:t>
            </a:r>
            <a:r>
              <a:rPr lang="ja-JP" altLang="en-US" dirty="0" smtClean="0"/>
              <a:t>年</a:t>
            </a:r>
            <a:r>
              <a:rPr lang="en-US" altLang="ja-JP" dirty="0" smtClean="0"/>
              <a:t>7</a:t>
            </a:r>
            <a:r>
              <a:rPr lang="ja-JP" altLang="en-US" dirty="0" smtClean="0"/>
              <a:t>月</a:t>
            </a:r>
            <a:endParaRPr lang="en-US" altLang="ja-JP" dirty="0" smtClean="0"/>
          </a:p>
          <a:p>
            <a:pPr>
              <a:buNone/>
            </a:pPr>
            <a:r>
              <a:rPr lang="ja-JP" altLang="en-US" dirty="0" smtClean="0"/>
              <a:t>　　　図</a:t>
            </a:r>
            <a:endParaRPr lang="en-US" altLang="ja-JP" dirty="0" smtClean="0"/>
          </a:p>
          <a:p>
            <a:r>
              <a:rPr kumimoji="1" lang="ja-JP" altLang="en-US" dirty="0" smtClean="0"/>
              <a:t>大阪市交通局　路線図より　</a:t>
            </a:r>
            <a:r>
              <a:rPr lang="en-US" altLang="ja-JP" dirty="0">
                <a:hlinkClick r:id="rId2"/>
              </a:rPr>
              <a:t>http://</a:t>
            </a:r>
            <a:r>
              <a:rPr lang="en-US" altLang="ja-JP" dirty="0" smtClean="0">
                <a:hlinkClick r:id="rId2"/>
              </a:rPr>
              <a:t>www.kotsu.city.osaka.jp/general/eigyou/top.html</a:t>
            </a:r>
            <a:endParaRPr lang="en-US" altLang="ja-JP" dirty="0" smtClean="0"/>
          </a:p>
          <a:p>
            <a:r>
              <a:rPr lang="ja-JP" altLang="en-US" dirty="0" smtClean="0"/>
              <a:t>大阪都市計画都市高速鉄道西大阪沿線に係わる事後調査報告書（平成</a:t>
            </a:r>
            <a:r>
              <a:rPr lang="en-US" altLang="ja-JP" dirty="0" smtClean="0"/>
              <a:t>17</a:t>
            </a:r>
            <a:r>
              <a:rPr lang="ja-JP" altLang="en-US" dirty="0" smtClean="0"/>
              <a:t>年）</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B7748F38-13EF-4108-8D4A-4235BEC4D885}" type="slidenum">
              <a:rPr kumimoji="1" lang="ja-JP" altLang="en-US" smtClean="0"/>
              <a:pPr/>
              <a:t>17</a:t>
            </a:fld>
            <a:endParaRPr kumimoji="1" lang="ja-JP" altLang="en-US"/>
          </a:p>
        </p:txBody>
      </p:sp>
    </p:spTree>
    <p:extLst>
      <p:ext uri="{BB962C8B-B14F-4D97-AF65-F5344CB8AC3E}">
        <p14:creationId xmlns:p14="http://schemas.microsoft.com/office/powerpoint/2010/main" xmlns="" val="1163450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202034"/>
          </a:xfrm>
        </p:spPr>
        <p:txBody>
          <a:bodyPr>
            <a:normAutofit fontScale="90000"/>
          </a:bodyPr>
          <a:lstStyle/>
          <a:p>
            <a:endParaRPr kumimoji="1" lang="ja-JP" altLang="en-US" dirty="0"/>
          </a:p>
        </p:txBody>
      </p:sp>
      <p:sp>
        <p:nvSpPr>
          <p:cNvPr id="3" name="コンテンツ プレースホルダ 2"/>
          <p:cNvSpPr>
            <a:spLocks noGrp="1"/>
          </p:cNvSpPr>
          <p:nvPr>
            <p:ph idx="1"/>
          </p:nvPr>
        </p:nvSpPr>
        <p:spPr>
          <a:xfrm>
            <a:off x="457200" y="692696"/>
            <a:ext cx="8229600" cy="5433467"/>
          </a:xfrm>
        </p:spPr>
        <p:txBody>
          <a:bodyPr>
            <a:normAutofit lnSpcReduction="10000"/>
          </a:bodyPr>
          <a:lstStyle/>
          <a:p>
            <a:r>
              <a:rPr kumimoji="1" lang="ja-JP" altLang="en-US" dirty="0" smtClean="0"/>
              <a:t>大阪地裁</a:t>
            </a:r>
            <a:endParaRPr kumimoji="1" lang="en-US" altLang="ja-JP" dirty="0" smtClean="0"/>
          </a:p>
          <a:p>
            <a:pPr marL="0" indent="0">
              <a:buNone/>
            </a:pPr>
            <a:r>
              <a:rPr lang="ja-JP" altLang="en-US" dirty="0" smtClean="0"/>
              <a:t>　平成</a:t>
            </a:r>
            <a:r>
              <a:rPr lang="en-US" altLang="ja-JP" dirty="0"/>
              <a:t>20</a:t>
            </a:r>
            <a:r>
              <a:rPr lang="ja-JP" altLang="en-US" dirty="0" smtClean="0"/>
              <a:t>年</a:t>
            </a:r>
            <a:r>
              <a:rPr lang="en-US" altLang="ja-JP" dirty="0" smtClean="0"/>
              <a:t>3</a:t>
            </a:r>
            <a:r>
              <a:rPr lang="ja-JP" altLang="en-US" dirty="0" smtClean="0"/>
              <a:t>月</a:t>
            </a:r>
            <a:r>
              <a:rPr lang="en-US" altLang="ja-JP" dirty="0" smtClean="0"/>
              <a:t>27</a:t>
            </a:r>
            <a:r>
              <a:rPr lang="ja-JP" altLang="en-US" dirty="0" smtClean="0"/>
              <a:t>日判決</a:t>
            </a:r>
            <a:endParaRPr lang="en-US" altLang="ja-JP" dirty="0" smtClean="0"/>
          </a:p>
          <a:p>
            <a:r>
              <a:rPr kumimoji="1" lang="ja-JP" altLang="en-US" dirty="0" smtClean="0"/>
              <a:t>原告</a:t>
            </a:r>
            <a:endParaRPr kumimoji="1" lang="en-US" altLang="ja-JP" dirty="0" smtClean="0"/>
          </a:p>
          <a:p>
            <a:pPr marL="0" indent="0">
              <a:buNone/>
            </a:pPr>
            <a:r>
              <a:rPr kumimoji="1" lang="ja-JP" altLang="en-US" dirty="0" smtClean="0"/>
              <a:t>　本件事業地の周辺に居住・通勤する者</a:t>
            </a:r>
            <a:endParaRPr kumimoji="1" lang="en-US" altLang="ja-JP" dirty="0"/>
          </a:p>
          <a:p>
            <a:r>
              <a:rPr lang="ja-JP" altLang="en-US" dirty="0" smtClean="0"/>
              <a:t>被告</a:t>
            </a:r>
            <a:endParaRPr lang="en-US" altLang="ja-JP" dirty="0"/>
          </a:p>
          <a:p>
            <a:pPr marL="0" indent="0">
              <a:buNone/>
            </a:pPr>
            <a:r>
              <a:rPr kumimoji="1" lang="ja-JP" altLang="en-US" dirty="0" smtClean="0"/>
              <a:t>　大阪府</a:t>
            </a:r>
            <a:endParaRPr kumimoji="1" lang="en-US" altLang="ja-JP" dirty="0" smtClean="0"/>
          </a:p>
          <a:p>
            <a:r>
              <a:rPr lang="ja-JP" altLang="en-US" dirty="0" smtClean="0"/>
              <a:t>概要</a:t>
            </a:r>
            <a:endParaRPr lang="en-US" altLang="ja-JP" dirty="0" smtClean="0"/>
          </a:p>
          <a:p>
            <a:pPr marL="0" indent="0">
              <a:buNone/>
            </a:pPr>
            <a:r>
              <a:rPr lang="ja-JP" altLang="en-US" dirty="0" smtClean="0"/>
              <a:t>　西</a:t>
            </a:r>
            <a:r>
              <a:rPr lang="ja-JP" altLang="en-US" dirty="0"/>
              <a:t>大阪延伸線を敷設する事業の認可の取消しを、周辺住民等が求めた</a:t>
            </a:r>
            <a:r>
              <a:rPr lang="ja-JP" altLang="en-US" dirty="0" smtClean="0"/>
              <a:t>。</a:t>
            </a:r>
            <a:endParaRPr lang="en-US" altLang="ja-JP" dirty="0" smtClean="0"/>
          </a:p>
          <a:p>
            <a:pPr marL="0" indent="0">
              <a:buNone/>
            </a:pPr>
            <a:r>
              <a:rPr lang="ja-JP" altLang="en-US" dirty="0" smtClean="0"/>
              <a:t>⇒請求棄却</a:t>
            </a:r>
            <a:endParaRPr lang="en-US" altLang="ja-JP" dirty="0"/>
          </a:p>
          <a:p>
            <a:pPr marL="0" indent="0">
              <a:buNone/>
            </a:pPr>
            <a:endParaRPr kumimoji="1" lang="ja-JP" altLang="en-US" dirty="0"/>
          </a:p>
        </p:txBody>
      </p:sp>
      <p:sp>
        <p:nvSpPr>
          <p:cNvPr id="4" name="スライド番号プレースホルダ 3"/>
          <p:cNvSpPr>
            <a:spLocks noGrp="1"/>
          </p:cNvSpPr>
          <p:nvPr>
            <p:ph type="sldNum" sz="quarter" idx="12"/>
          </p:nvPr>
        </p:nvSpPr>
        <p:spPr/>
        <p:txBody>
          <a:bodyPr/>
          <a:lstStyle/>
          <a:p>
            <a:fld id="{B7748F38-13EF-4108-8D4A-4235BEC4D885}" type="slidenum">
              <a:rPr kumimoji="1" lang="ja-JP" altLang="en-US" smtClean="0"/>
              <a:pPr/>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原告</a:t>
            </a:r>
            <a:r>
              <a:rPr kumimoji="1" lang="ja-JP" altLang="en-US" dirty="0" smtClean="0"/>
              <a:t>の主張</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「本件</a:t>
            </a:r>
            <a:r>
              <a:rPr kumimoji="1" lang="ja-JP" altLang="en-US" dirty="0" smtClean="0"/>
              <a:t>事業認可には、その前提となる都市計画決定に騒音に関する環境影響</a:t>
            </a:r>
            <a:r>
              <a:rPr kumimoji="1" lang="ja-JP" altLang="en-US" dirty="0" smtClean="0"/>
              <a:t>評価その他</a:t>
            </a:r>
            <a:r>
              <a:rPr kumimoji="1" lang="ja-JP" altLang="en-US" dirty="0" smtClean="0"/>
              <a:t>の手続等に誤りがあるほか、本件事業認可そのものにも実体的、内容的な瑕疵があるから違法で</a:t>
            </a:r>
            <a:r>
              <a:rPr kumimoji="1" lang="ja-JP" altLang="en-US" dirty="0" smtClean="0"/>
              <a:t>ある」</a:t>
            </a:r>
            <a:endParaRPr kumimoji="1" lang="en-US" altLang="ja-JP" dirty="0" smtClean="0"/>
          </a:p>
          <a:p>
            <a:endParaRPr lang="en-US" altLang="ja-JP" dirty="0" smtClean="0"/>
          </a:p>
        </p:txBody>
      </p:sp>
      <p:sp>
        <p:nvSpPr>
          <p:cNvPr id="4" name="スライド番号プレースホルダ 3"/>
          <p:cNvSpPr>
            <a:spLocks noGrp="1"/>
          </p:cNvSpPr>
          <p:nvPr>
            <p:ph type="sldNum" sz="quarter" idx="12"/>
          </p:nvPr>
        </p:nvSpPr>
        <p:spPr/>
        <p:txBody>
          <a:bodyPr/>
          <a:lstStyle/>
          <a:p>
            <a:fld id="{B7748F38-13EF-4108-8D4A-4235BEC4D885}" type="slidenum">
              <a:rPr kumimoji="1" lang="ja-JP" altLang="en-US" smtClean="0"/>
              <a:pPr/>
              <a:t>3</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本件都市計画事業について</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西大阪延伸線</a:t>
            </a:r>
            <a:r>
              <a:rPr kumimoji="1" lang="en-US" altLang="ja-JP" dirty="0" smtClean="0"/>
              <a:t>…</a:t>
            </a:r>
          </a:p>
          <a:p>
            <a:r>
              <a:rPr lang="ja-JP" altLang="en-US" dirty="0" smtClean="0"/>
              <a:t>阪神西大阪線西九条駅（高架駅）と近鉄難波駅（地下駅）を結ぶ約</a:t>
            </a:r>
            <a:r>
              <a:rPr lang="en-US" altLang="ja-JP" dirty="0" smtClean="0"/>
              <a:t>3.4km</a:t>
            </a:r>
            <a:r>
              <a:rPr lang="ja-JP" altLang="en-US" dirty="0" smtClean="0"/>
              <a:t>の鉄道</a:t>
            </a:r>
            <a:endParaRPr lang="en-US" altLang="ja-JP" dirty="0" smtClean="0"/>
          </a:p>
          <a:p>
            <a:r>
              <a:rPr kumimoji="1" lang="ja-JP" altLang="en-US" dirty="0" smtClean="0"/>
              <a:t>高架構造・地表式・地下式で構成される計画</a:t>
            </a:r>
            <a:endParaRPr kumimoji="1" lang="en-US" altLang="ja-JP" dirty="0" smtClean="0"/>
          </a:p>
          <a:p>
            <a:r>
              <a:rPr kumimoji="1" lang="ja-JP" altLang="en-US" dirty="0" smtClean="0"/>
              <a:t>大阪市は平成</a:t>
            </a:r>
            <a:r>
              <a:rPr kumimoji="1" lang="en-US" altLang="ja-JP" dirty="0" smtClean="0"/>
              <a:t>14</a:t>
            </a:r>
            <a:r>
              <a:rPr kumimoji="1" lang="ja-JP" altLang="en-US" dirty="0" smtClean="0"/>
              <a:t>年に都市計画都市高速鉄道に西大阪</a:t>
            </a:r>
            <a:r>
              <a:rPr kumimoji="1" lang="ja-JP" altLang="en-US" dirty="0" smtClean="0">
                <a:solidFill>
                  <a:srgbClr val="C00000"/>
                </a:solidFill>
              </a:rPr>
              <a:t>延伸線を追加</a:t>
            </a:r>
            <a:r>
              <a:rPr kumimoji="1" lang="ja-JP" altLang="en-US" dirty="0" smtClean="0"/>
              <a:t>する旨の</a:t>
            </a:r>
            <a:r>
              <a:rPr kumimoji="1" lang="ja-JP" altLang="en-US" dirty="0" smtClean="0">
                <a:solidFill>
                  <a:srgbClr val="C00000"/>
                </a:solidFill>
              </a:rPr>
              <a:t>都市計画変更決定</a:t>
            </a:r>
            <a:r>
              <a:rPr kumimoji="1" lang="ja-JP" altLang="en-US" dirty="0" smtClean="0"/>
              <a:t>を行った（都市計画法</a:t>
            </a:r>
            <a:r>
              <a:rPr kumimoji="1" lang="en-US" altLang="ja-JP" dirty="0" smtClean="0"/>
              <a:t>87</a:t>
            </a:r>
            <a:r>
              <a:rPr kumimoji="1" lang="ja-JP" altLang="en-US" dirty="0" smtClean="0"/>
              <a:t>条の</a:t>
            </a:r>
            <a:r>
              <a:rPr kumimoji="1" lang="en-US" altLang="ja-JP" dirty="0" smtClean="0"/>
              <a:t>2</a:t>
            </a:r>
            <a:r>
              <a:rPr kumimoji="1" lang="ja-JP" altLang="en-US" dirty="0" smtClean="0"/>
              <a:t>第</a:t>
            </a:r>
            <a:r>
              <a:rPr kumimoji="1" lang="en-US" altLang="ja-JP" dirty="0" smtClean="0"/>
              <a:t>1</a:t>
            </a:r>
            <a:r>
              <a:rPr kumimoji="1" lang="ja-JP" altLang="en-US" dirty="0" smtClean="0"/>
              <a:t>項、</a:t>
            </a:r>
            <a:r>
              <a:rPr kumimoji="1" lang="en-US" altLang="ja-JP" dirty="0" smtClean="0"/>
              <a:t>15</a:t>
            </a:r>
            <a:r>
              <a:rPr kumimoji="1" lang="ja-JP" altLang="en-US" dirty="0" smtClean="0"/>
              <a:t>条</a:t>
            </a:r>
            <a:r>
              <a:rPr kumimoji="1" lang="en-US" altLang="ja-JP" dirty="0" smtClean="0"/>
              <a:t>1</a:t>
            </a:r>
            <a:r>
              <a:rPr kumimoji="1" lang="ja-JP" altLang="en-US" dirty="0" smtClean="0"/>
              <a:t>項</a:t>
            </a:r>
            <a:r>
              <a:rPr kumimoji="1" lang="en-US" altLang="ja-JP" dirty="0" smtClean="0"/>
              <a:t>5</a:t>
            </a:r>
            <a:r>
              <a:rPr kumimoji="1" lang="ja-JP" altLang="en-US" dirty="0" smtClean="0"/>
              <a:t>号、同法施行令</a:t>
            </a:r>
            <a:r>
              <a:rPr kumimoji="1" lang="en-US" altLang="ja-JP" dirty="0" smtClean="0"/>
              <a:t>9</a:t>
            </a:r>
            <a:r>
              <a:rPr kumimoji="1" lang="ja-JP" altLang="en-US" dirty="0" smtClean="0"/>
              <a:t>条</a:t>
            </a:r>
            <a:r>
              <a:rPr kumimoji="1" lang="en-US" altLang="ja-JP" dirty="0" smtClean="0"/>
              <a:t>2</a:t>
            </a:r>
            <a:r>
              <a:rPr kumimoji="1" lang="ja-JP" altLang="en-US" dirty="0" smtClean="0"/>
              <a:t>項</a:t>
            </a:r>
            <a:r>
              <a:rPr kumimoji="1" lang="en-US" altLang="ja-JP" dirty="0" smtClean="0"/>
              <a:t>2</a:t>
            </a:r>
            <a:r>
              <a:rPr kumimoji="1" lang="ja-JP" altLang="en-US" dirty="0" smtClean="0"/>
              <a:t>号に基づく）</a:t>
            </a:r>
            <a:endParaRPr kumimoji="1" lang="en-US" altLang="ja-JP" dirty="0" smtClean="0"/>
          </a:p>
          <a:p>
            <a:r>
              <a:rPr lang="ja-JP" altLang="en-US" dirty="0"/>
              <a:t>平成</a:t>
            </a:r>
            <a:r>
              <a:rPr lang="en-US" altLang="ja-JP" dirty="0"/>
              <a:t>15</a:t>
            </a:r>
            <a:r>
              <a:rPr lang="ja-JP" altLang="en-US" dirty="0"/>
              <a:t>年度から平成</a:t>
            </a:r>
            <a:r>
              <a:rPr lang="en-US" altLang="ja-JP" dirty="0"/>
              <a:t>20</a:t>
            </a:r>
            <a:r>
              <a:rPr lang="ja-JP" altLang="en-US" dirty="0"/>
              <a:t>年度までを工事期間、平成</a:t>
            </a:r>
            <a:r>
              <a:rPr lang="en-US" altLang="ja-JP" dirty="0"/>
              <a:t>21</a:t>
            </a:r>
            <a:r>
              <a:rPr lang="ja-JP" altLang="en-US" dirty="0"/>
              <a:t>年度に供用が開始される予定</a:t>
            </a:r>
            <a:endParaRPr lang="en-US" altLang="ja-JP" dirty="0"/>
          </a:p>
          <a:p>
            <a:endParaRPr lang="ja-JP" altLang="en-US" dirty="0"/>
          </a:p>
          <a:p>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B7748F38-13EF-4108-8D4A-4235BEC4D885}"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4538" y="116632"/>
            <a:ext cx="8441884" cy="33222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Grp="1" noChangeAspect="1" noChangeArrowheads="1"/>
          </p:cNvPicPr>
          <p:nvPr>
            <p:ph idx="1"/>
          </p:nvPr>
        </p:nvPicPr>
        <p:blipFill rotWithShape="1">
          <a:blip r:embed="rId3" cstate="print">
            <a:extLst>
              <a:ext uri="{28A0092B-C50C-407E-A947-70E740481C1C}">
                <a14:useLocalDpi xmlns:a14="http://schemas.microsoft.com/office/drawing/2010/main" xmlns="" val="0"/>
              </a:ext>
            </a:extLst>
          </a:blip>
          <a:srcRect l="9531" t="6433" r="10239" b="10010"/>
          <a:stretch/>
        </p:blipFill>
        <p:spPr bwMode="auto">
          <a:xfrm>
            <a:off x="683568" y="3472133"/>
            <a:ext cx="3312368" cy="32628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正方形/長方形 3"/>
          <p:cNvSpPr/>
          <p:nvPr/>
        </p:nvSpPr>
        <p:spPr>
          <a:xfrm>
            <a:off x="4211960" y="6093296"/>
            <a:ext cx="2356760"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n w="18415" cmpd="sng">
                  <a:noFill/>
                  <a:prstDash val="solid"/>
                </a:ln>
                <a:solidFill>
                  <a:sysClr val="windowText" lastClr="000000"/>
                </a:solidFill>
              </a:rPr>
              <a:t>大阪市交通局より</a:t>
            </a:r>
            <a:endParaRPr kumimoji="1" lang="ja-JP" altLang="en-US" dirty="0">
              <a:ln w="18415" cmpd="sng">
                <a:noFill/>
                <a:prstDash val="solid"/>
              </a:ln>
              <a:solidFill>
                <a:sysClr val="windowText" lastClr="000000"/>
              </a:solidFill>
            </a:endParaRPr>
          </a:p>
        </p:txBody>
      </p:sp>
      <p:sp>
        <p:nvSpPr>
          <p:cNvPr id="6" name="正方形/長方形 5"/>
          <p:cNvSpPr/>
          <p:nvPr/>
        </p:nvSpPr>
        <p:spPr>
          <a:xfrm>
            <a:off x="6047656" y="3501008"/>
            <a:ext cx="3096344" cy="50405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事後調査報告書より</a:t>
            </a:r>
            <a:endParaRPr kumimoji="1" lang="ja-JP" altLang="en-US" dirty="0"/>
          </a:p>
        </p:txBody>
      </p:sp>
      <p:sp>
        <p:nvSpPr>
          <p:cNvPr id="7" name="スライド番号プレースホルダ 6"/>
          <p:cNvSpPr>
            <a:spLocks noGrp="1"/>
          </p:cNvSpPr>
          <p:nvPr>
            <p:ph type="sldNum" sz="quarter" idx="12"/>
          </p:nvPr>
        </p:nvSpPr>
        <p:spPr/>
        <p:txBody>
          <a:bodyPr/>
          <a:lstStyle/>
          <a:p>
            <a:fld id="{B7748F38-13EF-4108-8D4A-4235BEC4D885}" type="slidenum">
              <a:rPr kumimoji="1" lang="ja-JP" altLang="en-US" smtClean="0"/>
              <a:pPr/>
              <a:t>5</a:t>
            </a:fld>
            <a:endParaRPr kumimoji="1" lang="ja-JP" altLang="en-US"/>
          </a:p>
        </p:txBody>
      </p:sp>
    </p:spTree>
    <p:extLst>
      <p:ext uri="{BB962C8B-B14F-4D97-AF65-F5344CB8AC3E}">
        <p14:creationId xmlns:p14="http://schemas.microsoft.com/office/powerpoint/2010/main" xmlns="" val="3259886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争点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①　付近住民の原告適格の有無</a:t>
            </a:r>
            <a:endParaRPr kumimoji="1" lang="en-US" altLang="ja-JP" dirty="0" smtClean="0"/>
          </a:p>
          <a:p>
            <a:endParaRPr lang="en-US" altLang="ja-JP" dirty="0"/>
          </a:p>
          <a:p>
            <a:r>
              <a:rPr lang="ja-JP" altLang="en-US" dirty="0" smtClean="0"/>
              <a:t>②　本件事業認可の前提と</a:t>
            </a:r>
            <a:r>
              <a:rPr lang="ja-JP" altLang="en-US" dirty="0" smtClean="0"/>
              <a:t>なる</a:t>
            </a:r>
            <a:r>
              <a:rPr lang="ja-JP" altLang="en-US" dirty="0" smtClean="0"/>
              <a:t>都市計画</a:t>
            </a:r>
            <a:r>
              <a:rPr lang="ja-JP" altLang="en-US" dirty="0" smtClean="0"/>
              <a:t>変更</a:t>
            </a:r>
            <a:r>
              <a:rPr lang="ja-JP" altLang="en-US" dirty="0" smtClean="0"/>
              <a:t>決定の適法性</a:t>
            </a:r>
            <a:endParaRPr lang="en-US" altLang="ja-JP" dirty="0" smtClean="0"/>
          </a:p>
          <a:p>
            <a:endParaRPr kumimoji="1" lang="en-US" altLang="ja-JP" dirty="0"/>
          </a:p>
          <a:p>
            <a:endParaRPr lang="en-US" altLang="ja-JP" dirty="0" smtClean="0"/>
          </a:p>
        </p:txBody>
      </p:sp>
      <p:sp>
        <p:nvSpPr>
          <p:cNvPr id="4" name="スライド番号プレースホルダ 3"/>
          <p:cNvSpPr>
            <a:spLocks noGrp="1"/>
          </p:cNvSpPr>
          <p:nvPr>
            <p:ph type="sldNum" sz="quarter" idx="12"/>
          </p:nvPr>
        </p:nvSpPr>
        <p:spPr/>
        <p:txBody>
          <a:bodyPr/>
          <a:lstStyle/>
          <a:p>
            <a:fld id="{B7748F38-13EF-4108-8D4A-4235BEC4D885}" type="slidenum">
              <a:rPr kumimoji="1" lang="ja-JP" altLang="en-US" smtClean="0"/>
              <a:pPr/>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①原告適格について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都市計画事業の事業地の周辺に居住又は勤務する者のうち、当該事業が実施されることにより、騒音、振動等による健康又は生活環境に関わる</a:t>
            </a:r>
            <a:r>
              <a:rPr kumimoji="1" lang="ja-JP" altLang="en-US" dirty="0" smtClean="0">
                <a:solidFill>
                  <a:srgbClr val="C00000"/>
                </a:solidFill>
              </a:rPr>
              <a:t>著しい被害</a:t>
            </a:r>
            <a:r>
              <a:rPr kumimoji="1" lang="ja-JP" altLang="en-US" dirty="0" smtClean="0"/>
              <a:t>を直接的に受ける恐れのある者は、当該事業の認可の取消しを求めるにつき</a:t>
            </a:r>
            <a:r>
              <a:rPr kumimoji="1" lang="ja-JP" altLang="en-US" dirty="0" smtClean="0">
                <a:solidFill>
                  <a:srgbClr val="C00000"/>
                </a:solidFill>
              </a:rPr>
              <a:t>法律上の利益を有し</a:t>
            </a:r>
            <a:r>
              <a:rPr kumimoji="1" lang="ja-JP" altLang="en-US" dirty="0" smtClean="0"/>
              <a:t>、その取消訴訟について</a:t>
            </a:r>
            <a:r>
              <a:rPr kumimoji="1" lang="ja-JP" altLang="en-US" dirty="0" smtClean="0">
                <a:solidFill>
                  <a:srgbClr val="C00000"/>
                </a:solidFill>
              </a:rPr>
              <a:t>原告適格</a:t>
            </a:r>
            <a:r>
              <a:rPr kumimoji="1" lang="ja-JP" altLang="en-US" dirty="0" smtClean="0"/>
              <a:t>を有するというべきである。</a:t>
            </a:r>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B7748F38-13EF-4108-8D4A-4235BEC4D885}"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①原告適格について</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sz="3000" dirty="0" smtClean="0"/>
              <a:t>法律上の利益を有する者</a:t>
            </a:r>
            <a:r>
              <a:rPr lang="en-US" altLang="ja-JP" sz="3000" dirty="0" smtClean="0"/>
              <a:t>…</a:t>
            </a:r>
            <a:r>
              <a:rPr lang="ja-JP" altLang="en-US" sz="3000" dirty="0" smtClean="0"/>
              <a:t>当該処分により自己の権利若しくは法律上保護された利益を侵害され、または必然的に侵害されるおそれのある者を</a:t>
            </a:r>
            <a:r>
              <a:rPr lang="ja-JP" altLang="en-US" sz="3000" dirty="0" smtClean="0"/>
              <a:t>いう</a:t>
            </a:r>
            <a:endParaRPr lang="en-US" altLang="ja-JP" sz="3000" dirty="0" smtClean="0"/>
          </a:p>
          <a:p>
            <a:endParaRPr lang="en-US" altLang="ja-JP" sz="2000" dirty="0" smtClean="0"/>
          </a:p>
          <a:p>
            <a:r>
              <a:rPr kumimoji="1" lang="ja-JP" altLang="en-US" sz="2400" dirty="0" smtClean="0"/>
              <a:t>「処分</a:t>
            </a:r>
            <a:r>
              <a:rPr kumimoji="1" lang="ja-JP" altLang="en-US" sz="2400" dirty="0" smtClean="0"/>
              <a:t>の取消しを求める</a:t>
            </a:r>
            <a:r>
              <a:rPr kumimoji="1" lang="ja-JP" altLang="en-US" sz="2400" dirty="0" smtClean="0"/>
              <a:t>訴えは</a:t>
            </a:r>
            <a:r>
              <a:rPr kumimoji="1" lang="ja-JP" altLang="en-US" sz="2400" dirty="0" smtClean="0"/>
              <a:t>、当該</a:t>
            </a:r>
            <a:r>
              <a:rPr kumimoji="1" lang="ja-JP" altLang="en-US" sz="2400" dirty="0" smtClean="0"/>
              <a:t>処分又は裁判の</a:t>
            </a:r>
            <a:r>
              <a:rPr kumimoji="1" lang="ja-JP" altLang="en-US" sz="2400" dirty="0" smtClean="0"/>
              <a:t>取消しを求めるにつき法律上の利益を有する者</a:t>
            </a:r>
            <a:r>
              <a:rPr kumimoji="1" lang="ja-JP" altLang="en-US" sz="2400" dirty="0" smtClean="0"/>
              <a:t>に限り、提起することができる」（</a:t>
            </a:r>
            <a:r>
              <a:rPr kumimoji="1" lang="ja-JP" altLang="en-US" sz="2400" dirty="0" smtClean="0"/>
              <a:t>行政事件訴訟法</a:t>
            </a:r>
            <a:r>
              <a:rPr kumimoji="1" lang="en-US" altLang="ja-JP" sz="2400" dirty="0" smtClean="0"/>
              <a:t>9</a:t>
            </a:r>
            <a:r>
              <a:rPr kumimoji="1" lang="ja-JP" altLang="en-US" sz="2400" dirty="0" smtClean="0"/>
              <a:t>条</a:t>
            </a:r>
            <a:r>
              <a:rPr kumimoji="1" lang="en-US" altLang="ja-JP" sz="2400" dirty="0" smtClean="0"/>
              <a:t>1</a:t>
            </a:r>
            <a:r>
              <a:rPr kumimoji="1" lang="ja-JP" altLang="en-US" sz="2400" dirty="0" smtClean="0"/>
              <a:t>項</a:t>
            </a:r>
            <a:r>
              <a:rPr kumimoji="1" lang="ja-JP" altLang="en-US" sz="2400" dirty="0" smtClean="0"/>
              <a:t>）</a:t>
            </a:r>
            <a:endParaRPr kumimoji="1" lang="en-US" altLang="ja-JP" sz="2400" dirty="0" smtClean="0"/>
          </a:p>
          <a:p>
            <a:r>
              <a:rPr lang="ja-JP" altLang="en-US" sz="2400" dirty="0" smtClean="0"/>
              <a:t>処分</a:t>
            </a:r>
            <a:r>
              <a:rPr lang="ja-JP" altLang="en-US" sz="2400" dirty="0" smtClean="0"/>
              <a:t>の取消しを求めるに</a:t>
            </a:r>
            <a:r>
              <a:rPr lang="ja-JP" altLang="en-US" sz="2400" dirty="0" smtClean="0"/>
              <a:t>つき「</a:t>
            </a:r>
            <a:r>
              <a:rPr lang="ja-JP" altLang="en-US" sz="2400" dirty="0" smtClean="0"/>
              <a:t>法律上の利益の有無を判断するに当たっては、当該処分又は採決の根拠となる法令の規定の文言のみによることなく、</a:t>
            </a:r>
            <a:r>
              <a:rPr lang="ja-JP" altLang="en-US" sz="2400" dirty="0" smtClean="0">
                <a:solidFill>
                  <a:srgbClr val="C00000"/>
                </a:solidFill>
              </a:rPr>
              <a:t>当該法令</a:t>
            </a:r>
            <a:r>
              <a:rPr lang="ja-JP" altLang="en-US" sz="2400" dirty="0" smtClean="0"/>
              <a:t>の趣旨及び目的並びに当該処分において考慮されるべき利益の内容及び性質を考慮するものとする。</a:t>
            </a:r>
            <a:r>
              <a:rPr lang="en-US" altLang="ja-JP" sz="2400" dirty="0" smtClean="0"/>
              <a:t>…</a:t>
            </a:r>
            <a:r>
              <a:rPr lang="ja-JP" altLang="en-US" sz="2400" dirty="0" smtClean="0"/>
              <a:t>害される</a:t>
            </a:r>
            <a:r>
              <a:rPr lang="ja-JP" altLang="en-US" sz="2400" dirty="0" smtClean="0"/>
              <a:t>こととなる利益の内容及び性質並びに害される態様及び程度も勘案するものとする。</a:t>
            </a:r>
            <a:r>
              <a:rPr lang="ja-JP" altLang="en-US" sz="2400" dirty="0" smtClean="0"/>
              <a:t>」（</a:t>
            </a:r>
            <a:r>
              <a:rPr lang="ja-JP" altLang="en-US" sz="2400" dirty="0" smtClean="0"/>
              <a:t>同条</a:t>
            </a:r>
            <a:r>
              <a:rPr lang="en-US" altLang="ja-JP" sz="2400" dirty="0" smtClean="0"/>
              <a:t>2</a:t>
            </a:r>
            <a:r>
              <a:rPr lang="ja-JP" altLang="en-US" sz="2400" dirty="0" smtClean="0"/>
              <a:t>項）</a:t>
            </a:r>
          </a:p>
          <a:p>
            <a:endParaRPr kumimoji="1" lang="en-US" altLang="ja-JP" sz="2600" dirty="0" smtClean="0"/>
          </a:p>
        </p:txBody>
      </p:sp>
      <p:sp>
        <p:nvSpPr>
          <p:cNvPr id="4" name="スライド番号プレースホルダ 3"/>
          <p:cNvSpPr>
            <a:spLocks noGrp="1"/>
          </p:cNvSpPr>
          <p:nvPr>
            <p:ph type="sldNum" sz="quarter" idx="12"/>
          </p:nvPr>
        </p:nvSpPr>
        <p:spPr/>
        <p:txBody>
          <a:bodyPr/>
          <a:lstStyle/>
          <a:p>
            <a:fld id="{B7748F38-13EF-4108-8D4A-4235BEC4D885}" type="slidenum">
              <a:rPr kumimoji="1" lang="ja-JP" altLang="en-US" smtClean="0"/>
              <a:pPr/>
              <a:t>8</a:t>
            </a:fld>
            <a:endParaRPr kumimoji="1" lang="ja-JP" altLang="en-US"/>
          </a:p>
        </p:txBody>
      </p:sp>
    </p:spTree>
    <p:extLst>
      <p:ext uri="{BB962C8B-B14F-4D97-AF65-F5344CB8AC3E}">
        <p14:creationId xmlns:p14="http://schemas.microsoft.com/office/powerpoint/2010/main" xmlns="" val="1195382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「法律上の利益」の</a:t>
            </a:r>
            <a:r>
              <a:rPr lang="ja-JP" altLang="en-US" dirty="0" smtClean="0"/>
              <a:t>解釈</a:t>
            </a:r>
            <a:endParaRPr kumimoji="1" lang="ja-JP" altLang="en-US" sz="2700" dirty="0"/>
          </a:p>
        </p:txBody>
      </p:sp>
      <p:sp>
        <p:nvSpPr>
          <p:cNvPr id="3" name="コンテンツ プレースホルダ 2"/>
          <p:cNvSpPr>
            <a:spLocks noGrp="1"/>
          </p:cNvSpPr>
          <p:nvPr>
            <p:ph idx="1"/>
          </p:nvPr>
        </p:nvSpPr>
        <p:spPr>
          <a:xfrm>
            <a:off x="457200" y="1600200"/>
            <a:ext cx="8229600" cy="4853136"/>
          </a:xfrm>
        </p:spPr>
        <p:txBody>
          <a:bodyPr>
            <a:normAutofit fontScale="77500" lnSpcReduction="20000"/>
          </a:bodyPr>
          <a:lstStyle/>
          <a:p>
            <a:r>
              <a:rPr kumimoji="1" lang="ja-JP" altLang="en-US" dirty="0" smtClean="0"/>
              <a:t>「①「法律上保護された利益」説と、②「法的な保護に値する利益」説の２つがある。①説は</a:t>
            </a:r>
            <a:r>
              <a:rPr lang="ja-JP" altLang="en-US" dirty="0" smtClean="0"/>
              <a:t>通説であり、判例は一貫して①説をとる。」（</a:t>
            </a:r>
            <a:r>
              <a:rPr lang="ja-JP" altLang="en-US" dirty="0" smtClean="0"/>
              <a:t>櫻井・橋本、</a:t>
            </a:r>
            <a:r>
              <a:rPr lang="en-US" altLang="ja-JP" dirty="0" smtClean="0"/>
              <a:t>2007</a:t>
            </a:r>
            <a:r>
              <a:rPr lang="ja-JP" altLang="en-US" dirty="0" smtClean="0"/>
              <a:t>）</a:t>
            </a:r>
            <a:endParaRPr lang="en-US" altLang="ja-JP" dirty="0" smtClean="0"/>
          </a:p>
          <a:p>
            <a:r>
              <a:rPr kumimoji="1" lang="ja-JP" altLang="en-US" dirty="0" smtClean="0"/>
              <a:t>「①説</a:t>
            </a:r>
            <a:r>
              <a:rPr lang="ja-JP" altLang="en-US" dirty="0" smtClean="0"/>
              <a:t>は、処分の相手以外の第三者の原告適格を判定する場合、その第三者が主張している被侵害利益が、当該処分の根拠法令において、行政庁が当該処分を行う場合の処分要件とされていると読みとれるか、という解釈技法を用いてきた。」（同上）</a:t>
            </a:r>
            <a:endParaRPr lang="en-US" altLang="ja-JP" dirty="0" smtClean="0"/>
          </a:p>
          <a:p>
            <a:r>
              <a:rPr kumimoji="1" lang="ja-JP" altLang="en-US" dirty="0" smtClean="0"/>
              <a:t>「具体的な取消訴訟の</a:t>
            </a:r>
            <a:r>
              <a:rPr lang="ja-JP" altLang="en-US" dirty="0" smtClean="0"/>
              <a:t>原告</a:t>
            </a:r>
            <a:r>
              <a:rPr lang="ja-JP" altLang="en-US" dirty="0" smtClean="0"/>
              <a:t>適格を判断する際の考慮事項として、①処分の根拠となる法令の趣旨及び目的②処分において考慮されるべき利益の内容及び性質③処分の根拠となる法令の目的を共通にする関係法の趣旨及び目的④処分が違法にされた場合に害されるおそれのある利益の内容及び性質並びにこれが害される様態及び程度を基本とする。」（村田・岸本、</a:t>
            </a:r>
            <a:r>
              <a:rPr lang="en-US" altLang="ja-JP" dirty="0" smtClean="0"/>
              <a:t>2009</a:t>
            </a:r>
            <a:r>
              <a:rPr lang="ja-JP" altLang="en-US" dirty="0" smtClean="0"/>
              <a:t>）</a:t>
            </a:r>
            <a:endParaRPr kumimoji="1" lang="en-US" altLang="ja-JP" dirty="0" smtClean="0"/>
          </a:p>
        </p:txBody>
      </p:sp>
      <p:sp>
        <p:nvSpPr>
          <p:cNvPr id="4" name="スライド番号プレースホルダ 3"/>
          <p:cNvSpPr>
            <a:spLocks noGrp="1"/>
          </p:cNvSpPr>
          <p:nvPr>
            <p:ph type="sldNum" sz="quarter" idx="12"/>
          </p:nvPr>
        </p:nvSpPr>
        <p:spPr/>
        <p:txBody>
          <a:bodyPr/>
          <a:lstStyle/>
          <a:p>
            <a:fld id="{B7748F38-13EF-4108-8D4A-4235BEC4D885}" type="slidenum">
              <a:rPr kumimoji="1" lang="ja-JP" altLang="en-US" smtClean="0"/>
              <a:pPr/>
              <a:t>9</a:t>
            </a:fld>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884</TotalTime>
  <Words>1304</Words>
  <Application>Microsoft Office PowerPoint</Application>
  <PresentationFormat>画面に合わせる (4:3)</PresentationFormat>
  <Paragraphs>98</Paragraphs>
  <Slides>17</Slides>
  <Notes>0</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Office テーマ</vt:lpstr>
      <vt:lpstr>西大阪延伸線　都市計画事業　許認可処分取消請求事件</vt:lpstr>
      <vt:lpstr>スライド 2</vt:lpstr>
      <vt:lpstr>原告の主張</vt:lpstr>
      <vt:lpstr>本件都市計画事業について</vt:lpstr>
      <vt:lpstr>スライド 5</vt:lpstr>
      <vt:lpstr>争点</vt:lpstr>
      <vt:lpstr>①原告適格について</vt:lpstr>
      <vt:lpstr>①原告適格について</vt:lpstr>
      <vt:lpstr>「法律上の利益」の解釈</vt:lpstr>
      <vt:lpstr>スライド 10</vt:lpstr>
      <vt:lpstr>スライド 11</vt:lpstr>
      <vt:lpstr>②都市計画変更決定の適法性</vt:lpstr>
      <vt:lpstr>②都市計画変更決定の適法性</vt:lpstr>
      <vt:lpstr>環境影響評価について</vt:lpstr>
      <vt:lpstr>スライド 15</vt:lpstr>
      <vt:lpstr>感想</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西大阪延伸線　都市計画事業　許認可処分取消請求事件</dc:title>
  <dc:creator>Hara Megumi</dc:creator>
  <cp:lastModifiedBy>Hara Megumi</cp:lastModifiedBy>
  <cp:revision>91</cp:revision>
  <dcterms:created xsi:type="dcterms:W3CDTF">2012-04-16T14:38:28Z</dcterms:created>
  <dcterms:modified xsi:type="dcterms:W3CDTF">2012-04-18T17:41:28Z</dcterms:modified>
</cp:coreProperties>
</file>