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256" r:id="rId2"/>
    <p:sldId id="257" r:id="rId3"/>
    <p:sldId id="279" r:id="rId4"/>
    <p:sldId id="262" r:id="rId5"/>
    <p:sldId id="259" r:id="rId6"/>
    <p:sldId id="265" r:id="rId7"/>
    <p:sldId id="285" r:id="rId8"/>
    <p:sldId id="267" r:id="rId9"/>
    <p:sldId id="286" r:id="rId10"/>
    <p:sldId id="260" r:id="rId11"/>
    <p:sldId id="270" r:id="rId12"/>
    <p:sldId id="287" r:id="rId13"/>
    <p:sldId id="284" r:id="rId14"/>
    <p:sldId id="273" r:id="rId15"/>
    <p:sldId id="274" r:id="rId16"/>
    <p:sldId id="275" r:id="rId17"/>
    <p:sldId id="276" r:id="rId18"/>
    <p:sldId id="280" r:id="rId19"/>
    <p:sldId id="282" r:id="rId20"/>
    <p:sldId id="283" r:id="rId21"/>
    <p:sldId id="281" r:id="rId22"/>
    <p:sldId id="288" r:id="rId23"/>
    <p:sldId id="289" r:id="rId24"/>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735" autoAdjust="0"/>
    <p:restoredTop sz="81928" autoAdjust="0"/>
  </p:normalViewPr>
  <p:slideViewPr>
    <p:cSldViewPr>
      <p:cViewPr>
        <p:scale>
          <a:sx n="80" d="100"/>
          <a:sy n="80" d="100"/>
        </p:scale>
        <p:origin x="-246" y="342"/>
      </p:cViewPr>
      <p:guideLst>
        <p:guide orient="horz" pos="2160"/>
        <p:guide pos="2880"/>
      </p:guideLst>
    </p:cSldViewPr>
  </p:slideViewPr>
  <p:notesTextViewPr>
    <p:cViewPr>
      <p:scale>
        <a:sx n="100" d="100"/>
        <a:sy n="100" d="100"/>
      </p:scale>
      <p:origin x="0" y="0"/>
    </p:cViewPr>
  </p:notesTextViewPr>
  <p:sorterViewPr>
    <p:cViewPr>
      <p:scale>
        <a:sx n="180" d="100"/>
        <a:sy n="180" d="100"/>
      </p:scale>
      <p:origin x="0" y="6396"/>
    </p:cViewPr>
  </p:sorterViewPr>
  <p:notesViewPr>
    <p:cSldViewPr>
      <p:cViewPr varScale="1">
        <p:scale>
          <a:sx n="68" d="100"/>
          <a:sy n="68" d="100"/>
        </p:scale>
        <p:origin x="-2154" y="-108"/>
      </p:cViewPr>
      <p:guideLst>
        <p:guide orient="horz" pos="3131"/>
        <p:guide pos="214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8" y="0"/>
            <a:ext cx="2949787" cy="496967"/>
          </a:xfrm>
          <a:prstGeom prst="rect">
            <a:avLst/>
          </a:prstGeom>
        </p:spPr>
        <p:txBody>
          <a:bodyPr vert="horz" lIns="91440" tIns="45720" rIns="91440" bIns="45720" rtlCol="0"/>
          <a:lstStyle>
            <a:lvl1pPr algn="r">
              <a:defRPr sz="1200"/>
            </a:lvl1pPr>
          </a:lstStyle>
          <a:p>
            <a:fld id="{B0CC577C-FC1C-481A-BB7E-0753D2AA2CFF}" type="datetimeFigureOut">
              <a:rPr kumimoji="1" lang="ja-JP" altLang="en-US" smtClean="0"/>
              <a:pPr/>
              <a:t>2012/1/12</a:t>
            </a:fld>
            <a:endParaRPr kumimoji="1" lang="ja-JP" altLang="en-US"/>
          </a:p>
        </p:txBody>
      </p:sp>
      <p:sp>
        <p:nvSpPr>
          <p:cNvPr id="4" name="フッター プレースホルダー 3"/>
          <p:cNvSpPr>
            <a:spLocks noGrp="1"/>
          </p:cNvSpPr>
          <p:nvPr>
            <p:ph type="ftr" sz="quarter" idx="2"/>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8" y="9440646"/>
            <a:ext cx="2949787" cy="496967"/>
          </a:xfrm>
          <a:prstGeom prst="rect">
            <a:avLst/>
          </a:prstGeom>
        </p:spPr>
        <p:txBody>
          <a:bodyPr vert="horz" lIns="91440" tIns="45720" rIns="91440" bIns="45720" rtlCol="0" anchor="b"/>
          <a:lstStyle>
            <a:lvl1pPr algn="r">
              <a:defRPr sz="1200"/>
            </a:lvl1pPr>
          </a:lstStyle>
          <a:p>
            <a:fld id="{8A9F9823-1350-4C21-8A4B-0C29E44909E7}" type="slidenum">
              <a:rPr kumimoji="1" lang="ja-JP" altLang="en-US" smtClean="0"/>
              <a:pPr/>
              <a:t>&lt;#&gt;</a:t>
            </a:fld>
            <a:endParaRPr kumimoji="1" lang="ja-JP" altLang="en-US"/>
          </a:p>
        </p:txBody>
      </p:sp>
    </p:spTree>
    <p:extLst>
      <p:ext uri="{BB962C8B-B14F-4D97-AF65-F5344CB8AC3E}">
        <p14:creationId xmlns="" xmlns:p14="http://schemas.microsoft.com/office/powerpoint/2010/main" val="24483068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8677DF61-CE55-4D46-9CE7-4CEE4426FB98}" type="datetimeFigureOut">
              <a:rPr kumimoji="1" lang="ja-JP" altLang="en-US" smtClean="0"/>
              <a:pPr/>
              <a:t>2012/1/12</a:t>
            </a:fld>
            <a:endParaRPr kumimoji="1" lang="ja-JP" altLang="en-US"/>
          </a:p>
        </p:txBody>
      </p:sp>
      <p:sp>
        <p:nvSpPr>
          <p:cNvPr id="4" name="スライド イメージ プレースホルダ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0720" y="4721186"/>
            <a:ext cx="5445760" cy="4472702"/>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8488BAA8-1616-41D7-A6E8-53CF89C5CC6E}" type="slidenum">
              <a:rPr kumimoji="1" lang="ja-JP" altLang="en-US" smtClean="0"/>
              <a:pPr/>
              <a:t>&lt;#&gt;</a:t>
            </a:fld>
            <a:endParaRPr kumimoji="1" lang="ja-JP" altLang="en-US"/>
          </a:p>
        </p:txBody>
      </p:sp>
    </p:spTree>
    <p:extLst>
      <p:ext uri="{BB962C8B-B14F-4D97-AF65-F5344CB8AC3E}">
        <p14:creationId xmlns="" xmlns:p14="http://schemas.microsoft.com/office/powerpoint/2010/main" val="19625736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8488BAA8-1616-41D7-A6E8-53CF89C5CC6E}" type="slidenum">
              <a:rPr kumimoji="1" lang="ja-JP" altLang="en-US" smtClean="0"/>
              <a:pPr/>
              <a:t>1</a:t>
            </a:fld>
            <a:endParaRPr kumimoji="1" lang="ja-JP" altLang="en-US"/>
          </a:p>
        </p:txBody>
      </p:sp>
    </p:spTree>
    <p:extLst>
      <p:ext uri="{BB962C8B-B14F-4D97-AF65-F5344CB8AC3E}">
        <p14:creationId xmlns="" xmlns:p14="http://schemas.microsoft.com/office/powerpoint/2010/main" val="35816818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互いに関連しながら生物棲息空間を確保するためのネットワークが形成されることを目指しています。</a:t>
            </a:r>
          </a:p>
          <a:p>
            <a:endParaRPr kumimoji="1" lang="ja-JP" altLang="en-US" dirty="0"/>
          </a:p>
        </p:txBody>
      </p:sp>
      <p:sp>
        <p:nvSpPr>
          <p:cNvPr id="4" name="スライド番号プレースホルダー 3"/>
          <p:cNvSpPr>
            <a:spLocks noGrp="1"/>
          </p:cNvSpPr>
          <p:nvPr>
            <p:ph type="sldNum" sz="quarter" idx="10"/>
          </p:nvPr>
        </p:nvSpPr>
        <p:spPr/>
        <p:txBody>
          <a:bodyPr/>
          <a:lstStyle/>
          <a:p>
            <a:fld id="{8488BAA8-1616-41D7-A6E8-53CF89C5CC6E}" type="slidenum">
              <a:rPr kumimoji="1" lang="ja-JP" altLang="en-US" smtClean="0"/>
              <a:pPr/>
              <a:t>19</a:t>
            </a:fld>
            <a:endParaRPr kumimoji="1" lang="ja-JP" altLang="en-US"/>
          </a:p>
        </p:txBody>
      </p:sp>
    </p:spTree>
    <p:extLst>
      <p:ext uri="{BB962C8B-B14F-4D97-AF65-F5344CB8AC3E}">
        <p14:creationId xmlns="" xmlns:p14="http://schemas.microsoft.com/office/powerpoint/2010/main" val="31576927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8488BAA8-1616-41D7-A6E8-53CF89C5CC6E}" type="slidenum">
              <a:rPr kumimoji="1" lang="ja-JP" altLang="en-US" smtClean="0"/>
              <a:pPr/>
              <a:t>3</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緑の政策大綱を基に、地方公共団体は緑の基本計画をさだめる</a:t>
            </a:r>
            <a:endParaRPr kumimoji="1"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8488BAA8-1616-41D7-A6E8-53CF89C5CC6E}" type="slidenum">
              <a:rPr kumimoji="1" lang="ja-JP" altLang="en-US" smtClean="0"/>
              <a:pPr/>
              <a:t>4</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市町村が、緑地の保全や緑化の推進に関して、その将来像、目標、施策などを定める基本計画</a:t>
            </a:r>
            <a:endParaRPr kumimoji="1" lang="ja-JP" altLang="en-US"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8488BAA8-1616-41D7-A6E8-53CF89C5CC6E}" type="slidenum">
              <a:rPr kumimoji="1" lang="ja-JP" altLang="en-US" smtClean="0"/>
              <a:pPr/>
              <a:t>5</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土地の買入れ</a:t>
            </a:r>
          </a:p>
          <a:p>
            <a:r>
              <a:rPr kumimoji="1" lang="ja-JP" altLang="en-US" dirty="0" smtClean="0"/>
              <a:t>●土地所有者が行為の制限を受けることにより、土地の利用に著しい支障をきたす場合、都道府県（指定都市及び中核市においては当該都市）に対して、その土地を買入れる旨申し出ることができます。</a:t>
            </a:r>
            <a:br>
              <a:rPr kumimoji="1" lang="ja-JP" altLang="en-US" dirty="0" smtClean="0"/>
            </a:br>
            <a:r>
              <a:rPr kumimoji="1" lang="ja-JP" altLang="en-US" dirty="0" smtClean="0"/>
              <a:t>●この場合、都道府県、市長村あるいは緑地管理機構がその土地を買入れます。</a:t>
            </a:r>
            <a:br>
              <a:rPr kumimoji="1" lang="ja-JP" altLang="en-US" dirty="0" smtClean="0"/>
            </a:br>
            <a:r>
              <a:rPr kumimoji="1" lang="ja-JP" altLang="en-US" dirty="0" smtClean="0"/>
              <a:t>●地方公共団体は、土地の買入れ費用について、国からの補助を活用することができます。</a:t>
            </a:r>
          </a:p>
          <a:p>
            <a:endParaRPr kumimoji="1" lang="ja-JP" altLang="en-US" dirty="0"/>
          </a:p>
        </p:txBody>
      </p:sp>
      <p:sp>
        <p:nvSpPr>
          <p:cNvPr id="4" name="スライド番号プレースホルダー 3"/>
          <p:cNvSpPr>
            <a:spLocks noGrp="1"/>
          </p:cNvSpPr>
          <p:nvPr>
            <p:ph type="sldNum" sz="quarter" idx="10"/>
          </p:nvPr>
        </p:nvSpPr>
        <p:spPr/>
        <p:txBody>
          <a:bodyPr/>
          <a:lstStyle/>
          <a:p>
            <a:fld id="{8488BAA8-1616-41D7-A6E8-53CF89C5CC6E}" type="slidenum">
              <a:rPr kumimoji="1" lang="ja-JP" altLang="en-US" smtClean="0"/>
              <a:pPr/>
              <a:t>8</a:t>
            </a:fld>
            <a:endParaRPr kumimoji="1" lang="ja-JP" altLang="en-US"/>
          </a:p>
        </p:txBody>
      </p:sp>
    </p:spTree>
    <p:extLst>
      <p:ext uri="{BB962C8B-B14F-4D97-AF65-F5344CB8AC3E}">
        <p14:creationId xmlns="" xmlns:p14="http://schemas.microsoft.com/office/powerpoint/2010/main" val="285113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488BAA8-1616-41D7-A6E8-53CF89C5CC6E}" type="slidenum">
              <a:rPr kumimoji="1" lang="ja-JP" altLang="en-US" smtClean="0"/>
              <a:pPr/>
              <a:t>10</a:t>
            </a:fld>
            <a:endParaRPr kumimoji="1" lang="ja-JP" altLang="en-US"/>
          </a:p>
        </p:txBody>
      </p:sp>
    </p:spTree>
    <p:extLst>
      <p:ext uri="{BB962C8B-B14F-4D97-AF65-F5344CB8AC3E}">
        <p14:creationId xmlns="" xmlns:p14="http://schemas.microsoft.com/office/powerpoint/2010/main" val="2094487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みどりの特性による４つの区分（中心市街地、周辺市街地、丘陵地、山地）に基づき、</a:t>
            </a:r>
            <a:r>
              <a:rPr kumimoji="1" lang="en-US" altLang="ja-JP" dirty="0" smtClean="0"/>
              <a:t>6 </a:t>
            </a:r>
            <a:r>
              <a:rPr kumimoji="1" lang="ja-JP" altLang="en-US" dirty="0" err="1" smtClean="0"/>
              <a:t>つに</a:t>
            </a:r>
            <a:r>
              <a:rPr kumimoji="1" lang="ja-JP" altLang="en-US" dirty="0" smtClean="0"/>
              <a:t>区分した市域について、それぞれの地域に応じた地域の目標及び行動の方針を示す。</a:t>
            </a:r>
          </a:p>
          <a:p>
            <a:endParaRPr kumimoji="1" lang="ja-JP" altLang="en-US" dirty="0"/>
          </a:p>
        </p:txBody>
      </p:sp>
      <p:sp>
        <p:nvSpPr>
          <p:cNvPr id="4" name="スライド番号プレースホルダー 3"/>
          <p:cNvSpPr>
            <a:spLocks noGrp="1"/>
          </p:cNvSpPr>
          <p:nvPr>
            <p:ph type="sldNum" sz="quarter" idx="10"/>
          </p:nvPr>
        </p:nvSpPr>
        <p:spPr/>
        <p:txBody>
          <a:bodyPr/>
          <a:lstStyle/>
          <a:p>
            <a:fld id="{8488BAA8-1616-41D7-A6E8-53CF89C5CC6E}" type="slidenum">
              <a:rPr kumimoji="1" lang="ja-JP" altLang="en-US" smtClean="0"/>
              <a:pPr/>
              <a:t>13</a:t>
            </a:fld>
            <a:endParaRPr kumimoji="1" lang="ja-JP" altLang="en-US"/>
          </a:p>
        </p:txBody>
      </p:sp>
    </p:spTree>
    <p:extLst>
      <p:ext uri="{BB962C8B-B14F-4D97-AF65-F5344CB8AC3E}">
        <p14:creationId xmlns="" xmlns:p14="http://schemas.microsoft.com/office/powerpoint/2010/main" val="24717573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４つの区分とは、都市機能が高度に集積した「中心市街地」、住宅地とその周辺に広がる斜面地の森林や農地、湧水によって構成される「周辺市街地」、そして「丘陵地」、「山地」とし、それぞれの特性に応じた配置方針、施策方針を検討します。</a:t>
            </a:r>
            <a:endParaRPr kumimoji="1" lang="ja-JP" altLang="en-US"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8488BAA8-1616-41D7-A6E8-53CF89C5CC6E}" type="slidenum">
              <a:rPr kumimoji="1" lang="ja-JP" altLang="en-US" smtClean="0"/>
              <a:pPr/>
              <a:t>14</a:t>
            </a:fld>
            <a:endParaRPr kumimoji="1"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smtClean="0"/>
              <a:t/>
            </a:r>
            <a:br>
              <a:rPr lang="ja-JP" altLang="en-US" dirty="0" smtClean="0"/>
            </a:br>
            <a:endParaRPr kumimoji="1" lang="ja-JP" altLang="en-US" dirty="0" smtClean="0"/>
          </a:p>
          <a:p>
            <a:endParaRPr kumimoji="1" lang="ja-JP" altLang="en-US" dirty="0" smtClean="0"/>
          </a:p>
          <a:p>
            <a:endParaRPr kumimoji="1" lang="ja-JP" altLang="en-US"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8488BAA8-1616-41D7-A6E8-53CF89C5CC6E}" type="slidenum">
              <a:rPr kumimoji="1" lang="ja-JP" altLang="en-US" smtClean="0"/>
              <a:pPr/>
              <a:t>18</a:t>
            </a:fld>
            <a:endParaRPr kumimoji="1" lang="ja-JP" altLang="en-US"/>
          </a:p>
        </p:txBody>
      </p:sp>
    </p:spTree>
    <p:extLst>
      <p:ext uri="{BB962C8B-B14F-4D97-AF65-F5344CB8AC3E}">
        <p14:creationId xmlns="" xmlns:p14="http://schemas.microsoft.com/office/powerpoint/2010/main" val="9337658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7C36AD34-BC2F-4166-AECE-7E95C721AB0E}" type="datetime1">
              <a:rPr kumimoji="1" lang="ja-JP" altLang="en-US" smtClean="0"/>
              <a:pPr/>
              <a:t>2012/1/12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7942F2F-A49C-4691-9617-8D5C91B52D6C}"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5609D273-119B-4086-8254-4E8DFB4C34E1}" type="datetime1">
              <a:rPr kumimoji="1" lang="ja-JP" altLang="en-US" smtClean="0"/>
              <a:pPr/>
              <a:t>2012/1/12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7942F2F-A49C-4691-9617-8D5C91B52D6C}"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F3AC20F-298E-465E-B1D6-96A89552B7E7}" type="datetime1">
              <a:rPr kumimoji="1" lang="ja-JP" altLang="en-US" smtClean="0"/>
              <a:pPr/>
              <a:t>2012/1/12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7942F2F-A49C-4691-9617-8D5C91B52D6C}"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49B28407-31DF-4B1B-A44A-8A9D538C60C3}" type="datetime1">
              <a:rPr kumimoji="1" lang="ja-JP" altLang="en-US" smtClean="0"/>
              <a:pPr/>
              <a:t>2012/1/12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7942F2F-A49C-4691-9617-8D5C91B52D6C}"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3F3BD2C7-BB9F-4F40-86CD-8DA64434EAE5}" type="datetime1">
              <a:rPr kumimoji="1" lang="ja-JP" altLang="en-US" smtClean="0"/>
              <a:pPr/>
              <a:t>2012/1/12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7942F2F-A49C-4691-9617-8D5C91B52D6C}"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9253FD1C-32CB-4052-8AA7-00F4E27CA9B8}" type="datetime1">
              <a:rPr kumimoji="1" lang="ja-JP" altLang="en-US" smtClean="0"/>
              <a:pPr/>
              <a:t>2012/1/12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7942F2F-A49C-4691-9617-8D5C91B52D6C}"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95FB062F-E4B2-4432-9897-4723467F89AF}" type="datetime1">
              <a:rPr kumimoji="1" lang="ja-JP" altLang="en-US" smtClean="0"/>
              <a:pPr/>
              <a:t>2012/1/12</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7942F2F-A49C-4691-9617-8D5C91B52D6C}"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9C9DD32D-E996-40F1-A2E4-2F32DD4AD3F9}" type="datetime1">
              <a:rPr kumimoji="1" lang="ja-JP" altLang="en-US" smtClean="0"/>
              <a:pPr/>
              <a:t>2012/1/12</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7942F2F-A49C-4691-9617-8D5C91B52D6C}"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2DF28F69-53AF-41A2-9E6A-72B42E765400}" type="datetime1">
              <a:rPr kumimoji="1" lang="ja-JP" altLang="en-US" smtClean="0"/>
              <a:pPr/>
              <a:t>2012/1/12</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7942F2F-A49C-4691-9617-8D5C91B52D6C}"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1CEEDC4B-3C27-4211-B79C-103B721B0249}" type="datetime1">
              <a:rPr kumimoji="1" lang="ja-JP" altLang="en-US" smtClean="0"/>
              <a:pPr/>
              <a:t>2012/1/12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7942F2F-A49C-4691-9617-8D5C91B52D6C}"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29249322-86AC-46C5-8F53-5906E1140F3A}" type="datetime1">
              <a:rPr kumimoji="1" lang="ja-JP" altLang="en-US" smtClean="0"/>
              <a:pPr/>
              <a:t>2012/1/12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7942F2F-A49C-4691-9617-8D5C91B52D6C}"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199A00-3F5D-4ABC-A61A-9DD1379E523C}" type="datetime1">
              <a:rPr kumimoji="1" lang="ja-JP" altLang="en-US" smtClean="0"/>
              <a:pPr/>
              <a:t>2012/1/12</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942F2F-A49C-4691-9617-8D5C91B52D6C}"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city.hachioji.tokyo.jp/seisaku/machidukuri/newtown/005176.html" TargetMode="External"/><Relationship Id="rId2" Type="http://schemas.openxmlformats.org/officeDocument/2006/relationships/hyperlink" Target="http://www.minamino-city.com/" TargetMode="External"/><Relationship Id="rId1" Type="http://schemas.openxmlformats.org/officeDocument/2006/relationships/slideLayout" Target="../slideLayouts/slideLayout2.xml"/><Relationship Id="rId5" Type="http://schemas.openxmlformats.org/officeDocument/2006/relationships/hyperlink" Target="http://www.mlit.go.jp/crd/park/shisaku/ryokuchi/index.html" TargetMode="External"/><Relationship Id="rId4" Type="http://schemas.openxmlformats.org/officeDocument/2006/relationships/hyperlink" Target="http://www.city.hachioji.tokyo.jp/seisaku/keikaku/023415.html" TargetMode="External"/></Relationships>
</file>

<file path=ppt/slides/_rels/slide22.xml.rels><?xml version="1.0" encoding="UTF-8" standalone="yes"?>
<Relationships xmlns="http://schemas.openxmlformats.org/package/2006/relationships"><Relationship Id="rId2" Type="http://schemas.openxmlformats.org/officeDocument/2006/relationships/hyperlink" Target="https://www3.e-reikinet.jp/hachioji/d1w_reiki/41790101001400000000/41790101001400000000/41790101001400000000.html"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緑の基本計画</a:t>
            </a:r>
            <a:r>
              <a:rPr kumimoji="1" lang="en-US" altLang="ja-JP" dirty="0" smtClean="0"/>
              <a:t/>
            </a:r>
            <a:br>
              <a:rPr kumimoji="1" lang="en-US" altLang="ja-JP" dirty="0" smtClean="0"/>
            </a:br>
            <a:r>
              <a:rPr lang="ja-JP" altLang="en-US" dirty="0" smtClean="0"/>
              <a:t>～八王子市の事例より～</a:t>
            </a:r>
            <a:endParaRPr kumimoji="1" lang="ja-JP" altLang="en-US" dirty="0"/>
          </a:p>
        </p:txBody>
      </p:sp>
      <p:sp>
        <p:nvSpPr>
          <p:cNvPr id="3" name="サブタイトル 2"/>
          <p:cNvSpPr>
            <a:spLocks noGrp="1"/>
          </p:cNvSpPr>
          <p:nvPr>
            <p:ph type="subTitle" idx="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D7942F2F-A49C-4691-9617-8D5C91B52D6C}" type="slidenum">
              <a:rPr kumimoji="1" lang="ja-JP" altLang="en-US" smtClean="0"/>
              <a:pPr/>
              <a:t>1</a:t>
            </a:fld>
            <a:endParaRPr kumimoji="1" lang="ja-JP"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八王子市事例</a:t>
            </a:r>
            <a:endParaRPr kumimoji="1" lang="ja-JP" altLang="en-US" dirty="0"/>
          </a:p>
        </p:txBody>
      </p:sp>
      <p:sp>
        <p:nvSpPr>
          <p:cNvPr id="3" name="コンテンツ プレースホルダ 2"/>
          <p:cNvSpPr>
            <a:spLocks noGrp="1"/>
          </p:cNvSpPr>
          <p:nvPr>
            <p:ph idx="1"/>
          </p:nvPr>
        </p:nvSpPr>
        <p:spPr/>
        <p:txBody>
          <a:bodyPr>
            <a:normAutofit lnSpcReduction="10000"/>
          </a:bodyPr>
          <a:lstStyle/>
          <a:p>
            <a:pPr marL="0" indent="0">
              <a:buNone/>
            </a:pPr>
            <a:r>
              <a:rPr lang="ja-JP" altLang="en-US" dirty="0"/>
              <a:t>　</a:t>
            </a:r>
            <a:r>
              <a:rPr kumimoji="1" lang="en-US" altLang="ja-JP" dirty="0" smtClean="0"/>
              <a:t>H.11.3  </a:t>
            </a:r>
            <a:r>
              <a:rPr kumimoji="1" lang="ja-JP" altLang="en-US" dirty="0" smtClean="0"/>
              <a:t>緑の基本計画</a:t>
            </a:r>
            <a:r>
              <a:rPr lang="ja-JP" altLang="en-US" dirty="0" smtClean="0"/>
              <a:t>→</a:t>
            </a:r>
            <a:r>
              <a:rPr lang="en-US" altLang="ja-JP" dirty="0" smtClean="0"/>
              <a:t>H.22.3</a:t>
            </a:r>
            <a:r>
              <a:rPr lang="ja-JP" altLang="en-US" dirty="0" smtClean="0"/>
              <a:t>改正</a:t>
            </a:r>
            <a:endParaRPr lang="en-US" altLang="ja-JP" dirty="0" smtClean="0"/>
          </a:p>
          <a:p>
            <a:pPr marL="0" indent="0">
              <a:buNone/>
            </a:pPr>
            <a:endParaRPr lang="en-US" altLang="ja-JP" dirty="0" smtClean="0"/>
          </a:p>
          <a:p>
            <a:r>
              <a:rPr lang="ja-JP" altLang="en-US" dirty="0"/>
              <a:t>「みどりの環境調和都市」</a:t>
            </a:r>
            <a:endParaRPr lang="en-US" altLang="ja-JP" dirty="0" smtClean="0"/>
          </a:p>
          <a:p>
            <a:pPr marL="0" indent="0">
              <a:buNone/>
            </a:pPr>
            <a:r>
              <a:rPr lang="ja-JP" altLang="en-US" dirty="0" smtClean="0"/>
              <a:t>　・緑地保護地区や斜面緑地保全区域の指定</a:t>
            </a:r>
            <a:endParaRPr lang="en-US" altLang="ja-JP" dirty="0" smtClean="0"/>
          </a:p>
          <a:p>
            <a:pPr marL="0" indent="0">
              <a:buNone/>
            </a:pPr>
            <a:r>
              <a:rPr lang="ja-JP" altLang="en-US" dirty="0" smtClean="0"/>
              <a:t>　・「</a:t>
            </a:r>
            <a:r>
              <a:rPr lang="ja-JP" altLang="en-US" dirty="0"/>
              <a:t>八王子みどり市民債」の発行に</a:t>
            </a:r>
            <a:r>
              <a:rPr lang="ja-JP" altLang="en-US" dirty="0" smtClean="0"/>
              <a:t>よる緑地の　</a:t>
            </a:r>
            <a:endParaRPr lang="en-US" altLang="ja-JP" dirty="0" smtClean="0"/>
          </a:p>
          <a:p>
            <a:pPr marL="0" indent="0">
              <a:buNone/>
            </a:pPr>
            <a:r>
              <a:rPr lang="ja-JP" altLang="en-US" dirty="0"/>
              <a:t>　</a:t>
            </a:r>
            <a:r>
              <a:rPr lang="ja-JP" altLang="en-US" dirty="0" smtClean="0"/>
              <a:t>　公有化</a:t>
            </a:r>
            <a:endParaRPr lang="en-US" altLang="ja-JP" dirty="0" smtClean="0"/>
          </a:p>
          <a:p>
            <a:pPr marL="0" indent="0">
              <a:buNone/>
            </a:pPr>
            <a:endParaRPr lang="ja-JP" altLang="en-US" dirty="0" smtClean="0"/>
          </a:p>
          <a:p>
            <a:pPr marL="0" indent="0">
              <a:buNone/>
            </a:pPr>
            <a:r>
              <a:rPr lang="ja-JP" altLang="en-US" dirty="0" smtClean="0"/>
              <a:t>　→地域の特性に応じた基本方針を定める</a:t>
            </a:r>
          </a:p>
        </p:txBody>
      </p:sp>
      <p:sp>
        <p:nvSpPr>
          <p:cNvPr id="4" name="スライド番号プレースホルダー 3"/>
          <p:cNvSpPr>
            <a:spLocks noGrp="1"/>
          </p:cNvSpPr>
          <p:nvPr>
            <p:ph type="sldNum" sz="quarter" idx="12"/>
          </p:nvPr>
        </p:nvSpPr>
        <p:spPr/>
        <p:txBody>
          <a:bodyPr/>
          <a:lstStyle/>
          <a:p>
            <a:fld id="{D7942F2F-A49C-4691-9617-8D5C91B52D6C}" type="slidenum">
              <a:rPr kumimoji="1" lang="ja-JP" altLang="en-US" smtClean="0"/>
              <a:pPr/>
              <a:t>10</a:t>
            </a:fld>
            <a:endParaRPr kumimoji="1" lang="ja-JP" alt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D7942F2F-A49C-4691-9617-8D5C91B52D6C}" type="slidenum">
              <a:rPr kumimoji="1" lang="ja-JP" altLang="en-US" smtClean="0"/>
              <a:pPr/>
              <a:t>11</a:t>
            </a:fld>
            <a:endParaRPr kumimoji="1" lang="ja-JP" altLang="en-US"/>
          </a:p>
        </p:txBody>
      </p:sp>
      <p:sp>
        <p:nvSpPr>
          <p:cNvPr id="3" name="コンテンツ プレースホルダ 2"/>
          <p:cNvSpPr>
            <a:spLocks noGrp="1"/>
          </p:cNvSpPr>
          <p:nvPr>
            <p:ph idx="4294967295"/>
          </p:nvPr>
        </p:nvSpPr>
        <p:spPr>
          <a:xfrm>
            <a:off x="467544" y="620688"/>
            <a:ext cx="8229600" cy="5832648"/>
          </a:xfrm>
          <a:ln>
            <a:solidFill>
              <a:schemeClr val="bg1"/>
            </a:solidFill>
          </a:ln>
        </p:spPr>
        <p:txBody>
          <a:bodyPr>
            <a:normAutofit fontScale="77500" lnSpcReduction="20000"/>
          </a:bodyPr>
          <a:lstStyle/>
          <a:p>
            <a:pPr marL="0" indent="0">
              <a:buNone/>
            </a:pPr>
            <a:r>
              <a:rPr lang="ja-JP" altLang="en-US" b="1" dirty="0" smtClean="0">
                <a:solidFill>
                  <a:srgbClr val="00B050"/>
                </a:solidFill>
              </a:rPr>
              <a:t>①緑地保護地区の指定</a:t>
            </a:r>
            <a:endParaRPr lang="en-US" altLang="ja-JP" b="1" dirty="0" smtClean="0">
              <a:solidFill>
                <a:srgbClr val="00B050"/>
              </a:solidFill>
            </a:endParaRPr>
          </a:p>
          <a:p>
            <a:pPr marL="0" indent="0">
              <a:buNone/>
            </a:pPr>
            <a:r>
              <a:rPr lang="ja-JP" altLang="en-US" b="1" dirty="0" smtClean="0">
                <a:solidFill>
                  <a:srgbClr val="00B050"/>
                </a:solidFill>
              </a:rPr>
              <a:t>　　</a:t>
            </a:r>
            <a:r>
              <a:rPr lang="ja-JP" altLang="en-US" b="1" dirty="0" smtClean="0"/>
              <a:t>「八王子市緑化条例」に基づく。「維持管理経費の一　　</a:t>
            </a:r>
            <a:endParaRPr lang="en-US" altLang="ja-JP" b="1" dirty="0" smtClean="0"/>
          </a:p>
          <a:p>
            <a:pPr marL="0" indent="0">
              <a:buNone/>
            </a:pPr>
            <a:r>
              <a:rPr lang="ja-JP" altLang="en-US" b="1" dirty="0"/>
              <a:t>　</a:t>
            </a:r>
            <a:r>
              <a:rPr lang="ja-JP" altLang="en-US" b="1" dirty="0" smtClean="0"/>
              <a:t>　部を支援し、適正な管理を行うとともに、伐採などの</a:t>
            </a:r>
            <a:endParaRPr lang="en-US" altLang="ja-JP" b="1" dirty="0" smtClean="0"/>
          </a:p>
          <a:p>
            <a:pPr marL="0" indent="0">
              <a:buNone/>
            </a:pPr>
            <a:r>
              <a:rPr lang="ja-JP" altLang="en-US" b="1" dirty="0"/>
              <a:t>　</a:t>
            </a:r>
            <a:r>
              <a:rPr lang="ja-JP" altLang="en-US" b="1" dirty="0" smtClean="0"/>
              <a:t>　行為については、届け出を義務」付ける。</a:t>
            </a:r>
            <a:endParaRPr lang="en-US" altLang="ja-JP" b="1" dirty="0" smtClean="0"/>
          </a:p>
          <a:p>
            <a:pPr marL="0" indent="0">
              <a:buNone/>
            </a:pPr>
            <a:r>
              <a:rPr lang="ja-JP" altLang="en-US" b="1" dirty="0" smtClean="0">
                <a:solidFill>
                  <a:srgbClr val="00B050"/>
                </a:solidFill>
              </a:rPr>
              <a:t>②斜面緑地保全区域の指定</a:t>
            </a:r>
            <a:endParaRPr lang="en-US" altLang="ja-JP" b="1" dirty="0" smtClean="0">
              <a:solidFill>
                <a:srgbClr val="00B050"/>
              </a:solidFill>
            </a:endParaRPr>
          </a:p>
          <a:p>
            <a:pPr marL="0" indent="0">
              <a:buNone/>
            </a:pPr>
            <a:r>
              <a:rPr lang="ja-JP" altLang="en-US" b="1" dirty="0" smtClean="0">
                <a:solidFill>
                  <a:srgbClr val="00B050"/>
                </a:solidFill>
              </a:rPr>
              <a:t>　　</a:t>
            </a:r>
            <a:r>
              <a:rPr lang="ja-JP" altLang="en-US" b="1" dirty="0" smtClean="0"/>
              <a:t>「平成</a:t>
            </a:r>
            <a:r>
              <a:rPr lang="en-US" altLang="ja-JP" b="1" dirty="0" smtClean="0"/>
              <a:t>17</a:t>
            </a:r>
            <a:r>
              <a:rPr lang="ja-JP" altLang="en-US" b="1" dirty="0" smtClean="0"/>
              <a:t>年度に「市街地内丘陵地のみどりの保全に</a:t>
            </a:r>
            <a:endParaRPr lang="en-US" altLang="ja-JP" b="1" dirty="0" smtClean="0"/>
          </a:p>
          <a:p>
            <a:pPr marL="0" indent="0">
              <a:buNone/>
            </a:pPr>
            <a:r>
              <a:rPr lang="ja-JP" altLang="en-US" b="1" dirty="0"/>
              <a:t>　</a:t>
            </a:r>
            <a:r>
              <a:rPr lang="ja-JP" altLang="en-US" b="1" dirty="0" smtClean="0"/>
              <a:t>　関する条例」を施行。」</a:t>
            </a:r>
            <a:endParaRPr lang="en-US" altLang="ja-JP" b="1" dirty="0" smtClean="0"/>
          </a:p>
          <a:p>
            <a:pPr marL="0" indent="0">
              <a:buNone/>
            </a:pPr>
            <a:r>
              <a:rPr lang="ja-JP" altLang="en-US" b="1" dirty="0" smtClean="0"/>
              <a:t>　　「平成</a:t>
            </a:r>
            <a:r>
              <a:rPr lang="en-US" altLang="ja-JP" b="1" dirty="0" smtClean="0"/>
              <a:t>18</a:t>
            </a:r>
            <a:r>
              <a:rPr lang="ja-JP" altLang="en-US" b="1" dirty="0" smtClean="0"/>
              <a:t>年度に緑地保護地区の一部を斜面緑地保全区</a:t>
            </a:r>
            <a:endParaRPr lang="en-US" altLang="ja-JP" b="1" dirty="0" smtClean="0"/>
          </a:p>
          <a:p>
            <a:pPr marL="0" indent="0">
              <a:buNone/>
            </a:pPr>
            <a:r>
              <a:rPr lang="ja-JP" altLang="en-US" b="1" dirty="0"/>
              <a:t>　</a:t>
            </a:r>
            <a:r>
              <a:rPr lang="ja-JP" altLang="en-US" b="1" dirty="0" smtClean="0"/>
              <a:t>　域に移行するなど指定」</a:t>
            </a:r>
            <a:endParaRPr lang="en-US" altLang="ja-JP" b="1" dirty="0" smtClean="0"/>
          </a:p>
          <a:p>
            <a:pPr marL="0" indent="0">
              <a:buNone/>
            </a:pPr>
            <a:r>
              <a:rPr lang="ja-JP" altLang="en-US" b="1" dirty="0" smtClean="0"/>
              <a:t>③東京都緑地保全地域の指定</a:t>
            </a:r>
          </a:p>
          <a:p>
            <a:pPr marL="0" indent="0">
              <a:buNone/>
            </a:pPr>
            <a:r>
              <a:rPr lang="ja-JP" altLang="en-US" b="1" dirty="0" smtClean="0"/>
              <a:t>　　</a:t>
            </a:r>
            <a:r>
              <a:rPr lang="ja-JP" altLang="en-US" dirty="0" smtClean="0"/>
              <a:t>「東京都は、「東京における自然の保護と回復に関する条</a:t>
            </a:r>
            <a:endParaRPr lang="en-US" altLang="ja-JP" dirty="0" smtClean="0"/>
          </a:p>
          <a:p>
            <a:pPr marL="0" indent="0">
              <a:buNone/>
            </a:pPr>
            <a:r>
              <a:rPr lang="ja-JP" altLang="en-US" dirty="0"/>
              <a:t>　</a:t>
            </a:r>
            <a:r>
              <a:rPr lang="ja-JP" altLang="en-US" dirty="0" smtClean="0"/>
              <a:t>　例」に基づき、森林、水辺地などが単体または一体と</a:t>
            </a:r>
            <a:r>
              <a:rPr lang="ja-JP" altLang="en-US" dirty="0" err="1" smtClean="0"/>
              <a:t>なっ</a:t>
            </a:r>
            <a:endParaRPr lang="en-US" altLang="ja-JP" dirty="0" smtClean="0"/>
          </a:p>
          <a:p>
            <a:pPr marL="0" indent="0">
              <a:buNone/>
            </a:pPr>
            <a:r>
              <a:rPr lang="ja-JP" altLang="en-US" dirty="0"/>
              <a:t>　</a:t>
            </a:r>
            <a:r>
              <a:rPr lang="ja-JP" altLang="en-US" dirty="0" smtClean="0"/>
              <a:t>　</a:t>
            </a:r>
            <a:r>
              <a:rPr lang="ja-JP" altLang="en-US" dirty="0" err="1" smtClean="0"/>
              <a:t>て</a:t>
            </a:r>
            <a:r>
              <a:rPr lang="ja-JP" altLang="en-US" dirty="0" smtClean="0"/>
              <a:t>自然を形成している市街地の近郊の地域で、その良好</a:t>
            </a:r>
            <a:endParaRPr lang="en-US" altLang="ja-JP" dirty="0" smtClean="0"/>
          </a:p>
          <a:p>
            <a:pPr marL="0" indent="0">
              <a:buNone/>
            </a:pPr>
            <a:r>
              <a:rPr lang="ja-JP" altLang="en-US" dirty="0"/>
              <a:t>　</a:t>
            </a:r>
            <a:r>
              <a:rPr lang="ja-JP" altLang="en-US" dirty="0" smtClean="0"/>
              <a:t>　な自然を保護することが必要な区域を緑地保全地域に指　</a:t>
            </a:r>
            <a:endParaRPr lang="en-US" altLang="ja-JP" dirty="0" smtClean="0"/>
          </a:p>
          <a:p>
            <a:pPr marL="0" indent="0">
              <a:buNone/>
            </a:pPr>
            <a:r>
              <a:rPr lang="ja-JP" altLang="en-US" dirty="0"/>
              <a:t>　</a:t>
            </a:r>
            <a:r>
              <a:rPr lang="ja-JP" altLang="en-US" dirty="0" smtClean="0"/>
              <a:t>　定」</a:t>
            </a:r>
            <a:endParaRPr lang="en-US" altLang="ja-JP" dirty="0" smtClean="0"/>
          </a:p>
          <a:p>
            <a:pPr marL="0" indent="0">
              <a:buNone/>
            </a:pPr>
            <a:endParaRPr lang="ja-JP" altLang="en-US" dirty="0"/>
          </a:p>
          <a:p>
            <a:pPr marL="0" indent="0">
              <a:buNone/>
            </a:pPr>
            <a:endParaRPr kumimoji="1" lang="en-US" altLang="ja-JP"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D7942F2F-A49C-4691-9617-8D5C91B52D6C}" type="slidenum">
              <a:rPr kumimoji="1" lang="ja-JP" altLang="en-US" smtClean="0"/>
              <a:pPr/>
              <a:t>12</a:t>
            </a:fld>
            <a:endParaRPr kumimoji="1" lang="ja-JP" altLang="en-US"/>
          </a:p>
        </p:txBody>
      </p:sp>
      <p:pic>
        <p:nvPicPr>
          <p:cNvPr id="1026"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428596" y="1214422"/>
            <a:ext cx="8343753" cy="475252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395537" y="867345"/>
            <a:ext cx="2088231" cy="6588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4464044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八王子市</a:t>
            </a:r>
            <a:r>
              <a:rPr lang="ja-JP" altLang="en-US" dirty="0"/>
              <a:t>地図</a:t>
            </a:r>
            <a:endParaRPr kumimoji="1" lang="ja-JP" altLang="en-US" dirty="0"/>
          </a:p>
        </p:txBody>
      </p:sp>
      <p:sp>
        <p:nvSpPr>
          <p:cNvPr id="4" name="スライド番号プレースホルダー 3"/>
          <p:cNvSpPr>
            <a:spLocks noGrp="1"/>
          </p:cNvSpPr>
          <p:nvPr>
            <p:ph type="sldNum" sz="quarter" idx="12"/>
          </p:nvPr>
        </p:nvSpPr>
        <p:spPr/>
        <p:txBody>
          <a:bodyPr/>
          <a:lstStyle/>
          <a:p>
            <a:fld id="{D7942F2F-A49C-4691-9617-8D5C91B52D6C}" type="slidenum">
              <a:rPr kumimoji="1" lang="ja-JP" altLang="en-US" smtClean="0"/>
              <a:pPr/>
              <a:t>13</a:t>
            </a:fld>
            <a:endParaRPr kumimoji="1" lang="ja-JP" altLang="en-US"/>
          </a:p>
        </p:txBody>
      </p:sp>
      <p:pic>
        <p:nvPicPr>
          <p:cNvPr id="1026" name="Picture 2"/>
          <p:cNvPicPr>
            <a:picLocks noGrp="1" noChangeAspect="1" noChangeArrowheads="1"/>
          </p:cNvPicPr>
          <p:nvPr>
            <p:ph idx="1"/>
          </p:nvPr>
        </p:nvPicPr>
        <p:blipFill>
          <a:blip r:embed="rId3">
            <a:extLst>
              <a:ext uri="{28A0092B-C50C-407E-A947-70E740481C1C}">
                <a14:useLocalDpi xmlns="" xmlns:a14="http://schemas.microsoft.com/office/drawing/2010/main" val="0"/>
              </a:ext>
            </a:extLst>
          </a:blip>
          <a:srcRect/>
          <a:stretch>
            <a:fillRect/>
          </a:stretch>
        </p:blipFill>
        <p:spPr bwMode="auto">
          <a:xfrm>
            <a:off x="981097" y="1600200"/>
            <a:ext cx="7181806" cy="45259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19449913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中心市街地</a:t>
            </a:r>
            <a:endParaRPr kumimoji="1" lang="ja-JP" altLang="en-US" dirty="0"/>
          </a:p>
        </p:txBody>
      </p:sp>
      <p:sp>
        <p:nvSpPr>
          <p:cNvPr id="3" name="コンテンツ プレースホルダ 2"/>
          <p:cNvSpPr>
            <a:spLocks noGrp="1"/>
          </p:cNvSpPr>
          <p:nvPr>
            <p:ph idx="1"/>
          </p:nvPr>
        </p:nvSpPr>
        <p:spPr/>
        <p:txBody>
          <a:bodyPr>
            <a:normAutofit fontScale="85000" lnSpcReduction="20000"/>
          </a:bodyPr>
          <a:lstStyle/>
          <a:p>
            <a:r>
              <a:rPr lang="ja-JP" altLang="en-US" dirty="0" smtClean="0"/>
              <a:t>「新たに公園・緑地などを確保するのはむずかしい」</a:t>
            </a:r>
            <a:endParaRPr lang="en-US" altLang="ja-JP" dirty="0" smtClean="0"/>
          </a:p>
          <a:p>
            <a:r>
              <a:rPr lang="ja-JP" altLang="en-US" dirty="0" smtClean="0"/>
              <a:t>「八王子市</a:t>
            </a:r>
            <a:r>
              <a:rPr lang="ja-JP" altLang="en-US" dirty="0"/>
              <a:t>では中心市街地に関する指導要綱により、一定規模以上の開発に関してオープンスペースの</a:t>
            </a:r>
            <a:r>
              <a:rPr lang="ja-JP" altLang="en-US" dirty="0" smtClean="0"/>
              <a:t>誘導」</a:t>
            </a:r>
            <a:endParaRPr lang="ja-JP" altLang="en-US" dirty="0"/>
          </a:p>
          <a:p>
            <a:r>
              <a:rPr lang="ja-JP" altLang="en-US" dirty="0" smtClean="0"/>
              <a:t>「既存</a:t>
            </a:r>
            <a:r>
              <a:rPr lang="ja-JP" altLang="en-US" dirty="0"/>
              <a:t>公園緑地の適切な維持管理や、気軽に行ける公園の配置に加えて、民間開発が担う役割（質の高い緑空間の創出）を</a:t>
            </a:r>
            <a:r>
              <a:rPr lang="ja-JP" altLang="en-US" dirty="0" smtClean="0"/>
              <a:t>誘導」</a:t>
            </a:r>
            <a:endParaRPr lang="ja-JP" altLang="en-US" dirty="0"/>
          </a:p>
          <a:p>
            <a:r>
              <a:rPr lang="ja-JP" altLang="en-US" dirty="0"/>
              <a:t>新たなみどりを創出・・・屋上や壁面</a:t>
            </a:r>
            <a:r>
              <a:rPr lang="ja-JP" altLang="en-US" dirty="0" smtClean="0"/>
              <a:t>緑化</a:t>
            </a:r>
            <a:endParaRPr lang="ja-JP" altLang="en-US" dirty="0"/>
          </a:p>
          <a:p>
            <a:r>
              <a:rPr lang="ja-JP" altLang="en-US" dirty="0" smtClean="0"/>
              <a:t>「都市</a:t>
            </a:r>
            <a:r>
              <a:rPr lang="ja-JP" altLang="en-US" dirty="0"/>
              <a:t>景観に調和したみどりの空間の保全・</a:t>
            </a:r>
            <a:r>
              <a:rPr lang="ja-JP" altLang="en-US" dirty="0" smtClean="0"/>
              <a:t>創出」</a:t>
            </a:r>
            <a:endParaRPr lang="en-US" altLang="ja-JP" dirty="0" smtClean="0"/>
          </a:p>
          <a:p>
            <a:pPr marL="0" indent="0">
              <a:buNone/>
            </a:pPr>
            <a:r>
              <a:rPr lang="ja-JP" altLang="en-US" dirty="0"/>
              <a:t>　</a:t>
            </a:r>
            <a:r>
              <a:rPr lang="ja-JP" altLang="en-US" dirty="0" smtClean="0"/>
              <a:t>　　・</a:t>
            </a:r>
            <a:r>
              <a:rPr lang="ja-JP" altLang="en-US" dirty="0"/>
              <a:t>・・シンボルとなる樹木を植栽する</a:t>
            </a:r>
            <a:r>
              <a:rPr lang="ja-JP" altLang="en-US" dirty="0" smtClean="0"/>
              <a:t>など</a:t>
            </a:r>
            <a:endParaRPr lang="en-US" altLang="ja-JP" dirty="0" smtClean="0"/>
          </a:p>
          <a:p>
            <a:r>
              <a:rPr lang="ja-JP" altLang="en-US" dirty="0"/>
              <a:t>河川敷の利用</a:t>
            </a:r>
          </a:p>
          <a:p>
            <a:pPr marL="0" indent="0">
              <a:buNone/>
            </a:pPr>
            <a:endParaRPr lang="ja-JP" altLang="en-US" dirty="0"/>
          </a:p>
          <a:p>
            <a:endParaRPr lang="ja-JP" altLang="en-US" dirty="0" smtClean="0"/>
          </a:p>
          <a:p>
            <a:pPr>
              <a:buNone/>
            </a:pPr>
            <a:endParaRPr lang="en-US" altLang="ja-JP" dirty="0" smtClean="0"/>
          </a:p>
        </p:txBody>
      </p:sp>
      <p:sp>
        <p:nvSpPr>
          <p:cNvPr id="4" name="スライド番号プレースホルダー 3"/>
          <p:cNvSpPr>
            <a:spLocks noGrp="1"/>
          </p:cNvSpPr>
          <p:nvPr>
            <p:ph type="sldNum" sz="quarter" idx="12"/>
          </p:nvPr>
        </p:nvSpPr>
        <p:spPr/>
        <p:txBody>
          <a:bodyPr/>
          <a:lstStyle/>
          <a:p>
            <a:fld id="{D7942F2F-A49C-4691-9617-8D5C91B52D6C}" type="slidenum">
              <a:rPr kumimoji="1" lang="ja-JP" altLang="en-US" smtClean="0"/>
              <a:pPr/>
              <a:t>14</a:t>
            </a:fld>
            <a:endParaRPr kumimoji="1" lang="ja-JP" alt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周辺市街地</a:t>
            </a:r>
            <a:endParaRPr kumimoji="1" lang="ja-JP" altLang="en-US" dirty="0"/>
          </a:p>
        </p:txBody>
      </p:sp>
      <p:sp>
        <p:nvSpPr>
          <p:cNvPr id="3" name="コンテンツ プレースホルダ 2"/>
          <p:cNvSpPr>
            <a:spLocks noGrp="1"/>
          </p:cNvSpPr>
          <p:nvPr>
            <p:ph idx="1"/>
          </p:nvPr>
        </p:nvSpPr>
        <p:spPr>
          <a:xfrm>
            <a:off x="457200" y="1600201"/>
            <a:ext cx="8229600" cy="3340968"/>
          </a:xfrm>
        </p:spPr>
        <p:txBody>
          <a:bodyPr>
            <a:normAutofit fontScale="62500" lnSpcReduction="20000"/>
          </a:bodyPr>
          <a:lstStyle/>
          <a:p>
            <a:r>
              <a:rPr lang="ja-JP" altLang="en-US" dirty="0" smtClean="0"/>
              <a:t>開発とみどりとの調和を図る</a:t>
            </a:r>
            <a:endParaRPr lang="en-US" altLang="ja-JP" dirty="0" smtClean="0"/>
          </a:p>
          <a:p>
            <a:r>
              <a:rPr lang="ja-JP" altLang="en-US" dirty="0" smtClean="0"/>
              <a:t>市街地の重要な景観要素となっている斜面緑地の保全</a:t>
            </a:r>
            <a:endParaRPr lang="en-US" altLang="ja-JP" dirty="0" smtClean="0"/>
          </a:p>
          <a:p>
            <a:r>
              <a:rPr lang="ja-JP" altLang="en-US" dirty="0" smtClean="0"/>
              <a:t>湧水の保全、河川敷など水辺のみどりの活用</a:t>
            </a:r>
            <a:endParaRPr lang="en-US" altLang="ja-JP" dirty="0" smtClean="0"/>
          </a:p>
          <a:p>
            <a:r>
              <a:rPr lang="ja-JP" altLang="en-US" dirty="0" smtClean="0"/>
              <a:t>公園・緑地の適正な配置、新たな公園の確保</a:t>
            </a:r>
            <a:endParaRPr lang="en-US" altLang="ja-JP" dirty="0" smtClean="0"/>
          </a:p>
          <a:p>
            <a:r>
              <a:rPr lang="ja-JP" altLang="en-US" dirty="0" smtClean="0"/>
              <a:t>市街地内に残された貴重な斜面緑地のみどり・・・</a:t>
            </a:r>
            <a:r>
              <a:rPr lang="ja-JP" altLang="en-US" u="sng" dirty="0" smtClean="0"/>
              <a:t>保全するための十分な制度的担保が不足</a:t>
            </a:r>
            <a:endParaRPr lang="en-US" altLang="ja-JP" u="sng" dirty="0" smtClean="0"/>
          </a:p>
          <a:p>
            <a:pPr marL="0" indent="0">
              <a:buNone/>
            </a:pPr>
            <a:r>
              <a:rPr lang="ja-JP" altLang="en-US" dirty="0" smtClean="0"/>
              <a:t>　　　→</a:t>
            </a:r>
            <a:r>
              <a:rPr lang="ja-JP" altLang="en-US" sz="2900" dirty="0" smtClean="0"/>
              <a:t>相続が主な原因となる斜面緑地消失への対策、</a:t>
            </a:r>
            <a:endParaRPr lang="en-US" altLang="ja-JP" sz="2900" dirty="0" smtClean="0"/>
          </a:p>
          <a:p>
            <a:pPr marL="0" indent="0">
              <a:buNone/>
            </a:pPr>
            <a:r>
              <a:rPr lang="ja-JP" altLang="en-US" sz="2900" dirty="0"/>
              <a:t> </a:t>
            </a:r>
            <a:r>
              <a:rPr lang="ja-JP" altLang="en-US" sz="2900" dirty="0" smtClean="0"/>
              <a:t>          　斜面緑地保全区域指定の継続や他法令による保全</a:t>
            </a:r>
          </a:p>
          <a:p>
            <a:pPr marL="0" indent="0">
              <a:buNone/>
            </a:pPr>
            <a:r>
              <a:rPr lang="ja-JP" altLang="en-US" sz="2900" dirty="0" smtClean="0"/>
              <a:t>　　　→土地所有者の高齢化などにより管理されなくなった斜面緑地</a:t>
            </a:r>
            <a:endParaRPr lang="en-US" altLang="ja-JP" sz="2900" dirty="0" smtClean="0"/>
          </a:p>
          <a:p>
            <a:pPr marL="0" indent="0">
              <a:buNone/>
            </a:pPr>
            <a:r>
              <a:rPr lang="ja-JP" altLang="en-US" dirty="0"/>
              <a:t>　</a:t>
            </a:r>
            <a:r>
              <a:rPr lang="ja-JP" altLang="en-US" dirty="0" smtClean="0"/>
              <a:t>　　　　　・・・</a:t>
            </a:r>
            <a:r>
              <a:rPr lang="ja-JP" altLang="en-US" sz="2900" dirty="0" smtClean="0"/>
              <a:t>土地所有者の維持管理への支援策の構築や新たな担い手の確保、</a:t>
            </a:r>
            <a:endParaRPr lang="en-US" altLang="ja-JP" sz="2900" dirty="0" smtClean="0"/>
          </a:p>
          <a:p>
            <a:pPr marL="0" indent="0">
              <a:buNone/>
            </a:pPr>
            <a:r>
              <a:rPr lang="ja-JP" altLang="en-US" sz="2900" dirty="0" smtClean="0"/>
              <a:t>　　　　　　　　　保全に取り組む関係者への支援策の構築</a:t>
            </a:r>
            <a:endParaRPr lang="en-US" altLang="ja-JP" sz="2900" dirty="0" smtClean="0"/>
          </a:p>
          <a:p>
            <a:pPr marL="0" indent="0">
              <a:buNone/>
            </a:pPr>
            <a:endParaRPr lang="en-US" altLang="ja-JP" sz="2900" dirty="0" smtClean="0"/>
          </a:p>
          <a:p>
            <a:endParaRPr kumimoji="1" lang="ja-JP" altLang="en-US" dirty="0"/>
          </a:p>
        </p:txBody>
      </p:sp>
      <p:sp>
        <p:nvSpPr>
          <p:cNvPr id="4" name="スライド番号プレースホルダー 3"/>
          <p:cNvSpPr>
            <a:spLocks noGrp="1"/>
          </p:cNvSpPr>
          <p:nvPr>
            <p:ph type="sldNum" sz="quarter" idx="12"/>
          </p:nvPr>
        </p:nvSpPr>
        <p:spPr/>
        <p:txBody>
          <a:bodyPr/>
          <a:lstStyle/>
          <a:p>
            <a:fld id="{D7942F2F-A49C-4691-9617-8D5C91B52D6C}" type="slidenum">
              <a:rPr kumimoji="1" lang="ja-JP" altLang="en-US" smtClean="0"/>
              <a:pPr/>
              <a:t>15</a:t>
            </a:fld>
            <a:endParaRPr kumimoji="1" lang="ja-JP" altLang="en-US"/>
          </a:p>
        </p:txBody>
      </p:sp>
      <p:sp>
        <p:nvSpPr>
          <p:cNvPr id="5" name="角丸四角形 4"/>
          <p:cNvSpPr/>
          <p:nvPr/>
        </p:nvSpPr>
        <p:spPr>
          <a:xfrm rot="10800000" flipV="1">
            <a:off x="539552" y="4941168"/>
            <a:ext cx="7992888" cy="136815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en-US" b="1" dirty="0"/>
              <a:t>斜面</a:t>
            </a:r>
            <a:r>
              <a:rPr lang="ja-JP" altLang="en-US" b="1" dirty="0" smtClean="0"/>
              <a:t>緑地保全のための施策</a:t>
            </a:r>
            <a:r>
              <a:rPr lang="ja-JP" altLang="en-US" b="1" dirty="0"/>
              <a:t>の方向性</a:t>
            </a:r>
          </a:p>
          <a:p>
            <a:r>
              <a:rPr lang="ja-JP" altLang="en-US" dirty="0"/>
              <a:t>　　　􀁺 </a:t>
            </a:r>
            <a:r>
              <a:rPr lang="ja-JP" altLang="en-US" sz="1600" dirty="0"/>
              <a:t>斜面緑地保全区域の指定を</a:t>
            </a:r>
            <a:r>
              <a:rPr lang="ja-JP" altLang="en-US" sz="1600" dirty="0" smtClean="0"/>
              <a:t>継続</a:t>
            </a:r>
            <a:endParaRPr lang="en-US" altLang="ja-JP" sz="1600" dirty="0" smtClean="0"/>
          </a:p>
          <a:p>
            <a:r>
              <a:rPr lang="ja-JP" altLang="en-US" sz="1600" dirty="0" smtClean="0"/>
              <a:t>　　　　保全</a:t>
            </a:r>
            <a:r>
              <a:rPr lang="ja-JP" altLang="en-US" sz="1600" dirty="0"/>
              <a:t>の優先度を検討し優先度の</a:t>
            </a:r>
            <a:r>
              <a:rPr lang="ja-JP" altLang="en-US" sz="1600" dirty="0" smtClean="0"/>
              <a:t>高い緑地</a:t>
            </a:r>
            <a:r>
              <a:rPr lang="ja-JP" altLang="en-US" sz="1600" dirty="0"/>
              <a:t>は特別緑地保全地区の指定</a:t>
            </a:r>
          </a:p>
          <a:p>
            <a:r>
              <a:rPr lang="ja-JP" altLang="en-US" sz="1600" dirty="0"/>
              <a:t>　　　􀁺 斜面緑地保全区域では土地所有者、保全団体、市と協定を</a:t>
            </a:r>
            <a:r>
              <a:rPr lang="ja-JP" altLang="en-US" sz="1600" dirty="0" smtClean="0"/>
              <a:t>結び、</a:t>
            </a:r>
            <a:endParaRPr lang="en-US" altLang="ja-JP" sz="1600" dirty="0" smtClean="0"/>
          </a:p>
          <a:p>
            <a:r>
              <a:rPr lang="ja-JP" altLang="en-US" sz="1600" dirty="0" smtClean="0"/>
              <a:t>　　　　維持管理</a:t>
            </a:r>
            <a:r>
              <a:rPr lang="ja-JP" altLang="en-US" sz="1600" dirty="0"/>
              <a:t>を進めていくとともに地域住民、企業、学校などとの連携を図る</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丘陵地</a:t>
            </a:r>
            <a:endParaRPr kumimoji="1" lang="ja-JP" altLang="en-US" dirty="0"/>
          </a:p>
        </p:txBody>
      </p:sp>
      <p:sp>
        <p:nvSpPr>
          <p:cNvPr id="3" name="コンテンツ プレースホルダ 2"/>
          <p:cNvSpPr>
            <a:spLocks noGrp="1"/>
          </p:cNvSpPr>
          <p:nvPr>
            <p:ph idx="1"/>
          </p:nvPr>
        </p:nvSpPr>
        <p:spPr>
          <a:xfrm>
            <a:off x="457200" y="1600201"/>
            <a:ext cx="8229600" cy="1828799"/>
          </a:xfrm>
        </p:spPr>
        <p:txBody>
          <a:bodyPr>
            <a:normAutofit fontScale="77500" lnSpcReduction="20000"/>
          </a:bodyPr>
          <a:lstStyle/>
          <a:p>
            <a:r>
              <a:rPr lang="ja-JP" altLang="en-US" dirty="0" smtClean="0"/>
              <a:t>里山の植生や機能に応じた管理</a:t>
            </a:r>
            <a:endParaRPr lang="en-US" altLang="ja-JP" dirty="0" smtClean="0"/>
          </a:p>
          <a:p>
            <a:r>
              <a:rPr lang="ja-JP" altLang="en-US" dirty="0" smtClean="0"/>
              <a:t>周辺市街地のみどりと同様の取り組みが必要となる地域</a:t>
            </a:r>
            <a:endParaRPr lang="en-US" altLang="ja-JP" dirty="0" smtClean="0"/>
          </a:p>
          <a:p>
            <a:r>
              <a:rPr lang="ja-JP" altLang="en-US" dirty="0" smtClean="0"/>
              <a:t>丘陵地に存在する大学などのみどり・・・防災上必要なみどりとして確保、みどりの骨格として保全</a:t>
            </a:r>
            <a:endParaRPr lang="en-US" altLang="ja-JP" dirty="0" smtClean="0"/>
          </a:p>
        </p:txBody>
      </p:sp>
      <p:sp>
        <p:nvSpPr>
          <p:cNvPr id="4" name="スライド番号プレースホルダー 3"/>
          <p:cNvSpPr>
            <a:spLocks noGrp="1"/>
          </p:cNvSpPr>
          <p:nvPr>
            <p:ph type="sldNum" sz="quarter" idx="12"/>
          </p:nvPr>
        </p:nvSpPr>
        <p:spPr/>
        <p:txBody>
          <a:bodyPr/>
          <a:lstStyle/>
          <a:p>
            <a:fld id="{D7942F2F-A49C-4691-9617-8D5C91B52D6C}" type="slidenum">
              <a:rPr kumimoji="1" lang="ja-JP" altLang="en-US" smtClean="0"/>
              <a:pPr/>
              <a:t>16</a:t>
            </a:fld>
            <a:endParaRPr kumimoji="1" lang="ja-JP" altLang="en-US"/>
          </a:p>
        </p:txBody>
      </p:sp>
      <p:sp>
        <p:nvSpPr>
          <p:cNvPr id="5" name="角丸四角形 4"/>
          <p:cNvSpPr/>
          <p:nvPr/>
        </p:nvSpPr>
        <p:spPr>
          <a:xfrm>
            <a:off x="467544" y="3356992"/>
            <a:ext cx="8136904" cy="280831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en-US" sz="2400" dirty="0"/>
              <a:t>里山保全</a:t>
            </a:r>
            <a:r>
              <a:rPr lang="ja-JP" altLang="en-US" sz="2400" dirty="0" smtClean="0"/>
              <a:t>のための施策</a:t>
            </a:r>
            <a:r>
              <a:rPr lang="ja-JP" altLang="en-US" sz="2400" dirty="0"/>
              <a:t>の方向性</a:t>
            </a:r>
          </a:p>
          <a:p>
            <a:r>
              <a:rPr lang="ja-JP" altLang="en-US" dirty="0"/>
              <a:t>􀁺 丘陵地の森林・田畑を一体として保全するという視点から</a:t>
            </a:r>
            <a:r>
              <a:rPr lang="ja-JP" altLang="en-US" dirty="0" smtClean="0"/>
              <a:t>、</a:t>
            </a:r>
            <a:endParaRPr lang="en-US" altLang="ja-JP" dirty="0" smtClean="0"/>
          </a:p>
          <a:p>
            <a:r>
              <a:rPr lang="ja-JP" altLang="en-US" dirty="0"/>
              <a:t>　</a:t>
            </a:r>
            <a:r>
              <a:rPr lang="ja-JP" altLang="en-US" dirty="0" smtClean="0"/>
              <a:t>里山</a:t>
            </a:r>
            <a:r>
              <a:rPr lang="ja-JP" altLang="en-US" dirty="0"/>
              <a:t>の多様な要素を包み込む保全区域の設定について検討</a:t>
            </a:r>
          </a:p>
          <a:p>
            <a:r>
              <a:rPr lang="ja-JP" altLang="en-US" dirty="0"/>
              <a:t>􀁺 保全優先度の高い緑地について特別緑地保全地区の指定を検討</a:t>
            </a:r>
          </a:p>
          <a:p>
            <a:r>
              <a:rPr lang="ja-JP" altLang="en-US" dirty="0"/>
              <a:t>􀁺 斜面緑地保全区域の保全手法や公園アドプトなどで培われた手法を活用し</a:t>
            </a:r>
            <a:r>
              <a:rPr lang="ja-JP" altLang="en-US" dirty="0" smtClean="0"/>
              <a:t>、</a:t>
            </a:r>
            <a:endParaRPr lang="en-US" altLang="ja-JP" dirty="0" smtClean="0"/>
          </a:p>
          <a:p>
            <a:r>
              <a:rPr lang="ja-JP" altLang="en-US" dirty="0"/>
              <a:t>　</a:t>
            </a:r>
            <a:r>
              <a:rPr lang="ja-JP" altLang="en-US" dirty="0" smtClean="0"/>
              <a:t>土地</a:t>
            </a:r>
            <a:r>
              <a:rPr lang="ja-JP" altLang="en-US" dirty="0"/>
              <a:t>所有者だけでなくさまざまな担い手による協議会を設置する</a:t>
            </a:r>
          </a:p>
          <a:p>
            <a:pPr algn="ctr"/>
            <a:endParaRPr lang="ja-JP"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山地</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lang="ja-JP" altLang="en-US" dirty="0" smtClean="0"/>
              <a:t>林業の衰退により荒廃</a:t>
            </a:r>
            <a:endParaRPr lang="en-US" altLang="ja-JP" dirty="0" smtClean="0"/>
          </a:p>
          <a:p>
            <a:r>
              <a:rPr lang="ja-JP" altLang="en-US" dirty="0" smtClean="0"/>
              <a:t>植林地においては森林整備計画に基づく森林施業を行っていくことはもちろん、豊かな自然環境の保全に配慮した森林施業が必要</a:t>
            </a:r>
            <a:endParaRPr lang="en-US" altLang="ja-JP" dirty="0" smtClean="0"/>
          </a:p>
          <a:p>
            <a:r>
              <a:rPr lang="ja-JP" altLang="en-US" dirty="0" smtClean="0"/>
              <a:t>市街化調整区域の課題・・・</a:t>
            </a:r>
            <a:r>
              <a:rPr lang="ja-JP" altLang="en-US" u="sng" dirty="0" smtClean="0"/>
              <a:t>残土処分地や墓地開発などによる減少や、開発行為に対し有効な対策がとれない</a:t>
            </a:r>
            <a:endParaRPr lang="en-US" altLang="ja-JP" u="sng" dirty="0" smtClean="0"/>
          </a:p>
          <a:p>
            <a:r>
              <a:rPr lang="ja-JP" altLang="en-US" dirty="0" smtClean="0"/>
              <a:t>ハイキングコース・・自然を破壊することのないよう利用方法</a:t>
            </a:r>
            <a:endParaRPr kumimoji="1" lang="ja-JP" altLang="en-US" dirty="0"/>
          </a:p>
        </p:txBody>
      </p:sp>
      <p:sp>
        <p:nvSpPr>
          <p:cNvPr id="4" name="スライド番号プレースホルダー 3"/>
          <p:cNvSpPr>
            <a:spLocks noGrp="1"/>
          </p:cNvSpPr>
          <p:nvPr>
            <p:ph type="sldNum" sz="quarter" idx="12"/>
          </p:nvPr>
        </p:nvSpPr>
        <p:spPr/>
        <p:txBody>
          <a:bodyPr/>
          <a:lstStyle/>
          <a:p>
            <a:fld id="{D7942F2F-A49C-4691-9617-8D5C91B52D6C}" type="slidenum">
              <a:rPr kumimoji="1" lang="ja-JP" altLang="en-US" smtClean="0"/>
              <a:pPr/>
              <a:t>17</a:t>
            </a:fld>
            <a:endParaRPr kumimoji="1" lang="ja-JP"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八王子市ニュータウン事業</a:t>
            </a:r>
            <a:endParaRPr kumimoji="1" lang="ja-JP" altLang="en-US" dirty="0"/>
          </a:p>
        </p:txBody>
      </p:sp>
      <p:sp>
        <p:nvSpPr>
          <p:cNvPr id="3" name="コンテンツ プレースホルダー 2"/>
          <p:cNvSpPr>
            <a:spLocks noGrp="1"/>
          </p:cNvSpPr>
          <p:nvPr>
            <p:ph idx="1"/>
          </p:nvPr>
        </p:nvSpPr>
        <p:spPr/>
        <p:txBody>
          <a:bodyPr>
            <a:normAutofit/>
          </a:bodyPr>
          <a:lstStyle/>
          <a:p>
            <a:pPr marL="0" indent="0">
              <a:buNone/>
            </a:pPr>
            <a:endParaRPr lang="en-US" altLang="ja-JP" dirty="0" smtClean="0"/>
          </a:p>
          <a:p>
            <a:r>
              <a:rPr lang="ja-JP" altLang="en-US" dirty="0"/>
              <a:t>南八王子地区（八王子みなみ野シティ）で行われた土地区画整理</a:t>
            </a:r>
            <a:r>
              <a:rPr lang="ja-JP" altLang="en-US" dirty="0" smtClean="0"/>
              <a:t>事業</a:t>
            </a:r>
            <a:endParaRPr lang="en-US" altLang="ja-JP" dirty="0" smtClean="0"/>
          </a:p>
          <a:p>
            <a:r>
              <a:rPr lang="ja-JP" altLang="en-US" dirty="0" smtClean="0"/>
              <a:t>独立</a:t>
            </a:r>
            <a:r>
              <a:rPr lang="ja-JP" altLang="en-US" dirty="0"/>
              <a:t>行政法人都市再生機構（</a:t>
            </a:r>
            <a:r>
              <a:rPr lang="en-US" altLang="ja-JP" dirty="0"/>
              <a:t>UR</a:t>
            </a:r>
            <a:r>
              <a:rPr lang="ja-JP" altLang="en-US" dirty="0"/>
              <a:t>都市機構）により都市基盤、住宅市街地の整備</a:t>
            </a:r>
            <a:r>
              <a:rPr lang="ja-JP" altLang="en-US" dirty="0" smtClean="0"/>
              <a:t>が行われる</a:t>
            </a:r>
            <a:endParaRPr lang="en-US" altLang="ja-JP" dirty="0" smtClean="0"/>
          </a:p>
          <a:p>
            <a:endParaRPr lang="en-US" altLang="ja-JP" dirty="0" smtClean="0"/>
          </a:p>
          <a:p>
            <a:endParaRPr kumimoji="1" lang="ja-JP" altLang="en-US" dirty="0"/>
          </a:p>
        </p:txBody>
      </p:sp>
      <p:sp>
        <p:nvSpPr>
          <p:cNvPr id="4" name="スライド番号プレースホルダー 3"/>
          <p:cNvSpPr>
            <a:spLocks noGrp="1"/>
          </p:cNvSpPr>
          <p:nvPr>
            <p:ph type="sldNum" sz="quarter" idx="12"/>
          </p:nvPr>
        </p:nvSpPr>
        <p:spPr/>
        <p:txBody>
          <a:bodyPr/>
          <a:lstStyle/>
          <a:p>
            <a:fld id="{D7942F2F-A49C-4691-9617-8D5C91B52D6C}" type="slidenum">
              <a:rPr kumimoji="1" lang="ja-JP" altLang="en-US" smtClean="0"/>
              <a:pPr/>
              <a:t>18</a:t>
            </a:fld>
            <a:endParaRPr kumimoji="1" lang="ja-JP" altLang="en-US"/>
          </a:p>
        </p:txBody>
      </p:sp>
    </p:spTree>
    <p:extLst>
      <p:ext uri="{BB962C8B-B14F-4D97-AF65-F5344CB8AC3E}">
        <p14:creationId xmlns="" xmlns:p14="http://schemas.microsoft.com/office/powerpoint/2010/main" val="25128963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ビオトーブネットワーク</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dirty="0"/>
          </a:p>
        </p:txBody>
      </p:sp>
      <p:sp>
        <p:nvSpPr>
          <p:cNvPr id="4" name="円/楕円 3"/>
          <p:cNvSpPr/>
          <p:nvPr/>
        </p:nvSpPr>
        <p:spPr>
          <a:xfrm>
            <a:off x="611560" y="1715134"/>
            <a:ext cx="3384376" cy="1440161"/>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b="1" dirty="0" smtClean="0">
                <a:latin typeface="HGP創英角ﾎﾟｯﾌﾟ体" pitchFamily="50" charset="-128"/>
                <a:ea typeface="HGP創英角ﾎﾟｯﾌﾟ体" pitchFamily="50" charset="-128"/>
              </a:rPr>
              <a:t>里山</a:t>
            </a:r>
            <a:endParaRPr kumimoji="1" lang="en-US" altLang="ja-JP" b="1" dirty="0" smtClean="0">
              <a:latin typeface="HGP創英角ﾎﾟｯﾌﾟ体" pitchFamily="50" charset="-128"/>
              <a:ea typeface="HGP創英角ﾎﾟｯﾌﾟ体" pitchFamily="50" charset="-128"/>
            </a:endParaRPr>
          </a:p>
          <a:p>
            <a:pPr algn="ctr"/>
            <a:r>
              <a:rPr lang="ja-JP" altLang="en-US" dirty="0" smtClean="0"/>
              <a:t>～里山再生～</a:t>
            </a:r>
            <a:endParaRPr lang="en-US" altLang="ja-JP" dirty="0" smtClean="0"/>
          </a:p>
          <a:p>
            <a:pPr algn="ctr"/>
            <a:r>
              <a:rPr kumimoji="1" lang="ja-JP" altLang="en-US" dirty="0"/>
              <a:t>雑木林</a:t>
            </a:r>
            <a:r>
              <a:rPr kumimoji="1" lang="ja-JP" altLang="en-US" dirty="0" smtClean="0"/>
              <a:t>の</a:t>
            </a:r>
            <a:r>
              <a:rPr lang="ja-JP" altLang="en-US" dirty="0" smtClean="0"/>
              <a:t>整備</a:t>
            </a:r>
            <a:endParaRPr kumimoji="1" lang="ja-JP" altLang="en-US" dirty="0"/>
          </a:p>
        </p:txBody>
      </p:sp>
      <p:sp>
        <p:nvSpPr>
          <p:cNvPr id="5" name="円/楕円 4"/>
          <p:cNvSpPr/>
          <p:nvPr/>
        </p:nvSpPr>
        <p:spPr>
          <a:xfrm>
            <a:off x="5076056" y="1700808"/>
            <a:ext cx="3456384" cy="1468815"/>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latin typeface="HGP創英角ﾎﾟｯﾌﾟ体" pitchFamily="50" charset="-128"/>
                <a:ea typeface="HGP創英角ﾎﾟｯﾌﾟ体" pitchFamily="50" charset="-128"/>
              </a:rPr>
              <a:t>川</a:t>
            </a:r>
            <a:endParaRPr kumimoji="1" lang="en-US" altLang="ja-JP" dirty="0" smtClean="0">
              <a:latin typeface="HGP創英角ﾎﾟｯﾌﾟ体" pitchFamily="50" charset="-128"/>
              <a:ea typeface="HGP創英角ﾎﾟｯﾌﾟ体" pitchFamily="50" charset="-128"/>
            </a:endParaRPr>
          </a:p>
          <a:p>
            <a:pPr algn="ctr"/>
            <a:r>
              <a:rPr lang="ja-JP" altLang="en-US" dirty="0" smtClean="0"/>
              <a:t>～里川再生～</a:t>
            </a:r>
            <a:endParaRPr lang="en-US" altLang="ja-JP" dirty="0" smtClean="0"/>
          </a:p>
          <a:p>
            <a:pPr algn="ctr"/>
            <a:r>
              <a:rPr kumimoji="1" lang="ja-JP" altLang="en-US" dirty="0" smtClean="0"/>
              <a:t>近自然河川・親水環境整備</a:t>
            </a:r>
            <a:endParaRPr kumimoji="1" lang="ja-JP" altLang="en-US" dirty="0"/>
          </a:p>
        </p:txBody>
      </p:sp>
      <p:sp>
        <p:nvSpPr>
          <p:cNvPr id="6" name="円/楕円 5"/>
          <p:cNvSpPr/>
          <p:nvPr/>
        </p:nvSpPr>
        <p:spPr>
          <a:xfrm>
            <a:off x="611560" y="4465122"/>
            <a:ext cx="3888432" cy="1556166"/>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smtClean="0">
                <a:latin typeface="HGP創英角ﾎﾟｯﾌﾟ体" pitchFamily="50" charset="-128"/>
                <a:ea typeface="HGP創英角ﾎﾟｯﾌﾟ体" pitchFamily="50" charset="-128"/>
              </a:rPr>
              <a:t>谷</a:t>
            </a:r>
            <a:endParaRPr kumimoji="1" lang="en-US" altLang="ja-JP" dirty="0" smtClean="0">
              <a:latin typeface="HGP創英角ﾎﾟｯﾌﾟ体" pitchFamily="50" charset="-128"/>
              <a:ea typeface="HGP創英角ﾎﾟｯﾌﾟ体" pitchFamily="50" charset="-128"/>
            </a:endParaRPr>
          </a:p>
          <a:p>
            <a:pPr algn="ctr"/>
            <a:r>
              <a:rPr lang="ja-JP" altLang="en-US" dirty="0" smtClean="0"/>
              <a:t>～サンクチュアリの形成～</a:t>
            </a:r>
            <a:endParaRPr lang="en-US" altLang="ja-JP" dirty="0" smtClean="0"/>
          </a:p>
          <a:p>
            <a:pPr algn="ctr"/>
            <a:r>
              <a:rPr lang="ja-JP" altLang="en-US" dirty="0" smtClean="0"/>
              <a:t>谷戸生態系の保全</a:t>
            </a:r>
            <a:endParaRPr lang="en-US" altLang="ja-JP" dirty="0" smtClean="0"/>
          </a:p>
          <a:p>
            <a:pPr algn="ctr"/>
            <a:endParaRPr kumimoji="1" lang="ja-JP" altLang="en-US" dirty="0"/>
          </a:p>
        </p:txBody>
      </p:sp>
      <p:sp>
        <p:nvSpPr>
          <p:cNvPr id="7" name="円/楕円 6"/>
          <p:cNvSpPr/>
          <p:nvPr/>
        </p:nvSpPr>
        <p:spPr>
          <a:xfrm>
            <a:off x="4716016" y="4465122"/>
            <a:ext cx="3600400" cy="1556166"/>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smtClean="0">
                <a:latin typeface="HGP創英角ﾎﾟｯﾌﾟ体" pitchFamily="50" charset="-128"/>
                <a:ea typeface="HGP創英角ﾎﾟｯﾌﾟ体" pitchFamily="50" charset="-128"/>
              </a:rPr>
              <a:t>尾根</a:t>
            </a:r>
            <a:endParaRPr kumimoji="1" lang="en-US" altLang="ja-JP" dirty="0" smtClean="0">
              <a:latin typeface="HGP創英角ﾎﾟｯﾌﾟ体" pitchFamily="50" charset="-128"/>
              <a:ea typeface="HGP創英角ﾎﾟｯﾌﾟ体" pitchFamily="50" charset="-128"/>
            </a:endParaRPr>
          </a:p>
          <a:p>
            <a:pPr algn="ctr"/>
            <a:r>
              <a:rPr kumimoji="1" lang="ja-JP" altLang="en-US" dirty="0" smtClean="0"/>
              <a:t>～丘陵地特性の保全～</a:t>
            </a:r>
            <a:endParaRPr kumimoji="1" lang="en-US" altLang="ja-JP" dirty="0" smtClean="0"/>
          </a:p>
          <a:p>
            <a:pPr algn="ctr"/>
            <a:r>
              <a:rPr lang="ja-JP" altLang="en-US" dirty="0"/>
              <a:t>安定</a:t>
            </a:r>
            <a:r>
              <a:rPr lang="ja-JP" altLang="en-US" dirty="0" smtClean="0"/>
              <a:t>樹林地の形成</a:t>
            </a:r>
            <a:endParaRPr kumimoji="1" lang="ja-JP" altLang="en-US" dirty="0"/>
          </a:p>
        </p:txBody>
      </p:sp>
      <p:sp>
        <p:nvSpPr>
          <p:cNvPr id="8" name="円/楕円 7"/>
          <p:cNvSpPr/>
          <p:nvPr/>
        </p:nvSpPr>
        <p:spPr>
          <a:xfrm>
            <a:off x="2807804" y="2941946"/>
            <a:ext cx="3384376" cy="1656184"/>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b="1" dirty="0" smtClean="0">
                <a:latin typeface="HGP創英角ﾎﾟｯﾌﾟ体" pitchFamily="50" charset="-128"/>
                <a:ea typeface="HGP創英角ﾎﾟｯﾌﾟ体" pitchFamily="50" charset="-128"/>
              </a:rPr>
              <a:t>街</a:t>
            </a:r>
            <a:endParaRPr lang="en-US" altLang="ja-JP" b="1" dirty="0">
              <a:latin typeface="HGP創英角ﾎﾟｯﾌﾟ体" pitchFamily="50" charset="-128"/>
              <a:ea typeface="HGP創英角ﾎﾟｯﾌﾟ体" pitchFamily="50" charset="-128"/>
            </a:endParaRPr>
          </a:p>
          <a:p>
            <a:pPr algn="ctr"/>
            <a:r>
              <a:rPr kumimoji="1" lang="ja-JP" altLang="en-US" dirty="0" smtClean="0"/>
              <a:t>～環境資産の継承～</a:t>
            </a:r>
            <a:endParaRPr kumimoji="1" lang="en-US" altLang="ja-JP" dirty="0" smtClean="0"/>
          </a:p>
          <a:p>
            <a:pPr algn="ctr"/>
            <a:r>
              <a:rPr kumimoji="1" lang="ja-JP" altLang="en-US" dirty="0" smtClean="0"/>
              <a:t>大径木移植・表土保全</a:t>
            </a:r>
            <a:endParaRPr kumimoji="1" lang="ja-JP" altLang="en-US" dirty="0"/>
          </a:p>
        </p:txBody>
      </p:sp>
      <p:sp>
        <p:nvSpPr>
          <p:cNvPr id="9" name="スライド番号プレースホルダー 8"/>
          <p:cNvSpPr>
            <a:spLocks noGrp="1"/>
          </p:cNvSpPr>
          <p:nvPr>
            <p:ph type="sldNum" sz="quarter" idx="12"/>
          </p:nvPr>
        </p:nvSpPr>
        <p:spPr/>
        <p:txBody>
          <a:bodyPr/>
          <a:lstStyle/>
          <a:p>
            <a:fld id="{D7942F2F-A49C-4691-9617-8D5C91B52D6C}" type="slidenum">
              <a:rPr kumimoji="1" lang="ja-JP" altLang="en-US" smtClean="0"/>
              <a:pPr/>
              <a:t>19</a:t>
            </a:fld>
            <a:endParaRPr kumimoji="1" lang="ja-JP" altLang="en-US"/>
          </a:p>
        </p:txBody>
      </p:sp>
    </p:spTree>
    <p:extLst>
      <p:ext uri="{BB962C8B-B14F-4D97-AF65-F5344CB8AC3E}">
        <p14:creationId xmlns="" xmlns:p14="http://schemas.microsoft.com/office/powerpoint/2010/main" val="28574971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緑の政策大綱（</a:t>
            </a:r>
            <a:r>
              <a:rPr kumimoji="1" lang="en-US" altLang="ja-JP" dirty="0" smtClean="0"/>
              <a:t>H.6</a:t>
            </a:r>
            <a:r>
              <a:rPr lang="en-US" altLang="ja-JP" dirty="0" smtClean="0"/>
              <a:t>.7)</a:t>
            </a:r>
            <a:endParaRPr kumimoji="1" lang="ja-JP" altLang="en-US" dirty="0"/>
          </a:p>
        </p:txBody>
      </p:sp>
      <p:sp>
        <p:nvSpPr>
          <p:cNvPr id="3" name="コンテンツ プレースホルダ 2"/>
          <p:cNvSpPr>
            <a:spLocks noGrp="1"/>
          </p:cNvSpPr>
          <p:nvPr>
            <p:ph idx="1"/>
          </p:nvPr>
        </p:nvSpPr>
        <p:spPr/>
        <p:txBody>
          <a:bodyPr>
            <a:normAutofit fontScale="77500" lnSpcReduction="20000"/>
          </a:bodyPr>
          <a:lstStyle/>
          <a:p>
            <a:r>
              <a:rPr kumimoji="1" lang="ja-JP" altLang="en-US" dirty="0" smtClean="0"/>
              <a:t>緑地保全地区の指定の促進</a:t>
            </a:r>
            <a:endParaRPr kumimoji="1" lang="en-US" altLang="ja-JP" dirty="0" smtClean="0"/>
          </a:p>
          <a:p>
            <a:r>
              <a:rPr lang="ja-JP" altLang="en-US" dirty="0" smtClean="0"/>
              <a:t>風致地区制度の活用、</a:t>
            </a:r>
            <a:r>
              <a:rPr lang="ja-JP" altLang="en-US" dirty="0"/>
              <a:t>生産</a:t>
            </a:r>
            <a:r>
              <a:rPr lang="ja-JP" altLang="en-US" dirty="0" smtClean="0"/>
              <a:t>緑地地区の保全</a:t>
            </a:r>
            <a:endParaRPr lang="en-US" altLang="ja-JP" dirty="0" smtClean="0"/>
          </a:p>
          <a:p>
            <a:r>
              <a:rPr lang="ja-JP" altLang="en-US" dirty="0" smtClean="0"/>
              <a:t>自然環境と調和した宅地開発の推進</a:t>
            </a:r>
            <a:endParaRPr lang="en-US" altLang="ja-JP" dirty="0" smtClean="0"/>
          </a:p>
          <a:p>
            <a:r>
              <a:rPr lang="ja-JP" altLang="en-US" dirty="0" smtClean="0"/>
              <a:t>自然環境の保全に配慮した公共施設の整備</a:t>
            </a:r>
            <a:endParaRPr lang="en-US" altLang="ja-JP" dirty="0" smtClean="0"/>
          </a:p>
          <a:p>
            <a:r>
              <a:rPr lang="ja-JP" altLang="en-US" dirty="0" smtClean="0"/>
              <a:t>保存樹・保存樹林の指定の促進</a:t>
            </a:r>
            <a:endParaRPr lang="en-US" altLang="ja-JP" dirty="0" smtClean="0"/>
          </a:p>
          <a:p>
            <a:pPr>
              <a:buNone/>
            </a:pPr>
            <a:endParaRPr lang="en-US" altLang="ja-JP" dirty="0"/>
          </a:p>
          <a:p>
            <a:pPr>
              <a:buNone/>
            </a:pPr>
            <a:r>
              <a:rPr lang="ja-JP" altLang="en-US" dirty="0" smtClean="0"/>
              <a:t>→「環境への負荷の軽減や、野生生物の生育、生息地の保全等環境保全に資する緑の充実を図るとともに、都市の多様な緑をシステムとして有機的に結びつけることにより、自然の生態系にも十分配慮した人間と自然が共生する緑のエコ・ネットワークの形成をめざす」</a:t>
            </a:r>
            <a:endParaRPr lang="en-US" altLang="ja-JP" dirty="0" smtClean="0"/>
          </a:p>
        </p:txBody>
      </p:sp>
      <p:sp>
        <p:nvSpPr>
          <p:cNvPr id="4" name="スライド番号プレースホルダー 3"/>
          <p:cNvSpPr>
            <a:spLocks noGrp="1"/>
          </p:cNvSpPr>
          <p:nvPr>
            <p:ph type="sldNum" sz="quarter" idx="12"/>
          </p:nvPr>
        </p:nvSpPr>
        <p:spPr/>
        <p:txBody>
          <a:bodyPr/>
          <a:lstStyle/>
          <a:p>
            <a:fld id="{D7942F2F-A49C-4691-9617-8D5C91B52D6C}" type="slidenum">
              <a:rPr kumimoji="1" lang="ja-JP" altLang="en-US" smtClean="0"/>
              <a:pPr/>
              <a:t>2</a:t>
            </a:fld>
            <a:endParaRPr kumimoji="1" lang="ja-JP" alt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考察</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市内であっても、多様な自然環境が存在するため、画一的ではなく、それぞれの地域に応じ</a:t>
            </a:r>
            <a:r>
              <a:rPr lang="ja-JP" altLang="en-US" dirty="0" smtClean="0"/>
              <a:t>た緑化計画が必要である。</a:t>
            </a:r>
            <a:endParaRPr lang="en-US" altLang="ja-JP" dirty="0" smtClean="0"/>
          </a:p>
          <a:p>
            <a:r>
              <a:rPr kumimoji="1" lang="ja-JP" altLang="en-US" dirty="0"/>
              <a:t>事</a:t>
            </a:r>
            <a:r>
              <a:rPr kumimoji="1" lang="ja-JP" altLang="en-US" dirty="0" smtClean="0"/>
              <a:t>業者や、市民など様々な人々の意見や協力が大事である。</a:t>
            </a:r>
            <a:endParaRPr kumimoji="1" lang="en-US" altLang="ja-JP" dirty="0" smtClean="0"/>
          </a:p>
        </p:txBody>
      </p:sp>
      <p:sp>
        <p:nvSpPr>
          <p:cNvPr id="4" name="スライド番号プレースホルダー 3"/>
          <p:cNvSpPr>
            <a:spLocks noGrp="1"/>
          </p:cNvSpPr>
          <p:nvPr>
            <p:ph type="sldNum" sz="quarter" idx="12"/>
          </p:nvPr>
        </p:nvSpPr>
        <p:spPr/>
        <p:txBody>
          <a:bodyPr/>
          <a:lstStyle/>
          <a:p>
            <a:fld id="{D7942F2F-A49C-4691-9617-8D5C91B52D6C}" type="slidenum">
              <a:rPr kumimoji="1" lang="ja-JP" altLang="en-US" smtClean="0"/>
              <a:pPr/>
              <a:t>20</a:t>
            </a:fld>
            <a:endParaRPr kumimoji="1" lang="ja-JP" altLang="en-US"/>
          </a:p>
        </p:txBody>
      </p:sp>
    </p:spTree>
    <p:extLst>
      <p:ext uri="{BB962C8B-B14F-4D97-AF65-F5344CB8AC3E}">
        <p14:creationId xmlns="" xmlns:p14="http://schemas.microsoft.com/office/powerpoint/2010/main" val="14811190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参考</a:t>
            </a:r>
            <a:endParaRPr kumimoji="1" lang="ja-JP" altLang="en-US" dirty="0"/>
          </a:p>
        </p:txBody>
      </p:sp>
      <p:sp>
        <p:nvSpPr>
          <p:cNvPr id="3" name="コンテンツ プレースホルダー 2"/>
          <p:cNvSpPr>
            <a:spLocks noGrp="1"/>
          </p:cNvSpPr>
          <p:nvPr>
            <p:ph idx="1"/>
          </p:nvPr>
        </p:nvSpPr>
        <p:spPr/>
        <p:txBody>
          <a:bodyPr>
            <a:normAutofit fontScale="77500" lnSpcReduction="20000"/>
          </a:bodyPr>
          <a:lstStyle/>
          <a:p>
            <a:r>
              <a:rPr lang="ja-JP" altLang="en-US" dirty="0" smtClean="0"/>
              <a:t>高松正彦「自然生態系に配慮</a:t>
            </a:r>
            <a:r>
              <a:rPr lang="ja-JP" altLang="en-US" dirty="0"/>
              <a:t>したまちづくり」 </a:t>
            </a:r>
            <a:r>
              <a:rPr lang="ja-JP" altLang="en-US" dirty="0" smtClean="0"/>
              <a:t>（＜特集＞生物多様性と造園学）日本</a:t>
            </a:r>
            <a:r>
              <a:rPr lang="ja-JP" altLang="en-US" dirty="0"/>
              <a:t>造園学会誌 </a:t>
            </a:r>
            <a:r>
              <a:rPr lang="en-US" altLang="ja-JP" dirty="0" smtClean="0"/>
              <a:t>64(4</a:t>
            </a:r>
            <a:r>
              <a:rPr lang="en-US" altLang="ja-JP" dirty="0"/>
              <a:t>), 299-302, 2001-03-29 </a:t>
            </a:r>
            <a:endParaRPr lang="en-US" altLang="ja-JP" dirty="0" smtClean="0"/>
          </a:p>
          <a:p>
            <a:r>
              <a:rPr lang="ja-JP" altLang="en-US" dirty="0" smtClean="0"/>
              <a:t>八王子みなみ野シティ総合情報ポータルサイト</a:t>
            </a:r>
            <a:endParaRPr lang="en-US" altLang="ja-JP" dirty="0" smtClean="0"/>
          </a:p>
          <a:p>
            <a:pPr marL="0" indent="0">
              <a:buNone/>
            </a:pPr>
            <a:r>
              <a:rPr lang="en-US" altLang="ja-JP" dirty="0" smtClean="0">
                <a:hlinkClick r:id="rId2"/>
              </a:rPr>
              <a:t>http://www.minamino-city.com/</a:t>
            </a:r>
            <a:endParaRPr lang="en-US" altLang="ja-JP" dirty="0" smtClean="0"/>
          </a:p>
          <a:p>
            <a:r>
              <a:rPr lang="ja-JP" altLang="en-US" dirty="0" smtClean="0"/>
              <a:t>八王子市</a:t>
            </a:r>
            <a:r>
              <a:rPr lang="en-US" altLang="ja-JP" dirty="0" smtClean="0"/>
              <a:t>HP</a:t>
            </a:r>
          </a:p>
          <a:p>
            <a:pPr marL="0" indent="0">
              <a:buNone/>
            </a:pPr>
            <a:r>
              <a:rPr lang="en-US" altLang="ja-JP" dirty="0" smtClean="0">
                <a:hlinkClick r:id="rId3"/>
              </a:rPr>
              <a:t>http://www.city.hachioji.tokyo.jp/seisaku/machidukuri/newtown/005176.html</a:t>
            </a:r>
            <a:endParaRPr lang="en-US" altLang="ja-JP" dirty="0" smtClean="0"/>
          </a:p>
          <a:p>
            <a:pPr marL="0" indent="0">
              <a:buNone/>
            </a:pPr>
            <a:r>
              <a:rPr lang="en-US" altLang="ja-JP" dirty="0" smtClean="0">
                <a:hlinkClick r:id="rId4"/>
              </a:rPr>
              <a:t>http://www.city.hachioji.tokyo.jp/seisaku/keikaku/023415.html</a:t>
            </a:r>
            <a:endParaRPr lang="en-US" altLang="ja-JP" dirty="0" smtClean="0"/>
          </a:p>
          <a:p>
            <a:r>
              <a:rPr lang="ja-JP" altLang="en-US" dirty="0" smtClean="0"/>
              <a:t>国土交通省</a:t>
            </a:r>
            <a:r>
              <a:rPr lang="en-US" altLang="ja-JP" dirty="0" smtClean="0"/>
              <a:t>HP</a:t>
            </a:r>
          </a:p>
          <a:p>
            <a:pPr marL="0" indent="0">
              <a:buNone/>
            </a:pPr>
            <a:r>
              <a:rPr lang="en-US" altLang="ja-JP" dirty="0">
                <a:hlinkClick r:id="rId5"/>
              </a:rPr>
              <a:t>http://</a:t>
            </a:r>
            <a:r>
              <a:rPr lang="en-US" altLang="ja-JP" dirty="0" smtClean="0">
                <a:hlinkClick r:id="rId5"/>
              </a:rPr>
              <a:t>www.mlit.go.jp/crd/park/shisaku/ryokuchi/index.html</a:t>
            </a:r>
            <a:endParaRPr lang="en-US" altLang="ja-JP" dirty="0" smtClean="0"/>
          </a:p>
          <a:p>
            <a:pPr marL="0" indent="0">
              <a:buNone/>
            </a:pPr>
            <a:endParaRPr lang="en-US" altLang="ja-JP" dirty="0" smtClean="0"/>
          </a:p>
          <a:p>
            <a:endParaRPr kumimoji="1" lang="ja-JP" altLang="en-US" dirty="0"/>
          </a:p>
        </p:txBody>
      </p:sp>
      <p:sp>
        <p:nvSpPr>
          <p:cNvPr id="4" name="スライド番号プレースホルダー 3"/>
          <p:cNvSpPr>
            <a:spLocks noGrp="1"/>
          </p:cNvSpPr>
          <p:nvPr>
            <p:ph type="sldNum" sz="quarter" idx="12"/>
          </p:nvPr>
        </p:nvSpPr>
        <p:spPr/>
        <p:txBody>
          <a:bodyPr/>
          <a:lstStyle/>
          <a:p>
            <a:fld id="{D7942F2F-A49C-4691-9617-8D5C91B52D6C}" type="slidenum">
              <a:rPr kumimoji="1" lang="ja-JP" altLang="en-US" smtClean="0"/>
              <a:pPr/>
              <a:t>21</a:t>
            </a:fld>
            <a:endParaRPr kumimoji="1" lang="ja-JP" altLang="en-US"/>
          </a:p>
        </p:txBody>
      </p:sp>
    </p:spTree>
    <p:extLst>
      <p:ext uri="{BB962C8B-B14F-4D97-AF65-F5344CB8AC3E}">
        <p14:creationId xmlns="" xmlns:p14="http://schemas.microsoft.com/office/powerpoint/2010/main" val="29022916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Q&amp;A</a:t>
            </a:r>
            <a:r>
              <a:rPr kumimoji="1" lang="ja-JP" altLang="en-US" dirty="0" smtClean="0"/>
              <a:t>（１）</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pPr marL="0" indent="0">
              <a:buNone/>
            </a:pPr>
            <a:r>
              <a:rPr lang="en-US" altLang="ja-JP" sz="1400" dirty="0" smtClean="0"/>
              <a:t>Q.</a:t>
            </a:r>
            <a:r>
              <a:rPr lang="ja-JP" altLang="en-US" sz="1400" dirty="0" smtClean="0"/>
              <a:t>　　「</a:t>
            </a:r>
            <a:r>
              <a:rPr lang="ja-JP" altLang="en-US" sz="1400" dirty="0" smtClean="0"/>
              <a:t>八王子市緑化条例</a:t>
            </a:r>
            <a:r>
              <a:rPr lang="ja-JP" altLang="en-US" sz="1400" dirty="0" smtClean="0"/>
              <a:t>」、「</a:t>
            </a:r>
            <a:r>
              <a:rPr lang="ja-JP" altLang="en-US" sz="1400" dirty="0" smtClean="0"/>
              <a:t>市街地内丘陵地のみどりの保全</a:t>
            </a:r>
            <a:r>
              <a:rPr lang="ja-JP" altLang="en-US" sz="1400" dirty="0" smtClean="0"/>
              <a:t>に関する</a:t>
            </a:r>
            <a:r>
              <a:rPr lang="ja-JP" altLang="en-US" sz="1400" dirty="0" smtClean="0"/>
              <a:t>条例</a:t>
            </a:r>
            <a:r>
              <a:rPr lang="ja-JP" altLang="en-US" sz="1400" dirty="0" smtClean="0"/>
              <a:t>」は、独自の条例か？</a:t>
            </a:r>
            <a:endParaRPr lang="en-US" altLang="ja-JP" sz="1400" dirty="0" smtClean="0"/>
          </a:p>
          <a:p>
            <a:pPr marL="0" indent="0">
              <a:buNone/>
            </a:pPr>
            <a:r>
              <a:rPr lang="en-US" altLang="ja-JP" sz="1400" dirty="0" smtClean="0"/>
              <a:t>A.</a:t>
            </a:r>
            <a:r>
              <a:rPr lang="ja-JP" altLang="en-US" sz="1400" dirty="0" smtClean="0"/>
              <a:t>　　独自</a:t>
            </a:r>
            <a:r>
              <a:rPr lang="ja-JP" altLang="en-US" sz="1400" dirty="0" smtClean="0"/>
              <a:t>の</a:t>
            </a:r>
            <a:r>
              <a:rPr lang="ja-JP" altLang="en-US" sz="1400" dirty="0" smtClean="0"/>
              <a:t>条例。その意味で先駆的といえる。</a:t>
            </a:r>
            <a:endParaRPr lang="en-US" altLang="ja-JP" sz="1400" dirty="0" smtClean="0"/>
          </a:p>
          <a:p>
            <a:pPr marL="0" indent="0">
              <a:buNone/>
            </a:pPr>
            <a:endParaRPr lang="en-US" altLang="ja-JP" sz="1400" dirty="0" smtClean="0"/>
          </a:p>
          <a:p>
            <a:pPr marL="0" indent="0">
              <a:buNone/>
            </a:pPr>
            <a:r>
              <a:rPr lang="en-US" altLang="ja-JP" sz="1400" dirty="0" smtClean="0"/>
              <a:t>Q</a:t>
            </a:r>
            <a:r>
              <a:rPr lang="en-US" altLang="ja-JP" sz="1400" dirty="0" smtClean="0"/>
              <a:t>.</a:t>
            </a:r>
            <a:r>
              <a:rPr lang="ja-JP" altLang="en-US" sz="1400" dirty="0" smtClean="0"/>
              <a:t>　　斜面緑地とは？</a:t>
            </a:r>
            <a:endParaRPr lang="en-US" altLang="ja-JP" sz="1400" dirty="0" smtClean="0"/>
          </a:p>
          <a:p>
            <a:pPr>
              <a:buAutoNum type="alphaUcPeriod"/>
            </a:pPr>
            <a:r>
              <a:rPr lang="ja-JP" altLang="en-US" sz="1400" dirty="0" smtClean="0"/>
              <a:t>「</a:t>
            </a:r>
            <a:r>
              <a:rPr lang="ja-JP" altLang="en-US" sz="1400" dirty="0" smtClean="0"/>
              <a:t>市街地内丘陵地のみどりの保全に関する条例</a:t>
            </a:r>
            <a:r>
              <a:rPr lang="ja-JP" altLang="en-US" sz="1400" dirty="0" smtClean="0"/>
              <a:t>」によると・・・「</a:t>
            </a:r>
            <a:r>
              <a:rPr lang="ja-JP" altLang="en-US" sz="1400" b="1" dirty="0" smtClean="0"/>
              <a:t>第７条</a:t>
            </a:r>
            <a:r>
              <a:rPr lang="ja-JP" altLang="en-US" sz="1400" dirty="0" smtClean="0"/>
              <a:t>　市長は、次世代に継承すべき市民共有の財産である尊いみどりを保全するため、</a:t>
            </a:r>
            <a:r>
              <a:rPr lang="ja-JP" altLang="en-US" sz="1400" u="sng" dirty="0" smtClean="0"/>
              <a:t>市街地内に位置し、樹林地が連続して確保され良好な自然環境が形成されている丘陵地の斜面の緑地</a:t>
            </a:r>
            <a:r>
              <a:rPr lang="ja-JP" altLang="en-US" sz="1400" dirty="0" smtClean="0"/>
              <a:t>の区域を、斜面緑地保全区域（以下「保全区域」という。）として指定することができる</a:t>
            </a:r>
            <a:r>
              <a:rPr lang="ja-JP" altLang="en-US" sz="1400" dirty="0" smtClean="0"/>
              <a:t>。」</a:t>
            </a:r>
            <a:endParaRPr lang="en-US" altLang="ja-JP" sz="1400" dirty="0" smtClean="0"/>
          </a:p>
          <a:p>
            <a:pPr>
              <a:buNone/>
            </a:pPr>
            <a:r>
              <a:rPr lang="ja-JP" altLang="en-US" sz="1400" dirty="0" smtClean="0">
                <a:hlinkClick r:id="rId2"/>
              </a:rPr>
              <a:t>　　　（</a:t>
            </a:r>
            <a:r>
              <a:rPr lang="en-US" sz="1400" dirty="0" smtClean="0">
                <a:hlinkClick r:id="rId2"/>
              </a:rPr>
              <a:t>https</a:t>
            </a:r>
            <a:r>
              <a:rPr lang="en-US" sz="1400" dirty="0" smtClean="0">
                <a:hlinkClick r:id="rId2"/>
              </a:rPr>
              <a:t>://</a:t>
            </a:r>
            <a:r>
              <a:rPr lang="en-US" sz="1400" dirty="0" smtClean="0">
                <a:hlinkClick r:id="rId2"/>
              </a:rPr>
              <a:t>www3.e-reikinet.jp/hachioji/d1w_reiki/41790101001400000000/41790101001400000000/41790101001400000000.html</a:t>
            </a:r>
            <a:r>
              <a:rPr lang="ja-JP" altLang="en-US" sz="1400" dirty="0" smtClean="0"/>
              <a:t>）</a:t>
            </a:r>
            <a:endParaRPr lang="en-US" altLang="ja-JP" sz="1400" dirty="0" smtClean="0"/>
          </a:p>
          <a:p>
            <a:pPr>
              <a:buNone/>
            </a:pPr>
            <a:r>
              <a:rPr lang="ja-JP" altLang="en-US" sz="1400" dirty="0" smtClean="0"/>
              <a:t>　　　とされている。また、斜面緑地保全区域の指定により、維持管理費の一部負担などの支援あり。</a:t>
            </a:r>
            <a:endParaRPr lang="en-US" altLang="ja-JP" sz="1400" dirty="0" smtClean="0"/>
          </a:p>
          <a:p>
            <a:pPr>
              <a:buNone/>
            </a:pPr>
            <a:endParaRPr lang="en-US" altLang="ja-JP" sz="1400" dirty="0" smtClean="0"/>
          </a:p>
          <a:p>
            <a:pPr>
              <a:buNone/>
            </a:pPr>
            <a:r>
              <a:rPr lang="en-US" altLang="ja-JP" sz="1400" dirty="0" smtClean="0"/>
              <a:t>Q.</a:t>
            </a:r>
            <a:r>
              <a:rPr lang="ja-JP" altLang="en-US" sz="1400" dirty="0" smtClean="0"/>
              <a:t>　　八王子市で、特別緑地保全地区に指定されているのは？</a:t>
            </a:r>
            <a:endParaRPr lang="en-US" altLang="ja-JP" sz="1400" dirty="0" smtClean="0"/>
          </a:p>
          <a:p>
            <a:pPr>
              <a:buAutoNum type="alphaUcPeriod"/>
            </a:pPr>
            <a:r>
              <a:rPr lang="ja-JP" altLang="en-US" sz="1400" dirty="0" smtClean="0"/>
              <a:t>「平成</a:t>
            </a:r>
            <a:r>
              <a:rPr lang="en-US" altLang="ja-JP" sz="1400" dirty="0" smtClean="0"/>
              <a:t>19 </a:t>
            </a:r>
            <a:r>
              <a:rPr lang="ja-JP" altLang="en-US" sz="1400" dirty="0" smtClean="0"/>
              <a:t>年に七国・相原特別緑地保全地区（</a:t>
            </a:r>
            <a:r>
              <a:rPr lang="ja-JP" altLang="en-US" sz="1400" dirty="0" smtClean="0"/>
              <a:t>八王子市</a:t>
            </a:r>
            <a:r>
              <a:rPr lang="ja-JP" altLang="en-US" sz="1400" dirty="0" smtClean="0"/>
              <a:t>と町田市にまたがる樹林地で、八王子市分 </a:t>
            </a:r>
            <a:r>
              <a:rPr lang="ja-JP" altLang="en-US" sz="1400" dirty="0" smtClean="0"/>
              <a:t>約</a:t>
            </a:r>
            <a:r>
              <a:rPr lang="en-US" altLang="ja-JP" sz="1400" dirty="0" smtClean="0"/>
              <a:t>11.7ha</a:t>
            </a:r>
            <a:r>
              <a:rPr lang="ja-JP" altLang="en-US" sz="1400" dirty="0" smtClean="0"/>
              <a:t>）を</a:t>
            </a:r>
            <a:r>
              <a:rPr lang="ja-JP" altLang="en-US" sz="1400" dirty="0" smtClean="0"/>
              <a:t>指定」。都道府県知事の許可によるもの。</a:t>
            </a:r>
            <a:endParaRPr lang="en-US" altLang="ja-JP" sz="1400" dirty="0" smtClean="0"/>
          </a:p>
          <a:p>
            <a:pPr>
              <a:buNone/>
            </a:pPr>
            <a:endParaRPr lang="en-US" altLang="ja-JP" sz="1400" dirty="0" smtClean="0"/>
          </a:p>
          <a:p>
            <a:pPr>
              <a:buNone/>
            </a:pPr>
            <a:r>
              <a:rPr lang="en-US" altLang="ja-JP" sz="1400" dirty="0" smtClean="0"/>
              <a:t>Q</a:t>
            </a:r>
            <a:r>
              <a:rPr lang="en-US" altLang="ja-JP" sz="1400" dirty="0" smtClean="0"/>
              <a:t>.</a:t>
            </a:r>
            <a:r>
              <a:rPr lang="ja-JP" altLang="en-US" sz="1400" dirty="0" smtClean="0"/>
              <a:t>　　公園アドプト制度とは？</a:t>
            </a:r>
            <a:endParaRPr lang="en-US" altLang="ja-JP" sz="1400" dirty="0" smtClean="0"/>
          </a:p>
          <a:p>
            <a:pPr>
              <a:buAutoNum type="alphaUcPeriod"/>
            </a:pPr>
            <a:r>
              <a:rPr lang="ja-JP" altLang="en-US" sz="1400" dirty="0" smtClean="0"/>
              <a:t>公園の清掃活動など、市民のボランティアを支援する制度。市</a:t>
            </a:r>
            <a:r>
              <a:rPr lang="ja-JP" altLang="en-US" sz="1400" dirty="0" smtClean="0"/>
              <a:t>の</a:t>
            </a:r>
            <a:r>
              <a:rPr lang="ja-JP" altLang="en-US" sz="1400" dirty="0" smtClean="0"/>
              <a:t>支援としては、「清掃</a:t>
            </a:r>
            <a:r>
              <a:rPr lang="ja-JP" altLang="en-US" sz="1400" dirty="0" smtClean="0"/>
              <a:t>用具が不足している場合の</a:t>
            </a:r>
            <a:r>
              <a:rPr lang="ja-JP" altLang="en-US" sz="1400" dirty="0" smtClean="0"/>
              <a:t>支給、活動中</a:t>
            </a:r>
            <a:r>
              <a:rPr lang="ja-JP" altLang="en-US" sz="1400" dirty="0" smtClean="0"/>
              <a:t>に身に付ける腕章などの</a:t>
            </a:r>
            <a:r>
              <a:rPr lang="ja-JP" altLang="en-US" sz="1400" dirty="0" smtClean="0"/>
              <a:t>貸与、ボランティア</a:t>
            </a:r>
            <a:r>
              <a:rPr lang="ja-JP" altLang="en-US" sz="1400" dirty="0" smtClean="0"/>
              <a:t>保険の</a:t>
            </a:r>
            <a:r>
              <a:rPr lang="ja-JP" altLang="en-US" sz="1400" dirty="0" smtClean="0"/>
              <a:t>加入、活動</a:t>
            </a:r>
            <a:r>
              <a:rPr lang="ja-JP" altLang="en-US" sz="1400" dirty="0" smtClean="0"/>
              <a:t>を顕彰するサイン（看板）の</a:t>
            </a:r>
            <a:r>
              <a:rPr lang="ja-JP" altLang="en-US" sz="1400" dirty="0" smtClean="0"/>
              <a:t>設置、リーダー</a:t>
            </a:r>
            <a:r>
              <a:rPr lang="ja-JP" altLang="en-US" sz="1400" dirty="0" smtClean="0"/>
              <a:t>研修会の</a:t>
            </a:r>
            <a:r>
              <a:rPr lang="ja-JP" altLang="en-US" sz="1400" dirty="0" smtClean="0"/>
              <a:t>開催」などがあげられる。</a:t>
            </a:r>
            <a:endParaRPr lang="en-US" altLang="ja-JP" sz="1400" dirty="0" smtClean="0"/>
          </a:p>
          <a:p>
            <a:pPr>
              <a:buNone/>
            </a:pPr>
            <a:endParaRPr lang="en-US" altLang="ja-JP" sz="1400" dirty="0" smtClean="0"/>
          </a:p>
          <a:p>
            <a:pPr>
              <a:buNone/>
            </a:pPr>
            <a:r>
              <a:rPr lang="ja-JP" altLang="en-US" sz="1400" dirty="0" smtClean="0"/>
              <a:t>２ページ目につづく</a:t>
            </a:r>
            <a:endParaRPr lang="en-US" altLang="ja-JP" sz="1400" dirty="0" smtClean="0"/>
          </a:p>
          <a:p>
            <a:pPr>
              <a:buNone/>
            </a:pPr>
            <a:endParaRPr lang="en-US" altLang="ja-JP" dirty="0" smtClean="0"/>
          </a:p>
        </p:txBody>
      </p:sp>
      <p:sp>
        <p:nvSpPr>
          <p:cNvPr id="4" name="スライド番号プレースホルダ 3"/>
          <p:cNvSpPr>
            <a:spLocks noGrp="1"/>
          </p:cNvSpPr>
          <p:nvPr>
            <p:ph type="sldNum" sz="quarter" idx="12"/>
          </p:nvPr>
        </p:nvSpPr>
        <p:spPr/>
        <p:txBody>
          <a:bodyPr/>
          <a:lstStyle/>
          <a:p>
            <a:fld id="{D7942F2F-A49C-4691-9617-8D5C91B52D6C}" type="slidenum">
              <a:rPr kumimoji="1" lang="ja-JP" altLang="en-US" smtClean="0"/>
              <a:pPr/>
              <a:t>22</a:t>
            </a:fld>
            <a:endParaRPr kumimoji="1" lang="ja-JP"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Q&amp;A</a:t>
            </a:r>
            <a:r>
              <a:rPr kumimoji="1" lang="ja-JP" altLang="en-US" dirty="0" smtClean="0"/>
              <a:t>（２）</a:t>
            </a:r>
            <a:endParaRPr kumimoji="1" lang="ja-JP" altLang="en-US" dirty="0"/>
          </a:p>
        </p:txBody>
      </p:sp>
      <p:sp>
        <p:nvSpPr>
          <p:cNvPr id="3" name="コンテンツ プレースホルダ 2"/>
          <p:cNvSpPr>
            <a:spLocks noGrp="1"/>
          </p:cNvSpPr>
          <p:nvPr>
            <p:ph idx="1"/>
          </p:nvPr>
        </p:nvSpPr>
        <p:spPr/>
        <p:txBody>
          <a:bodyPr>
            <a:normAutofit/>
          </a:bodyPr>
          <a:lstStyle/>
          <a:p>
            <a:pPr>
              <a:buNone/>
            </a:pPr>
            <a:r>
              <a:rPr lang="ja-JP" altLang="en-US" sz="1400" dirty="0" smtClean="0"/>
              <a:t>Ｑ</a:t>
            </a:r>
            <a:r>
              <a:rPr lang="en-US" altLang="ja-JP" sz="1400" dirty="0" smtClean="0"/>
              <a:t>.</a:t>
            </a:r>
            <a:r>
              <a:rPr lang="ja-JP" altLang="en-US" sz="1400" dirty="0" smtClean="0"/>
              <a:t>　　林業</a:t>
            </a:r>
            <a:r>
              <a:rPr lang="ja-JP" altLang="en-US" sz="1400" dirty="0" smtClean="0"/>
              <a:t>に対する方針は？</a:t>
            </a:r>
            <a:endParaRPr lang="en-US" altLang="ja-JP" sz="1400" dirty="0" smtClean="0"/>
          </a:p>
          <a:p>
            <a:pPr>
              <a:buAutoNum type="alphaUcPeriod"/>
            </a:pPr>
            <a:r>
              <a:rPr lang="ja-JP" altLang="en-US" sz="1400" dirty="0" smtClean="0"/>
              <a:t>個人</a:t>
            </a:r>
            <a:r>
              <a:rPr lang="ja-JP" altLang="en-US" sz="1400" dirty="0" smtClean="0"/>
              <a:t>経営などの支援というよりは、国定公園の指定及び管理など公有化された森林の保全といえる</a:t>
            </a:r>
            <a:r>
              <a:rPr lang="ja-JP" altLang="en-US" sz="1400" dirty="0" smtClean="0"/>
              <a:t>。</a:t>
            </a:r>
            <a:endParaRPr lang="en-US" altLang="ja-JP" sz="1400" dirty="0" smtClean="0"/>
          </a:p>
          <a:p>
            <a:pPr>
              <a:buNone/>
            </a:pPr>
            <a:endParaRPr lang="en-US" altLang="ja-JP" sz="1400" dirty="0" smtClean="0"/>
          </a:p>
          <a:p>
            <a:pPr>
              <a:buNone/>
            </a:pPr>
            <a:r>
              <a:rPr kumimoji="1" lang="en-US" altLang="ja-JP" sz="1400" dirty="0" smtClean="0"/>
              <a:t>Q.</a:t>
            </a:r>
            <a:r>
              <a:rPr kumimoji="1" lang="ja-JP" altLang="en-US" sz="1400" dirty="0" smtClean="0"/>
              <a:t>　　市街化調整区域と市街化区域について</a:t>
            </a:r>
            <a:endParaRPr kumimoji="1" lang="en-US" altLang="ja-JP" sz="1400" dirty="0" smtClean="0"/>
          </a:p>
          <a:p>
            <a:pPr>
              <a:buAutoNum type="alphaUcPeriod"/>
            </a:pPr>
            <a:r>
              <a:rPr lang="ja-JP" altLang="en-US" sz="1400" dirty="0" smtClean="0"/>
              <a:t>「八王子市</a:t>
            </a:r>
            <a:r>
              <a:rPr lang="ja-JP" altLang="en-US" sz="1400" dirty="0" smtClean="0"/>
              <a:t>で</a:t>
            </a:r>
            <a:r>
              <a:rPr lang="ja-JP" altLang="en-US" sz="1400" dirty="0" smtClean="0"/>
              <a:t>は、中心市街地から高尾山に至る全域が、都市計画区域に指定」されている。市街化区域は、その約４３％をしめる。市街化調整区域は、４つの区分でいう山地エリアが中心。市街化区域であっても、都市緑地法によれば、緑地保全区域に指定できる。また、</a:t>
            </a:r>
            <a:r>
              <a:rPr lang="ja-JP" altLang="en-US" sz="1400" dirty="0" smtClean="0"/>
              <a:t> 「八王子市緑化条例</a:t>
            </a:r>
            <a:r>
              <a:rPr lang="ja-JP" altLang="en-US" sz="1400" dirty="0" smtClean="0"/>
              <a:t>」第８条に</a:t>
            </a:r>
            <a:r>
              <a:rPr lang="ja-JP" altLang="en-US" sz="1400" dirty="0" smtClean="0"/>
              <a:t>は</a:t>
            </a:r>
            <a:r>
              <a:rPr lang="ja-JP" altLang="en-US" sz="1400" dirty="0" smtClean="0"/>
              <a:t>、市街化区域内での緑化推進地区の指定の記述がある。</a:t>
            </a:r>
            <a:endParaRPr lang="en-US" altLang="ja-JP" sz="1400" dirty="0" smtClean="0"/>
          </a:p>
          <a:p>
            <a:pPr>
              <a:buNone/>
            </a:pPr>
            <a:endParaRPr lang="en-US" altLang="ja-JP" sz="1400" dirty="0" smtClean="0"/>
          </a:p>
          <a:p>
            <a:pPr>
              <a:buNone/>
            </a:pPr>
            <a:r>
              <a:rPr kumimoji="1" lang="en-US" altLang="ja-JP" sz="1400" dirty="0" smtClean="0"/>
              <a:t>Q</a:t>
            </a:r>
            <a:r>
              <a:rPr kumimoji="1" lang="en-US" altLang="ja-JP" sz="1400" dirty="0" smtClean="0"/>
              <a:t>.</a:t>
            </a:r>
            <a:r>
              <a:rPr kumimoji="1" lang="ja-JP" altLang="en-US" sz="1400" dirty="0" smtClean="0"/>
              <a:t>　　オープンスペースの誘導とは？</a:t>
            </a:r>
            <a:endParaRPr kumimoji="1" lang="en-US" altLang="ja-JP" sz="1400" dirty="0" smtClean="0"/>
          </a:p>
          <a:p>
            <a:pPr>
              <a:buAutoNum type="alphaUcPeriod"/>
            </a:pPr>
            <a:r>
              <a:rPr lang="ja-JP" altLang="en-US" sz="1400" dirty="0" smtClean="0"/>
              <a:t>開発地域内で、緑化スペースをつくること。</a:t>
            </a:r>
            <a:endParaRPr lang="en-US" altLang="ja-JP" sz="1400" dirty="0" smtClean="0"/>
          </a:p>
          <a:p>
            <a:pPr>
              <a:buNone/>
            </a:pPr>
            <a:endParaRPr lang="en-US" altLang="ja-JP" sz="1400" dirty="0" smtClean="0"/>
          </a:p>
          <a:p>
            <a:pPr>
              <a:buNone/>
            </a:pPr>
            <a:r>
              <a:rPr lang="en-US" altLang="ja-JP" sz="1400" dirty="0" smtClean="0"/>
              <a:t>Q</a:t>
            </a:r>
            <a:r>
              <a:rPr lang="en-US" altLang="ja-JP" sz="1400" dirty="0" smtClean="0"/>
              <a:t>.</a:t>
            </a:r>
            <a:r>
              <a:rPr lang="ja-JP" altLang="en-US" sz="1400" dirty="0" smtClean="0"/>
              <a:t>　　緑の基本計画に対する市民の反応</a:t>
            </a:r>
            <a:endParaRPr lang="en-US" altLang="ja-JP" sz="1400" dirty="0" smtClean="0"/>
          </a:p>
          <a:p>
            <a:pPr>
              <a:buNone/>
            </a:pPr>
            <a:r>
              <a:rPr lang="en-US" altLang="ja-JP" sz="1400" dirty="0" smtClean="0"/>
              <a:t>A.</a:t>
            </a:r>
            <a:r>
              <a:rPr lang="ja-JP" altLang="en-US" sz="1400" dirty="0" smtClean="0"/>
              <a:t>　　計画策定前に、緑に対するアンケートを実施している。</a:t>
            </a:r>
            <a:endParaRPr lang="en-US" altLang="ja-JP" sz="1400" dirty="0" smtClean="0"/>
          </a:p>
          <a:p>
            <a:pPr>
              <a:buNone/>
            </a:pPr>
            <a:r>
              <a:rPr kumimoji="1" lang="ja-JP" altLang="en-US" dirty="0" smtClean="0"/>
              <a:t>　</a:t>
            </a:r>
            <a:endParaRPr kumimoji="1" lang="en-US" altLang="ja-JP" dirty="0" smtClean="0"/>
          </a:p>
          <a:p>
            <a:pPr>
              <a:buNone/>
            </a:pPr>
            <a:endParaRPr kumimoji="1" lang="en-US" altLang="ja-JP" dirty="0" smtClean="0"/>
          </a:p>
          <a:p>
            <a:pPr>
              <a:buNone/>
            </a:pPr>
            <a:endParaRPr kumimoji="1" lang="ja-JP" altLang="en-US" dirty="0"/>
          </a:p>
        </p:txBody>
      </p:sp>
      <p:sp>
        <p:nvSpPr>
          <p:cNvPr id="4" name="スライド番号プレースホルダ 3"/>
          <p:cNvSpPr>
            <a:spLocks noGrp="1"/>
          </p:cNvSpPr>
          <p:nvPr>
            <p:ph type="sldNum" sz="quarter" idx="12"/>
          </p:nvPr>
        </p:nvSpPr>
        <p:spPr/>
        <p:txBody>
          <a:bodyPr/>
          <a:lstStyle/>
          <a:p>
            <a:fld id="{D7942F2F-A49C-4691-9617-8D5C91B52D6C}" type="slidenum">
              <a:rPr kumimoji="1" lang="ja-JP" altLang="en-US" smtClean="0"/>
              <a:pPr/>
              <a:t>23</a:t>
            </a:fld>
            <a:endParaRPr kumimoji="1" lang="ja-JP"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都市</a:t>
            </a:r>
            <a:r>
              <a:rPr lang="ja-JP" altLang="en-US" dirty="0" smtClean="0"/>
              <a:t>緑地法</a:t>
            </a:r>
            <a:endParaRPr kumimoji="1" lang="ja-JP" altLang="en-US" dirty="0"/>
          </a:p>
        </p:txBody>
      </p:sp>
      <p:sp>
        <p:nvSpPr>
          <p:cNvPr id="3" name="コンテンツ プレースホルダ 2"/>
          <p:cNvSpPr>
            <a:spLocks noGrp="1"/>
          </p:cNvSpPr>
          <p:nvPr>
            <p:ph idx="1"/>
          </p:nvPr>
        </p:nvSpPr>
        <p:spPr>
          <a:xfrm>
            <a:off x="500034" y="1571612"/>
            <a:ext cx="8229600" cy="4525963"/>
          </a:xfrm>
        </p:spPr>
        <p:txBody>
          <a:bodyPr>
            <a:normAutofit fontScale="92500" lnSpcReduction="20000"/>
          </a:bodyPr>
          <a:lstStyle/>
          <a:p>
            <a:pPr>
              <a:buNone/>
            </a:pPr>
            <a:endParaRPr lang="ja-JP" altLang="en-US" dirty="0" smtClean="0"/>
          </a:p>
          <a:p>
            <a:r>
              <a:rPr lang="ja-JP" altLang="en-US" dirty="0" smtClean="0"/>
              <a:t>「都市の緑地を保全するとともに緑化や都市公園の整備を推進することにより、良好な都市環境の形成を図ることを目的として、１９７３年に制定された旧・都市緑地保全法が２００４年の法改正により改称したもの」</a:t>
            </a:r>
          </a:p>
          <a:p>
            <a:r>
              <a:rPr lang="ja-JP" altLang="en-US" dirty="0" smtClean="0"/>
              <a:t>「都市の緑地の保全及び緑化の推進に関する基本計画、緑地保全地域の設定と都市計画上の位置づけ、緑地保全地域内での行為規制、緑地保全上必要な土地の買入れ、緑地協定、緑地管理機構の指定業務などについて規定」</a:t>
            </a:r>
          </a:p>
        </p:txBody>
      </p:sp>
      <p:sp>
        <p:nvSpPr>
          <p:cNvPr id="4" name="スライド番号プレースホルダー 3"/>
          <p:cNvSpPr>
            <a:spLocks noGrp="1"/>
          </p:cNvSpPr>
          <p:nvPr>
            <p:ph type="sldNum" sz="quarter" idx="12"/>
          </p:nvPr>
        </p:nvSpPr>
        <p:spPr/>
        <p:txBody>
          <a:bodyPr/>
          <a:lstStyle/>
          <a:p>
            <a:fld id="{D7942F2F-A49C-4691-9617-8D5C91B52D6C}" type="slidenum">
              <a:rPr kumimoji="1" lang="ja-JP" altLang="en-US" smtClean="0"/>
              <a:pPr/>
              <a:t>3</a:t>
            </a:fld>
            <a:endParaRPr kumimoji="1" lang="ja-JP"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 3" descr="http://www.mlit.go.jp/crd/park/shisaku/ryokuchi/gaiyou/img/gaiyou_f01_01.gif"/>
          <p:cNvPicPr>
            <a:picLocks noGrp="1"/>
          </p:cNvPicPr>
          <p:nvPr>
            <p:ph idx="1"/>
          </p:nvPr>
        </p:nvPicPr>
        <p:blipFill>
          <a:blip r:embed="rId3"/>
          <a:srcRect/>
          <a:stretch>
            <a:fillRect/>
          </a:stretch>
        </p:blipFill>
        <p:spPr bwMode="auto">
          <a:xfrm>
            <a:off x="179512" y="260648"/>
            <a:ext cx="8712968" cy="6336704"/>
          </a:xfrm>
          <a:prstGeom prst="rect">
            <a:avLst/>
          </a:prstGeom>
          <a:noFill/>
          <a:ln w="9525">
            <a:noFill/>
            <a:miter lim="800000"/>
            <a:headEnd/>
            <a:tailEnd/>
          </a:ln>
        </p:spPr>
      </p:pic>
      <p:sp>
        <p:nvSpPr>
          <p:cNvPr id="2" name="スライド番号プレースホルダー 1"/>
          <p:cNvSpPr>
            <a:spLocks noGrp="1"/>
          </p:cNvSpPr>
          <p:nvPr>
            <p:ph type="sldNum" sz="quarter" idx="12"/>
          </p:nvPr>
        </p:nvSpPr>
        <p:spPr/>
        <p:txBody>
          <a:bodyPr/>
          <a:lstStyle/>
          <a:p>
            <a:fld id="{D7942F2F-A49C-4691-9617-8D5C91B52D6C}" type="slidenum">
              <a:rPr kumimoji="1" lang="ja-JP" altLang="en-US" smtClean="0"/>
              <a:pPr/>
              <a:t>4</a:t>
            </a:fld>
            <a:endParaRPr kumimoji="1" lang="ja-JP"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緑の基本計画</a:t>
            </a:r>
            <a:endParaRPr kumimoji="1" lang="ja-JP" altLang="en-US" dirty="0"/>
          </a:p>
        </p:txBody>
      </p:sp>
      <p:sp>
        <p:nvSpPr>
          <p:cNvPr id="3" name="コンテンツ プレースホルダ 2"/>
          <p:cNvSpPr>
            <a:spLocks noGrp="1"/>
          </p:cNvSpPr>
          <p:nvPr>
            <p:ph idx="1"/>
          </p:nvPr>
        </p:nvSpPr>
        <p:spPr/>
        <p:txBody>
          <a:bodyPr/>
          <a:lstStyle/>
          <a:p>
            <a:pPr>
              <a:buNone/>
            </a:pPr>
            <a:r>
              <a:rPr kumimoji="1" lang="ja-JP" altLang="en-US" dirty="0" smtClean="0"/>
              <a:t>（緑地の保全及び緑化の推進に関する基本計画）</a:t>
            </a:r>
            <a:endParaRPr kumimoji="1" lang="en-US" altLang="ja-JP" dirty="0" smtClean="0"/>
          </a:p>
          <a:p>
            <a:pPr>
              <a:buNone/>
            </a:pPr>
            <a:r>
              <a:rPr lang="ja-JP" altLang="en-US" dirty="0" smtClean="0"/>
              <a:t>第</a:t>
            </a:r>
            <a:r>
              <a:rPr lang="en-US" altLang="ja-JP" dirty="0" smtClean="0"/>
              <a:t>4</a:t>
            </a:r>
            <a:r>
              <a:rPr lang="ja-JP" altLang="en-US" dirty="0" smtClean="0"/>
              <a:t>条　市町村は、都市における緑地の適正な保全及び緑化の推進に関する措置で主として都市計画区域内において講じられるものを総合的かつ計画的に実施するため、当該市町村の緑地の保全及び緑化の推進に関する基本計画を定めることができる。</a:t>
            </a:r>
            <a:endParaRPr kumimoji="1" lang="ja-JP" altLang="en-US" dirty="0"/>
          </a:p>
        </p:txBody>
      </p:sp>
      <p:sp>
        <p:nvSpPr>
          <p:cNvPr id="4" name="スライド番号プレースホルダー 3"/>
          <p:cNvSpPr>
            <a:spLocks noGrp="1"/>
          </p:cNvSpPr>
          <p:nvPr>
            <p:ph type="sldNum" sz="quarter" idx="12"/>
          </p:nvPr>
        </p:nvSpPr>
        <p:spPr/>
        <p:txBody>
          <a:bodyPr/>
          <a:lstStyle/>
          <a:p>
            <a:fld id="{D7942F2F-A49C-4691-9617-8D5C91B52D6C}" type="slidenum">
              <a:rPr kumimoji="1" lang="ja-JP" altLang="en-US" smtClean="0"/>
              <a:pPr/>
              <a:t>5</a:t>
            </a:fld>
            <a:endParaRPr kumimoji="1" lang="ja-JP"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b="1" dirty="0" smtClean="0"/>
              <a:t>緑地保全地域制度</a:t>
            </a:r>
            <a:endParaRPr kumimoji="1" lang="ja-JP" altLang="en-US" dirty="0"/>
          </a:p>
        </p:txBody>
      </p:sp>
      <p:sp>
        <p:nvSpPr>
          <p:cNvPr id="3" name="コンテンツ プレースホルダ 2"/>
          <p:cNvSpPr>
            <a:spLocks noGrp="1"/>
          </p:cNvSpPr>
          <p:nvPr>
            <p:ph idx="1"/>
          </p:nvPr>
        </p:nvSpPr>
        <p:spPr>
          <a:xfrm>
            <a:off x="467544" y="1484784"/>
            <a:ext cx="8229600" cy="4896544"/>
          </a:xfrm>
        </p:spPr>
        <p:txBody>
          <a:bodyPr>
            <a:noAutofit/>
          </a:bodyPr>
          <a:lstStyle/>
          <a:p>
            <a:pPr marL="0" indent="0">
              <a:buNone/>
            </a:pPr>
            <a:r>
              <a:rPr lang="ja-JP" altLang="en-US" sz="2400" dirty="0" smtClean="0"/>
              <a:t>「里地・里山など都市近郊の比較的大規模な緑地において、比較的緩やかな行為の規制により、一定の土地利用との調和を図りながら保全する制度」。</a:t>
            </a:r>
            <a:r>
              <a:rPr lang="en-US" sz="2400" dirty="0" smtClean="0"/>
              <a:t> (</a:t>
            </a:r>
            <a:r>
              <a:rPr lang="ja-JP" altLang="en-US" sz="2400" dirty="0" smtClean="0"/>
              <a:t>都市緑地法第５条</a:t>
            </a:r>
            <a:r>
              <a:rPr lang="en-US" sz="2400" dirty="0" smtClean="0"/>
              <a:t>)</a:t>
            </a:r>
          </a:p>
          <a:p>
            <a:pPr marL="0" indent="0">
              <a:buNone/>
            </a:pPr>
            <a:endParaRPr lang="ja-JP" altLang="en-US" sz="2400" dirty="0" smtClean="0"/>
          </a:p>
          <a:p>
            <a:r>
              <a:rPr lang="ja-JP" altLang="en-US" sz="2400" dirty="0" smtClean="0"/>
              <a:t>指定用件</a:t>
            </a:r>
          </a:p>
          <a:p>
            <a:pPr marL="0" indent="0">
              <a:buNone/>
            </a:pPr>
            <a:r>
              <a:rPr lang="ja-JP" altLang="en-US" sz="2400" dirty="0" smtClean="0"/>
              <a:t>　　・無秩序な市街化の防止又は公害若しくは災害の防止の</a:t>
            </a:r>
            <a:r>
              <a:rPr lang="ja-JP" altLang="en-US" sz="2400" dirty="0" err="1" smtClean="0"/>
              <a:t>た</a:t>
            </a:r>
            <a:r>
              <a:rPr lang="ja-JP" altLang="en-US" sz="2400" dirty="0" smtClean="0"/>
              <a:t>　</a:t>
            </a:r>
            <a:endParaRPr lang="en-US" altLang="ja-JP" sz="2400" dirty="0" smtClean="0"/>
          </a:p>
          <a:p>
            <a:pPr marL="0" indent="0">
              <a:buNone/>
            </a:pPr>
            <a:r>
              <a:rPr lang="ja-JP" altLang="en-US" sz="2400" dirty="0"/>
              <a:t>　</a:t>
            </a:r>
            <a:r>
              <a:rPr lang="ja-JP" altLang="en-US" sz="2400" dirty="0" smtClean="0"/>
              <a:t>　　</a:t>
            </a:r>
            <a:r>
              <a:rPr lang="ja-JP" altLang="en-US" sz="2400" dirty="0" err="1" smtClean="0"/>
              <a:t>め</a:t>
            </a:r>
            <a:r>
              <a:rPr lang="ja-JP" altLang="en-US" sz="2400" dirty="0" smtClean="0"/>
              <a:t>適正に保全する必要があるもの</a:t>
            </a:r>
          </a:p>
          <a:p>
            <a:pPr marL="0" indent="0">
              <a:buNone/>
            </a:pPr>
            <a:r>
              <a:rPr lang="ja-JP" altLang="en-US" sz="2400" dirty="0" smtClean="0"/>
              <a:t>　　・地域住民の健全な生活環境を確保するため適正に</a:t>
            </a:r>
            <a:r>
              <a:rPr lang="ja-JP" altLang="en-US" sz="2400" dirty="0" err="1" smtClean="0"/>
              <a:t>保全す</a:t>
            </a:r>
            <a:endParaRPr lang="en-US" altLang="ja-JP" sz="2400" dirty="0" smtClean="0"/>
          </a:p>
          <a:p>
            <a:pPr marL="0" indent="0">
              <a:buNone/>
            </a:pPr>
            <a:r>
              <a:rPr lang="ja-JP" altLang="en-US" sz="2400" dirty="0"/>
              <a:t>　</a:t>
            </a:r>
            <a:r>
              <a:rPr lang="ja-JP" altLang="en-US" sz="2400" dirty="0" smtClean="0"/>
              <a:t>　　</a:t>
            </a:r>
            <a:r>
              <a:rPr lang="ja-JP" altLang="en-US" sz="2400" dirty="0" err="1" smtClean="0"/>
              <a:t>る</a:t>
            </a:r>
            <a:r>
              <a:rPr lang="ja-JP" altLang="en-US" sz="2400" dirty="0" smtClean="0"/>
              <a:t>必要があるもの</a:t>
            </a:r>
            <a:endParaRPr lang="en-US" altLang="ja-JP" sz="2400" dirty="0" smtClean="0"/>
          </a:p>
          <a:p>
            <a:pPr marL="0" indent="0">
              <a:buNone/>
            </a:pPr>
            <a:endParaRPr lang="ja-JP" altLang="en-US" sz="2400" dirty="0" smtClean="0"/>
          </a:p>
          <a:p>
            <a:r>
              <a:rPr lang="ja-JP" altLang="en-US" sz="2400" dirty="0" smtClean="0"/>
              <a:t>指定主体・・・都道府県、指定都市</a:t>
            </a:r>
            <a:r>
              <a:rPr lang="en-US" sz="2400" dirty="0" smtClean="0"/>
              <a:t> </a:t>
            </a:r>
          </a:p>
          <a:p>
            <a:pPr marL="0" indent="0">
              <a:buNone/>
            </a:pPr>
            <a:r>
              <a:rPr lang="en-US" sz="1600" b="1" dirty="0" smtClean="0"/>
              <a:t/>
            </a:r>
            <a:br>
              <a:rPr lang="en-US" sz="1600" b="1" dirty="0" smtClean="0"/>
            </a:br>
            <a:endParaRPr lang="ja-JP" altLang="en-US" sz="1600" b="1" dirty="0" smtClean="0"/>
          </a:p>
        </p:txBody>
      </p:sp>
      <p:sp>
        <p:nvSpPr>
          <p:cNvPr id="4" name="スライド番号プレースホルダー 3"/>
          <p:cNvSpPr>
            <a:spLocks noGrp="1"/>
          </p:cNvSpPr>
          <p:nvPr>
            <p:ph type="sldNum" sz="quarter" idx="12"/>
          </p:nvPr>
        </p:nvSpPr>
        <p:spPr/>
        <p:txBody>
          <a:bodyPr/>
          <a:lstStyle/>
          <a:p>
            <a:fld id="{D7942F2F-A49C-4691-9617-8D5C91B52D6C}" type="slidenum">
              <a:rPr kumimoji="1" lang="ja-JP" altLang="en-US" smtClean="0"/>
              <a:pPr/>
              <a:t>6</a:t>
            </a:fld>
            <a:endParaRPr kumimoji="1" lang="ja-JP"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緑地保全地域制度</a:t>
            </a:r>
            <a:endParaRPr kumimoji="1" lang="ja-JP" altLang="en-US" dirty="0"/>
          </a:p>
        </p:txBody>
      </p:sp>
      <p:sp>
        <p:nvSpPr>
          <p:cNvPr id="3" name="コンテンツ プレースホルダー 2"/>
          <p:cNvSpPr>
            <a:spLocks noGrp="1"/>
          </p:cNvSpPr>
          <p:nvPr>
            <p:ph idx="1"/>
          </p:nvPr>
        </p:nvSpPr>
        <p:spPr/>
        <p:txBody>
          <a:bodyPr>
            <a:normAutofit fontScale="77500" lnSpcReduction="20000"/>
          </a:bodyPr>
          <a:lstStyle/>
          <a:p>
            <a:pPr marL="0" indent="0">
              <a:buNone/>
            </a:pPr>
            <a:r>
              <a:rPr lang="ja-JP" altLang="en-US" dirty="0"/>
              <a:t>＊「緑地保全地域の都市計画が定められた場合、</a:t>
            </a:r>
            <a:r>
              <a:rPr lang="ja-JP" altLang="en-US" dirty="0" smtClean="0"/>
              <a:t>都道府県　</a:t>
            </a:r>
            <a:endParaRPr lang="en-US" altLang="ja-JP" dirty="0" smtClean="0"/>
          </a:p>
          <a:p>
            <a:pPr marL="0" indent="0">
              <a:buNone/>
            </a:pPr>
            <a:r>
              <a:rPr lang="ja-JP" altLang="en-US" dirty="0"/>
              <a:t>　</a:t>
            </a:r>
            <a:r>
              <a:rPr lang="ja-JP" altLang="en-US" dirty="0" smtClean="0"/>
              <a:t>　は</a:t>
            </a:r>
            <a:r>
              <a:rPr lang="ja-JP" altLang="en-US" dirty="0"/>
              <a:t>当該緑地保全地域内の緑地</a:t>
            </a:r>
            <a:r>
              <a:rPr lang="ja-JP" altLang="en-US" dirty="0" smtClean="0"/>
              <a:t>の保全</a:t>
            </a:r>
            <a:r>
              <a:rPr lang="ja-JP" altLang="en-US" dirty="0"/>
              <a:t>に関する計画</a:t>
            </a:r>
            <a:r>
              <a:rPr lang="en-US" altLang="ja-JP" dirty="0"/>
              <a:t>(</a:t>
            </a:r>
            <a:r>
              <a:rPr lang="ja-JP" altLang="en-US" dirty="0"/>
              <a:t>「</a:t>
            </a:r>
            <a:r>
              <a:rPr lang="ja-JP" altLang="en-US" dirty="0" smtClean="0"/>
              <a:t>緑</a:t>
            </a:r>
            <a:endParaRPr lang="en-US" altLang="ja-JP" dirty="0" smtClean="0"/>
          </a:p>
          <a:p>
            <a:pPr marL="0" indent="0">
              <a:buNone/>
            </a:pPr>
            <a:r>
              <a:rPr lang="ja-JP" altLang="en-US" dirty="0"/>
              <a:t>　</a:t>
            </a:r>
            <a:r>
              <a:rPr lang="ja-JP" altLang="en-US" dirty="0" smtClean="0"/>
              <a:t>　地</a:t>
            </a:r>
            <a:r>
              <a:rPr lang="ja-JP" altLang="en-US" dirty="0"/>
              <a:t>保全計画」</a:t>
            </a:r>
            <a:r>
              <a:rPr lang="en-US" altLang="ja-JP" dirty="0"/>
              <a:t>)</a:t>
            </a:r>
            <a:r>
              <a:rPr lang="ja-JP" altLang="en-US" dirty="0"/>
              <a:t>」を定める。 </a:t>
            </a:r>
          </a:p>
          <a:p>
            <a:pPr marL="0" indent="0">
              <a:buNone/>
            </a:pPr>
            <a:r>
              <a:rPr lang="ja-JP" altLang="en-US" dirty="0"/>
              <a:t>＊「指定都市及び中核市の区域内の土地については、</a:t>
            </a:r>
            <a:r>
              <a:rPr lang="ja-JP" altLang="en-US" dirty="0" smtClean="0"/>
              <a:t>当該</a:t>
            </a:r>
            <a:endParaRPr lang="en-US" altLang="ja-JP" dirty="0" smtClean="0"/>
          </a:p>
          <a:p>
            <a:pPr marL="0" indent="0">
              <a:buNone/>
            </a:pPr>
            <a:r>
              <a:rPr lang="ja-JP" altLang="en-US" dirty="0"/>
              <a:t>　</a:t>
            </a:r>
            <a:r>
              <a:rPr lang="ja-JP" altLang="en-US" dirty="0" smtClean="0"/>
              <a:t>　都市</a:t>
            </a:r>
            <a:r>
              <a:rPr lang="ja-JP" altLang="en-US" dirty="0"/>
              <a:t>が緑地保全計画」を定める。 </a:t>
            </a:r>
          </a:p>
          <a:p>
            <a:endParaRPr lang="ja-JP" altLang="en-US" dirty="0"/>
          </a:p>
          <a:p>
            <a:r>
              <a:rPr lang="ja-JP" altLang="en-US" dirty="0"/>
              <a:t>指定のメリット</a:t>
            </a:r>
          </a:p>
          <a:p>
            <a:pPr marL="0" indent="0">
              <a:buNone/>
            </a:pPr>
            <a:r>
              <a:rPr lang="ja-JP" altLang="en-US" dirty="0"/>
              <a:t>　　・「管理協定制度を併用することにより、管理の負担</a:t>
            </a:r>
            <a:r>
              <a:rPr lang="ja-JP" altLang="en-US" dirty="0" smtClean="0"/>
              <a:t>を</a:t>
            </a:r>
            <a:endParaRPr lang="en-US" altLang="ja-JP" dirty="0" smtClean="0"/>
          </a:p>
          <a:p>
            <a:pPr marL="0" indent="0">
              <a:buNone/>
            </a:pPr>
            <a:r>
              <a:rPr lang="ja-JP" altLang="en-US" dirty="0"/>
              <a:t>　</a:t>
            </a:r>
            <a:r>
              <a:rPr lang="ja-JP" altLang="en-US" dirty="0" smtClean="0"/>
              <a:t>　　軽減</a:t>
            </a:r>
            <a:r>
              <a:rPr lang="ja-JP" altLang="en-US" dirty="0"/>
              <a:t>することができる」</a:t>
            </a:r>
          </a:p>
          <a:p>
            <a:pPr marL="0" indent="0">
              <a:buNone/>
            </a:pPr>
            <a:r>
              <a:rPr lang="ja-JP" altLang="en-US" dirty="0"/>
              <a:t>　</a:t>
            </a:r>
            <a:r>
              <a:rPr lang="ja-JP" altLang="en-US" dirty="0" smtClean="0"/>
              <a:t>　・</a:t>
            </a:r>
            <a:r>
              <a:rPr lang="ja-JP" altLang="en-US" dirty="0"/>
              <a:t>「市民緑地制度を併用することにより、地域の自然と</a:t>
            </a:r>
            <a:r>
              <a:rPr lang="ja-JP" altLang="en-US" dirty="0" smtClean="0"/>
              <a:t>の</a:t>
            </a:r>
            <a:endParaRPr lang="en-US" altLang="ja-JP" dirty="0" smtClean="0"/>
          </a:p>
          <a:p>
            <a:pPr marL="0" indent="0">
              <a:buNone/>
            </a:pPr>
            <a:r>
              <a:rPr lang="ja-JP" altLang="en-US" dirty="0"/>
              <a:t>　</a:t>
            </a:r>
            <a:r>
              <a:rPr lang="ja-JP" altLang="en-US" dirty="0" smtClean="0"/>
              <a:t>　　ふれあい</a:t>
            </a:r>
            <a:r>
              <a:rPr lang="ja-JP" altLang="en-US" dirty="0"/>
              <a:t>の場として活用を図る</a:t>
            </a:r>
            <a:r>
              <a:rPr lang="ja-JP" altLang="en-US" dirty="0" smtClean="0"/>
              <a:t>ことが</a:t>
            </a:r>
            <a:r>
              <a:rPr lang="ja-JP" altLang="en-US" dirty="0"/>
              <a:t>できる」</a:t>
            </a:r>
          </a:p>
          <a:p>
            <a:endParaRPr kumimoji="1" lang="ja-JP" altLang="en-US" dirty="0"/>
          </a:p>
        </p:txBody>
      </p:sp>
      <p:sp>
        <p:nvSpPr>
          <p:cNvPr id="4" name="スライド番号プレースホルダー 3"/>
          <p:cNvSpPr>
            <a:spLocks noGrp="1"/>
          </p:cNvSpPr>
          <p:nvPr>
            <p:ph type="sldNum" sz="quarter" idx="12"/>
          </p:nvPr>
        </p:nvSpPr>
        <p:spPr/>
        <p:txBody>
          <a:bodyPr/>
          <a:lstStyle/>
          <a:p>
            <a:fld id="{D7942F2F-A49C-4691-9617-8D5C91B52D6C}" type="slidenum">
              <a:rPr kumimoji="1" lang="ja-JP" altLang="en-US" smtClean="0"/>
              <a:pPr/>
              <a:t>7</a:t>
            </a:fld>
            <a:endParaRPr kumimoji="1" lang="ja-JP" altLang="en-US"/>
          </a:p>
        </p:txBody>
      </p:sp>
    </p:spTree>
    <p:extLst>
      <p:ext uri="{BB962C8B-B14F-4D97-AF65-F5344CB8AC3E}">
        <p14:creationId xmlns="" xmlns:p14="http://schemas.microsoft.com/office/powerpoint/2010/main" val="29113834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b="1" dirty="0" smtClean="0"/>
              <a:t>特別緑地保全地区制度</a:t>
            </a:r>
            <a:endParaRPr kumimoji="1" lang="ja-JP" altLang="en-US" dirty="0"/>
          </a:p>
        </p:txBody>
      </p:sp>
      <p:sp>
        <p:nvSpPr>
          <p:cNvPr id="3" name="コンテンツ プレースホルダ 2"/>
          <p:cNvSpPr>
            <a:spLocks noGrp="1"/>
          </p:cNvSpPr>
          <p:nvPr>
            <p:ph idx="1"/>
          </p:nvPr>
        </p:nvSpPr>
        <p:spPr>
          <a:xfrm>
            <a:off x="395536" y="1484784"/>
            <a:ext cx="8229600" cy="4968552"/>
          </a:xfrm>
        </p:spPr>
        <p:txBody>
          <a:bodyPr>
            <a:normAutofit fontScale="70000" lnSpcReduction="20000"/>
          </a:bodyPr>
          <a:lstStyle/>
          <a:p>
            <a:r>
              <a:rPr lang="ja-JP" altLang="en-US" dirty="0" smtClean="0"/>
              <a:t>「都市における良好な自然的環境となる緑地において、建築行為など一定の行為の制限などにより現状凍結的に保全する制度」</a:t>
            </a:r>
            <a:r>
              <a:rPr lang="en-US" dirty="0" smtClean="0"/>
              <a:t/>
            </a:r>
            <a:br>
              <a:rPr lang="en-US" dirty="0" smtClean="0"/>
            </a:br>
            <a:r>
              <a:rPr lang="ja-JP" altLang="en-US" dirty="0" smtClean="0"/>
              <a:t>（都市緑地法第</a:t>
            </a:r>
            <a:r>
              <a:rPr lang="en-US" dirty="0" smtClean="0"/>
              <a:t>12</a:t>
            </a:r>
            <a:r>
              <a:rPr lang="ja-JP" altLang="en-US" dirty="0" smtClean="0"/>
              <a:t>条）（首都圏近郊緑地保全法第</a:t>
            </a:r>
            <a:r>
              <a:rPr lang="en-US" dirty="0" smtClean="0"/>
              <a:t>5</a:t>
            </a:r>
            <a:r>
              <a:rPr lang="ja-JP" altLang="en-US" dirty="0" smtClean="0"/>
              <a:t>条）</a:t>
            </a:r>
            <a:endParaRPr lang="en-US" altLang="ja-JP" dirty="0" smtClean="0"/>
          </a:p>
          <a:p>
            <a:pPr marL="0" indent="0">
              <a:buNone/>
            </a:pPr>
            <a:r>
              <a:rPr lang="ja-JP" altLang="en-US" dirty="0"/>
              <a:t>　</a:t>
            </a:r>
            <a:r>
              <a:rPr lang="ja-JP" altLang="en-US" dirty="0" smtClean="0"/>
              <a:t>　（近畿圏の保全区域の整備に関する法律第</a:t>
            </a:r>
            <a:r>
              <a:rPr lang="en-US" dirty="0" smtClean="0"/>
              <a:t>6</a:t>
            </a:r>
            <a:r>
              <a:rPr lang="ja-JP" altLang="en-US" dirty="0" smtClean="0"/>
              <a:t>条）</a:t>
            </a:r>
          </a:p>
          <a:p>
            <a:endParaRPr lang="en-US" altLang="ja-JP" dirty="0" smtClean="0"/>
          </a:p>
          <a:p>
            <a:r>
              <a:rPr lang="ja-JP" altLang="en-US" dirty="0" smtClean="0"/>
              <a:t>指定用件</a:t>
            </a:r>
          </a:p>
          <a:p>
            <a:pPr marL="0" indent="0">
              <a:buNone/>
            </a:pPr>
            <a:r>
              <a:rPr lang="ja-JP" altLang="en-US" dirty="0" smtClean="0"/>
              <a:t>　　・無秩序な市街化の防止、公害又は災害の防止のため必要な遮</a:t>
            </a:r>
            <a:endParaRPr lang="en-US" altLang="ja-JP" dirty="0" smtClean="0"/>
          </a:p>
          <a:p>
            <a:pPr marL="0" indent="0">
              <a:buNone/>
            </a:pPr>
            <a:r>
              <a:rPr lang="ja-JP" altLang="en-US" dirty="0"/>
              <a:t>　</a:t>
            </a:r>
            <a:r>
              <a:rPr lang="ja-JP" altLang="en-US" dirty="0" smtClean="0"/>
              <a:t>　　断地帯、緩衝地帯又は避難地帯として適切な位置、規模及び形</a:t>
            </a:r>
            <a:endParaRPr lang="en-US" altLang="ja-JP" dirty="0" smtClean="0"/>
          </a:p>
          <a:p>
            <a:pPr marL="0" indent="0">
              <a:buNone/>
            </a:pPr>
            <a:r>
              <a:rPr lang="ja-JP" altLang="en-US" dirty="0"/>
              <a:t>　</a:t>
            </a:r>
            <a:r>
              <a:rPr lang="ja-JP" altLang="en-US" dirty="0" smtClean="0"/>
              <a:t>　　態を有するもの</a:t>
            </a:r>
          </a:p>
          <a:p>
            <a:pPr marL="0" indent="0">
              <a:buNone/>
            </a:pPr>
            <a:r>
              <a:rPr lang="ja-JP" altLang="en-US" dirty="0" smtClean="0"/>
              <a:t>　　・神社、寺院等の建造物、遺跡等と一体となって、又は伝承</a:t>
            </a:r>
            <a:endParaRPr lang="en-US" altLang="ja-JP" dirty="0" smtClean="0"/>
          </a:p>
          <a:p>
            <a:pPr marL="0" indent="0">
              <a:buNone/>
            </a:pPr>
            <a:r>
              <a:rPr lang="ja-JP" altLang="en-US" dirty="0" smtClean="0"/>
              <a:t>　　　若しくは風俗習慣と結びついて当該地域において伝統的、</a:t>
            </a:r>
            <a:endParaRPr lang="en-US" altLang="ja-JP" dirty="0" smtClean="0"/>
          </a:p>
          <a:p>
            <a:pPr marL="0" indent="0">
              <a:buNone/>
            </a:pPr>
            <a:r>
              <a:rPr lang="ja-JP" altLang="en-US" dirty="0"/>
              <a:t>　</a:t>
            </a:r>
            <a:r>
              <a:rPr lang="ja-JP" altLang="en-US" dirty="0" smtClean="0"/>
              <a:t>　　文化的意義を有するもの</a:t>
            </a:r>
          </a:p>
          <a:p>
            <a:pPr marL="0" indent="0">
              <a:buNone/>
            </a:pPr>
            <a:r>
              <a:rPr lang="ja-JP" altLang="en-US" dirty="0" smtClean="0"/>
              <a:t>　　・風致又は景観が優れているもの</a:t>
            </a:r>
            <a:r>
              <a:rPr lang="ja-JP" altLang="en-US" dirty="0"/>
              <a:t>　</a:t>
            </a:r>
            <a:r>
              <a:rPr lang="ja-JP" altLang="en-US" dirty="0" smtClean="0"/>
              <a:t>　</a:t>
            </a:r>
            <a:endParaRPr lang="en-US" altLang="ja-JP" dirty="0" smtClean="0"/>
          </a:p>
          <a:p>
            <a:pPr marL="0" indent="0">
              <a:buNone/>
            </a:pPr>
            <a:r>
              <a:rPr lang="ja-JP" altLang="en-US" dirty="0" smtClean="0"/>
              <a:t>　　・動植物の生息地又は生育地として適正に保全する必要があるも</a:t>
            </a:r>
            <a:endParaRPr lang="en-US" altLang="ja-JP" dirty="0" smtClean="0"/>
          </a:p>
          <a:p>
            <a:pPr marL="0" indent="0">
              <a:buNone/>
            </a:pPr>
            <a:r>
              <a:rPr lang="ja-JP" altLang="en-US" dirty="0"/>
              <a:t>　</a:t>
            </a:r>
            <a:r>
              <a:rPr lang="ja-JP" altLang="en-US" dirty="0" smtClean="0"/>
              <a:t>　　</a:t>
            </a:r>
            <a:r>
              <a:rPr lang="ja-JP" altLang="en-US" dirty="0" err="1" smtClean="0"/>
              <a:t>の</a:t>
            </a:r>
            <a:endParaRPr lang="en-US" altLang="ja-JP" dirty="0" smtClean="0"/>
          </a:p>
        </p:txBody>
      </p:sp>
      <p:sp>
        <p:nvSpPr>
          <p:cNvPr id="4" name="スライド番号プレースホルダー 3"/>
          <p:cNvSpPr>
            <a:spLocks noGrp="1"/>
          </p:cNvSpPr>
          <p:nvPr>
            <p:ph type="sldNum" sz="quarter" idx="12"/>
          </p:nvPr>
        </p:nvSpPr>
        <p:spPr/>
        <p:txBody>
          <a:bodyPr/>
          <a:lstStyle/>
          <a:p>
            <a:fld id="{D7942F2F-A49C-4691-9617-8D5C91B52D6C}" type="slidenum">
              <a:rPr kumimoji="1" lang="ja-JP" altLang="en-US" smtClean="0"/>
              <a:pPr/>
              <a:t>8</a:t>
            </a:fld>
            <a:endParaRPr kumimoji="1" lang="ja-JP" alt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特別緑地保全地区制度</a:t>
            </a:r>
            <a:endParaRPr kumimoji="1" lang="ja-JP" altLang="en-US" dirty="0"/>
          </a:p>
        </p:txBody>
      </p:sp>
      <p:sp>
        <p:nvSpPr>
          <p:cNvPr id="3" name="コンテンツ プレースホルダー 2"/>
          <p:cNvSpPr>
            <a:spLocks noGrp="1"/>
          </p:cNvSpPr>
          <p:nvPr>
            <p:ph idx="1"/>
          </p:nvPr>
        </p:nvSpPr>
        <p:spPr/>
        <p:txBody>
          <a:bodyPr>
            <a:normAutofit fontScale="77500" lnSpcReduction="20000"/>
          </a:bodyPr>
          <a:lstStyle/>
          <a:p>
            <a:r>
              <a:rPr lang="ja-JP" altLang="en-US" dirty="0"/>
              <a:t>指定主体・・・面積により決定主体が異なる</a:t>
            </a:r>
          </a:p>
          <a:p>
            <a:pPr marL="0" indent="0">
              <a:buNone/>
            </a:pPr>
            <a:r>
              <a:rPr lang="ja-JP" altLang="en-US" dirty="0"/>
              <a:t>　　　　　　　　　　　</a:t>
            </a:r>
            <a:r>
              <a:rPr lang="ja-JP" altLang="en-US" dirty="0" smtClean="0"/>
              <a:t>・</a:t>
            </a:r>
            <a:r>
              <a:rPr lang="en-US" altLang="ja-JP" dirty="0" smtClean="0"/>
              <a:t>10ha</a:t>
            </a:r>
            <a:r>
              <a:rPr lang="ja-JP" altLang="en-US" dirty="0"/>
              <a:t>以上の場合：都道府県</a:t>
            </a:r>
            <a:r>
              <a:rPr lang="en-US" altLang="ja-JP" dirty="0"/>
              <a:t>or</a:t>
            </a:r>
            <a:r>
              <a:rPr lang="ja-JP" altLang="en-US" dirty="0"/>
              <a:t>指定都市     </a:t>
            </a:r>
            <a:r>
              <a:rPr lang="ja-JP" altLang="en-US" dirty="0" smtClean="0"/>
              <a:t>　　　</a:t>
            </a:r>
            <a:endParaRPr lang="en-US" altLang="ja-JP" dirty="0" smtClean="0"/>
          </a:p>
          <a:p>
            <a:pPr marL="0" indent="0">
              <a:buNone/>
            </a:pPr>
            <a:r>
              <a:rPr lang="ja-JP" altLang="en-US" dirty="0"/>
              <a:t>　</a:t>
            </a:r>
            <a:r>
              <a:rPr lang="ja-JP" altLang="en-US" dirty="0" smtClean="0"/>
              <a:t>　　　　　　　　　</a:t>
            </a:r>
            <a:r>
              <a:rPr lang="ja-JP" altLang="en-US" dirty="0"/>
              <a:t>　</a:t>
            </a:r>
            <a:r>
              <a:rPr lang="ja-JP" altLang="en-US" dirty="0" smtClean="0"/>
              <a:t>・</a:t>
            </a:r>
            <a:r>
              <a:rPr lang="en-US" altLang="ja-JP" dirty="0" smtClean="0"/>
              <a:t>10ha</a:t>
            </a:r>
            <a:r>
              <a:rPr lang="ja-JP" altLang="en-US" dirty="0"/>
              <a:t>未満の場合：</a:t>
            </a:r>
            <a:r>
              <a:rPr lang="ja-JP" altLang="en-US" dirty="0" smtClean="0"/>
              <a:t>市町村</a:t>
            </a:r>
            <a:endParaRPr lang="ja-JP" altLang="en-US" dirty="0"/>
          </a:p>
          <a:p>
            <a:pPr marL="0" indent="0">
              <a:buNone/>
            </a:pPr>
            <a:r>
              <a:rPr lang="ja-JP" altLang="en-US" dirty="0"/>
              <a:t> </a:t>
            </a:r>
          </a:p>
          <a:p>
            <a:r>
              <a:rPr lang="ja-JP" altLang="en-US" dirty="0"/>
              <a:t>　指定のメリット</a:t>
            </a:r>
          </a:p>
          <a:p>
            <a:pPr marL="0" indent="0">
              <a:buNone/>
            </a:pPr>
            <a:r>
              <a:rPr lang="ja-JP" altLang="en-US" dirty="0"/>
              <a:t>　　・優遇税制により、土地の所有コストを軽減</a:t>
            </a:r>
          </a:p>
          <a:p>
            <a:pPr marL="0" indent="0">
              <a:buNone/>
            </a:pPr>
            <a:r>
              <a:rPr lang="ja-JP" altLang="en-US" dirty="0"/>
              <a:t>　　　　</a:t>
            </a:r>
            <a:r>
              <a:rPr lang="ja-JP" altLang="en-US" sz="2600" dirty="0"/>
              <a:t>相続税：山林及び原野については８割評価減 </a:t>
            </a:r>
            <a:endParaRPr lang="en-US" altLang="ja-JP" sz="2600" dirty="0" smtClean="0"/>
          </a:p>
          <a:p>
            <a:pPr marL="0" indent="0">
              <a:buNone/>
            </a:pPr>
            <a:r>
              <a:rPr lang="ja-JP" altLang="en-US" sz="2600" dirty="0"/>
              <a:t>　</a:t>
            </a:r>
            <a:r>
              <a:rPr lang="ja-JP" altLang="en-US" sz="2600" dirty="0" smtClean="0"/>
              <a:t>　　　　固定</a:t>
            </a:r>
            <a:r>
              <a:rPr lang="ja-JP" altLang="en-US" sz="2600" dirty="0"/>
              <a:t>資産税が最大</a:t>
            </a:r>
            <a:r>
              <a:rPr lang="en-US" altLang="ja-JP" sz="2600" dirty="0"/>
              <a:t>1/2</a:t>
            </a:r>
            <a:r>
              <a:rPr lang="ja-JP" altLang="en-US" sz="2600" dirty="0" err="1"/>
              <a:t>まで</a:t>
            </a:r>
            <a:r>
              <a:rPr lang="ja-JP" altLang="en-US" sz="2600" dirty="0"/>
              <a:t>減免</a:t>
            </a:r>
          </a:p>
          <a:p>
            <a:pPr marL="0" indent="0">
              <a:buNone/>
            </a:pPr>
            <a:r>
              <a:rPr lang="ja-JP" altLang="en-US" dirty="0"/>
              <a:t>　　・土地の買入れを申し出ることができる</a:t>
            </a:r>
          </a:p>
          <a:p>
            <a:pPr marL="0" indent="0">
              <a:buNone/>
            </a:pPr>
            <a:r>
              <a:rPr lang="ja-JP" altLang="en-US" dirty="0"/>
              <a:t>　　・管理協定制度を併用することにより、管理の負担を軽減</a:t>
            </a:r>
          </a:p>
          <a:p>
            <a:pPr marL="0" indent="0">
              <a:buNone/>
            </a:pPr>
            <a:r>
              <a:rPr lang="ja-JP" altLang="en-US" dirty="0"/>
              <a:t>　　・市民緑地制度を併用することにより地域の自然と</a:t>
            </a:r>
            <a:r>
              <a:rPr lang="ja-JP" altLang="en-US" dirty="0" smtClean="0"/>
              <a:t>の</a:t>
            </a:r>
            <a:endParaRPr lang="en-US" altLang="ja-JP" dirty="0" smtClean="0"/>
          </a:p>
          <a:p>
            <a:pPr marL="0" indent="0">
              <a:buNone/>
            </a:pPr>
            <a:r>
              <a:rPr lang="ja-JP" altLang="en-US" dirty="0"/>
              <a:t>　</a:t>
            </a:r>
            <a:r>
              <a:rPr lang="ja-JP" altLang="en-US" dirty="0" smtClean="0"/>
              <a:t>　　ふれあい</a:t>
            </a:r>
            <a:r>
              <a:rPr lang="ja-JP" altLang="en-US" dirty="0"/>
              <a:t>の場として活用を図る</a:t>
            </a:r>
          </a:p>
          <a:p>
            <a:endParaRPr kumimoji="1" lang="ja-JP" altLang="en-US" dirty="0"/>
          </a:p>
        </p:txBody>
      </p:sp>
      <p:sp>
        <p:nvSpPr>
          <p:cNvPr id="4" name="スライド番号プレースホルダー 3"/>
          <p:cNvSpPr>
            <a:spLocks noGrp="1"/>
          </p:cNvSpPr>
          <p:nvPr>
            <p:ph type="sldNum" sz="quarter" idx="12"/>
          </p:nvPr>
        </p:nvSpPr>
        <p:spPr/>
        <p:txBody>
          <a:bodyPr/>
          <a:lstStyle/>
          <a:p>
            <a:fld id="{D7942F2F-A49C-4691-9617-8D5C91B52D6C}" type="slidenum">
              <a:rPr kumimoji="1" lang="ja-JP" altLang="en-US" smtClean="0"/>
              <a:pPr/>
              <a:t>9</a:t>
            </a:fld>
            <a:endParaRPr kumimoji="1" lang="ja-JP" altLang="en-US"/>
          </a:p>
        </p:txBody>
      </p:sp>
    </p:spTree>
    <p:extLst>
      <p:ext uri="{BB962C8B-B14F-4D97-AF65-F5344CB8AC3E}">
        <p14:creationId xmlns="" xmlns:p14="http://schemas.microsoft.com/office/powerpoint/2010/main" val="20570475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621</TotalTime>
  <Words>1186</Words>
  <Application>Microsoft Office PowerPoint</Application>
  <PresentationFormat>画面に合わせる (4:3)</PresentationFormat>
  <Paragraphs>234</Paragraphs>
  <Slides>23</Slides>
  <Notes>10</Notes>
  <HiddenSlides>0</HiddenSlides>
  <MMClips>0</MMClips>
  <ScaleCrop>false</ScaleCrop>
  <HeadingPairs>
    <vt:vector size="4" baseType="variant">
      <vt:variant>
        <vt:lpstr>テーマ</vt:lpstr>
      </vt:variant>
      <vt:variant>
        <vt:i4>1</vt:i4>
      </vt:variant>
      <vt:variant>
        <vt:lpstr>スライド タイトル</vt:lpstr>
      </vt:variant>
      <vt:variant>
        <vt:i4>23</vt:i4>
      </vt:variant>
    </vt:vector>
  </HeadingPairs>
  <TitlesOfParts>
    <vt:vector size="24" baseType="lpstr">
      <vt:lpstr>Office テーマ</vt:lpstr>
      <vt:lpstr>緑の基本計画 ～八王子市の事例より～</vt:lpstr>
      <vt:lpstr>緑の政策大綱（H.6.7)</vt:lpstr>
      <vt:lpstr>都市緑地法</vt:lpstr>
      <vt:lpstr>スライド 4</vt:lpstr>
      <vt:lpstr>緑の基本計画</vt:lpstr>
      <vt:lpstr>緑地保全地域制度</vt:lpstr>
      <vt:lpstr>緑地保全地域制度</vt:lpstr>
      <vt:lpstr>特別緑地保全地区制度</vt:lpstr>
      <vt:lpstr>特別緑地保全地区制度</vt:lpstr>
      <vt:lpstr>八王子市事例</vt:lpstr>
      <vt:lpstr>スライド 11</vt:lpstr>
      <vt:lpstr>スライド 12</vt:lpstr>
      <vt:lpstr>八王子市地図</vt:lpstr>
      <vt:lpstr>中心市街地</vt:lpstr>
      <vt:lpstr>周辺市街地</vt:lpstr>
      <vt:lpstr>丘陵地</vt:lpstr>
      <vt:lpstr>山地</vt:lpstr>
      <vt:lpstr>八王子市ニュータウン事業</vt:lpstr>
      <vt:lpstr>ビオトーブネットワーク</vt:lpstr>
      <vt:lpstr>考察</vt:lpstr>
      <vt:lpstr>参考</vt:lpstr>
      <vt:lpstr>Q&amp;A（１）</vt:lpstr>
      <vt:lpstr>Q&amp;A（２）</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keiri</dc:creator>
  <cp:lastModifiedBy>keiri</cp:lastModifiedBy>
  <cp:revision>77</cp:revision>
  <cp:lastPrinted>2012-01-11T01:43:28Z</cp:lastPrinted>
  <dcterms:created xsi:type="dcterms:W3CDTF">2012-01-06T11:34:31Z</dcterms:created>
  <dcterms:modified xsi:type="dcterms:W3CDTF">2012-01-12T11:29:26Z</dcterms:modified>
</cp:coreProperties>
</file>