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70" r:id="rId5"/>
    <p:sldId id="259" r:id="rId6"/>
    <p:sldId id="260" r:id="rId7"/>
    <p:sldId id="267" r:id="rId8"/>
    <p:sldId id="261" r:id="rId9"/>
    <p:sldId id="263" r:id="rId10"/>
    <p:sldId id="264" r:id="rId11"/>
    <p:sldId id="278" r:id="rId12"/>
    <p:sldId id="274" r:id="rId13"/>
    <p:sldId id="275" r:id="rId14"/>
    <p:sldId id="280" r:id="rId15"/>
    <p:sldId id="276" r:id="rId16"/>
    <p:sldId id="271" r:id="rId17"/>
    <p:sldId id="272" r:id="rId18"/>
    <p:sldId id="273" r:id="rId19"/>
    <p:sldId id="265" r:id="rId20"/>
    <p:sldId id="281"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646" autoAdjust="0"/>
    <p:restoredTop sz="94660"/>
  </p:normalViewPr>
  <p:slideViewPr>
    <p:cSldViewPr>
      <p:cViewPr varScale="1">
        <p:scale>
          <a:sx n="69" d="100"/>
          <a:sy n="69" d="100"/>
        </p:scale>
        <p:origin x="-42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99E191-738A-4C73-91FF-94C068A71A81}" type="datetimeFigureOut">
              <a:rPr kumimoji="1" lang="ja-JP" altLang="en-US" smtClean="0"/>
              <a:pPr/>
              <a:t>2011/12/1</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1D3E2F-DC4F-4A5E-BE6B-61E339F267A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373B37-293C-4CEA-BF3A-426BBA8909B0}" type="datetimeFigureOut">
              <a:rPr kumimoji="1" lang="ja-JP" altLang="en-US" smtClean="0"/>
              <a:t>2011/12/1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596EE6-E3F8-4A76-8664-33FC351DD57F}"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596EE6-E3F8-4A76-8664-33FC351DD57F}" type="slidenum">
              <a:rPr kumimoji="1" lang="ja-JP" altLang="en-US" smtClean="0"/>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1F3E062-90EB-450E-B5E1-B0E3CE0AB695}" type="datetime1">
              <a:rPr kumimoji="1" lang="ja-JP" altLang="en-US" smtClean="0"/>
              <a:t>2011/12/1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13DB156-C58E-4368-98EA-B50A3AC2B1FD}" type="datetime1">
              <a:rPr kumimoji="1" lang="ja-JP" altLang="en-US" smtClean="0"/>
              <a:t>2011/12/1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6F9A9A6-EE9C-40E8-8F59-74B1E1416A46}" type="datetime1">
              <a:rPr kumimoji="1" lang="ja-JP" altLang="en-US" smtClean="0"/>
              <a:t>2011/12/1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6EF9A0E-DF80-463F-AAAC-81E81AC81401}" type="datetime1">
              <a:rPr kumimoji="1" lang="ja-JP" altLang="en-US" smtClean="0"/>
              <a:t>2011/12/1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1BB474F-D94B-4790-A118-D3BECFD66017}" type="datetime1">
              <a:rPr kumimoji="1" lang="ja-JP" altLang="en-US" smtClean="0"/>
              <a:t>2011/12/1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6ADD453-2436-4223-B869-2AB9BC2BBADB}" type="datetime1">
              <a:rPr kumimoji="1" lang="ja-JP" altLang="en-US" smtClean="0"/>
              <a:t>2011/12/1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9AF31B2-08EC-48E9-924E-C6923E369EF5}" type="datetime1">
              <a:rPr kumimoji="1" lang="ja-JP" altLang="en-US" smtClean="0"/>
              <a:t>2011/12/1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28F46A3-D95A-483A-B649-E5B2B3F31390}" type="datetime1">
              <a:rPr kumimoji="1" lang="ja-JP" altLang="en-US" smtClean="0"/>
              <a:t>2011/12/1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2078ECF-6C6A-4A61-95BF-AB32F213135F}" type="datetime1">
              <a:rPr kumimoji="1" lang="ja-JP" altLang="en-US" smtClean="0"/>
              <a:t>2011/12/1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2F01000-9DF0-42CA-82B3-2285AE54AE92}" type="datetime1">
              <a:rPr kumimoji="1" lang="ja-JP" altLang="en-US" smtClean="0"/>
              <a:t>2011/12/1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A051274-C4BE-4116-AB6B-1E3CB0708D0F}" type="datetime1">
              <a:rPr kumimoji="1" lang="ja-JP" altLang="en-US" smtClean="0"/>
              <a:t>2011/12/1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C33229-F1E6-4EC6-8889-413A67CAD8D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730E6-D42A-40B7-88CB-1FDA223C0226}" type="datetime1">
              <a:rPr kumimoji="1" lang="ja-JP" altLang="en-US" smtClean="0"/>
              <a:t>2011/12/1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33229-F1E6-4EC6-8889-413A67CAD8D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国立市大学通りの景観権侵害に</a:t>
            </a:r>
            <a:r>
              <a:rPr lang="ja-JP" altLang="en-US" dirty="0" smtClean="0"/>
              <a:t>基づく損害賠償請求事件</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景観権とは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景観とは、良い風景が客観化、広域化して価値ある環境、すなわち自然的、歴史的、文化的景観を形成している場合であり、景観権とは、そのようなよい景観を享受する</a:t>
            </a:r>
            <a:r>
              <a:rPr lang="ja-JP" altLang="en-US" dirty="0" smtClean="0"/>
              <a:t>権利である</a:t>
            </a:r>
            <a:endParaRPr lang="en-US" altLang="ja-JP" dirty="0" smtClean="0"/>
          </a:p>
          <a:p>
            <a:r>
              <a:rPr kumimoji="1" lang="ja-JP" altLang="en-US" dirty="0" smtClean="0"/>
              <a:t>客観的に価値のある景観に対する住民の権利と捉えれば、環境権の一種と理解することができる。しかし、景観を個人的眺望利益の広域的な集積と捉えれば、眺望権が広域化したものと理解する</a:t>
            </a:r>
            <a:endParaRPr kumimoji="1" lang="en-US" altLang="ja-JP" dirty="0" smtClean="0"/>
          </a:p>
          <a:p>
            <a:pPr>
              <a:buNone/>
            </a:pPr>
            <a:r>
              <a:rPr lang="ja-JP" altLang="en-US" dirty="0" smtClean="0"/>
              <a:t>　　　　　　　　　　　　　　　　　　　　　　　　　　　（淡路）</a:t>
            </a: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環境権とは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環境を破壊から守り</a:t>
            </a:r>
            <a:r>
              <a:rPr lang="ja-JP" altLang="en-US" dirty="0" smtClean="0"/>
              <a:t>、良い環境を享受しうる権利</a:t>
            </a:r>
            <a:endParaRPr lang="en-US" altLang="ja-JP" dirty="0" smtClean="0"/>
          </a:p>
          <a:p>
            <a:r>
              <a:rPr kumimoji="1" lang="ja-JP" altLang="en-US" dirty="0" smtClean="0"/>
              <a:t>「環境を破壊から守るために、われわれには、環境を支配し、われわれの快適な生活を妨げ、あるいは妨げようとしている者に対しては、この権利に基づいて、妨害の排除または予防を請求しうる」</a:t>
            </a:r>
            <a:r>
              <a:rPr lang="ja-JP" altLang="en-US" dirty="0" smtClean="0"/>
              <a:t>（日本弁護士連合会）</a:t>
            </a: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眺望権とは</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ja-JP" altLang="en-US" b="1" dirty="0" smtClean="0"/>
              <a:t>　「主に、旅館やホテル業者が特定の場所に客室等を設け、これを営業用に利用している場合に認められる財産</a:t>
            </a:r>
            <a:r>
              <a:rPr lang="ja-JP" altLang="en-US" b="1" dirty="0" smtClean="0"/>
              <a:t>的な営業利益」</a:t>
            </a:r>
            <a:endParaRPr lang="en-US" altLang="ja-JP" b="1" dirty="0" smtClean="0"/>
          </a:p>
          <a:p>
            <a:pPr>
              <a:buNone/>
            </a:pPr>
            <a:endParaRPr lang="en-US" altLang="ja-JP" b="1" dirty="0" smtClean="0"/>
          </a:p>
          <a:p>
            <a:pPr>
              <a:buNone/>
            </a:pPr>
            <a:endParaRPr lang="en-US" altLang="ja-JP" b="1" dirty="0" smtClean="0"/>
          </a:p>
          <a:p>
            <a:pPr>
              <a:buNone/>
            </a:pPr>
            <a:endParaRPr lang="en-US" altLang="ja-JP" b="1" dirty="0" smtClean="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論点</a:t>
            </a:r>
            <a:endParaRPr kumimoji="1" lang="ja-JP" altLang="en-US" dirty="0"/>
          </a:p>
        </p:txBody>
      </p:sp>
      <p:sp>
        <p:nvSpPr>
          <p:cNvPr id="3" name="コンテンツ プレースホルダ 2"/>
          <p:cNvSpPr>
            <a:spLocks noGrp="1"/>
          </p:cNvSpPr>
          <p:nvPr>
            <p:ph idx="1"/>
          </p:nvPr>
        </p:nvSpPr>
        <p:spPr>
          <a:xfrm>
            <a:off x="357158" y="1571612"/>
            <a:ext cx="8229600" cy="4525963"/>
          </a:xfrm>
        </p:spPr>
        <p:txBody>
          <a:bodyPr>
            <a:normAutofit/>
          </a:bodyPr>
          <a:lstStyle/>
          <a:p>
            <a:pPr>
              <a:buNone/>
            </a:pPr>
            <a:r>
              <a:rPr lang="ja-JP" altLang="en-US" dirty="0" smtClean="0"/>
              <a:t>個人の生命安全や財産等に直接の影響を与えない場合に良好な環境そのものを保全することを個人の権利として把握することは困難</a:t>
            </a:r>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私有財産に属するもの</a:t>
            </a:r>
            <a:endParaRPr kumimoji="1" lang="en-US" altLang="ja-JP" dirty="0" smtClean="0"/>
          </a:p>
          <a:p>
            <a:pPr>
              <a:buNone/>
            </a:pPr>
            <a:r>
              <a:rPr lang="ja-JP" altLang="en-US" dirty="0" smtClean="0"/>
              <a:t>　　　</a:t>
            </a:r>
            <a:r>
              <a:rPr lang="en-US" altLang="ja-JP" dirty="0" smtClean="0"/>
              <a:t>―</a:t>
            </a:r>
            <a:r>
              <a:rPr lang="ja-JP" altLang="en-US" dirty="0" smtClean="0"/>
              <a:t>景観が他人の財産権行使の制限を前提　　</a:t>
            </a:r>
            <a:endParaRPr lang="en-US" altLang="ja-JP" dirty="0" smtClean="0"/>
          </a:p>
          <a:p>
            <a:pPr>
              <a:buNone/>
            </a:pPr>
            <a:r>
              <a:rPr lang="ja-JP" altLang="en-US" dirty="0" smtClean="0"/>
              <a:t>　　　　とするもの</a:t>
            </a:r>
            <a:endParaRPr kumimoji="1" lang="en-US" altLang="ja-JP" dirty="0" smtClean="0"/>
          </a:p>
          <a:p>
            <a:r>
              <a:rPr lang="ja-JP" altLang="en-US" dirty="0" smtClean="0"/>
              <a:t>審美的要素</a:t>
            </a:r>
            <a:endParaRPr lang="en-US" altLang="ja-JP" dirty="0" smtClean="0"/>
          </a:p>
          <a:p>
            <a:pPr>
              <a:buNone/>
            </a:pPr>
            <a:r>
              <a:rPr lang="ja-JP" altLang="en-US" dirty="0" smtClean="0"/>
              <a:t>　　　－個人の主観性の問題</a:t>
            </a:r>
            <a:endParaRPr lang="en-US" altLang="ja-JP" dirty="0" smtClean="0"/>
          </a:p>
          <a:p>
            <a:pPr>
              <a:buNone/>
            </a:pPr>
            <a:r>
              <a:rPr lang="ja-JP" altLang="en-US" dirty="0" smtClean="0"/>
              <a:t>→保護されるべき景観が常に個人の美的感覚に依拠するものであって客観的な内容を確定し難い</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kumimoji="1" lang="ja-JP" altLang="en-US" sz="3800" dirty="0" smtClean="0"/>
              <a:t>「自己の個人的権利に基づくことなく他人の土地利用を制限することを環境権的に求める」</a:t>
            </a:r>
            <a:endParaRPr lang="en-US" altLang="ja-JP" sz="3800" dirty="0" smtClean="0"/>
          </a:p>
          <a:p>
            <a:endParaRPr lang="en-US" altLang="ja-JP" sz="3800" dirty="0" smtClean="0"/>
          </a:p>
          <a:p>
            <a:pPr>
              <a:buNone/>
            </a:pPr>
            <a:r>
              <a:rPr lang="ja-JP" altLang="en-US" sz="3800" dirty="0" smtClean="0"/>
              <a:t>→「</a:t>
            </a:r>
            <a:r>
              <a:rPr lang="ja-JP" altLang="en-US" sz="4100" dirty="0" smtClean="0"/>
              <a:t>景観権</a:t>
            </a:r>
            <a:r>
              <a:rPr lang="ja-JP" altLang="en-US" sz="3800" dirty="0" smtClean="0"/>
              <a:t>が法律や条例などで十分に具体化されていない限り、景観権に関する法的保護は求められない。」</a:t>
            </a:r>
            <a:endParaRPr lang="en-US" altLang="ja-JP" sz="3800" dirty="0" smtClean="0"/>
          </a:p>
          <a:p>
            <a:pPr>
              <a:buNone/>
            </a:pPr>
            <a:r>
              <a:rPr lang="ja-JP" altLang="en-US" sz="3800" dirty="0" smtClean="0"/>
              <a:t>　　「環境権的な景観権の問題は立法政策に委ねられざるを得ない」</a:t>
            </a:r>
            <a:endParaRPr lang="en-US" altLang="ja-JP" sz="3800" dirty="0" smtClean="0"/>
          </a:p>
          <a:p>
            <a:endParaRPr lang="en-US" altLang="ja-JP" dirty="0" smtClean="0"/>
          </a:p>
          <a:p>
            <a:pPr>
              <a:buNone/>
            </a:pPr>
            <a:endParaRPr lang="en-US" altLang="ja-JP" dirty="0" smtClean="0"/>
          </a:p>
          <a:p>
            <a:pPr>
              <a:buNone/>
            </a:pPr>
            <a:r>
              <a:rPr lang="ja-JP" altLang="en-US"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伝統的な所有権的発想でのみ景観権を理解しようとすると、広域化し価値ある自然状態である景観権を正確に把握することは不可能となるため、自ずと</a:t>
            </a:r>
            <a:r>
              <a:rPr lang="ja-JP" altLang="en-US" dirty="0" smtClean="0"/>
              <a:t>その結論には妥当性が失われる（岩嵜）</a:t>
            </a: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人々が文化的で健康な生活を享受できるようにするためには、自然的に良好な環境だ</a:t>
            </a:r>
            <a:r>
              <a:rPr lang="ja-JP" altLang="en-US" dirty="0" smtClean="0"/>
              <a:t>けでなく、文化的にも良い環境が必要であること、文化的環境の人間の精神生活に果たす重要性や人格形成に果たす役割についても理解できる（和歌の浦事件　判決）</a:t>
            </a:r>
            <a:endParaRPr lang="en-US" altLang="ja-JP" dirty="0" smtClean="0"/>
          </a:p>
          <a:p>
            <a:pPr>
              <a:buNone/>
            </a:pPr>
            <a:r>
              <a:rPr lang="ja-JP" altLang="en-US" dirty="0" smtClean="0"/>
              <a:t>→「景観を享受する利益も法的保護の対象になりうると考えるべき」（岩嵜）</a:t>
            </a:r>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「いかなる実体法上の用件をクリアーすれば損害賠償や差止請求が認められるか」</a:t>
            </a:r>
            <a:endParaRPr lang="en-US" altLang="ja-JP" dirty="0" smtClean="0"/>
          </a:p>
          <a:p>
            <a:pPr>
              <a:buNone/>
            </a:pPr>
            <a:endParaRPr lang="en-US" altLang="ja-JP" dirty="0" smtClean="0"/>
          </a:p>
          <a:p>
            <a:pPr>
              <a:buNone/>
            </a:pPr>
            <a:r>
              <a:rPr lang="ja-JP" altLang="en-US" dirty="0" smtClean="0"/>
              <a:t>考慮要件</a:t>
            </a:r>
            <a:endParaRPr lang="en-US" altLang="ja-JP" dirty="0" smtClean="0"/>
          </a:p>
          <a:p>
            <a:pPr>
              <a:buNone/>
            </a:pPr>
            <a:r>
              <a:rPr lang="ja-JP" altLang="en-US" dirty="0" smtClean="0"/>
              <a:t>景観破壊の程度、代替手段の可能性、地域の特性、損害発生回避のために行われた措置等</a:t>
            </a:r>
            <a:endParaRPr lang="en-US" altLang="ja-JP" dirty="0" smtClean="0"/>
          </a:p>
          <a:p>
            <a:endParaRPr kumimoji="1" lang="ja-JP" altLang="en-US" dirty="0"/>
          </a:p>
        </p:txBody>
      </p:sp>
      <p:sp>
        <p:nvSpPr>
          <p:cNvPr id="4" name="下矢印 3"/>
          <p:cNvSpPr/>
          <p:nvPr/>
        </p:nvSpPr>
        <p:spPr>
          <a:xfrm>
            <a:off x="3929058" y="2643182"/>
            <a:ext cx="48463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 4"/>
          <p:cNvSpPr>
            <a:spLocks noGrp="1"/>
          </p:cNvSpPr>
          <p:nvPr>
            <p:ph type="sldNum" sz="quarter" idx="12"/>
          </p:nvPr>
        </p:nvSpPr>
        <p:spPr/>
        <p:txBody>
          <a:bodyPr/>
          <a:lstStyle/>
          <a:p>
            <a:fld id="{56C33229-F1E6-4EC6-8889-413A67CAD8DC}"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考察・感想</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個人的利益として、私有地を含む景観に対して景観権を認めることはできない。景観を維持していくためには、条例など、その地域ごとの意思決定が必要と言える。</a:t>
            </a:r>
            <a:endParaRPr kumimoji="1" lang="en-US" altLang="ja-JP" dirty="0" smtClean="0"/>
          </a:p>
          <a:p>
            <a:r>
              <a:rPr kumimoji="1" lang="ja-JP" altLang="en-US" dirty="0" smtClean="0"/>
              <a:t>今回は触れなかったが、都市計画決定と住民の関係性についても考えていかなければならないと思う。</a:t>
            </a:r>
            <a:endParaRPr kumimoji="1" lang="en-US" altLang="ja-JP" dirty="0" smtClean="0"/>
          </a:p>
          <a:p>
            <a:r>
              <a:rPr lang="ja-JP" altLang="en-US" dirty="0" smtClean="0"/>
              <a:t>景観に対する訴訟は、他にもいくつかあるため、調べて理解を深めたい。</a:t>
            </a: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国立市大学通りの景観権侵害に基づく損害賠償請求事件</a:t>
            </a:r>
            <a:endParaRPr kumimoji="1" lang="en-US" altLang="ja-JP" dirty="0" smtClean="0"/>
          </a:p>
          <a:p>
            <a:pPr>
              <a:buNone/>
            </a:pPr>
            <a:endParaRPr kumimoji="1" lang="en-US" altLang="ja-JP" dirty="0" smtClean="0"/>
          </a:p>
          <a:p>
            <a:r>
              <a:rPr kumimoji="1" lang="ja-JP" altLang="en-US" dirty="0" smtClean="0"/>
              <a:t>原告</a:t>
            </a:r>
            <a:r>
              <a:rPr kumimoji="1" lang="en-US" altLang="ja-JP" dirty="0" smtClean="0"/>
              <a:t>―</a:t>
            </a:r>
            <a:r>
              <a:rPr kumimoji="1" lang="ja-JP" altLang="en-US" dirty="0" smtClean="0"/>
              <a:t>大学通り周辺の住民</a:t>
            </a:r>
            <a:endParaRPr kumimoji="1" lang="en-US" altLang="ja-JP" dirty="0" smtClean="0"/>
          </a:p>
          <a:p>
            <a:r>
              <a:rPr lang="ja-JP" altLang="en-US" dirty="0" smtClean="0"/>
              <a:t>被告－東京都</a:t>
            </a:r>
            <a:endParaRPr lang="en-US" altLang="ja-JP" dirty="0" smtClean="0"/>
          </a:p>
          <a:p>
            <a:pPr>
              <a:buNone/>
            </a:pPr>
            <a:r>
              <a:rPr lang="ja-JP" altLang="en-US" dirty="0" smtClean="0"/>
              <a:t>　　　　　　国立市</a:t>
            </a:r>
            <a:endParaRPr lang="en-US" altLang="ja-JP" dirty="0" smtClean="0"/>
          </a:p>
          <a:p>
            <a:pPr>
              <a:buNone/>
            </a:pPr>
            <a:r>
              <a:rPr lang="ja-JP" altLang="en-US" dirty="0"/>
              <a:t>　</a:t>
            </a:r>
            <a:r>
              <a:rPr lang="ja-JP" altLang="en-US" dirty="0" smtClean="0"/>
              <a:t>　</a:t>
            </a:r>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福永実・自治研究</a:t>
            </a:r>
            <a:r>
              <a:rPr lang="en-US" altLang="ja-JP" b="1" dirty="0" smtClean="0"/>
              <a:t>79</a:t>
            </a:r>
            <a:r>
              <a:rPr lang="ja-JP" altLang="en-US" b="1" dirty="0" smtClean="0"/>
              <a:t>巻</a:t>
            </a:r>
            <a:r>
              <a:rPr lang="en-US" altLang="ja-JP" b="1" dirty="0" smtClean="0"/>
              <a:t>8</a:t>
            </a:r>
            <a:r>
              <a:rPr lang="ja-JP" altLang="en-US" b="1" dirty="0" smtClean="0"/>
              <a:t>号</a:t>
            </a:r>
            <a:r>
              <a:rPr lang="en-US" altLang="ja-JP" b="1" dirty="0" smtClean="0"/>
              <a:t>132</a:t>
            </a:r>
            <a:r>
              <a:rPr lang="ja-JP" altLang="en-US" b="1" dirty="0" smtClean="0"/>
              <a:t>～</a:t>
            </a:r>
            <a:r>
              <a:rPr lang="en-US" altLang="ja-JP" b="1" dirty="0" smtClean="0"/>
              <a:t>141</a:t>
            </a:r>
            <a:r>
              <a:rPr lang="ja-JP" altLang="en-US" b="1" dirty="0" smtClean="0"/>
              <a:t>頁</a:t>
            </a:r>
            <a:r>
              <a:rPr lang="en-US" altLang="ja-JP" b="1" dirty="0" smtClean="0"/>
              <a:t>2003</a:t>
            </a:r>
            <a:r>
              <a:rPr lang="ja-JP" altLang="en-US" b="1" dirty="0" smtClean="0"/>
              <a:t>年</a:t>
            </a:r>
            <a:r>
              <a:rPr lang="en-US" altLang="ja-JP" b="1" dirty="0" smtClean="0"/>
              <a:t>8</a:t>
            </a:r>
            <a:r>
              <a:rPr lang="ja-JP" altLang="en-US" b="1" dirty="0" smtClean="0"/>
              <a:t>月</a:t>
            </a:r>
            <a:endParaRPr kumimoji="1" lang="en-US" altLang="ja-JP" dirty="0" smtClean="0"/>
          </a:p>
          <a:p>
            <a:r>
              <a:rPr lang="ja-JP" altLang="en-US" b="1" dirty="0" smtClean="0"/>
              <a:t>岩</a:t>
            </a:r>
            <a:r>
              <a:rPr lang="ja-JP" altLang="en-US" dirty="0" smtClean="0"/>
              <a:t>嵜勝成・判例地方自治</a:t>
            </a:r>
            <a:r>
              <a:rPr lang="en-US" altLang="ja-JP" dirty="0" smtClean="0"/>
              <a:t>243</a:t>
            </a:r>
            <a:r>
              <a:rPr lang="ja-JP" altLang="en-US" dirty="0" smtClean="0"/>
              <a:t>号</a:t>
            </a:r>
            <a:r>
              <a:rPr lang="en-US" altLang="ja-JP" dirty="0" smtClean="0"/>
              <a:t>91</a:t>
            </a:r>
            <a:r>
              <a:rPr lang="ja-JP" altLang="en-US" dirty="0" smtClean="0"/>
              <a:t>～</a:t>
            </a:r>
            <a:r>
              <a:rPr lang="en-US" altLang="ja-JP" dirty="0" smtClean="0"/>
              <a:t>95</a:t>
            </a:r>
            <a:r>
              <a:rPr lang="ja-JP" altLang="en-US" dirty="0" smtClean="0"/>
              <a:t>頁</a:t>
            </a:r>
            <a:r>
              <a:rPr lang="en-US" altLang="ja-JP" dirty="0" smtClean="0"/>
              <a:t>2003</a:t>
            </a:r>
            <a:r>
              <a:rPr lang="ja-JP" altLang="en-US" dirty="0" smtClean="0"/>
              <a:t>年</a:t>
            </a:r>
            <a:r>
              <a:rPr lang="en-US" altLang="ja-JP" dirty="0" smtClean="0"/>
              <a:t>11</a:t>
            </a:r>
            <a:r>
              <a:rPr lang="ja-JP" altLang="en-US" dirty="0" smtClean="0"/>
              <a:t>月</a:t>
            </a:r>
            <a:endParaRPr lang="en-US" altLang="ja-JP" dirty="0" smtClean="0"/>
          </a:p>
          <a:p>
            <a:r>
              <a:rPr lang="ja-JP" altLang="en-US" b="1" dirty="0" smtClean="0"/>
              <a:t>北村喜宣・環境法</a:t>
            </a:r>
            <a:r>
              <a:rPr lang="en-US" altLang="ja-JP" b="1" dirty="0" smtClean="0"/>
              <a:t>48</a:t>
            </a:r>
            <a:r>
              <a:rPr lang="ja-JP" altLang="en-US" b="1" dirty="0" smtClean="0"/>
              <a:t>頁</a:t>
            </a:r>
            <a:r>
              <a:rPr lang="en-US" altLang="ja-JP" b="1" dirty="0" smtClean="0"/>
              <a:t>2011</a:t>
            </a:r>
            <a:r>
              <a:rPr lang="ja-JP" altLang="en-US" b="1" dirty="0" smtClean="0"/>
              <a:t>年</a:t>
            </a:r>
            <a:r>
              <a:rPr lang="en-US" altLang="ja-JP" b="1" dirty="0" smtClean="0"/>
              <a:t>3</a:t>
            </a:r>
            <a:r>
              <a:rPr lang="ja-JP" altLang="en-US" b="1" dirty="0" smtClean="0"/>
              <a:t>月</a:t>
            </a:r>
            <a:endParaRPr kumimoji="1" lang="en-US" altLang="ja-JP" dirty="0" smtClean="0"/>
          </a:p>
          <a:p>
            <a:r>
              <a:rPr lang="ja-JP" altLang="en-US" b="1" dirty="0" smtClean="0"/>
              <a:t>環境公法資料</a:t>
            </a:r>
            <a:r>
              <a:rPr lang="en-US" altLang="ja-JP" b="1" dirty="0" smtClean="0"/>
              <a:t>2010</a:t>
            </a:r>
            <a:r>
              <a:rPr lang="ja-JP" altLang="en-US" b="1" dirty="0" smtClean="0"/>
              <a:t>年</a:t>
            </a: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景観権が東京都と国立市の通謀による違法な都市計画の決定によって侵害された</a:t>
            </a:r>
            <a:endParaRPr kumimoji="1" lang="en-US" altLang="ja-JP" dirty="0" smtClean="0"/>
          </a:p>
          <a:p>
            <a:r>
              <a:rPr lang="ja-JP" altLang="en-US" dirty="0"/>
              <a:t>適正</a:t>
            </a:r>
            <a:r>
              <a:rPr lang="ja-JP" altLang="en-US" dirty="0" smtClean="0"/>
              <a:t>な手続きによって都市計画をすることを求める権利が侵害された</a:t>
            </a:r>
            <a:endParaRPr lang="en-US" altLang="ja-JP" dirty="0" smtClean="0"/>
          </a:p>
          <a:p>
            <a:pPr>
              <a:buNone/>
            </a:pPr>
            <a:endParaRPr kumimoji="1" lang="en-US" altLang="ja-JP" dirty="0"/>
          </a:p>
          <a:p>
            <a:pPr>
              <a:buNone/>
            </a:pPr>
            <a:r>
              <a:rPr lang="ja-JP" altLang="en-US" dirty="0" smtClean="0"/>
              <a:t>東京都と国立市に対して一人当たり５万円の損害賠償を求める。</a:t>
            </a:r>
            <a:endParaRPr lang="en-US" altLang="ja-JP" dirty="0" smtClean="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en-US" altLang="ja-JP" sz="2000" dirty="0" smtClean="0"/>
          </a:p>
          <a:p>
            <a:pPr>
              <a:buNone/>
            </a:pPr>
            <a:r>
              <a:rPr kumimoji="1" lang="ja-JP" altLang="en-US" sz="2000" dirty="0" smtClean="0"/>
              <a:t>　　　　</a:t>
            </a:r>
            <a:endParaRPr kumimoji="1" lang="en-US" altLang="ja-JP" sz="2000" dirty="0" smtClean="0"/>
          </a:p>
          <a:p>
            <a:pPr>
              <a:buNone/>
            </a:pPr>
            <a:r>
              <a:rPr lang="ja-JP" altLang="en-US" sz="2000" dirty="0" smtClean="0"/>
              <a:t>　　　　　</a:t>
            </a:r>
            <a:r>
              <a:rPr kumimoji="1" lang="ja-JP" altLang="en-US" sz="2000" b="1" dirty="0" smtClean="0"/>
              <a:t>→住民は、大学通りの景観保全活動に積極的に参加</a:t>
            </a:r>
            <a:endParaRPr kumimoji="1" lang="en-US" altLang="ja-JP" sz="2000" b="1" dirty="0" smtClean="0"/>
          </a:p>
          <a:p>
            <a:pPr>
              <a:buNone/>
            </a:pPr>
            <a:endParaRPr lang="en-US" altLang="ja-JP" sz="2000" b="1" dirty="0" smtClean="0"/>
          </a:p>
          <a:p>
            <a:pPr>
              <a:buNone/>
            </a:pPr>
            <a:endParaRPr kumimoji="1" lang="en-US" altLang="ja-JP" sz="2000" b="1" dirty="0" smtClean="0"/>
          </a:p>
          <a:p>
            <a:pPr>
              <a:buNone/>
            </a:pPr>
            <a:endParaRPr lang="en-US" altLang="ja-JP" sz="2000" b="1" dirty="0" smtClean="0"/>
          </a:p>
          <a:p>
            <a:pPr>
              <a:buNone/>
            </a:pPr>
            <a:endParaRPr kumimoji="1" lang="en-US" altLang="ja-JP" sz="2000" b="1" dirty="0" smtClean="0"/>
          </a:p>
          <a:p>
            <a:pPr>
              <a:buNone/>
            </a:pPr>
            <a:r>
              <a:rPr lang="ja-JP" altLang="en-US" sz="2000" b="1" dirty="0" smtClean="0"/>
              <a:t>　　　　　　</a:t>
            </a:r>
            <a:endParaRPr lang="en-US" altLang="ja-JP" sz="2000" b="1" dirty="0" smtClean="0"/>
          </a:p>
          <a:p>
            <a:pPr>
              <a:buNone/>
            </a:pPr>
            <a:r>
              <a:rPr lang="ja-JP" altLang="en-US" sz="2000" b="1" dirty="0" smtClean="0"/>
              <a:t>　　　　　　　</a:t>
            </a:r>
            <a:endParaRPr lang="en-US" altLang="ja-JP" sz="2000" b="1" dirty="0" smtClean="0"/>
          </a:p>
          <a:p>
            <a:pPr>
              <a:buNone/>
            </a:pPr>
            <a:endParaRPr lang="en-US" altLang="ja-JP" sz="2000" b="1" dirty="0" smtClean="0"/>
          </a:p>
          <a:p>
            <a:pPr>
              <a:buNone/>
            </a:pPr>
            <a:r>
              <a:rPr lang="ja-JP" altLang="en-US" sz="2000" b="1" dirty="0" smtClean="0"/>
              <a:t>　　　　　　　　　　　　容積率の緩和、高度制限の撤廃</a:t>
            </a:r>
            <a:endParaRPr lang="en-US" altLang="ja-JP" sz="2000" b="1" dirty="0" smtClean="0"/>
          </a:p>
          <a:p>
            <a:pPr>
              <a:buNone/>
            </a:pPr>
            <a:r>
              <a:rPr kumimoji="1" lang="ja-JP" altLang="en-US" sz="2000" b="1" dirty="0" smtClean="0"/>
              <a:t>　　　　　　　　　　　大学通りに次々と高層ビルが立ち並ぶ</a:t>
            </a:r>
            <a:endParaRPr kumimoji="1" lang="en-US" altLang="ja-JP" sz="2000" b="1" dirty="0" smtClean="0"/>
          </a:p>
          <a:p>
            <a:pPr>
              <a:buNone/>
            </a:pPr>
            <a:endParaRPr lang="en-US" altLang="ja-JP" sz="2000" dirty="0" smtClean="0"/>
          </a:p>
          <a:p>
            <a:pPr>
              <a:buNone/>
            </a:pPr>
            <a:endParaRPr kumimoji="1" lang="en-US" altLang="ja-JP" sz="2000" dirty="0" smtClean="0"/>
          </a:p>
          <a:p>
            <a:pPr>
              <a:buNone/>
            </a:pPr>
            <a:endParaRPr lang="en-US" altLang="ja-JP" sz="2000" dirty="0" smtClean="0"/>
          </a:p>
          <a:p>
            <a:pPr>
              <a:buNone/>
            </a:pPr>
            <a:endParaRPr kumimoji="1" lang="en-US" altLang="ja-JP" sz="2000" dirty="0" smtClean="0"/>
          </a:p>
          <a:p>
            <a:pPr>
              <a:buNone/>
            </a:pPr>
            <a:endParaRPr kumimoji="1" lang="en-US" altLang="ja-JP" dirty="0" smtClean="0"/>
          </a:p>
        </p:txBody>
      </p:sp>
      <p:sp>
        <p:nvSpPr>
          <p:cNvPr id="4" name="フローチャート : 代替処理 3"/>
          <p:cNvSpPr/>
          <p:nvPr/>
        </p:nvSpPr>
        <p:spPr>
          <a:xfrm>
            <a:off x="2428860" y="1643050"/>
            <a:ext cx="3714776" cy="64294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1" dirty="0" smtClean="0"/>
              <a:t>S.27.1 </a:t>
            </a:r>
            <a:r>
              <a:rPr kumimoji="1" lang="ja-JP" altLang="en-US" b="1" dirty="0" smtClean="0"/>
              <a:t>　文教地区の指定を受ける</a:t>
            </a:r>
            <a:endParaRPr kumimoji="1" lang="ja-JP" altLang="en-US" b="1" dirty="0"/>
          </a:p>
        </p:txBody>
      </p:sp>
      <p:sp>
        <p:nvSpPr>
          <p:cNvPr id="5" name="フローチャート : 代替処理 4"/>
          <p:cNvSpPr/>
          <p:nvPr/>
        </p:nvSpPr>
        <p:spPr>
          <a:xfrm>
            <a:off x="1214414" y="3286124"/>
            <a:ext cx="6357982" cy="1357322"/>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b="1" dirty="0" smtClean="0"/>
              <a:t>H.1</a:t>
            </a:r>
            <a:r>
              <a:rPr kumimoji="1" lang="ja-JP" altLang="en-US" b="1" dirty="0" smtClean="0"/>
              <a:t>　都市計画決定の見直し</a:t>
            </a:r>
            <a:endParaRPr kumimoji="1" lang="en-US" altLang="ja-JP" b="1" dirty="0" smtClean="0"/>
          </a:p>
          <a:p>
            <a:r>
              <a:rPr lang="en-US" altLang="ja-JP" b="1" dirty="0" smtClean="0"/>
              <a:t>H.4</a:t>
            </a:r>
            <a:r>
              <a:rPr lang="ja-JP" altLang="en-US" b="1" dirty="0" smtClean="0"/>
              <a:t>　都市計画法及び建築法の改正による「用途地域等に関す</a:t>
            </a:r>
            <a:endParaRPr lang="en-US" altLang="ja-JP" b="1" dirty="0" smtClean="0"/>
          </a:p>
          <a:p>
            <a:r>
              <a:rPr lang="ja-JP" altLang="en-US" b="1" dirty="0" smtClean="0"/>
              <a:t>　　　る指定方針及び指定基準」の策定</a:t>
            </a:r>
            <a:endParaRPr lang="en-US" altLang="ja-JP" b="1" dirty="0" smtClean="0"/>
          </a:p>
          <a:p>
            <a:r>
              <a:rPr lang="en-US" altLang="ja-JP" b="1" dirty="0" smtClean="0"/>
              <a:t>H.8</a:t>
            </a:r>
            <a:r>
              <a:rPr lang="ja-JP" altLang="en-US" b="1" dirty="0" smtClean="0"/>
              <a:t>　都市計画用途地域の変更</a:t>
            </a:r>
            <a:endParaRPr lang="en-US" altLang="ja-JP" b="1" dirty="0" smtClean="0"/>
          </a:p>
        </p:txBody>
      </p:sp>
      <p:sp>
        <p:nvSpPr>
          <p:cNvPr id="7" name="下矢印 6"/>
          <p:cNvSpPr/>
          <p:nvPr/>
        </p:nvSpPr>
        <p:spPr>
          <a:xfrm>
            <a:off x="4214810" y="2786058"/>
            <a:ext cx="4846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下矢印 7"/>
          <p:cNvSpPr/>
          <p:nvPr/>
        </p:nvSpPr>
        <p:spPr>
          <a:xfrm>
            <a:off x="4214810" y="4786322"/>
            <a:ext cx="4846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 8"/>
          <p:cNvSpPr>
            <a:spLocks noGrp="1"/>
          </p:cNvSpPr>
          <p:nvPr>
            <p:ph type="sldNum" sz="quarter" idx="12"/>
          </p:nvPr>
        </p:nvSpPr>
        <p:spPr/>
        <p:txBody>
          <a:bodyPr/>
          <a:lstStyle/>
          <a:p>
            <a:fld id="{56C33229-F1E6-4EC6-8889-413A67CAD8DC}"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原告主張</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景観権の根拠は、憲法</a:t>
            </a:r>
            <a:r>
              <a:rPr kumimoji="1" lang="en-US" altLang="ja-JP" dirty="0" smtClean="0"/>
              <a:t>13</a:t>
            </a:r>
            <a:r>
              <a:rPr kumimoji="1" lang="ja-JP" altLang="en-US" dirty="0" smtClean="0"/>
              <a:t>条、</a:t>
            </a:r>
            <a:r>
              <a:rPr kumimoji="1" lang="en-US" altLang="ja-JP" dirty="0" smtClean="0"/>
              <a:t>25</a:t>
            </a:r>
            <a:r>
              <a:rPr kumimoji="1" lang="ja-JP" altLang="en-US" dirty="0" smtClean="0"/>
              <a:t>条に由来する具体的な人格権ないし環境権の一形態として位置づけられ、人はこれらを根拠に良好な景観を享受する権利である景観権を有する。そして環境基本法</a:t>
            </a:r>
            <a:r>
              <a:rPr kumimoji="1" lang="en-US" altLang="ja-JP" dirty="0" smtClean="0"/>
              <a:t>3</a:t>
            </a:r>
            <a:r>
              <a:rPr kumimoji="1" lang="ja-JP" altLang="en-US" dirty="0" smtClean="0"/>
              <a:t>条でも明らかに規定されている環境権の具体的現れが景観権でもある。よって、景観が破壊、侵害され</a:t>
            </a:r>
            <a:r>
              <a:rPr lang="ja-JP" altLang="en-US" dirty="0" smtClean="0"/>
              <a:t>、精神的苦痛が生じた場合には、景観権侵害に基づく慰謝料請求が発生する。</a:t>
            </a: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被告主張</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景観それ自体が抽象的かつ主観的なものであり、地域住民に共通の内容を有する明確かつ具体的な概念であるとはいえない。</a:t>
            </a:r>
            <a:endParaRPr kumimoji="1" lang="en-US" altLang="ja-JP" dirty="0" smtClean="0"/>
          </a:p>
          <a:p>
            <a:r>
              <a:rPr lang="ja-JP" altLang="en-US" dirty="0" smtClean="0"/>
              <a:t>憲法</a:t>
            </a:r>
            <a:r>
              <a:rPr lang="en-US" altLang="ja-JP" dirty="0" smtClean="0"/>
              <a:t>13</a:t>
            </a:r>
            <a:r>
              <a:rPr lang="ja-JP" altLang="en-US" dirty="0" smtClean="0"/>
              <a:t>条、</a:t>
            </a:r>
            <a:r>
              <a:rPr lang="en-US" altLang="ja-JP" dirty="0" smtClean="0"/>
              <a:t>25</a:t>
            </a:r>
            <a:r>
              <a:rPr lang="ja-JP" altLang="en-US" dirty="0" smtClean="0"/>
              <a:t>条</a:t>
            </a:r>
            <a:r>
              <a:rPr lang="en-US" altLang="ja-JP" dirty="0" smtClean="0"/>
              <a:t>1</a:t>
            </a:r>
            <a:r>
              <a:rPr lang="ja-JP" altLang="en-US" smtClean="0"/>
              <a:t>項は、個々の国民に対して直接に具体的な権利を付与した規定ではないので、景観権がこれらの条項によって保証されているとは言えないので、個人の私法的権利として景観権を認めることはできない。</a:t>
            </a:r>
            <a:endParaRPr kumimoji="1" lang="ja-JP" altLang="en-US"/>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428596" y="500042"/>
            <a:ext cx="8229600" cy="5454657"/>
          </a:xfrm>
        </p:spPr>
        <p:txBody>
          <a:bodyPr>
            <a:normAutofit fontScale="92500" lnSpcReduction="20000"/>
          </a:bodyPr>
          <a:lstStyle/>
          <a:p>
            <a:endParaRPr kumimoji="1" lang="en-US" altLang="ja-JP" dirty="0" smtClean="0"/>
          </a:p>
          <a:p>
            <a:r>
              <a:rPr lang="ja-JP" altLang="en-US" sz="2400" dirty="0" smtClean="0"/>
              <a:t>憲法</a:t>
            </a:r>
            <a:r>
              <a:rPr lang="en-US" altLang="ja-JP" sz="2400" dirty="0" smtClean="0"/>
              <a:t>13</a:t>
            </a:r>
            <a:r>
              <a:rPr lang="ja-JP" altLang="en-US" sz="2400" dirty="0" smtClean="0"/>
              <a:t>条　</a:t>
            </a:r>
            <a:endParaRPr lang="en-US" altLang="ja-JP" sz="2400" dirty="0" smtClean="0"/>
          </a:p>
          <a:p>
            <a:pPr>
              <a:buNone/>
            </a:pPr>
            <a:r>
              <a:rPr lang="ja-JP" altLang="en-US" sz="2400" dirty="0" smtClean="0"/>
              <a:t>　　すべて国民は、個人として尊重される。生命、自由及び幸福追求に対する国民の権利については、公共の福祉に反しない限り、立法その他の国政の上で、最大の尊重を必要とする。</a:t>
            </a:r>
            <a:endParaRPr lang="en-US" altLang="ja-JP" sz="2400" dirty="0" smtClean="0"/>
          </a:p>
          <a:p>
            <a:r>
              <a:rPr lang="ja-JP" altLang="en-US" sz="2400" dirty="0" smtClean="0"/>
              <a:t>憲法</a:t>
            </a:r>
            <a:r>
              <a:rPr lang="en-US" altLang="ja-JP" sz="2400" dirty="0" smtClean="0"/>
              <a:t>25</a:t>
            </a:r>
            <a:r>
              <a:rPr lang="ja-JP" altLang="en-US" sz="2400" dirty="0" smtClean="0"/>
              <a:t>条</a:t>
            </a:r>
            <a:r>
              <a:rPr lang="en-US" altLang="ja-JP" sz="2400" dirty="0" smtClean="0"/>
              <a:t>1</a:t>
            </a:r>
            <a:r>
              <a:rPr lang="ja-JP" altLang="en-US" sz="2400" dirty="0" smtClean="0"/>
              <a:t>項</a:t>
            </a:r>
            <a:endParaRPr lang="en-US" altLang="ja-JP" sz="2400" dirty="0" smtClean="0"/>
          </a:p>
          <a:p>
            <a:pPr>
              <a:buNone/>
            </a:pPr>
            <a:r>
              <a:rPr lang="ja-JP" altLang="en-US" sz="2400" dirty="0" smtClean="0"/>
              <a:t>　　すべて国民は、健康で文化的な最低限度の生活を営む権利を有する。</a:t>
            </a:r>
            <a:endParaRPr lang="en-US" altLang="ja-JP" sz="2400" dirty="0" smtClean="0"/>
          </a:p>
          <a:p>
            <a:r>
              <a:rPr lang="ja-JP" altLang="en-US" sz="2400" dirty="0" smtClean="0"/>
              <a:t>環境基本法</a:t>
            </a:r>
            <a:r>
              <a:rPr lang="en-US" altLang="ja-JP" sz="2400" dirty="0" smtClean="0"/>
              <a:t>3</a:t>
            </a:r>
            <a:r>
              <a:rPr lang="ja-JP" altLang="en-US" sz="2400" dirty="0" smtClean="0"/>
              <a:t>条</a:t>
            </a:r>
            <a:endParaRPr lang="en-US" altLang="ja-JP" sz="2400" dirty="0" smtClean="0"/>
          </a:p>
          <a:p>
            <a:pPr>
              <a:buNone/>
            </a:pPr>
            <a:r>
              <a:rPr lang="ja-JP" altLang="en-US" sz="2400" dirty="0" smtClean="0"/>
              <a:t>　　環境の保全は、環境を健全で恵み豊かなものとして維持することが人間の健康で文化的な生活に欠くことのできないものであること及び生態系が微妙な均衡を保つことによって成り立っており人類の存続の基盤である限りある環境が、人間の活動による環境への負荷によって損なわれるおそれが生じてきていることにかんがみ、現在及び将来の世代の人間が健全で恵み豊かな環境の恵沢を享受するとともに人類の存続の基盤である環境が将来にわたって維持されるように適切に行われなければならない。</a:t>
            </a:r>
          </a:p>
          <a:p>
            <a:pPr>
              <a:buNone/>
            </a:pPr>
            <a:endParaRPr lang="en-US" altLang="ja-JP" sz="2400" dirty="0" smtClean="0"/>
          </a:p>
          <a:p>
            <a:pPr>
              <a:buNone/>
            </a:pPr>
            <a:endParaRPr lang="en-US" altLang="ja-JP" sz="2400" dirty="0" smtClean="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判決</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請求棄却</a:t>
            </a:r>
            <a:endParaRPr kumimoji="1" lang="en-US" altLang="ja-JP" dirty="0" smtClean="0"/>
          </a:p>
          <a:p>
            <a:r>
              <a:rPr kumimoji="1" lang="ja-JP" altLang="en-US" dirty="0" smtClean="0"/>
              <a:t>私有財産に依存する景観を、私有財産の所有者の都合に関わりなく、一般私人に帰属させるものとすることに</a:t>
            </a:r>
            <a:r>
              <a:rPr lang="ja-JP" altLang="en-US" dirty="0" smtClean="0"/>
              <a:t>疑問</a:t>
            </a:r>
            <a:r>
              <a:rPr kumimoji="1" lang="ja-JP" altLang="en-US" dirty="0" smtClean="0"/>
              <a:t>がある。</a:t>
            </a:r>
            <a:endParaRPr kumimoji="1" lang="en-US" altLang="ja-JP" dirty="0" smtClean="0"/>
          </a:p>
          <a:p>
            <a:r>
              <a:rPr lang="ja-JP" altLang="en-US" dirty="0" smtClean="0"/>
              <a:t>国家賠償法上の違法性の判断　</a:t>
            </a:r>
            <a:endParaRPr lang="en-US" altLang="ja-JP" dirty="0" smtClean="0"/>
          </a:p>
          <a:p>
            <a:pPr>
              <a:buNone/>
            </a:pPr>
            <a:r>
              <a:rPr lang="ja-JP" altLang="en-US" dirty="0" smtClean="0"/>
              <a:t>　　主張内容を許容した場合、景観権を有する者は、当該景観を構成する土地を所有し、あるいは占有する者に限られなくなる。</a:t>
            </a:r>
            <a:endParaRPr kumimoji="1" lang="en-US" altLang="ja-JP" dirty="0" smtClean="0"/>
          </a:p>
          <a:p>
            <a:r>
              <a:rPr lang="ja-JP" altLang="en-US" dirty="0" smtClean="0"/>
              <a:t>当該景観を維持する方法としては、特定の個人に委ねられるべきものではなく、むしろ住民を代表する者の賢慮に委ねられるのが相当。</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a:xfrm>
            <a:off x="500034" y="1571612"/>
            <a:ext cx="8229600" cy="4525963"/>
          </a:xfrm>
        </p:spPr>
        <p:txBody>
          <a:bodyPr>
            <a:normAutofit/>
          </a:bodyPr>
          <a:lstStyle/>
          <a:p>
            <a:pPr>
              <a:buNone/>
            </a:pPr>
            <a:endParaRPr lang="en-US" altLang="ja-JP" dirty="0" smtClean="0"/>
          </a:p>
          <a:p>
            <a:r>
              <a:rPr lang="ja-JP" altLang="en-US" dirty="0" smtClean="0"/>
              <a:t>景観権の成否</a:t>
            </a:r>
            <a:endParaRPr lang="en-US" altLang="ja-JP" dirty="0" smtClean="0"/>
          </a:p>
          <a:p>
            <a:pPr>
              <a:buNone/>
            </a:pPr>
            <a:r>
              <a:rPr lang="ja-JP" altLang="en-US" dirty="0" smtClean="0"/>
              <a:t>　　景観権が法的利益の対象として考えられるものなのか</a:t>
            </a:r>
            <a:endParaRPr lang="en-US" altLang="ja-JP" dirty="0" smtClean="0"/>
          </a:p>
          <a:p>
            <a:pPr>
              <a:buNone/>
            </a:pPr>
            <a:endParaRPr lang="en-US" altLang="ja-JP" dirty="0" smtClean="0"/>
          </a:p>
          <a:p>
            <a:pPr>
              <a:buNone/>
            </a:pPr>
            <a:r>
              <a:rPr lang="ja-JP" altLang="en-US" sz="2000" b="1" dirty="0" smtClean="0"/>
              <a:t>原告らの主張する景観権の３要件</a:t>
            </a:r>
            <a:endParaRPr lang="en-US" altLang="ja-JP" sz="2000" b="1" dirty="0" smtClean="0"/>
          </a:p>
          <a:p>
            <a:pPr>
              <a:buNone/>
            </a:pPr>
            <a:r>
              <a:rPr lang="ja-JP" altLang="en-US" sz="2400" b="1" dirty="0" smtClean="0"/>
              <a:t>１．当該景観が相当期間にわたって永続していること</a:t>
            </a:r>
            <a:endParaRPr lang="en-US" altLang="ja-JP" sz="2400" b="1" dirty="0" smtClean="0"/>
          </a:p>
          <a:p>
            <a:pPr>
              <a:buNone/>
            </a:pPr>
            <a:r>
              <a:rPr lang="ja-JP" altLang="en-US" sz="2400" b="1" dirty="0" smtClean="0"/>
              <a:t>２．当該景観が希少なものであること</a:t>
            </a:r>
            <a:endParaRPr lang="en-US" altLang="ja-JP" sz="2400" b="1" dirty="0" smtClean="0"/>
          </a:p>
          <a:p>
            <a:pPr>
              <a:buNone/>
            </a:pPr>
            <a:r>
              <a:rPr lang="ja-JP" altLang="en-US" sz="2400" b="1" dirty="0" smtClean="0"/>
              <a:t>３．他の景観によって代替できないものであること</a:t>
            </a:r>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56C33229-F1E6-4EC6-8889-413A67CAD8DC}"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893</Words>
  <Application>Microsoft Office PowerPoint</Application>
  <PresentationFormat>画面に合わせる (4:3)</PresentationFormat>
  <Paragraphs>128</Paragraphs>
  <Slides>20</Slides>
  <Notes>1</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国立市大学通りの景観権侵害に基づく損害賠償請求事件</vt:lpstr>
      <vt:lpstr>事件概要</vt:lpstr>
      <vt:lpstr>事件概要</vt:lpstr>
      <vt:lpstr>背景</vt:lpstr>
      <vt:lpstr>原告主張</vt:lpstr>
      <vt:lpstr>被告主張</vt:lpstr>
      <vt:lpstr>スライド 7</vt:lpstr>
      <vt:lpstr>判決</vt:lpstr>
      <vt:lpstr>論点</vt:lpstr>
      <vt:lpstr>景観権とは</vt:lpstr>
      <vt:lpstr>環境権とは</vt:lpstr>
      <vt:lpstr>眺望権とは</vt:lpstr>
      <vt:lpstr>論点</vt:lpstr>
      <vt:lpstr>論点</vt:lpstr>
      <vt:lpstr>論点</vt:lpstr>
      <vt:lpstr>論点</vt:lpstr>
      <vt:lpstr>論点</vt:lpstr>
      <vt:lpstr>論点</vt:lpstr>
      <vt:lpstr>考察・感想</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keiri</dc:creator>
  <cp:lastModifiedBy>keiri</cp:lastModifiedBy>
  <cp:revision>55</cp:revision>
  <dcterms:created xsi:type="dcterms:W3CDTF">2011-11-28T11:00:52Z</dcterms:created>
  <dcterms:modified xsi:type="dcterms:W3CDTF">2011-11-30T17:08:28Z</dcterms:modified>
</cp:coreProperties>
</file>