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2012/11/29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2012/11/29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2012/11/29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2012/11/29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2012/11/29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2012/11/29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2012/11/29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2012/11/29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2012/11/29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2012/11/29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2012/11/29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pPr/>
              <a:t>2012/11/29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ja-JP" dirty="0" smtClean="0"/>
              <a:t>20121129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120680"/>
          </a:xfrm>
        </p:spPr>
        <p:txBody>
          <a:bodyPr/>
          <a:lstStyle/>
          <a:p>
            <a:r>
              <a:rPr kumimoji="1" lang="ja-JP" altLang="en-US" dirty="0" smtClean="0"/>
              <a:t>神経回路標識法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神経</a:t>
            </a:r>
            <a:r>
              <a:rPr lang="ja-JP" altLang="en-US" dirty="0" smtClean="0"/>
              <a:t>回路研究技術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これまで</a:t>
            </a:r>
            <a:endParaRPr kumimoji="1" lang="en-US" altLang="ja-JP" dirty="0" smtClean="0"/>
          </a:p>
          <a:p>
            <a:pPr lvl="3"/>
            <a:r>
              <a:rPr kumimoji="1" lang="ja-JP" altLang="en-US" dirty="0" smtClean="0"/>
              <a:t>ヘラやメスで神経を剖出</a:t>
            </a:r>
            <a:endParaRPr kumimoji="1" lang="en-US" altLang="ja-JP" dirty="0" smtClean="0"/>
          </a:p>
          <a:p>
            <a:pPr lvl="3"/>
            <a:r>
              <a:rPr lang="ja-JP" altLang="en-US" dirty="0" smtClean="0"/>
              <a:t>完全</a:t>
            </a:r>
            <a:r>
              <a:rPr lang="ja-JP" altLang="en-US" dirty="0" smtClean="0"/>
              <a:t>連続切片の丁寧な観察</a:t>
            </a:r>
            <a:endParaRPr lang="en-US" altLang="ja-JP" dirty="0" smtClean="0"/>
          </a:p>
          <a:p>
            <a:pPr lvl="4"/>
            <a:r>
              <a:rPr kumimoji="1" lang="ja-JP" altLang="en-US" dirty="0" smtClean="0"/>
              <a:t>一枚</a:t>
            </a:r>
            <a:r>
              <a:rPr kumimoji="1" lang="ja-JP" altLang="en-US" dirty="0" smtClean="0"/>
              <a:t>ずつ染色の状態を見て、立体的に合成</a:t>
            </a:r>
            <a:endParaRPr kumimoji="1" lang="en-US" altLang="ja-JP" dirty="0" smtClean="0"/>
          </a:p>
          <a:p>
            <a:pPr lvl="2"/>
            <a:r>
              <a:rPr lang="en-US" altLang="ja-JP" dirty="0" smtClean="0"/>
              <a:t>1970</a:t>
            </a:r>
            <a:r>
              <a:rPr lang="ja-JP" altLang="en-US" dirty="0" smtClean="0"/>
              <a:t>年～</a:t>
            </a:r>
            <a:r>
              <a:rPr kumimoji="1" lang="ja-JP" altLang="en-US" dirty="0" smtClean="0"/>
              <a:t>軸索輸送</a:t>
            </a:r>
            <a:endParaRPr kumimoji="1" lang="en-US" altLang="ja-JP" dirty="0" smtClean="0"/>
          </a:p>
          <a:p>
            <a:pPr lvl="3"/>
            <a:r>
              <a:rPr lang="ja-JP" altLang="en-US" dirty="0" smtClean="0"/>
              <a:t>軸索内での物質輸送</a:t>
            </a:r>
            <a:endParaRPr lang="en-US" altLang="ja-JP" dirty="0" smtClean="0"/>
          </a:p>
          <a:p>
            <a:pPr lvl="3"/>
            <a:r>
              <a:rPr kumimoji="1" lang="ja-JP" altLang="en-US" dirty="0" smtClean="0"/>
              <a:t>順行性軸索輸送（細胞体→神経終末）</a:t>
            </a:r>
            <a:endParaRPr kumimoji="1" lang="en-US" altLang="ja-JP" dirty="0" smtClean="0"/>
          </a:p>
          <a:p>
            <a:pPr lvl="4"/>
            <a:r>
              <a:rPr lang="ja-JP" altLang="en-US" dirty="0" smtClean="0"/>
              <a:t>必要</a:t>
            </a:r>
            <a:r>
              <a:rPr lang="ja-JP" altLang="en-US" dirty="0" smtClean="0"/>
              <a:t>なタンパク質、神経伝達物質の合成酵素</a:t>
            </a:r>
            <a:endParaRPr lang="en-US" altLang="ja-JP" dirty="0" smtClean="0"/>
          </a:p>
          <a:p>
            <a:pPr lvl="3"/>
            <a:r>
              <a:rPr kumimoji="1" lang="ja-JP" altLang="en-US" dirty="0" smtClean="0"/>
              <a:t>逆行性軸索輸送</a:t>
            </a:r>
            <a:r>
              <a:rPr kumimoji="1" lang="en-US" altLang="ja-JP" dirty="0" smtClean="0"/>
              <a:t>(</a:t>
            </a:r>
            <a:r>
              <a:rPr kumimoji="1" lang="ja-JP" altLang="en-US" dirty="0" smtClean="0"/>
              <a:t>神経終末→細胞体）</a:t>
            </a:r>
            <a:endParaRPr kumimoji="1" lang="en-US" altLang="ja-JP" dirty="0" smtClean="0"/>
          </a:p>
          <a:p>
            <a:pPr lvl="4"/>
            <a:r>
              <a:rPr lang="ja-JP" altLang="en-US" dirty="0" smtClean="0"/>
              <a:t>老廃物の送り返し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120680"/>
          </a:xfrm>
        </p:spPr>
        <p:txBody>
          <a:bodyPr/>
          <a:lstStyle/>
          <a:p>
            <a:r>
              <a:rPr kumimoji="1" lang="ja-JP" altLang="en-US" dirty="0" smtClean="0"/>
              <a:t>軸索輸送を利用した神経標識法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順行性軸索輸送</a:t>
            </a:r>
            <a:endParaRPr kumimoji="1" lang="en-US" altLang="ja-JP" dirty="0" smtClean="0"/>
          </a:p>
          <a:p>
            <a:pPr lvl="2"/>
            <a:r>
              <a:rPr kumimoji="1" lang="ja-JP" altLang="en-US" dirty="0" smtClean="0"/>
              <a:t>（細胞体に物質を打つ→神経終末で観察）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逆行性軸索輸送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（神経終末に物質を打つ→細胞体で観察）</a:t>
            </a:r>
            <a:endParaRPr lang="en-US" altLang="ja-JP" dirty="0" smtClean="0"/>
          </a:p>
          <a:p>
            <a:pPr lvl="2"/>
            <a:endParaRPr kumimoji="1" lang="en-US" altLang="ja-JP" dirty="0" smtClean="0"/>
          </a:p>
          <a:p>
            <a:pPr lvl="2"/>
            <a:r>
              <a:rPr lang="ja-JP" altLang="en-US" dirty="0" smtClean="0"/>
              <a:t>放射性アミノ酸</a:t>
            </a:r>
            <a:endParaRPr lang="en-US" altLang="ja-JP" dirty="0" smtClean="0"/>
          </a:p>
          <a:p>
            <a:pPr lvl="2"/>
            <a:r>
              <a:rPr kumimoji="1" lang="ja-JP" altLang="en-US" dirty="0" smtClean="0"/>
              <a:t>西洋</a:t>
            </a:r>
            <a:r>
              <a:rPr kumimoji="1" lang="ja-JP" altLang="en-US" dirty="0" smtClean="0"/>
              <a:t>わさび過酸化酵素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これらを使って神経回路網の解明</a:t>
            </a:r>
            <a:endParaRPr kumimoji="1" lang="en-US" altLang="ja-JP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120680"/>
          </a:xfrm>
        </p:spPr>
        <p:txBody>
          <a:bodyPr>
            <a:normAutofit fontScale="92500" lnSpcReduction="10000"/>
          </a:bodyPr>
          <a:lstStyle/>
          <a:p>
            <a:r>
              <a:rPr lang="en-US" altLang="ja-JP" dirty="0" smtClean="0"/>
              <a:t>1980</a:t>
            </a:r>
            <a:r>
              <a:rPr lang="ja-JP" altLang="en-US" dirty="0" smtClean="0"/>
              <a:t>～高感度なトレーサーの開発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さまざまな蛍光色素が神経回路標識法として導入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単一</a:t>
            </a:r>
            <a:r>
              <a:rPr lang="ja-JP" altLang="en-US" dirty="0" smtClean="0"/>
              <a:t>レベル</a:t>
            </a:r>
            <a:r>
              <a:rPr lang="ja-JP" altLang="en-US" dirty="0" smtClean="0"/>
              <a:t>で</a:t>
            </a:r>
            <a:r>
              <a:rPr lang="ja-JP" altLang="en-US" dirty="0" smtClean="0"/>
              <a:t>の軸索標識が可能に</a:t>
            </a:r>
            <a:endParaRPr lang="en-US" altLang="ja-JP" dirty="0" smtClean="0"/>
          </a:p>
          <a:p>
            <a:pPr lvl="3"/>
            <a:r>
              <a:rPr lang="ja-JP" altLang="en-US" dirty="0" smtClean="0"/>
              <a:t>コムギ</a:t>
            </a:r>
            <a:r>
              <a:rPr lang="ja-JP" altLang="en-US" dirty="0" smtClean="0"/>
              <a:t>胚凝縮素</a:t>
            </a:r>
            <a:endParaRPr lang="en-US" altLang="ja-JP" dirty="0" smtClean="0"/>
          </a:p>
          <a:p>
            <a:pPr lvl="3"/>
            <a:r>
              <a:rPr lang="ja-JP" altLang="en-US" dirty="0" smtClean="0"/>
              <a:t>コレラ</a:t>
            </a:r>
            <a:r>
              <a:rPr lang="ja-JP" altLang="en-US" dirty="0" smtClean="0"/>
              <a:t>毒素</a:t>
            </a:r>
            <a:endParaRPr lang="en-US" altLang="ja-JP" dirty="0" smtClean="0"/>
          </a:p>
          <a:p>
            <a:pPr lvl="3"/>
            <a:r>
              <a:rPr lang="en-US" altLang="ja-JP" dirty="0" err="1" smtClean="0"/>
              <a:t>Biocytin</a:t>
            </a:r>
            <a:endParaRPr lang="en-US" altLang="ja-JP" dirty="0" smtClean="0"/>
          </a:p>
          <a:p>
            <a:pPr lvl="3"/>
            <a:r>
              <a:rPr lang="ja-JP" altLang="en-US" dirty="0" smtClean="0"/>
              <a:t>インゲン</a:t>
            </a:r>
            <a:r>
              <a:rPr lang="ja-JP" altLang="en-US" dirty="0" smtClean="0"/>
              <a:t>豆凝縮素</a:t>
            </a:r>
            <a:r>
              <a:rPr lang="en-US" altLang="ja-JP" dirty="0" smtClean="0"/>
              <a:t>etc…</a:t>
            </a:r>
          </a:p>
          <a:p>
            <a:pPr lvl="1"/>
            <a:r>
              <a:rPr lang="ja-JP" altLang="en-US" dirty="0" smtClean="0"/>
              <a:t>選ぶとき</a:t>
            </a:r>
            <a:r>
              <a:rPr lang="ja-JP" altLang="en-US" dirty="0" smtClean="0"/>
              <a:t>のポイント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順行性・逆行性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とりこまれる場所（細胞質・核）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注入</a:t>
            </a:r>
            <a:r>
              <a:rPr lang="ja-JP" altLang="en-US" dirty="0" smtClean="0"/>
              <a:t>方法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拡散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生存期間</a:t>
            </a:r>
            <a:endParaRPr lang="en-US" altLang="ja-JP" dirty="0" smtClean="0"/>
          </a:p>
          <a:p>
            <a:pPr lvl="3"/>
            <a:r>
              <a:rPr lang="ja-JP" altLang="en-US" dirty="0" smtClean="0"/>
              <a:t>輸送</a:t>
            </a:r>
            <a:r>
              <a:rPr lang="ja-JP" altLang="en-US" dirty="0" smtClean="0"/>
              <a:t>が早いものは代謝早い時、遅いものは代謝されにくいもの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固定</a:t>
            </a:r>
            <a:r>
              <a:rPr lang="ja-JP" altLang="en-US" dirty="0" smtClean="0"/>
              <a:t>方法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観察方法</a:t>
            </a:r>
            <a:endParaRPr lang="en-US" altLang="ja-JP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120680"/>
          </a:xfrm>
        </p:spPr>
        <p:txBody>
          <a:bodyPr>
            <a:normAutofit/>
          </a:bodyPr>
          <a:lstStyle/>
          <a:p>
            <a:r>
              <a:rPr kumimoji="1" lang="ja-JP" altLang="en-US" dirty="0" smtClean="0"/>
              <a:t>軸索輸送を利用した神経標識法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例えば二か所に投射するニューロンの場合</a:t>
            </a:r>
            <a:endParaRPr lang="en-US" altLang="ja-JP" dirty="0" smtClean="0"/>
          </a:p>
          <a:p>
            <a:pPr lvl="2"/>
            <a:r>
              <a:rPr kumimoji="1" lang="ja-JP" altLang="en-US" dirty="0" smtClean="0"/>
              <a:t>両方に別々で逆行性の軸索輸送をさせる</a:t>
            </a:r>
            <a:endParaRPr kumimoji="1" lang="en-US" altLang="ja-JP" dirty="0" smtClean="0"/>
          </a:p>
          <a:p>
            <a:pPr lvl="2"/>
            <a:r>
              <a:rPr lang="ja-JP" altLang="en-US" dirty="0" smtClean="0"/>
              <a:t>違う物質が同じニューロンに現れる</a:t>
            </a:r>
            <a:endParaRPr kumimoji="1" lang="en-US" altLang="ja-JP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120680"/>
          </a:xfrm>
        </p:spPr>
        <p:txBody>
          <a:bodyPr/>
          <a:lstStyle/>
          <a:p>
            <a:r>
              <a:rPr kumimoji="1" lang="en-US" altLang="ja-JP" dirty="0" smtClean="0"/>
              <a:t>1980</a:t>
            </a:r>
            <a:r>
              <a:rPr kumimoji="1" lang="ja-JP" altLang="en-US" dirty="0" smtClean="0"/>
              <a:t>～カルボシアニン蛍光色素（ＤｉＩなど）</a:t>
            </a:r>
            <a:endParaRPr kumimoji="1" lang="en-US" altLang="ja-JP" dirty="0" smtClean="0"/>
          </a:p>
          <a:p>
            <a:pPr lvl="2"/>
            <a:r>
              <a:rPr lang="ja-JP" altLang="en-US" dirty="0" smtClean="0"/>
              <a:t>細胞</a:t>
            </a:r>
            <a:r>
              <a:rPr lang="ja-JP" altLang="en-US" dirty="0" smtClean="0"/>
              <a:t>膜脂質層内の側方拡散を利用した神経標識法</a:t>
            </a:r>
            <a:endParaRPr lang="en-US" altLang="ja-JP" dirty="0" smtClean="0"/>
          </a:p>
          <a:p>
            <a:pPr lvl="2"/>
            <a:r>
              <a:rPr kumimoji="1" lang="ja-JP" altLang="en-US" dirty="0" smtClean="0"/>
              <a:t>カルボシアニン分子が物理的に側方拡散</a:t>
            </a:r>
            <a:endParaRPr kumimoji="1" lang="en-US" altLang="ja-JP" dirty="0" smtClean="0"/>
          </a:p>
          <a:p>
            <a:pPr lvl="2"/>
            <a:r>
              <a:rPr lang="ja-JP" altLang="en-US" dirty="0" smtClean="0"/>
              <a:t>順行性および逆行性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固定</a:t>
            </a:r>
            <a:r>
              <a:rPr lang="ja-JP" altLang="en-US" dirty="0" smtClean="0"/>
              <a:t>した標本でも神経回路標識が可能</a:t>
            </a:r>
            <a:endParaRPr lang="en-US" altLang="ja-JP" dirty="0" smtClean="0"/>
          </a:p>
          <a:p>
            <a:pPr lvl="3"/>
            <a:r>
              <a:rPr kumimoji="1" lang="ja-JP" altLang="en-US" dirty="0" smtClean="0"/>
              <a:t>軸索</a:t>
            </a:r>
            <a:r>
              <a:rPr kumimoji="1" lang="ja-JP" altLang="en-US" dirty="0" smtClean="0"/>
              <a:t>輸送は生体であることが必須</a:t>
            </a:r>
            <a:endParaRPr kumimoji="1" lang="en-US" altLang="ja-JP" dirty="0" smtClean="0"/>
          </a:p>
          <a:p>
            <a:pPr lvl="2"/>
            <a:r>
              <a:rPr kumimoji="1" lang="ja-JP" altLang="en-US" dirty="0" smtClean="0"/>
              <a:t>ヒト脳の線維連絡の研究</a:t>
            </a:r>
            <a:endParaRPr kumimoji="1" lang="en-US" altLang="ja-JP" dirty="0" smtClean="0"/>
          </a:p>
          <a:p>
            <a:pPr lvl="3"/>
            <a:r>
              <a:rPr kumimoji="1" lang="ja-JP" altLang="en-US" dirty="0" smtClean="0"/>
              <a:t>カルボシアニン蛍光色素はあまり遠くに運ばれない</a:t>
            </a:r>
            <a:endParaRPr kumimoji="1" lang="en-US" altLang="ja-JP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120680"/>
          </a:xfrm>
        </p:spPr>
        <p:txBody>
          <a:bodyPr/>
          <a:lstStyle/>
          <a:p>
            <a:r>
              <a:rPr kumimoji="1" lang="ja-JP" altLang="en-US" dirty="0" smtClean="0"/>
              <a:t>教室でやっているもの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軸索再生の評価</a:t>
            </a:r>
            <a:endParaRPr kumimoji="1" lang="en-US" altLang="ja-JP" dirty="0" smtClean="0"/>
          </a:p>
          <a:p>
            <a:pPr lvl="2"/>
            <a:r>
              <a:rPr kumimoji="1" lang="ja-JP" altLang="en-US" dirty="0" smtClean="0"/>
              <a:t>逆行性トレーサー</a:t>
            </a:r>
            <a:endParaRPr kumimoji="1" lang="en-US" altLang="ja-JP" dirty="0" smtClean="0"/>
          </a:p>
          <a:p>
            <a:pPr lvl="3"/>
            <a:r>
              <a:rPr lang="ja-JP" altLang="en-US" dirty="0" smtClean="0"/>
              <a:t>ＦＢ</a:t>
            </a:r>
            <a:endParaRPr lang="en-US" altLang="ja-JP" dirty="0" smtClean="0"/>
          </a:p>
          <a:p>
            <a:pPr lvl="2"/>
            <a:r>
              <a:rPr kumimoji="1" lang="ja-JP" altLang="en-US" dirty="0" smtClean="0"/>
              <a:t>順行性トレーサー</a:t>
            </a:r>
            <a:endParaRPr kumimoji="1" lang="en-US" altLang="ja-JP" dirty="0" smtClean="0"/>
          </a:p>
          <a:p>
            <a:pPr lvl="3"/>
            <a:r>
              <a:rPr lang="ja-JP" altLang="en-US" dirty="0" smtClean="0"/>
              <a:t>ＢＤＡ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神経線維の分布</a:t>
            </a:r>
            <a:endParaRPr kumimoji="1" lang="en-US" altLang="ja-JP" dirty="0" smtClean="0"/>
          </a:p>
          <a:p>
            <a:pPr lvl="2"/>
            <a:r>
              <a:rPr lang="ja-JP" altLang="en-US" dirty="0" smtClean="0"/>
              <a:t>固定後</a:t>
            </a:r>
            <a:r>
              <a:rPr lang="ja-JP" altLang="en-US" dirty="0" smtClean="0"/>
              <a:t>の標識</a:t>
            </a:r>
            <a:endParaRPr lang="en-US" altLang="ja-JP" dirty="0" smtClean="0"/>
          </a:p>
          <a:p>
            <a:pPr lvl="3"/>
            <a:r>
              <a:rPr kumimoji="1" lang="ja-JP" altLang="en-US" dirty="0" smtClean="0"/>
              <a:t>ＤｉＩ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318</Words>
  <Application>Microsoft Office PowerPoint</Application>
  <PresentationFormat>画面に合わせる (4:3)</PresentationFormat>
  <Paragraphs>59</Paragraphs>
  <Slides>7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8" baseType="lpstr">
      <vt:lpstr>Office テーマ</vt:lpstr>
      <vt:lpstr>20121129</vt:lpstr>
      <vt:lpstr>スライド 2</vt:lpstr>
      <vt:lpstr>スライド 3</vt:lpstr>
      <vt:lpstr>スライド 4</vt:lpstr>
      <vt:lpstr>スライド 5</vt:lpstr>
      <vt:lpstr>スライド 6</vt:lpstr>
      <vt:lpstr>スライド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20121122</dc:title>
  <cp:lastModifiedBy>suiko</cp:lastModifiedBy>
  <cp:revision>20</cp:revision>
  <dcterms:modified xsi:type="dcterms:W3CDTF">2012-11-29T01:17:21Z</dcterms:modified>
</cp:coreProperties>
</file>