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1" r:id="rId3"/>
    <p:sldId id="312" r:id="rId4"/>
    <p:sldId id="313" r:id="rId5"/>
    <p:sldId id="314" r:id="rId6"/>
    <p:sldId id="315" r:id="rId7"/>
    <p:sldId id="316" r:id="rId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24" autoAdjust="0"/>
    <p:restoredTop sz="94660"/>
  </p:normalViewPr>
  <p:slideViewPr>
    <p:cSldViewPr>
      <p:cViewPr varScale="1">
        <p:scale>
          <a:sx n="68" d="100"/>
          <a:sy n="68" d="100"/>
        </p:scale>
        <p:origin x="-151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2012/7/18</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2012/7/18</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2012/7/18</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2012/7/18</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2012/7/18</a:t>
            </a:fld>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2012/7/18</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2012/7/18</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2012/7/18</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2012/7/18</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2012/7/18</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2012/7/18</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2012/7/18</a:t>
            </a:fld>
            <a:endParaRPr kumimoji="1" lang="ja-JP" altLang="en-US" dirty="0"/>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133.100.212.50/~bc1/Biochem/checkpnt.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20120718</a:t>
            </a:r>
            <a:endParaRPr kumimoji="1" lang="ja-JP" altLang="en-US" dirty="0"/>
          </a:p>
        </p:txBody>
      </p:sp>
      <p:sp>
        <p:nvSpPr>
          <p:cNvPr id="3" name="サブタイトル 2"/>
          <p:cNvSpPr>
            <a:spLocks noGrp="1"/>
          </p:cNvSpPr>
          <p:nvPr>
            <p:ph type="subTitle" idx="1"/>
          </p:nvPr>
        </p:nvSpPr>
        <p:spPr/>
        <p:txBody>
          <a:bodyPr/>
          <a:lstStyle/>
          <a:p>
            <a:r>
              <a:rPr lang="en-US" altLang="ja-JP" dirty="0">
                <a:hlinkClick r:id="rId2"/>
              </a:rPr>
              <a:t>http://133.100.212.50/~bc1/Biochem/checkpnt.htm</a:t>
            </a:r>
            <a:endParaRPr kumimoji="1" lang="ja-JP" altLang="en-US" dirty="0"/>
          </a:p>
        </p:txBody>
      </p:sp>
    </p:spTree>
    <p:extLst>
      <p:ext uri="{BB962C8B-B14F-4D97-AF65-F5344CB8AC3E}">
        <p14:creationId xmlns:p14="http://schemas.microsoft.com/office/powerpoint/2010/main" val="735750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a:bodyPr>
          <a:lstStyle/>
          <a:p>
            <a:r>
              <a:rPr lang="ja-JP" altLang="en-US" dirty="0" smtClean="0"/>
              <a:t>核膜の崩壊と再構成</a:t>
            </a:r>
            <a:endParaRPr lang="en-US" altLang="ja-JP" dirty="0" smtClean="0"/>
          </a:p>
          <a:p>
            <a:pPr lvl="1"/>
            <a:r>
              <a:rPr lang="ja-JP" altLang="en-US" dirty="0" smtClean="0"/>
              <a:t>核膜を裏打ちするラミン</a:t>
            </a:r>
            <a:endParaRPr lang="en-US" altLang="ja-JP" dirty="0" smtClean="0"/>
          </a:p>
          <a:p>
            <a:pPr lvl="1"/>
            <a:r>
              <a:rPr lang="en-US" altLang="ja-JP" dirty="0" smtClean="0"/>
              <a:t>M</a:t>
            </a:r>
            <a:r>
              <a:rPr lang="ja-JP" altLang="en-US" dirty="0" smtClean="0"/>
              <a:t>期になると基幹因子が活性化してラミンをリン酸化</a:t>
            </a:r>
            <a:endParaRPr lang="en-US" altLang="ja-JP" dirty="0" smtClean="0"/>
          </a:p>
          <a:p>
            <a:pPr lvl="1"/>
            <a:r>
              <a:rPr lang="ja-JP" altLang="en-US" dirty="0"/>
              <a:t>リン</a:t>
            </a:r>
            <a:r>
              <a:rPr lang="ja-JP" altLang="en-US" dirty="0" smtClean="0"/>
              <a:t>酸は負の電気⇒反発して崩れる</a:t>
            </a:r>
            <a:endParaRPr lang="en-US" altLang="ja-JP" dirty="0" smtClean="0"/>
          </a:p>
          <a:p>
            <a:pPr lvl="1"/>
            <a:r>
              <a:rPr lang="ja-JP" altLang="en-US" dirty="0"/>
              <a:t>基幹</a:t>
            </a:r>
            <a:r>
              <a:rPr lang="ja-JP" altLang="en-US" dirty="0" smtClean="0"/>
              <a:t>因子</a:t>
            </a:r>
            <a:endParaRPr lang="en-US" altLang="ja-JP" dirty="0" smtClean="0"/>
          </a:p>
          <a:p>
            <a:pPr lvl="2"/>
            <a:r>
              <a:rPr lang="en-US" altLang="ja-JP" dirty="0" err="1" smtClean="0"/>
              <a:t>cyclin</a:t>
            </a:r>
            <a:r>
              <a:rPr lang="en-US" altLang="ja-JP" dirty="0" smtClean="0"/>
              <a:t> &amp; </a:t>
            </a:r>
            <a:r>
              <a:rPr lang="en-US" altLang="ja-JP" dirty="0" err="1" smtClean="0"/>
              <a:t>Cdk</a:t>
            </a:r>
            <a:r>
              <a:rPr lang="en-US" altLang="ja-JP" dirty="0" smtClean="0"/>
              <a:t>(</a:t>
            </a:r>
            <a:r>
              <a:rPr lang="en-US" altLang="ja-JP" dirty="0" err="1" smtClean="0"/>
              <a:t>Cyclin</a:t>
            </a:r>
            <a:r>
              <a:rPr lang="en-US" altLang="ja-JP" dirty="0" smtClean="0"/>
              <a:t> dependent kinase)</a:t>
            </a:r>
          </a:p>
          <a:p>
            <a:pPr lvl="3"/>
            <a:r>
              <a:rPr lang="en-US" altLang="ja-JP" dirty="0" smtClean="0"/>
              <a:t>kinase</a:t>
            </a:r>
            <a:r>
              <a:rPr lang="ja-JP" altLang="en-US" dirty="0" smtClean="0"/>
              <a:t>：他のタンパク質をリン酸化する</a:t>
            </a:r>
            <a:endParaRPr lang="en-US" altLang="ja-JP" dirty="0" smtClean="0"/>
          </a:p>
        </p:txBody>
      </p:sp>
    </p:spTree>
    <p:extLst>
      <p:ext uri="{BB962C8B-B14F-4D97-AF65-F5344CB8AC3E}">
        <p14:creationId xmlns:p14="http://schemas.microsoft.com/office/powerpoint/2010/main" val="3606234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a:bodyPr>
          <a:lstStyle/>
          <a:p>
            <a:r>
              <a:rPr lang="ja-JP" altLang="en-US" dirty="0" smtClean="0"/>
              <a:t>ヒストン</a:t>
            </a:r>
            <a:endParaRPr lang="en-US" altLang="ja-JP" dirty="0" smtClean="0"/>
          </a:p>
          <a:p>
            <a:pPr lvl="1"/>
            <a:r>
              <a:rPr lang="en-US" altLang="ja-JP" dirty="0"/>
              <a:t>200</a:t>
            </a:r>
            <a:r>
              <a:rPr lang="ja-JP" altLang="en-US" dirty="0" smtClean="0"/>
              <a:t>塩基対が巻き付き、次のヒストンまで</a:t>
            </a:r>
            <a:r>
              <a:rPr lang="en-US" altLang="ja-JP" dirty="0" smtClean="0"/>
              <a:t>40</a:t>
            </a:r>
            <a:r>
              <a:rPr lang="ja-JP" altLang="en-US" dirty="0" smtClean="0"/>
              <a:t>塩基対</a:t>
            </a:r>
            <a:endParaRPr lang="en-US" altLang="ja-JP" dirty="0" smtClean="0"/>
          </a:p>
          <a:p>
            <a:r>
              <a:rPr lang="ja-JP" altLang="en-US" dirty="0" smtClean="0"/>
              <a:t>コンデンシン</a:t>
            </a:r>
            <a:endParaRPr lang="en-US" altLang="ja-JP" dirty="0" smtClean="0"/>
          </a:p>
          <a:p>
            <a:pPr lvl="1"/>
            <a:r>
              <a:rPr lang="ja-JP" altLang="en-US" dirty="0" smtClean="0"/>
              <a:t>染色体を</a:t>
            </a:r>
            <a:r>
              <a:rPr lang="en-US" altLang="ja-JP" dirty="0" smtClean="0"/>
              <a:t>1</a:t>
            </a:r>
            <a:r>
              <a:rPr lang="ja-JP" altLang="en-US" dirty="0" smtClean="0"/>
              <a:t>周してコンデンシンが単語帳の</a:t>
            </a:r>
            <a:r>
              <a:rPr lang="en-US" altLang="ja-JP" dirty="0" smtClean="0"/>
              <a:t>O</a:t>
            </a:r>
            <a:r>
              <a:rPr lang="ja-JP" altLang="en-US" dirty="0" smtClean="0"/>
              <a:t>リングのように止める</a:t>
            </a:r>
            <a:endParaRPr lang="en-US" altLang="ja-JP" dirty="0" smtClean="0"/>
          </a:p>
          <a:p>
            <a:pPr lvl="1"/>
            <a:r>
              <a:rPr lang="en-US" altLang="ja-JP" dirty="0" smtClean="0"/>
              <a:t>O</a:t>
            </a:r>
            <a:r>
              <a:rPr lang="ja-JP" altLang="en-US" dirty="0" smtClean="0"/>
              <a:t>リングの蝶つがいになっている部分が寄り集まって、それらがさらに複数積み重なる</a:t>
            </a:r>
            <a:endParaRPr lang="en-US" altLang="ja-JP" dirty="0" smtClean="0"/>
          </a:p>
          <a:p>
            <a:pPr lvl="1"/>
            <a:r>
              <a:rPr lang="ja-JP" altLang="en-US" dirty="0"/>
              <a:t>基幹</a:t>
            </a:r>
            <a:r>
              <a:rPr lang="ja-JP" altLang="en-US" dirty="0" smtClean="0"/>
              <a:t>因子の制御下においてコンデンシンが関わっていることまではわかっている</a:t>
            </a:r>
            <a:endParaRPr lang="en-US" altLang="ja-JP" dirty="0" smtClean="0"/>
          </a:p>
          <a:p>
            <a:r>
              <a:rPr lang="ja-JP" altLang="en-US" dirty="0" smtClean="0"/>
              <a:t>コヒーシン</a:t>
            </a:r>
            <a:endParaRPr lang="en-US" altLang="ja-JP" dirty="0" smtClean="0"/>
          </a:p>
          <a:p>
            <a:pPr lvl="1"/>
            <a:r>
              <a:rPr lang="ja-JP" altLang="en-US" dirty="0" smtClean="0"/>
              <a:t>コンデンシン同じような形で姉妹染色体を連結</a:t>
            </a:r>
            <a:endParaRPr lang="en-US" altLang="ja-JP" dirty="0" smtClean="0"/>
          </a:p>
        </p:txBody>
      </p:sp>
    </p:spTree>
    <p:extLst>
      <p:ext uri="{BB962C8B-B14F-4D97-AF65-F5344CB8AC3E}">
        <p14:creationId xmlns:p14="http://schemas.microsoft.com/office/powerpoint/2010/main" val="42588082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lnSpcReduction="10000"/>
          </a:bodyPr>
          <a:lstStyle/>
          <a:p>
            <a:r>
              <a:rPr lang="ja-JP" altLang="en-US" dirty="0" smtClean="0"/>
              <a:t>ゲノム</a:t>
            </a:r>
            <a:r>
              <a:rPr lang="en-US" altLang="ja-JP" dirty="0" smtClean="0"/>
              <a:t>23</a:t>
            </a:r>
            <a:r>
              <a:rPr lang="ja-JP" altLang="en-US" dirty="0" smtClean="0"/>
              <a:t>本</a:t>
            </a:r>
            <a:r>
              <a:rPr lang="en-US" altLang="ja-JP" dirty="0" smtClean="0"/>
              <a:t>×</a:t>
            </a:r>
            <a:r>
              <a:rPr lang="ja-JP" altLang="en-US" dirty="0" smtClean="0"/>
              <a:t>２＝</a:t>
            </a:r>
            <a:r>
              <a:rPr lang="en-US" altLang="ja-JP" dirty="0" smtClean="0"/>
              <a:t>46</a:t>
            </a:r>
            <a:r>
              <a:rPr lang="ja-JP" altLang="en-US" dirty="0" smtClean="0"/>
              <a:t>本</a:t>
            </a:r>
            <a:endParaRPr lang="en-US" altLang="ja-JP" dirty="0" smtClean="0"/>
          </a:p>
          <a:p>
            <a:pPr lvl="1"/>
            <a:r>
              <a:rPr lang="ja-JP" altLang="en-US" dirty="0" smtClean="0"/>
              <a:t>両末端＝テロメア：複製不可の場所</a:t>
            </a:r>
            <a:endParaRPr lang="en-US" altLang="ja-JP" dirty="0" smtClean="0"/>
          </a:p>
          <a:p>
            <a:pPr lvl="1"/>
            <a:r>
              <a:rPr lang="ja-JP" altLang="en-US" dirty="0" smtClean="0"/>
              <a:t>複製のたびに短くなるが、生殖細胞においてはテロメアーゼが伸長してくれる（じゃないと、短い</a:t>
            </a:r>
            <a:r>
              <a:rPr lang="en-US" altLang="ja-JP" dirty="0" smtClean="0"/>
              <a:t>DNA</a:t>
            </a:r>
            <a:r>
              <a:rPr lang="ja-JP" altLang="en-US" dirty="0" smtClean="0"/>
              <a:t>分子の子が産まれる）</a:t>
            </a:r>
            <a:endParaRPr lang="en-US" altLang="ja-JP" dirty="0" smtClean="0"/>
          </a:p>
          <a:p>
            <a:pPr lvl="1"/>
            <a:r>
              <a:rPr lang="ja-JP" altLang="en-US" dirty="0"/>
              <a:t>体細胞</a:t>
            </a:r>
            <a:r>
              <a:rPr lang="ja-JP" altLang="en-US" dirty="0" smtClean="0"/>
              <a:t>においてはテロメアーゼは発現しない</a:t>
            </a:r>
            <a:endParaRPr lang="en-US" altLang="ja-JP" dirty="0" smtClean="0"/>
          </a:p>
          <a:p>
            <a:pPr lvl="1"/>
            <a:r>
              <a:rPr lang="ja-JP" altLang="en-US" dirty="0" smtClean="0"/>
              <a:t>体細胞が分裂を繰り返し、一定の長さまで短くなると分裂がストップする</a:t>
            </a:r>
            <a:endParaRPr lang="en-US" altLang="ja-JP" dirty="0" smtClean="0"/>
          </a:p>
          <a:p>
            <a:pPr lvl="1"/>
            <a:r>
              <a:rPr lang="ja-JP" altLang="en-US" dirty="0" smtClean="0"/>
              <a:t>遺伝子の中央にあるのはセントロメア</a:t>
            </a:r>
            <a:endParaRPr lang="en-US" altLang="ja-JP" dirty="0" smtClean="0"/>
          </a:p>
          <a:p>
            <a:pPr lvl="1"/>
            <a:r>
              <a:rPr lang="ja-JP" altLang="en-US" dirty="0" smtClean="0"/>
              <a:t>セントロメア＝</a:t>
            </a:r>
            <a:r>
              <a:rPr lang="en-US" altLang="ja-JP" dirty="0" smtClean="0"/>
              <a:t>DNA</a:t>
            </a:r>
            <a:r>
              <a:rPr lang="ja-JP" altLang="en-US" dirty="0" smtClean="0"/>
              <a:t>分子塩基配列</a:t>
            </a:r>
            <a:endParaRPr lang="en-US" altLang="ja-JP" dirty="0" smtClean="0"/>
          </a:p>
          <a:p>
            <a:r>
              <a:rPr lang="ja-JP" altLang="en-US" dirty="0" smtClean="0"/>
              <a:t>微小管が中心体から伸びてきた時に染色体のところで動原体に引っ掛かり、分解されていく</a:t>
            </a:r>
            <a:endParaRPr lang="en-US" altLang="ja-JP" dirty="0" smtClean="0"/>
          </a:p>
        </p:txBody>
      </p:sp>
    </p:spTree>
    <p:extLst>
      <p:ext uri="{BB962C8B-B14F-4D97-AF65-F5344CB8AC3E}">
        <p14:creationId xmlns:p14="http://schemas.microsoft.com/office/powerpoint/2010/main" val="32520327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a:bodyPr>
          <a:lstStyle/>
          <a:p>
            <a:r>
              <a:rPr lang="ja-JP" altLang="en-US" dirty="0" smtClean="0"/>
              <a:t>微小管に付着していない動原体がすべて微小管に付着すると、結果的にコヒーシンの不活性化をするということになる</a:t>
            </a:r>
            <a:endParaRPr lang="en-US" altLang="ja-JP" dirty="0" smtClean="0"/>
          </a:p>
          <a:p>
            <a:r>
              <a:rPr lang="ja-JP" altLang="en-US" dirty="0"/>
              <a:t>微小管</a:t>
            </a:r>
            <a:r>
              <a:rPr lang="ja-JP" altLang="en-US" dirty="0" smtClean="0"/>
              <a:t>に付着していない動原体は</a:t>
            </a:r>
            <a:r>
              <a:rPr lang="en-US" altLang="ja-JP" dirty="0" smtClean="0"/>
              <a:t>APC/C</a:t>
            </a:r>
            <a:r>
              <a:rPr lang="ja-JP" altLang="en-US" dirty="0" smtClean="0"/>
              <a:t>を抑制</a:t>
            </a:r>
            <a:endParaRPr lang="en-US" altLang="ja-JP" dirty="0" smtClean="0"/>
          </a:p>
          <a:p>
            <a:r>
              <a:rPr lang="en-US" altLang="ja-JP" dirty="0" smtClean="0"/>
              <a:t>APC/C</a:t>
            </a:r>
            <a:r>
              <a:rPr lang="ja-JP" altLang="en-US" dirty="0" smtClean="0"/>
              <a:t>はセキュリンを抑制</a:t>
            </a:r>
            <a:endParaRPr lang="en-US" altLang="ja-JP" dirty="0" smtClean="0"/>
          </a:p>
        </p:txBody>
      </p:sp>
    </p:spTree>
    <p:extLst>
      <p:ext uri="{BB962C8B-B14F-4D97-AF65-F5344CB8AC3E}">
        <p14:creationId xmlns:p14="http://schemas.microsoft.com/office/powerpoint/2010/main" val="32520327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a:bodyPr>
          <a:lstStyle/>
          <a:p>
            <a:r>
              <a:rPr lang="ja-JP" altLang="en-US" dirty="0" smtClean="0"/>
              <a:t>メチル化</a:t>
            </a:r>
            <a:endParaRPr lang="en-US" altLang="ja-JP" dirty="0" smtClean="0"/>
          </a:p>
          <a:p>
            <a:pPr lvl="1"/>
            <a:r>
              <a:rPr lang="ja-JP" altLang="en-US" dirty="0"/>
              <a:t>分子</a:t>
            </a:r>
            <a:r>
              <a:rPr lang="ja-JP" altLang="en-US" dirty="0" smtClean="0"/>
              <a:t>の付加による様々な修飾</a:t>
            </a:r>
            <a:endParaRPr lang="en-US" altLang="ja-JP" dirty="0" smtClean="0"/>
          </a:p>
          <a:p>
            <a:pPr lvl="1"/>
            <a:r>
              <a:rPr lang="ja-JP" altLang="en-US" dirty="0" smtClean="0"/>
              <a:t>メチル化したグアニンの相補塩基対は</a:t>
            </a:r>
            <a:r>
              <a:rPr lang="en-US" altLang="ja-JP" dirty="0" smtClean="0"/>
              <a:t>T</a:t>
            </a:r>
            <a:r>
              <a:rPr lang="ja-JP" altLang="en-US" dirty="0" smtClean="0"/>
              <a:t>になってしまい、元と変わってしまう</a:t>
            </a:r>
            <a:endParaRPr lang="en-US" altLang="ja-JP" dirty="0" smtClean="0"/>
          </a:p>
          <a:p>
            <a:r>
              <a:rPr lang="ja-JP" altLang="en-US" dirty="0"/>
              <a:t>シトシン</a:t>
            </a:r>
            <a:r>
              <a:rPr lang="ja-JP" altLang="en-US" dirty="0" smtClean="0"/>
              <a:t>のメチル化による新規合成鎖の判別</a:t>
            </a:r>
            <a:endParaRPr lang="en-US" altLang="ja-JP" dirty="0" smtClean="0"/>
          </a:p>
          <a:p>
            <a:pPr lvl="1"/>
            <a:r>
              <a:rPr lang="en-US" altLang="ja-JP" dirty="0" smtClean="0"/>
              <a:t>DNA</a:t>
            </a:r>
            <a:r>
              <a:rPr lang="ja-JP" altLang="en-US" dirty="0" smtClean="0"/>
              <a:t>合成酵素は機能上の制約がものすごく多い</a:t>
            </a:r>
            <a:endParaRPr lang="en-US" altLang="ja-JP" dirty="0" smtClean="0"/>
          </a:p>
          <a:p>
            <a:pPr lvl="1"/>
            <a:r>
              <a:rPr lang="en-US" altLang="ja-JP" dirty="0" smtClean="0"/>
              <a:t>DNA</a:t>
            </a:r>
            <a:r>
              <a:rPr lang="ja-JP" altLang="en-US" dirty="0" smtClean="0"/>
              <a:t>合成酵素のもう一つ困ったことは、新規の合成反応においてエラーが</a:t>
            </a:r>
            <a:r>
              <a:rPr lang="en-US" altLang="ja-JP" dirty="0" smtClean="0"/>
              <a:t>1000</a:t>
            </a:r>
            <a:r>
              <a:rPr lang="ja-JP" altLang="en-US" dirty="0" smtClean="0"/>
              <a:t>個～</a:t>
            </a:r>
            <a:r>
              <a:rPr lang="en-US" altLang="ja-JP" dirty="0" smtClean="0"/>
              <a:t>10000</a:t>
            </a:r>
            <a:r>
              <a:rPr lang="ja-JP" altLang="en-US" dirty="0" smtClean="0"/>
              <a:t>個ぐらいに</a:t>
            </a:r>
            <a:r>
              <a:rPr lang="en-US" altLang="ja-JP" dirty="0" smtClean="0"/>
              <a:t>1</a:t>
            </a:r>
            <a:r>
              <a:rPr lang="ja-JP" altLang="en-US" dirty="0" smtClean="0"/>
              <a:t>個出てくる</a:t>
            </a:r>
            <a:endParaRPr lang="en-US" altLang="ja-JP" dirty="0" smtClean="0"/>
          </a:p>
          <a:p>
            <a:r>
              <a:rPr lang="ja-JP" altLang="en-US" dirty="0"/>
              <a:t>それ以外</a:t>
            </a:r>
            <a:r>
              <a:rPr lang="ja-JP" altLang="en-US" dirty="0" smtClean="0"/>
              <a:t>の修飾</a:t>
            </a:r>
            <a:endParaRPr lang="en-US" altLang="ja-JP" dirty="0" smtClean="0"/>
          </a:p>
          <a:p>
            <a:pPr lvl="1"/>
            <a:r>
              <a:rPr lang="ja-JP" altLang="en-US" dirty="0" smtClean="0"/>
              <a:t>脱アミノ化（水分子の相互作用による）</a:t>
            </a:r>
            <a:endParaRPr lang="en-US" altLang="ja-JP" dirty="0" smtClean="0"/>
          </a:p>
          <a:p>
            <a:pPr lvl="2"/>
            <a:r>
              <a:rPr lang="ja-JP" altLang="en-US" dirty="0" smtClean="0"/>
              <a:t>シトシン⇒（脱アミノ化）⇒ウラシル　</a:t>
            </a:r>
            <a:r>
              <a:rPr lang="en-US" altLang="ja-JP" dirty="0" smtClean="0"/>
              <a:t>etc…</a:t>
            </a:r>
            <a:endParaRPr lang="en-US" altLang="ja-JP" dirty="0" smtClean="0"/>
          </a:p>
        </p:txBody>
      </p:sp>
    </p:spTree>
    <p:extLst>
      <p:ext uri="{BB962C8B-B14F-4D97-AF65-F5344CB8AC3E}">
        <p14:creationId xmlns:p14="http://schemas.microsoft.com/office/powerpoint/2010/main" val="32520327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a:bodyPr>
          <a:lstStyle/>
          <a:p>
            <a:r>
              <a:rPr lang="en-US" altLang="ja-JP" dirty="0" smtClean="0"/>
              <a:t>DNA</a:t>
            </a:r>
            <a:r>
              <a:rPr lang="ja-JP" altLang="en-US" dirty="0" smtClean="0"/>
              <a:t>損傷への対応：チェックポイントシステム</a:t>
            </a:r>
            <a:endParaRPr lang="en-US" altLang="ja-JP" dirty="0" smtClean="0"/>
          </a:p>
          <a:p>
            <a:pPr lvl="1"/>
            <a:r>
              <a:rPr lang="ja-JP" altLang="en-US" dirty="0" smtClean="0"/>
              <a:t>基本：細胞周期の進行を止め、修復できるまで待つ</a:t>
            </a:r>
            <a:endParaRPr lang="en-US" altLang="ja-JP" dirty="0" smtClean="0"/>
          </a:p>
          <a:p>
            <a:pPr lvl="2"/>
            <a:r>
              <a:rPr lang="ja-JP" altLang="en-US" dirty="0"/>
              <a:t>多細胞</a:t>
            </a:r>
            <a:r>
              <a:rPr lang="ja-JP" altLang="en-US" dirty="0" smtClean="0"/>
              <a:t>生物：自発的に死ぬ（アポトーシス）</a:t>
            </a:r>
            <a:endParaRPr lang="en-US" altLang="ja-JP" dirty="0" smtClean="0"/>
          </a:p>
          <a:p>
            <a:pPr lvl="2"/>
            <a:r>
              <a:rPr lang="ja-JP" altLang="en-US" dirty="0"/>
              <a:t>単細胞</a:t>
            </a:r>
            <a:r>
              <a:rPr lang="ja-JP" altLang="en-US" dirty="0" smtClean="0"/>
              <a:t>生物：ダメ元で分裂する（アダプテーション）</a:t>
            </a:r>
            <a:endParaRPr lang="en-US" altLang="ja-JP" dirty="0" smtClean="0"/>
          </a:p>
          <a:p>
            <a:pPr lvl="1"/>
            <a:r>
              <a:rPr lang="en-US" altLang="ja-JP" dirty="0" smtClean="0"/>
              <a:t>p53</a:t>
            </a:r>
            <a:r>
              <a:rPr lang="ja-JP" altLang="en-US" dirty="0" smtClean="0"/>
              <a:t>の活性化：基幹因子の不活性化を促し、細胞周期を止めている間に修復をする</a:t>
            </a:r>
            <a:endParaRPr lang="en-US" altLang="ja-JP" dirty="0" smtClean="0"/>
          </a:p>
          <a:p>
            <a:pPr lvl="1"/>
            <a:r>
              <a:rPr lang="ja-JP" altLang="en-US" dirty="0"/>
              <a:t>直しきれない</a:t>
            </a:r>
            <a:r>
              <a:rPr lang="ja-JP" altLang="en-US" dirty="0" smtClean="0"/>
              <a:t>場合はアポトーシス（自発的に死ぬスイッチをポチッと</a:t>
            </a:r>
            <a:r>
              <a:rPr lang="ja-JP" altLang="en-US" dirty="0" err="1" smtClean="0"/>
              <a:t>な</a:t>
            </a:r>
            <a:r>
              <a:rPr lang="ja-JP" altLang="en-US" dirty="0" smtClean="0"/>
              <a:t>）</a:t>
            </a:r>
            <a:endParaRPr lang="en-US" altLang="ja-JP" dirty="0" smtClean="0"/>
          </a:p>
          <a:p>
            <a:pPr lvl="1"/>
            <a:r>
              <a:rPr lang="ja-JP" altLang="en-US"/>
              <a:t>細胞</a:t>
            </a:r>
            <a:r>
              <a:rPr lang="ja-JP" altLang="en-US" smtClean="0"/>
              <a:t>の自発死がガン化を防ぐ</a:t>
            </a:r>
            <a:endParaRPr lang="en-US" altLang="ja-JP" dirty="0" smtClean="0"/>
          </a:p>
        </p:txBody>
      </p:sp>
    </p:spTree>
    <p:extLst>
      <p:ext uri="{BB962C8B-B14F-4D97-AF65-F5344CB8AC3E}">
        <p14:creationId xmlns:p14="http://schemas.microsoft.com/office/powerpoint/2010/main" val="15091956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933</TotalTime>
  <Words>456</Words>
  <Application>Microsoft Office PowerPoint</Application>
  <PresentationFormat>画面に合わせる (4:3)</PresentationFormat>
  <Paragraphs>44</Paragraphs>
  <Slides>7</Slides>
  <Notes>0</Notes>
  <HiddenSlides>0</HiddenSlides>
  <MMClips>0</MMClips>
  <ScaleCrop>false</ScaleCrop>
  <HeadingPairs>
    <vt:vector size="4" baseType="variant">
      <vt:variant>
        <vt:lpstr>テーマ</vt:lpstr>
      </vt:variant>
      <vt:variant>
        <vt:i4>1</vt:i4>
      </vt:variant>
      <vt:variant>
        <vt:lpstr>スライド タイトル</vt:lpstr>
      </vt:variant>
      <vt:variant>
        <vt:i4>7</vt:i4>
      </vt:variant>
    </vt:vector>
  </HeadingPairs>
  <TitlesOfParts>
    <vt:vector size="8" baseType="lpstr">
      <vt:lpstr>Office テーマ</vt:lpstr>
      <vt:lpstr>20120718</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20120427</dc:title>
  <dc:creator>Ishida</dc:creator>
  <cp:lastModifiedBy>Ishida</cp:lastModifiedBy>
  <cp:revision>100</cp:revision>
  <dcterms:created xsi:type="dcterms:W3CDTF">2012-04-27T00:00:58Z</dcterms:created>
  <dcterms:modified xsi:type="dcterms:W3CDTF">2012-07-18T10:25:47Z</dcterms:modified>
</cp:coreProperties>
</file>