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1" r:id="rId3"/>
    <p:sldId id="308" r:id="rId4"/>
    <p:sldId id="312" r:id="rId5"/>
    <p:sldId id="309" r:id="rId6"/>
    <p:sldId id="310" r:id="rId7"/>
    <p:sldId id="313" r:id="rId8"/>
    <p:sldId id="314" r:id="rId9"/>
    <p:sldId id="315" r:id="rId10"/>
    <p:sldId id="316" r:id="rId11"/>
    <p:sldId id="317" r:id="rId1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24" autoAdjust="0"/>
    <p:restoredTop sz="94660"/>
  </p:normalViewPr>
  <p:slideViewPr>
    <p:cSldViewPr>
      <p:cViewPr varScale="1">
        <p:scale>
          <a:sx n="68" d="100"/>
          <a:sy n="68" d="100"/>
        </p:scale>
        <p:origin x="-1518" y="-9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2012/7/13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2012/7/13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2012/7/13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2012/7/13</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90ED720-0104-4369-84BC-D37694168613}" type="datetimeFigureOut">
              <a:rPr kumimoji="1" lang="ja-JP" altLang="en-US" smtClean="0"/>
              <a:t>2012/7/13</a:t>
            </a:fld>
            <a:endParaRPr kumimoji="1" lang="ja-JP" altLang="en-US" dirty="0"/>
          </a:p>
        </p:txBody>
      </p:sp>
      <p:sp>
        <p:nvSpPr>
          <p:cNvPr id="8" name="フッター プレースホルダ 7"/>
          <p:cNvSpPr>
            <a:spLocks noGrp="1"/>
          </p:cNvSpPr>
          <p:nvPr>
            <p:ph type="ftr" sz="quarter" idx="11"/>
          </p:nvPr>
        </p:nvSpPr>
        <p:spPr/>
        <p:txBody>
          <a:bodyPr/>
          <a:lstStyle/>
          <a:p>
            <a:endParaRPr kumimoji="1" lang="ja-JP" altLang="en-US" dirty="0"/>
          </a:p>
        </p:txBody>
      </p:sp>
      <p:sp>
        <p:nvSpPr>
          <p:cNvPr id="9" name="スライド番号プレースホルダ 8"/>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E90ED720-0104-4369-84BC-D37694168613}" type="datetimeFigureOut">
              <a:rPr kumimoji="1" lang="ja-JP" altLang="en-US" smtClean="0"/>
              <a:t>2012/7/13</a:t>
            </a:fld>
            <a:endParaRPr kumimoji="1" lang="ja-JP" altLang="en-US" dirty="0"/>
          </a:p>
        </p:txBody>
      </p:sp>
      <p:sp>
        <p:nvSpPr>
          <p:cNvPr id="4" name="フッター プレースホルダ 3"/>
          <p:cNvSpPr>
            <a:spLocks noGrp="1"/>
          </p:cNvSpPr>
          <p:nvPr>
            <p:ph type="ftr" sz="quarter" idx="11"/>
          </p:nvPr>
        </p:nvSpPr>
        <p:spPr/>
        <p:txBody>
          <a:bodyPr/>
          <a:lstStyle/>
          <a:p>
            <a:endParaRPr kumimoji="1" lang="ja-JP" altLang="en-US" dirty="0"/>
          </a:p>
        </p:txBody>
      </p:sp>
      <p:sp>
        <p:nvSpPr>
          <p:cNvPr id="5" name="スライド番号プレースホルダ 4"/>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E90ED720-0104-4369-84BC-D37694168613}" type="datetimeFigureOut">
              <a:rPr kumimoji="1" lang="ja-JP" altLang="en-US" smtClean="0"/>
              <a:t>2012/7/13</a:t>
            </a:fld>
            <a:endParaRPr kumimoji="1" lang="ja-JP" altLang="en-US" dirty="0"/>
          </a:p>
        </p:txBody>
      </p:sp>
      <p:sp>
        <p:nvSpPr>
          <p:cNvPr id="3" name="フッター プレースホルダ 2"/>
          <p:cNvSpPr>
            <a:spLocks noGrp="1"/>
          </p:cNvSpPr>
          <p:nvPr>
            <p:ph type="ftr" sz="quarter" idx="11"/>
          </p:nvPr>
        </p:nvSpPr>
        <p:spPr/>
        <p:txBody>
          <a:bodyPr/>
          <a:lstStyle/>
          <a:p>
            <a:endParaRPr kumimoji="1" lang="ja-JP" altLang="en-US" dirty="0"/>
          </a:p>
        </p:txBody>
      </p:sp>
      <p:sp>
        <p:nvSpPr>
          <p:cNvPr id="4" name="スライド番号プレースホルダ 3"/>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2012/7/13</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E90ED720-0104-4369-84BC-D37694168613}" type="datetimeFigureOut">
              <a:rPr kumimoji="1" lang="ja-JP" altLang="en-US" smtClean="0"/>
              <a:t>2012/7/13</a:t>
            </a:fld>
            <a:endParaRPr kumimoji="1" lang="ja-JP" altLang="en-US" dirty="0"/>
          </a:p>
        </p:txBody>
      </p:sp>
      <p:sp>
        <p:nvSpPr>
          <p:cNvPr id="6" name="フッター プレースホルダ 5"/>
          <p:cNvSpPr>
            <a:spLocks noGrp="1"/>
          </p:cNvSpPr>
          <p:nvPr>
            <p:ph type="ftr" sz="quarter" idx="11"/>
          </p:nvPr>
        </p:nvSpPr>
        <p:spPr/>
        <p:txBody>
          <a:bodyPr/>
          <a:lstStyle/>
          <a:p>
            <a:endParaRPr kumimoji="1" lang="ja-JP" altLang="en-US" dirty="0"/>
          </a:p>
        </p:txBody>
      </p:sp>
      <p:sp>
        <p:nvSpPr>
          <p:cNvPr id="7" name="スライド番号プレースホルダ 6"/>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2012/7/13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E90ED720-0104-4369-84BC-D37694168613}" type="datetimeFigureOut">
              <a:rPr kumimoji="1" lang="ja-JP" altLang="en-US" smtClean="0"/>
              <a:t>2012/7/13</a:t>
            </a:fld>
            <a:endParaRPr kumimoji="1" lang="ja-JP" altLang="en-US" dirty="0"/>
          </a:p>
        </p:txBody>
      </p:sp>
      <p:sp>
        <p:nvSpPr>
          <p:cNvPr id="5" name="フッター プレースホルダ 4"/>
          <p:cNvSpPr>
            <a:spLocks noGrp="1"/>
          </p:cNvSpPr>
          <p:nvPr>
            <p:ph type="ftr" sz="quarter" idx="11"/>
          </p:nvPr>
        </p:nvSpPr>
        <p:spPr/>
        <p:txBody>
          <a:bodyPr/>
          <a:lstStyle/>
          <a:p>
            <a:endParaRPr kumimoji="1" lang="ja-JP" altLang="en-US" dirty="0"/>
          </a:p>
        </p:txBody>
      </p:sp>
      <p:sp>
        <p:nvSpPr>
          <p:cNvPr id="6" name="スライド番号プレースホルダ 5"/>
          <p:cNvSpPr>
            <a:spLocks noGrp="1"/>
          </p:cNvSpPr>
          <p:nvPr>
            <p:ph type="sldNum" sz="quarter" idx="12"/>
          </p:nvPr>
        </p:nvSpPr>
        <p:spPr/>
        <p:txBody>
          <a:bodyPr/>
          <a:lstStyle/>
          <a:p>
            <a:fld id="{D2D8002D-B5B0-4BAC-B1F6-782DDCCE6D9C}" type="slidenum">
              <a:rPr kumimoji="1" lang="ja-JP" altLang="en-US" smtClean="0"/>
              <a:t>‹#›</a:t>
            </a:fld>
            <a:endParaRPr kumimoji="1" lang="ja-JP"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0ED720-0104-4369-84BC-D37694168613}" type="datetimeFigureOut">
              <a:rPr kumimoji="1" lang="ja-JP" altLang="en-US" smtClean="0"/>
              <a:t>2012/7/13</a:t>
            </a:fld>
            <a:endParaRPr kumimoji="1" lang="ja-JP" altLang="en-US" dirty="0"/>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D8002D-B5B0-4BAC-B1F6-782DDCCE6D9C}" type="slidenum">
              <a:rPr kumimoji="1" lang="ja-JP" altLang="en-US" smtClean="0"/>
              <a:t>‹#›</a:t>
            </a:fld>
            <a:endParaRPr kumimoji="1" lang="ja-JP"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133.100.212.50/~bc1/Biochem/checkpnt.ht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20120713</a:t>
            </a:r>
            <a:endParaRPr kumimoji="1" lang="ja-JP" altLang="en-US" dirty="0"/>
          </a:p>
        </p:txBody>
      </p:sp>
      <p:sp>
        <p:nvSpPr>
          <p:cNvPr id="3" name="サブタイトル 2"/>
          <p:cNvSpPr>
            <a:spLocks noGrp="1"/>
          </p:cNvSpPr>
          <p:nvPr>
            <p:ph type="subTitle" idx="1"/>
          </p:nvPr>
        </p:nvSpPr>
        <p:spPr/>
        <p:txBody>
          <a:bodyPr/>
          <a:lstStyle/>
          <a:p>
            <a:r>
              <a:rPr lang="en-US" altLang="ja-JP" dirty="0">
                <a:hlinkClick r:id="rId2"/>
              </a:rPr>
              <a:t>http://133.100.212.50/~bc1/Biochem/checkpnt.htm</a:t>
            </a:r>
            <a:endParaRPr kumimoji="1" lang="ja-JP" altLang="en-US" dirty="0"/>
          </a:p>
        </p:txBody>
      </p:sp>
    </p:spTree>
    <p:extLst>
      <p:ext uri="{BB962C8B-B14F-4D97-AF65-F5344CB8AC3E}">
        <p14:creationId xmlns:p14="http://schemas.microsoft.com/office/powerpoint/2010/main" val="7357506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a:bodyPr>
          <a:lstStyle/>
          <a:p>
            <a:r>
              <a:rPr lang="ja-JP" altLang="en-US" dirty="0" smtClean="0"/>
              <a:t>コヒーシン（姉妹染色体を結合）</a:t>
            </a:r>
            <a:endParaRPr lang="en-US" altLang="ja-JP" dirty="0" smtClean="0"/>
          </a:p>
          <a:p>
            <a:r>
              <a:rPr lang="ja-JP" altLang="en-US" dirty="0" smtClean="0"/>
              <a:t>セパレース</a:t>
            </a:r>
            <a:endParaRPr lang="en-US" altLang="ja-JP" dirty="0" smtClean="0"/>
          </a:p>
          <a:p>
            <a:r>
              <a:rPr lang="ja-JP" altLang="en-US" dirty="0" smtClean="0"/>
              <a:t>セキュリン</a:t>
            </a:r>
            <a:endParaRPr lang="en-US" altLang="ja-JP" dirty="0" smtClean="0"/>
          </a:p>
          <a:p>
            <a:r>
              <a:rPr lang="en-US" altLang="ja-JP" dirty="0" smtClean="0"/>
              <a:t>APC/C</a:t>
            </a:r>
          </a:p>
          <a:p>
            <a:r>
              <a:rPr lang="ja-JP" altLang="en-US" dirty="0"/>
              <a:t>基幹</a:t>
            </a:r>
            <a:r>
              <a:rPr lang="ja-JP" altLang="en-US" dirty="0" smtClean="0"/>
              <a:t>因子</a:t>
            </a:r>
            <a:endParaRPr lang="en-US" altLang="ja-JP" dirty="0" smtClean="0"/>
          </a:p>
          <a:p>
            <a:r>
              <a:rPr lang="ja-JP" altLang="en-US" dirty="0"/>
              <a:t>動</a:t>
            </a:r>
            <a:r>
              <a:rPr lang="ja-JP" altLang="en-US" dirty="0" smtClean="0"/>
              <a:t>原体</a:t>
            </a:r>
            <a:endParaRPr lang="en-US" altLang="ja-JP" dirty="0" smtClean="0"/>
          </a:p>
          <a:p>
            <a:pPr lvl="1"/>
            <a:r>
              <a:rPr lang="ja-JP" altLang="en-US" dirty="0" smtClean="0"/>
              <a:t>全ての動原体に微小管が付着するとセパレースが活性化され、コヒーシンが不活性化されるので姉妹染色体が分離する</a:t>
            </a:r>
            <a:endParaRPr lang="en-US" altLang="ja-JP" dirty="0" smtClean="0"/>
          </a:p>
        </p:txBody>
      </p:sp>
    </p:spTree>
    <p:extLst>
      <p:ext uri="{BB962C8B-B14F-4D97-AF65-F5344CB8AC3E}">
        <p14:creationId xmlns:p14="http://schemas.microsoft.com/office/powerpoint/2010/main" val="360623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lnSpcReduction="10000"/>
          </a:bodyPr>
          <a:lstStyle/>
          <a:p>
            <a:r>
              <a:rPr lang="ja-JP" altLang="en-US" dirty="0" smtClean="0"/>
              <a:t>ガンの定義</a:t>
            </a:r>
            <a:endParaRPr lang="en-US" altLang="ja-JP" dirty="0" smtClean="0"/>
          </a:p>
          <a:p>
            <a:pPr lvl="1"/>
            <a:r>
              <a:rPr lang="ja-JP" altLang="en-US" dirty="0" smtClean="0"/>
              <a:t>無秩序に増殖する</a:t>
            </a:r>
            <a:r>
              <a:rPr lang="ja-JP" altLang="en-US" dirty="0"/>
              <a:t>状態を良性腫瘍</a:t>
            </a:r>
            <a:r>
              <a:rPr lang="en-US" altLang="ja-JP" dirty="0"/>
              <a:t>(benign tumor)</a:t>
            </a:r>
            <a:r>
              <a:rPr lang="ja-JP" altLang="en-US" dirty="0"/>
              <a:t>こぶ、</a:t>
            </a:r>
            <a:r>
              <a:rPr lang="ja-JP" altLang="en-US" dirty="0" smtClean="0"/>
              <a:t>おでき</a:t>
            </a:r>
            <a:r>
              <a:rPr lang="ja-JP" altLang="en-US" dirty="0" smtClean="0"/>
              <a:t>という</a:t>
            </a:r>
            <a:endParaRPr lang="en-US" altLang="ja-JP" dirty="0" smtClean="0"/>
          </a:p>
          <a:p>
            <a:pPr lvl="1"/>
            <a:r>
              <a:rPr lang="ja-JP" altLang="en-US" dirty="0" smtClean="0"/>
              <a:t>その上で周囲に対する浸潤性および転移性を獲得すると</a:t>
            </a:r>
            <a:r>
              <a:rPr lang="ja-JP" altLang="en-US" dirty="0"/>
              <a:t>悪性腫瘍</a:t>
            </a:r>
            <a:r>
              <a:rPr lang="en-US" altLang="ja-JP" dirty="0"/>
              <a:t>(malignant tumor</a:t>
            </a:r>
            <a:r>
              <a:rPr lang="en-US" altLang="ja-JP" dirty="0" smtClean="0"/>
              <a:t>)</a:t>
            </a:r>
            <a:r>
              <a:rPr lang="ja-JP" altLang="en-US" dirty="0" smtClean="0"/>
              <a:t>という</a:t>
            </a:r>
            <a:endParaRPr lang="en-US" altLang="ja-JP" dirty="0" smtClean="0"/>
          </a:p>
          <a:p>
            <a:r>
              <a:rPr lang="en-US" altLang="ja-JP" dirty="0" smtClean="0"/>
              <a:t>P293</a:t>
            </a:r>
          </a:p>
          <a:p>
            <a:pPr lvl="1"/>
            <a:r>
              <a:rPr lang="ja-JP" altLang="en-US" dirty="0"/>
              <a:t>表皮細胞</a:t>
            </a:r>
            <a:r>
              <a:rPr lang="ja-JP" altLang="en-US" dirty="0" smtClean="0"/>
              <a:t>の構成</a:t>
            </a:r>
            <a:endParaRPr lang="en-US" altLang="ja-JP" dirty="0" smtClean="0"/>
          </a:p>
          <a:p>
            <a:pPr lvl="2"/>
            <a:r>
              <a:rPr lang="ja-JP" altLang="en-US" dirty="0" smtClean="0"/>
              <a:t>表皮細胞の基底部分（真皮）が分裂（分化細胞）</a:t>
            </a:r>
            <a:endParaRPr lang="en-US" altLang="ja-JP" dirty="0" smtClean="0"/>
          </a:p>
          <a:p>
            <a:pPr lvl="2"/>
            <a:r>
              <a:rPr lang="ja-JP" altLang="en-US" dirty="0" smtClean="0"/>
              <a:t>分化細胞は一過性の増殖細胞であり、終末分化後は分裂をやめ表皮の上側で垢となる</a:t>
            </a:r>
            <a:endParaRPr lang="en-US" altLang="ja-JP" dirty="0" smtClean="0"/>
          </a:p>
          <a:p>
            <a:pPr lvl="2"/>
            <a:r>
              <a:rPr lang="ja-JP" altLang="en-US" u="sng" dirty="0"/>
              <a:t>表皮に</a:t>
            </a:r>
            <a:r>
              <a:rPr lang="ja-JP" altLang="en-US" u="sng" dirty="0" smtClean="0"/>
              <a:t>おいて分裂をやめた細胞は条件をそろえてやれば分裂は可能。</a:t>
            </a:r>
            <a:endParaRPr lang="en-US" altLang="ja-JP" u="sng" dirty="0" smtClean="0"/>
          </a:p>
          <a:p>
            <a:pPr lvl="2"/>
            <a:r>
              <a:rPr lang="ja-JP" altLang="en-US" u="sng" dirty="0" smtClean="0"/>
              <a:t>成体：恒常性が維持＝細胞増殖が負に制御されている</a:t>
            </a:r>
            <a:endParaRPr lang="en-US" altLang="ja-JP" u="sng" dirty="0" smtClean="0"/>
          </a:p>
        </p:txBody>
      </p:sp>
    </p:spTree>
    <p:extLst>
      <p:ext uri="{BB962C8B-B14F-4D97-AF65-F5344CB8AC3E}">
        <p14:creationId xmlns:p14="http://schemas.microsoft.com/office/powerpoint/2010/main" val="13950388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a:bodyPr>
          <a:lstStyle/>
          <a:p>
            <a:r>
              <a:rPr lang="en-US" altLang="ja-JP" dirty="0" smtClean="0"/>
              <a:t>P294</a:t>
            </a:r>
            <a:r>
              <a:rPr lang="ja-JP" altLang="en-US" dirty="0" smtClean="0"/>
              <a:t>～</a:t>
            </a:r>
            <a:r>
              <a:rPr lang="en-US" altLang="ja-JP" dirty="0" smtClean="0"/>
              <a:t>296</a:t>
            </a:r>
          </a:p>
          <a:p>
            <a:pPr lvl="1"/>
            <a:r>
              <a:rPr lang="ja-JP" altLang="en-US" dirty="0"/>
              <a:t>増殖</a:t>
            </a:r>
            <a:r>
              <a:rPr lang="ja-JP" altLang="en-US" dirty="0" smtClean="0"/>
              <a:t>因子</a:t>
            </a:r>
            <a:r>
              <a:rPr lang="en-US" altLang="ja-JP" dirty="0" smtClean="0"/>
              <a:t>-</a:t>
            </a:r>
            <a:r>
              <a:rPr lang="ja-JP" altLang="en-US" dirty="0" smtClean="0"/>
              <a:t>原形質膜受容体</a:t>
            </a:r>
            <a:r>
              <a:rPr lang="en-US" altLang="ja-JP" dirty="0" smtClean="0"/>
              <a:t>-</a:t>
            </a:r>
            <a:r>
              <a:rPr lang="ja-JP" altLang="en-US" dirty="0" smtClean="0"/>
              <a:t>シグナル伝達</a:t>
            </a:r>
            <a:r>
              <a:rPr lang="en-US" altLang="ja-JP" dirty="0" smtClean="0"/>
              <a:t>-</a:t>
            </a:r>
            <a:r>
              <a:rPr lang="ja-JP" altLang="en-US" dirty="0" smtClean="0"/>
              <a:t>細胞分裂</a:t>
            </a:r>
            <a:r>
              <a:rPr lang="en-US" altLang="ja-JP" dirty="0"/>
              <a:t/>
            </a:r>
            <a:br>
              <a:rPr lang="en-US" altLang="ja-JP" dirty="0"/>
            </a:br>
            <a:r>
              <a:rPr lang="en-US" altLang="ja-JP" dirty="0" smtClean="0"/>
              <a:t>PDGF(platelet derived growth factor</a:t>
            </a:r>
            <a:br>
              <a:rPr lang="en-US" altLang="ja-JP" dirty="0" smtClean="0"/>
            </a:br>
            <a:r>
              <a:rPr lang="ja-JP" altLang="en-US" dirty="0" smtClean="0"/>
              <a:t>（血小板由来増殖因子）</a:t>
            </a:r>
            <a:endParaRPr lang="en-US" altLang="ja-JP" dirty="0" smtClean="0"/>
          </a:p>
          <a:p>
            <a:pPr lvl="1"/>
            <a:r>
              <a:rPr lang="ja-JP" altLang="en-US" dirty="0" smtClean="0"/>
              <a:t>血管は３層構造</a:t>
            </a:r>
            <a:endParaRPr lang="en-US" altLang="ja-JP" dirty="0" smtClean="0"/>
          </a:p>
          <a:p>
            <a:pPr lvl="2"/>
            <a:r>
              <a:rPr lang="ja-JP" altLang="en-US" dirty="0"/>
              <a:t>外</a:t>
            </a:r>
            <a:r>
              <a:rPr lang="ja-JP" altLang="en-US" dirty="0" smtClean="0"/>
              <a:t>膜、中膜、内膜</a:t>
            </a:r>
            <a:endParaRPr lang="en-US" altLang="ja-JP" dirty="0" smtClean="0"/>
          </a:p>
          <a:p>
            <a:pPr lvl="2"/>
            <a:r>
              <a:rPr lang="ja-JP" altLang="en-US" dirty="0" smtClean="0"/>
              <a:t>内膜は勝手に増殖してはならない</a:t>
            </a:r>
            <a:endParaRPr lang="en-US" altLang="ja-JP" dirty="0" smtClean="0"/>
          </a:p>
          <a:p>
            <a:pPr lvl="2"/>
            <a:r>
              <a:rPr lang="ja-JP" altLang="en-US" dirty="0" smtClean="0"/>
              <a:t>ケガで血管が破れて血が流れる</a:t>
            </a:r>
            <a:r>
              <a:rPr lang="en-US" altLang="ja-JP" dirty="0" smtClean="0"/>
              <a:t/>
            </a:r>
            <a:br>
              <a:rPr lang="en-US" altLang="ja-JP" dirty="0" smtClean="0"/>
            </a:br>
            <a:r>
              <a:rPr lang="ja-JP" altLang="en-US" dirty="0" smtClean="0"/>
              <a:t>⇒血小板</a:t>
            </a:r>
            <a:r>
              <a:rPr lang="ja-JP" altLang="en-US" dirty="0"/>
              <a:t>による</a:t>
            </a:r>
            <a:r>
              <a:rPr lang="ja-JP" altLang="en-US" dirty="0" smtClean="0"/>
              <a:t>止血と増殖因子の放出が起こる</a:t>
            </a:r>
            <a:r>
              <a:rPr lang="en-US" altLang="ja-JP" dirty="0" smtClean="0"/>
              <a:t/>
            </a:r>
            <a:br>
              <a:rPr lang="en-US" altLang="ja-JP" dirty="0" smtClean="0"/>
            </a:br>
            <a:r>
              <a:rPr lang="ja-JP" altLang="en-US" dirty="0" smtClean="0"/>
              <a:t>（血小板は通常時は</a:t>
            </a:r>
            <a:r>
              <a:rPr lang="en-US" altLang="ja-JP" dirty="0" smtClean="0"/>
              <a:t>PDGF</a:t>
            </a:r>
            <a:r>
              <a:rPr lang="ja-JP" altLang="en-US" dirty="0" smtClean="0"/>
              <a:t>を備えているが、血管が破れたときに</a:t>
            </a:r>
            <a:r>
              <a:rPr lang="en-US" altLang="ja-JP" dirty="0" smtClean="0"/>
              <a:t>PDGF</a:t>
            </a:r>
            <a:r>
              <a:rPr lang="ja-JP" altLang="en-US" dirty="0" smtClean="0"/>
              <a:t>受容体と結びつき受容体の活性化を行い、細胞分裂を誘起）</a:t>
            </a:r>
            <a:r>
              <a:rPr lang="en-US" altLang="ja-JP" dirty="0" smtClean="0"/>
              <a:t/>
            </a:r>
            <a:br>
              <a:rPr lang="en-US" altLang="ja-JP" dirty="0" smtClean="0"/>
            </a:br>
            <a:r>
              <a:rPr lang="ja-JP" altLang="en-US" dirty="0" smtClean="0"/>
              <a:t>⇒血管を構成する細胞の増殖</a:t>
            </a:r>
            <a:endParaRPr lang="en-US" altLang="ja-JP" dirty="0" smtClean="0"/>
          </a:p>
        </p:txBody>
      </p:sp>
    </p:spTree>
    <p:extLst>
      <p:ext uri="{BB962C8B-B14F-4D97-AF65-F5344CB8AC3E}">
        <p14:creationId xmlns:p14="http://schemas.microsoft.com/office/powerpoint/2010/main" val="780219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a:bodyPr>
          <a:lstStyle/>
          <a:p>
            <a:r>
              <a:rPr lang="ja-JP" altLang="en-US" dirty="0" smtClean="0"/>
              <a:t>細胞周期信仰の基幹因子</a:t>
            </a:r>
            <a:endParaRPr lang="en-US" altLang="ja-JP" dirty="0" smtClean="0"/>
          </a:p>
          <a:p>
            <a:pPr lvl="1"/>
            <a:r>
              <a:rPr lang="en-US" altLang="ja-JP" dirty="0" err="1" smtClean="0"/>
              <a:t>Cdk</a:t>
            </a:r>
            <a:r>
              <a:rPr lang="ja-JP" altLang="en-US" dirty="0" smtClean="0"/>
              <a:t>とサイクリンが結合するだけだと、活性化しない</a:t>
            </a:r>
            <a:r>
              <a:rPr lang="en-US" altLang="ja-JP" dirty="0"/>
              <a:t/>
            </a:r>
            <a:br>
              <a:rPr lang="en-US" altLang="ja-JP" dirty="0"/>
            </a:br>
            <a:r>
              <a:rPr lang="ja-JP" altLang="en-US" dirty="0" smtClean="0"/>
              <a:t>⇒待機状態</a:t>
            </a:r>
            <a:endParaRPr lang="en-US" altLang="ja-JP" dirty="0" smtClean="0"/>
          </a:p>
          <a:p>
            <a:pPr lvl="1"/>
            <a:r>
              <a:rPr lang="ja-JP" altLang="en-US" dirty="0"/>
              <a:t>細胞外から</a:t>
            </a:r>
            <a:r>
              <a:rPr lang="ja-JP" altLang="en-US" dirty="0" smtClean="0"/>
              <a:t>の分裂シグナルによって</a:t>
            </a:r>
            <a:r>
              <a:rPr lang="en-US" altLang="ja-JP" dirty="0" err="1" smtClean="0"/>
              <a:t>Ckd</a:t>
            </a:r>
            <a:r>
              <a:rPr lang="ja-JP" altLang="en-US" dirty="0" smtClean="0"/>
              <a:t>がリン酸化され活性化する</a:t>
            </a:r>
            <a:endParaRPr lang="en-US" altLang="ja-JP" dirty="0" smtClean="0"/>
          </a:p>
          <a:p>
            <a:pPr lvl="1"/>
            <a:r>
              <a:rPr lang="en-US" altLang="ja-JP" dirty="0" smtClean="0"/>
              <a:t>M</a:t>
            </a:r>
            <a:r>
              <a:rPr lang="ja-JP" altLang="en-US" dirty="0" smtClean="0"/>
              <a:t>期への移行だけではなく、</a:t>
            </a:r>
            <a:r>
              <a:rPr lang="en-US" altLang="ja-JP" dirty="0" smtClean="0"/>
              <a:t>S</a:t>
            </a:r>
            <a:r>
              <a:rPr lang="ja-JP" altLang="en-US" dirty="0" smtClean="0"/>
              <a:t>期への移行に対して働く基幹因子も存在する</a:t>
            </a:r>
            <a:endParaRPr lang="en-US" altLang="ja-JP" dirty="0" smtClean="0"/>
          </a:p>
          <a:p>
            <a:pPr lvl="1"/>
            <a:r>
              <a:rPr lang="ja-JP" altLang="en-US" dirty="0"/>
              <a:t>細胞周期</a:t>
            </a:r>
            <a:r>
              <a:rPr lang="ja-JP" altLang="en-US" dirty="0" smtClean="0"/>
              <a:t>の進行に同調して周期的に量が増減</a:t>
            </a:r>
            <a:endParaRPr lang="en-US" altLang="ja-JP" dirty="0" smtClean="0"/>
          </a:p>
        </p:txBody>
      </p:sp>
    </p:spTree>
    <p:extLst>
      <p:ext uri="{BB962C8B-B14F-4D97-AF65-F5344CB8AC3E}">
        <p14:creationId xmlns:p14="http://schemas.microsoft.com/office/powerpoint/2010/main" val="6415878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fontScale="92500" lnSpcReduction="20000"/>
          </a:bodyPr>
          <a:lstStyle/>
          <a:p>
            <a:r>
              <a:rPr lang="ja-JP" altLang="en-US" dirty="0" smtClean="0"/>
              <a:t>がん遺伝子の同定</a:t>
            </a:r>
            <a:r>
              <a:rPr lang="en-US" altLang="ja-JP" dirty="0" smtClean="0"/>
              <a:t>(focus assay)</a:t>
            </a:r>
          </a:p>
          <a:p>
            <a:pPr lvl="1"/>
            <a:r>
              <a:rPr lang="ja-JP" altLang="en-US" dirty="0" smtClean="0"/>
              <a:t>ガンができた場合は何か新しいものがあるのだろうと考え、癌細胞をすりつぶして正常細胞にふりかけた</a:t>
            </a:r>
            <a:r>
              <a:rPr lang="en-US" altLang="ja-JP" dirty="0" smtClean="0"/>
              <a:t/>
            </a:r>
            <a:br>
              <a:rPr lang="en-US" altLang="ja-JP" dirty="0" smtClean="0"/>
            </a:br>
            <a:r>
              <a:rPr lang="ja-JP" altLang="en-US" dirty="0" smtClean="0"/>
              <a:t>⇒ガン化した</a:t>
            </a:r>
            <a:r>
              <a:rPr lang="en-US" altLang="ja-JP" dirty="0"/>
              <a:t/>
            </a:r>
            <a:br>
              <a:rPr lang="en-US" altLang="ja-JP" dirty="0"/>
            </a:br>
            <a:r>
              <a:rPr lang="ja-JP" altLang="en-US" dirty="0" smtClean="0"/>
              <a:t>⇒調べたら</a:t>
            </a:r>
            <a:r>
              <a:rPr lang="en-US" altLang="ja-JP" dirty="0" smtClean="0"/>
              <a:t>PDGF</a:t>
            </a:r>
            <a:r>
              <a:rPr lang="ja-JP" altLang="en-US" dirty="0" smtClean="0"/>
              <a:t>受容体が発見された</a:t>
            </a:r>
            <a:r>
              <a:rPr lang="en-US" altLang="ja-JP" dirty="0" smtClean="0"/>
              <a:t/>
            </a:r>
            <a:br>
              <a:rPr lang="en-US" altLang="ja-JP" dirty="0" smtClean="0"/>
            </a:br>
            <a:r>
              <a:rPr lang="ja-JP" altLang="en-US" dirty="0" smtClean="0"/>
              <a:t>⇒正常細胞にもあるものが見つかっただけに思えたが、遺伝子の塩基配列が変わりアミノ酸の配列が変わった結果、ガン細胞から取られた</a:t>
            </a:r>
            <a:r>
              <a:rPr lang="en-US" altLang="ja-JP" dirty="0" smtClean="0"/>
              <a:t>PDGF</a:t>
            </a:r>
            <a:r>
              <a:rPr lang="ja-JP" altLang="en-US" dirty="0" smtClean="0"/>
              <a:t>受容体は増殖因子がくっついた状態と同じ形になっていた</a:t>
            </a:r>
            <a:r>
              <a:rPr lang="en-US" altLang="ja-JP" dirty="0" smtClean="0"/>
              <a:t/>
            </a:r>
            <a:br>
              <a:rPr lang="en-US" altLang="ja-JP" dirty="0" smtClean="0"/>
            </a:br>
            <a:r>
              <a:rPr lang="ja-JP" altLang="en-US" dirty="0" smtClean="0"/>
              <a:t>⇒つまり周囲の環境に関わらず活性化されていて内部分裂をする形になっている</a:t>
            </a:r>
            <a:endParaRPr lang="en-US" altLang="ja-JP" dirty="0" smtClean="0"/>
          </a:p>
          <a:p>
            <a:pPr lvl="1"/>
            <a:r>
              <a:rPr lang="ja-JP" altLang="en-US" dirty="0" smtClean="0"/>
              <a:t>基幹因子を活性化に関わる増殖因子受容体や増殖因子（シグナル伝達系）が正常細胞（原ガン遺伝子：</a:t>
            </a:r>
            <a:r>
              <a:rPr lang="en-US" altLang="ja-JP" dirty="0" smtClean="0"/>
              <a:t>proto oncogene</a:t>
            </a:r>
            <a:r>
              <a:rPr lang="ja-JP" altLang="en-US" dirty="0" smtClean="0"/>
              <a:t>＝通常の増殖因子受容体をつくる元）のものから変異してガン細胞（ガン遺伝子</a:t>
            </a:r>
            <a:r>
              <a:rPr lang="en-US" altLang="ja-JP" dirty="0" smtClean="0"/>
              <a:t>:oncogene</a:t>
            </a:r>
            <a:r>
              <a:rPr lang="ja-JP" altLang="en-US" dirty="0" smtClean="0"/>
              <a:t>＝活性化した形の増殖因子受容体をつくる元）となる</a:t>
            </a:r>
            <a:endParaRPr lang="en-US" altLang="ja-JP" dirty="0" smtClean="0"/>
          </a:p>
        </p:txBody>
      </p:sp>
    </p:spTree>
    <p:extLst>
      <p:ext uri="{BB962C8B-B14F-4D97-AF65-F5344CB8AC3E}">
        <p14:creationId xmlns:p14="http://schemas.microsoft.com/office/powerpoint/2010/main" val="6415878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fontScale="85000" lnSpcReduction="20000"/>
          </a:bodyPr>
          <a:lstStyle/>
          <a:p>
            <a:r>
              <a:rPr lang="en-US" altLang="ja-JP" dirty="0" smtClean="0"/>
              <a:t>P308</a:t>
            </a:r>
          </a:p>
          <a:p>
            <a:pPr lvl="1"/>
            <a:r>
              <a:rPr lang="ja-JP" altLang="en-US" dirty="0" smtClean="0"/>
              <a:t>網膜芽細胞腫</a:t>
            </a:r>
            <a:endParaRPr lang="en-US" altLang="ja-JP" dirty="0" smtClean="0"/>
          </a:p>
          <a:p>
            <a:pPr lvl="3"/>
            <a:r>
              <a:rPr lang="ja-JP" altLang="en-US" dirty="0" smtClean="0"/>
              <a:t>ガンに関わる遺伝子にぶつかる確率は長く生きれば生きるほど高くなるので大人の方がガンになるケースが多い。</a:t>
            </a:r>
            <a:endParaRPr lang="en-US" altLang="ja-JP" dirty="0" smtClean="0"/>
          </a:p>
          <a:p>
            <a:pPr lvl="3"/>
            <a:r>
              <a:rPr lang="ja-JP" altLang="en-US" dirty="0" smtClean="0"/>
              <a:t>しかし例外的に子どもで発症するケースが多い</a:t>
            </a:r>
            <a:r>
              <a:rPr lang="en-US" altLang="ja-JP" dirty="0" smtClean="0"/>
              <a:t/>
            </a:r>
            <a:br>
              <a:rPr lang="en-US" altLang="ja-JP" dirty="0" smtClean="0"/>
            </a:br>
            <a:r>
              <a:rPr lang="ja-JP" altLang="en-US" dirty="0" smtClean="0"/>
              <a:t>⇒遺伝性の小児がん：</a:t>
            </a:r>
            <a:r>
              <a:rPr lang="en-US" altLang="ja-JP" dirty="0" smtClean="0"/>
              <a:t>Retinoblastoma</a:t>
            </a:r>
            <a:br>
              <a:rPr lang="en-US" altLang="ja-JP" dirty="0" smtClean="0"/>
            </a:br>
            <a:r>
              <a:rPr lang="en-US" altLang="ja-JP" dirty="0" smtClean="0"/>
              <a:t>ex)</a:t>
            </a:r>
            <a:r>
              <a:rPr lang="ja-JP" altLang="en-US" dirty="0" smtClean="0"/>
              <a:t>網膜芽細胞腫</a:t>
            </a:r>
            <a:endParaRPr lang="en-US" altLang="ja-JP" dirty="0" smtClean="0"/>
          </a:p>
          <a:p>
            <a:pPr lvl="3"/>
            <a:r>
              <a:rPr lang="ja-JP" altLang="en-US" dirty="0"/>
              <a:t>多発</a:t>
            </a:r>
            <a:r>
              <a:rPr lang="ja-JP" altLang="en-US" dirty="0" smtClean="0"/>
              <a:t>する家系が認められる</a:t>
            </a:r>
            <a:endParaRPr lang="en-US" altLang="ja-JP" dirty="0" smtClean="0"/>
          </a:p>
          <a:p>
            <a:pPr lvl="1"/>
            <a:r>
              <a:rPr lang="ja-JP" altLang="en-US" dirty="0"/>
              <a:t>こう</a:t>
            </a:r>
            <a:r>
              <a:rPr lang="ja-JP" altLang="en-US" dirty="0" smtClean="0"/>
              <a:t>いう人の正常細胞を調べてみた</a:t>
            </a:r>
            <a:r>
              <a:rPr lang="en-US" altLang="ja-JP" dirty="0"/>
              <a:t/>
            </a:r>
            <a:br>
              <a:rPr lang="en-US" altLang="ja-JP" dirty="0"/>
            </a:br>
            <a:r>
              <a:rPr lang="ja-JP" altLang="en-US" u="sng" dirty="0" smtClean="0"/>
              <a:t>⇒２本の対立遺伝子において片方側に共通して欠失している領域があった</a:t>
            </a:r>
            <a:endParaRPr lang="en-US" altLang="ja-JP" u="sng" dirty="0"/>
          </a:p>
          <a:p>
            <a:pPr lvl="1"/>
            <a:r>
              <a:rPr lang="ja-JP" altLang="en-US" u="sng" dirty="0" smtClean="0"/>
              <a:t>ガン細胞においてはもう一方の対立遺伝子も変異により機能を喪失</a:t>
            </a:r>
            <a:endParaRPr lang="en-US" altLang="ja-JP" u="sng" dirty="0" smtClean="0"/>
          </a:p>
          <a:p>
            <a:pPr lvl="1"/>
            <a:r>
              <a:rPr lang="ja-JP" altLang="en-US" dirty="0" smtClean="0"/>
              <a:t>この遺伝子座において両方の対立遺伝子が機能喪失</a:t>
            </a:r>
            <a:r>
              <a:rPr lang="en-US" altLang="ja-JP" dirty="0" smtClean="0"/>
              <a:t/>
            </a:r>
            <a:br>
              <a:rPr lang="en-US" altLang="ja-JP" dirty="0" smtClean="0"/>
            </a:br>
            <a:r>
              <a:rPr lang="ja-JP" altLang="en-US" dirty="0" smtClean="0"/>
              <a:t>⇒ガン</a:t>
            </a:r>
            <a:endParaRPr lang="en-US" altLang="ja-JP" dirty="0" smtClean="0"/>
          </a:p>
          <a:p>
            <a:pPr lvl="1"/>
            <a:r>
              <a:rPr lang="ja-JP" altLang="en-US" u="sng" dirty="0" smtClean="0"/>
              <a:t>ガンは遺伝子が機能しなくなっても起こり得ることがわかる</a:t>
            </a:r>
            <a:endParaRPr lang="en-US" altLang="ja-JP" u="sng" dirty="0" smtClean="0"/>
          </a:p>
          <a:p>
            <a:r>
              <a:rPr lang="ja-JP" altLang="en-US" dirty="0" smtClean="0"/>
              <a:t>⇒ガン抑制遺伝子が基幹因子を抑制するから細胞がでたらめに分裂しない</a:t>
            </a:r>
            <a:endParaRPr lang="en-US" altLang="ja-JP" dirty="0" smtClean="0"/>
          </a:p>
        </p:txBody>
      </p:sp>
    </p:spTree>
    <p:extLst>
      <p:ext uri="{BB962C8B-B14F-4D97-AF65-F5344CB8AC3E}">
        <p14:creationId xmlns:p14="http://schemas.microsoft.com/office/powerpoint/2010/main" val="39953118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a:bodyPr>
          <a:lstStyle/>
          <a:p>
            <a:r>
              <a:rPr lang="ja-JP" altLang="en-US" dirty="0" smtClean="0"/>
              <a:t>細胞周期の進行制御</a:t>
            </a:r>
            <a:endParaRPr lang="en-US" altLang="ja-JP" dirty="0" smtClean="0"/>
          </a:p>
          <a:p>
            <a:pPr lvl="1"/>
            <a:r>
              <a:rPr lang="ja-JP" altLang="en-US" dirty="0"/>
              <a:t>がん抑制</a:t>
            </a:r>
            <a:r>
              <a:rPr lang="ja-JP" altLang="en-US" dirty="0" smtClean="0"/>
              <a:t>遺伝子が基幹因子抑制</a:t>
            </a:r>
            <a:endParaRPr lang="en-US" altLang="ja-JP" dirty="0" smtClean="0"/>
          </a:p>
          <a:p>
            <a:pPr lvl="1"/>
            <a:r>
              <a:rPr lang="en-US" altLang="ja-JP" dirty="0" smtClean="0"/>
              <a:t>PDGF</a:t>
            </a:r>
            <a:r>
              <a:rPr lang="ja-JP" altLang="en-US" dirty="0" smtClean="0"/>
              <a:t>等の増殖因子</a:t>
            </a:r>
            <a:r>
              <a:rPr lang="en-US" altLang="ja-JP" dirty="0" smtClean="0"/>
              <a:t>&amp;</a:t>
            </a:r>
            <a:r>
              <a:rPr lang="ja-JP" altLang="en-US" dirty="0" smtClean="0"/>
              <a:t>（原）ガン遺伝子とそれらの受容体が基幹因子を活性化</a:t>
            </a:r>
            <a:endParaRPr lang="en-US" altLang="ja-JP" dirty="0" smtClean="0"/>
          </a:p>
          <a:p>
            <a:pPr lvl="1"/>
            <a:r>
              <a:rPr lang="ja-JP" altLang="en-US" dirty="0"/>
              <a:t>細胞</a:t>
            </a:r>
            <a:r>
              <a:rPr lang="ja-JP" altLang="en-US" dirty="0" smtClean="0"/>
              <a:t>分裂の制御が破たんするのを防ぐために幾重ものセーフティーネットがかかっている→ガン化はなかなか起こらない</a:t>
            </a:r>
            <a:endParaRPr lang="en-US" altLang="ja-JP" dirty="0" smtClean="0"/>
          </a:p>
        </p:txBody>
      </p:sp>
    </p:spTree>
    <p:extLst>
      <p:ext uri="{BB962C8B-B14F-4D97-AF65-F5344CB8AC3E}">
        <p14:creationId xmlns:p14="http://schemas.microsoft.com/office/powerpoint/2010/main" val="39953118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a:bodyPr>
          <a:lstStyle/>
          <a:p>
            <a:r>
              <a:rPr lang="en-US" altLang="ja-JP" dirty="0" smtClean="0"/>
              <a:t>P311</a:t>
            </a:r>
            <a:endParaRPr lang="en-US" altLang="ja-JP" dirty="0"/>
          </a:p>
          <a:p>
            <a:pPr lvl="1"/>
            <a:r>
              <a:rPr lang="ja-JP" altLang="en-US" dirty="0"/>
              <a:t>細胞周期進行の制御と</a:t>
            </a:r>
            <a:r>
              <a:rPr lang="ja-JP" altLang="en-US" dirty="0" smtClean="0"/>
              <a:t>ガン</a:t>
            </a:r>
            <a:endParaRPr lang="en-US" altLang="ja-JP" dirty="0" smtClean="0"/>
          </a:p>
          <a:p>
            <a:pPr lvl="1"/>
            <a:r>
              <a:rPr lang="ja-JP" altLang="en-US" dirty="0" smtClean="0"/>
              <a:t>癌化</a:t>
            </a:r>
            <a:endParaRPr lang="en-US" altLang="ja-JP" dirty="0" smtClean="0"/>
          </a:p>
          <a:p>
            <a:pPr lvl="2"/>
            <a:r>
              <a:rPr lang="ja-JP" altLang="en-US" dirty="0" smtClean="0"/>
              <a:t>常に活性化するような変異</a:t>
            </a:r>
            <a:endParaRPr lang="en-US" altLang="ja-JP" dirty="0" smtClean="0"/>
          </a:p>
          <a:p>
            <a:pPr lvl="2"/>
            <a:r>
              <a:rPr lang="ja-JP" altLang="en-US" dirty="0"/>
              <a:t>活性</a:t>
            </a:r>
            <a:r>
              <a:rPr lang="ja-JP" altLang="en-US" dirty="0" smtClean="0"/>
              <a:t>を失う変異</a:t>
            </a:r>
            <a:endParaRPr lang="en-US" altLang="ja-JP" dirty="0" smtClean="0"/>
          </a:p>
          <a:p>
            <a:pPr lvl="1"/>
            <a:r>
              <a:rPr lang="ja-JP" altLang="en-US" dirty="0"/>
              <a:t>そのよう</a:t>
            </a:r>
            <a:r>
              <a:rPr lang="ja-JP" altLang="en-US" dirty="0" smtClean="0"/>
              <a:t>な変異を防ぐ損傷修復系遺伝子を持つ</a:t>
            </a:r>
            <a:endParaRPr lang="en-US" altLang="ja-JP" dirty="0" smtClean="0"/>
          </a:p>
          <a:p>
            <a:pPr lvl="2"/>
            <a:r>
              <a:rPr lang="ja-JP" altLang="en-US" dirty="0" smtClean="0"/>
              <a:t>変異＝活性酸素やメチル化</a:t>
            </a:r>
            <a:r>
              <a:rPr lang="en-US" altLang="ja-JP" dirty="0"/>
              <a:t/>
            </a:r>
            <a:br>
              <a:rPr lang="en-US" altLang="ja-JP" dirty="0"/>
            </a:br>
            <a:r>
              <a:rPr lang="ja-JP" altLang="en-US" dirty="0" smtClean="0"/>
              <a:t>⇒それを見張る仕組みの損傷修復系</a:t>
            </a:r>
            <a:r>
              <a:rPr lang="en-US" altLang="ja-JP" dirty="0" smtClean="0"/>
              <a:t/>
            </a:r>
            <a:br>
              <a:rPr lang="en-US" altLang="ja-JP" dirty="0" smtClean="0"/>
            </a:br>
            <a:r>
              <a:rPr lang="ja-JP" altLang="en-US" dirty="0" smtClean="0"/>
              <a:t>（これはタンパク質）</a:t>
            </a:r>
            <a:endParaRPr lang="en-US" altLang="ja-JP" dirty="0" smtClean="0"/>
          </a:p>
          <a:p>
            <a:pPr lvl="1"/>
            <a:r>
              <a:rPr lang="ja-JP" altLang="en-US" dirty="0"/>
              <a:t>変異</a:t>
            </a:r>
            <a:r>
              <a:rPr lang="ja-JP" altLang="en-US" dirty="0" smtClean="0"/>
              <a:t>を防ぐ遺伝子自体が変異すると、ガン化する可能性が非常に高まる</a:t>
            </a:r>
            <a:endParaRPr lang="en-US" altLang="ja-JP" dirty="0"/>
          </a:p>
        </p:txBody>
      </p:sp>
    </p:spTree>
    <p:extLst>
      <p:ext uri="{BB962C8B-B14F-4D97-AF65-F5344CB8AC3E}">
        <p14:creationId xmlns:p14="http://schemas.microsoft.com/office/powerpoint/2010/main" val="39953118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332656"/>
            <a:ext cx="8229600" cy="6264696"/>
          </a:xfrm>
        </p:spPr>
        <p:txBody>
          <a:bodyPr>
            <a:normAutofit/>
          </a:bodyPr>
          <a:lstStyle/>
          <a:p>
            <a:r>
              <a:rPr lang="en-US" altLang="ja-JP" dirty="0" smtClean="0"/>
              <a:t>P312</a:t>
            </a:r>
          </a:p>
          <a:p>
            <a:pPr lvl="1"/>
            <a:r>
              <a:rPr lang="ja-JP" altLang="en-US" dirty="0" smtClean="0"/>
              <a:t>ガン抑制遺伝子とガン遺伝子</a:t>
            </a:r>
            <a:endParaRPr lang="en-US" altLang="ja-JP" dirty="0" smtClean="0"/>
          </a:p>
          <a:p>
            <a:pPr lvl="2"/>
            <a:r>
              <a:rPr lang="ja-JP" altLang="en-US" dirty="0" smtClean="0"/>
              <a:t>正常細胞</a:t>
            </a:r>
            <a:endParaRPr lang="en-US" altLang="ja-JP" dirty="0" smtClean="0"/>
          </a:p>
          <a:p>
            <a:pPr lvl="3"/>
            <a:r>
              <a:rPr lang="ja-JP" altLang="en-US" dirty="0"/>
              <a:t>ガン抑制</a:t>
            </a:r>
            <a:r>
              <a:rPr lang="ja-JP" altLang="en-US" dirty="0" smtClean="0"/>
              <a:t>遺伝子</a:t>
            </a:r>
            <a:r>
              <a:rPr lang="en-US" altLang="ja-JP" dirty="0" smtClean="0"/>
              <a:t>(Rb,p53)</a:t>
            </a:r>
            <a:br>
              <a:rPr lang="en-US" altLang="ja-JP" dirty="0" smtClean="0"/>
            </a:br>
            <a:r>
              <a:rPr lang="ja-JP" altLang="en-US" dirty="0" smtClean="0"/>
              <a:t>⇒活性あり＝機能している</a:t>
            </a:r>
            <a:endParaRPr lang="en-US" altLang="ja-JP" dirty="0" smtClean="0"/>
          </a:p>
          <a:p>
            <a:pPr lvl="3"/>
            <a:r>
              <a:rPr lang="ja-JP" altLang="en-US" dirty="0" smtClean="0"/>
              <a:t>原ガン遺伝子：変異前</a:t>
            </a:r>
            <a:r>
              <a:rPr lang="en-US" altLang="ja-JP" dirty="0" smtClean="0"/>
              <a:t/>
            </a:r>
            <a:br>
              <a:rPr lang="en-US" altLang="ja-JP" dirty="0" smtClean="0"/>
            </a:br>
            <a:r>
              <a:rPr lang="ja-JP" altLang="en-US" dirty="0" smtClean="0"/>
              <a:t>⇒必要な時だけ活性化</a:t>
            </a:r>
            <a:endParaRPr lang="en-US" altLang="ja-JP" dirty="0" smtClean="0"/>
          </a:p>
          <a:p>
            <a:pPr lvl="2"/>
            <a:r>
              <a:rPr lang="ja-JP" altLang="en-US" dirty="0"/>
              <a:t>ガン抑制</a:t>
            </a:r>
            <a:r>
              <a:rPr lang="ja-JP" altLang="en-US" dirty="0" smtClean="0"/>
              <a:t>遺伝子</a:t>
            </a:r>
            <a:endParaRPr lang="en-US" altLang="ja-JP" dirty="0" smtClean="0"/>
          </a:p>
          <a:p>
            <a:pPr lvl="3"/>
            <a:r>
              <a:rPr lang="ja-JP" altLang="en-US" dirty="0" smtClean="0"/>
              <a:t>両方の対立遺伝子の変異</a:t>
            </a:r>
            <a:r>
              <a:rPr lang="en-US" altLang="ja-JP" dirty="0" smtClean="0"/>
              <a:t/>
            </a:r>
            <a:br>
              <a:rPr lang="en-US" altLang="ja-JP" dirty="0" smtClean="0"/>
            </a:br>
            <a:r>
              <a:rPr lang="ja-JP" altLang="en-US" dirty="0" smtClean="0"/>
              <a:t>⇒機能喪失（よって変異後の遺伝子には名前がつかない）</a:t>
            </a:r>
            <a:endParaRPr lang="en-US" altLang="ja-JP" dirty="0" smtClean="0"/>
          </a:p>
          <a:p>
            <a:pPr lvl="2"/>
            <a:r>
              <a:rPr lang="ja-JP" altLang="en-US" dirty="0" smtClean="0"/>
              <a:t>原ガン遺伝子</a:t>
            </a:r>
            <a:endParaRPr lang="en-US" altLang="ja-JP" dirty="0" smtClean="0"/>
          </a:p>
          <a:p>
            <a:pPr lvl="3"/>
            <a:r>
              <a:rPr lang="ja-JP" altLang="en-US" dirty="0"/>
              <a:t>一方</a:t>
            </a:r>
            <a:r>
              <a:rPr lang="ja-JP" altLang="en-US" dirty="0" smtClean="0"/>
              <a:t>の対立遺伝子の変異</a:t>
            </a:r>
            <a:r>
              <a:rPr lang="en-US" altLang="ja-JP" dirty="0" smtClean="0"/>
              <a:t/>
            </a:r>
            <a:br>
              <a:rPr lang="en-US" altLang="ja-JP" dirty="0" smtClean="0"/>
            </a:br>
            <a:r>
              <a:rPr lang="ja-JP" altLang="en-US" dirty="0" smtClean="0"/>
              <a:t>⇒二つのうち一つでも常に活性化するようなことになればヤバイ＝恒常的活性化＝ガン遺伝子</a:t>
            </a:r>
            <a:endParaRPr lang="en-US" altLang="ja-JP" dirty="0"/>
          </a:p>
        </p:txBody>
      </p:sp>
      <p:sp>
        <p:nvSpPr>
          <p:cNvPr id="4" name="左中かっこ 3"/>
          <p:cNvSpPr/>
          <p:nvPr/>
        </p:nvSpPr>
        <p:spPr>
          <a:xfrm>
            <a:off x="1259632" y="3284984"/>
            <a:ext cx="144016" cy="14401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 name="テキスト ボックス 4"/>
          <p:cNvSpPr txBox="1"/>
          <p:nvPr/>
        </p:nvSpPr>
        <p:spPr>
          <a:xfrm>
            <a:off x="428056" y="3140968"/>
            <a:ext cx="615553" cy="2592288"/>
          </a:xfrm>
          <a:prstGeom prst="rect">
            <a:avLst/>
          </a:prstGeom>
          <a:noFill/>
        </p:spPr>
        <p:txBody>
          <a:bodyPr vert="eaVert" wrap="square" rtlCol="0">
            <a:spAutoFit/>
          </a:bodyPr>
          <a:lstStyle/>
          <a:p>
            <a:r>
              <a:rPr kumimoji="1" lang="ja-JP" altLang="en-US" sz="2800" dirty="0" smtClean="0"/>
              <a:t>ガン化の仕組み</a:t>
            </a:r>
            <a:endParaRPr kumimoji="1" lang="ja-JP" altLang="en-US" sz="2800" dirty="0"/>
          </a:p>
        </p:txBody>
      </p:sp>
    </p:spTree>
    <p:extLst>
      <p:ext uri="{BB962C8B-B14F-4D97-AF65-F5344CB8AC3E}">
        <p14:creationId xmlns:p14="http://schemas.microsoft.com/office/powerpoint/2010/main" val="28304837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57200" y="692696"/>
            <a:ext cx="8229600" cy="5433467"/>
          </a:xfrm>
        </p:spPr>
        <p:txBody>
          <a:bodyPr/>
          <a:lstStyle/>
          <a:p>
            <a:r>
              <a:rPr lang="ja-JP" altLang="en-US" u="sng" dirty="0" smtClean="0"/>
              <a:t>ガン遺伝子に挑む（東京化学同人）</a:t>
            </a:r>
            <a:endParaRPr lang="en-US" altLang="ja-JP" u="sng" dirty="0" smtClean="0"/>
          </a:p>
          <a:p>
            <a:r>
              <a:rPr lang="ja-JP" altLang="en-US" dirty="0"/>
              <a:t>ガン</a:t>
            </a:r>
            <a:r>
              <a:rPr lang="ja-JP" altLang="en-US" dirty="0" smtClean="0"/>
              <a:t>研究レース（岩波書店）</a:t>
            </a:r>
            <a:endParaRPr lang="en-US" altLang="ja-JP" dirty="0"/>
          </a:p>
          <a:p>
            <a:r>
              <a:rPr lang="ja-JP" altLang="en-US" u="sng" dirty="0" smtClean="0"/>
              <a:t>ガン遺伝子を追う</a:t>
            </a:r>
            <a:endParaRPr lang="en-US" altLang="ja-JP" u="sng" dirty="0" smtClean="0"/>
          </a:p>
        </p:txBody>
      </p:sp>
    </p:spTree>
    <p:extLst>
      <p:ext uri="{BB962C8B-B14F-4D97-AF65-F5344CB8AC3E}">
        <p14:creationId xmlns:p14="http://schemas.microsoft.com/office/powerpoint/2010/main" val="100495053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851</TotalTime>
  <Words>392</Words>
  <Application>Microsoft Office PowerPoint</Application>
  <PresentationFormat>画面に合わせる (4:3)</PresentationFormat>
  <Paragraphs>67</Paragraphs>
  <Slides>11</Slides>
  <Notes>0</Notes>
  <HiddenSlides>0</HiddenSlides>
  <MMClips>0</MMClips>
  <ScaleCrop>false</ScaleCrop>
  <HeadingPairs>
    <vt:vector size="4" baseType="variant">
      <vt:variant>
        <vt:lpstr>テーマ</vt:lpstr>
      </vt:variant>
      <vt:variant>
        <vt:i4>1</vt:i4>
      </vt:variant>
      <vt:variant>
        <vt:lpstr>スライド タイトル</vt:lpstr>
      </vt:variant>
      <vt:variant>
        <vt:i4>11</vt:i4>
      </vt:variant>
    </vt:vector>
  </HeadingPairs>
  <TitlesOfParts>
    <vt:vector size="12" baseType="lpstr">
      <vt:lpstr>Office テーマ</vt:lpstr>
      <vt:lpstr>20120713</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20120427</dc:title>
  <dc:creator>Ishida</dc:creator>
  <cp:lastModifiedBy>Ishida</cp:lastModifiedBy>
  <cp:revision>93</cp:revision>
  <dcterms:created xsi:type="dcterms:W3CDTF">2012-04-27T00:00:58Z</dcterms:created>
  <dcterms:modified xsi:type="dcterms:W3CDTF">2012-07-13T01:26:54Z</dcterms:modified>
</cp:coreProperties>
</file>