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306" r:id="rId4"/>
    <p:sldId id="307" r:id="rId5"/>
    <p:sldId id="309" r:id="rId6"/>
    <p:sldId id="310" r:id="rId7"/>
    <p:sldId id="311" r:id="rId8"/>
    <p:sldId id="312" r:id="rId9"/>
    <p:sldId id="313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24" autoAdjust="0"/>
    <p:restoredTop sz="94660"/>
  </p:normalViewPr>
  <p:slideViewPr>
    <p:cSldViewPr>
      <p:cViewPr varScale="1">
        <p:scale>
          <a:sx n="68" d="100"/>
          <a:sy n="68" d="100"/>
        </p:scale>
        <p:origin x="-15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2012/7/6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133.100.212.50/~bc1/Biochem/checkpnt.ht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20120706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>
                <a:hlinkClick r:id="rId2"/>
              </a:rPr>
              <a:t>http://133.100.212.50/~bc1/Biochem/checkpnt.htm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575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P253</a:t>
            </a:r>
            <a:r>
              <a:rPr lang="ja-JP" altLang="en-US" dirty="0" smtClean="0"/>
              <a:t>～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Ｇ１⇒Ｓ⇒Ｇ２⇒Ｍ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S</a:t>
            </a:r>
            <a:r>
              <a:rPr lang="ja-JP" altLang="en-US" dirty="0" smtClean="0"/>
              <a:t>期：</a:t>
            </a:r>
            <a:r>
              <a:rPr lang="en-US" altLang="ja-JP" dirty="0" smtClean="0"/>
              <a:t>Synthesis</a:t>
            </a:r>
          </a:p>
          <a:p>
            <a:pPr lvl="1"/>
            <a:r>
              <a:rPr lang="en-US" altLang="ja-JP" dirty="0" smtClean="0"/>
              <a:t>M</a:t>
            </a:r>
            <a:r>
              <a:rPr lang="ja-JP" altLang="en-US" dirty="0" smtClean="0"/>
              <a:t>期：</a:t>
            </a:r>
            <a:r>
              <a:rPr lang="en-US" altLang="ja-JP" dirty="0" smtClean="0"/>
              <a:t>Mitosis</a:t>
            </a:r>
            <a:r>
              <a:rPr lang="ja-JP" altLang="en-US" dirty="0" smtClean="0"/>
              <a:t>有糸分裂</a:t>
            </a:r>
            <a:endParaRPr lang="en-US" altLang="ja-JP" dirty="0" smtClean="0"/>
          </a:p>
          <a:p>
            <a:pPr lvl="2"/>
            <a:r>
              <a:rPr lang="ja-JP" altLang="en-US" dirty="0"/>
              <a:t>複製</a:t>
            </a:r>
            <a:r>
              <a:rPr lang="ja-JP" altLang="en-US" dirty="0" smtClean="0"/>
              <a:t>した染色体を２つの娘細胞に分配する</a:t>
            </a:r>
            <a:endParaRPr lang="en-US" altLang="ja-JP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92001"/>
            <a:ext cx="5273030" cy="3993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503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Ｍ期（分裂期）でのできごと</a:t>
            </a:r>
            <a:endParaRPr lang="en-US" altLang="ja-JP" dirty="0" smtClean="0"/>
          </a:p>
          <a:p>
            <a:pPr lvl="1"/>
            <a:r>
              <a:rPr lang="ja-JP" altLang="en-US" dirty="0"/>
              <a:t>核膜の</a:t>
            </a:r>
            <a:r>
              <a:rPr lang="ja-JP" altLang="en-US" dirty="0" smtClean="0"/>
              <a:t>崩壊と再構成</a:t>
            </a:r>
            <a:endParaRPr lang="en-US" altLang="ja-JP" dirty="0" smtClean="0"/>
          </a:p>
          <a:p>
            <a:pPr lvl="1"/>
            <a:r>
              <a:rPr lang="ja-JP" altLang="en-US" dirty="0"/>
              <a:t>染色体</a:t>
            </a:r>
            <a:r>
              <a:rPr lang="ja-JP" altLang="en-US" dirty="0" smtClean="0"/>
              <a:t>の凝縮と脱凝縮</a:t>
            </a:r>
            <a:endParaRPr lang="en-US" altLang="ja-JP" dirty="0" smtClean="0"/>
          </a:p>
          <a:p>
            <a:pPr lvl="1"/>
            <a:r>
              <a:rPr lang="ja-JP" altLang="en-US" dirty="0"/>
              <a:t>紡錘</a:t>
            </a:r>
            <a:r>
              <a:rPr lang="ja-JP" altLang="en-US" dirty="0" smtClean="0"/>
              <a:t>体の形成と崩壊</a:t>
            </a:r>
            <a:endParaRPr lang="en-US" altLang="ja-JP" dirty="0" smtClean="0"/>
          </a:p>
          <a:p>
            <a:pPr lvl="1"/>
            <a:r>
              <a:rPr lang="ja-JP" altLang="en-US" dirty="0"/>
              <a:t>細胞質</a:t>
            </a:r>
            <a:r>
              <a:rPr lang="ja-JP" altLang="en-US" dirty="0" smtClean="0"/>
              <a:t>分裂</a:t>
            </a:r>
            <a:endParaRPr lang="en-US" altLang="ja-JP" dirty="0" smtClean="0"/>
          </a:p>
          <a:p>
            <a:r>
              <a:rPr lang="ja-JP" altLang="en-US" dirty="0" smtClean="0"/>
              <a:t>分裂期の進行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前期：核膜が崩壊し凝縮した染色体が出現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中期：紡錘体によって染色体が赤道面に整列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後期：染色体が両極に移動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終期：核膜、染色体、紡錘体で逆反応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細胞質分裂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3640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P256</a:t>
            </a:r>
            <a:r>
              <a:rPr lang="ja-JP" altLang="en-US" dirty="0" smtClean="0"/>
              <a:t>（要チェック）</a:t>
            </a:r>
            <a:endParaRPr lang="en-US" altLang="ja-JP" dirty="0" smtClean="0"/>
          </a:p>
          <a:p>
            <a:pPr lvl="1"/>
            <a:r>
              <a:rPr lang="ja-JP" altLang="en-US" dirty="0"/>
              <a:t>核膜</a:t>
            </a:r>
            <a:r>
              <a:rPr lang="ja-JP" altLang="en-US" dirty="0" smtClean="0"/>
              <a:t>の崩壊と再構成</a:t>
            </a:r>
            <a:endParaRPr lang="en-US" altLang="ja-JP" u="sng" dirty="0" smtClean="0"/>
          </a:p>
          <a:p>
            <a:pPr lvl="2"/>
            <a:r>
              <a:rPr lang="ja-JP" altLang="en-US" dirty="0" smtClean="0"/>
              <a:t>核の裏打ちをするのはラミン（＝中間径線維に分類される）</a:t>
            </a:r>
            <a:endParaRPr lang="en-US" altLang="ja-JP" dirty="0" smtClean="0"/>
          </a:p>
          <a:p>
            <a:pPr lvl="2"/>
            <a:r>
              <a:rPr lang="ja-JP" altLang="en-US" u="sng" dirty="0"/>
              <a:t>基幹</a:t>
            </a:r>
            <a:r>
              <a:rPr lang="ja-JP" altLang="en-US" u="sng" dirty="0" smtClean="0"/>
              <a:t>因子</a:t>
            </a:r>
            <a:r>
              <a:rPr lang="ja-JP" altLang="en-US" dirty="0" smtClean="0"/>
              <a:t>はキナーゼ（他のタンパク質にリン酸をくっつける）でＭ期になると活性化する。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結果、ラミンをリン酸化する。格子状の構造が反発により崩れて、核膜が不安定化し、小胞化する。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その小胞化したものが再構成されて核膜を作る</a:t>
            </a:r>
            <a:endParaRPr lang="en-US" altLang="ja-JP" dirty="0" smtClean="0"/>
          </a:p>
          <a:p>
            <a:pPr lvl="1"/>
            <a:r>
              <a:rPr lang="ja-JP" altLang="en-US" dirty="0"/>
              <a:t>基幹</a:t>
            </a:r>
            <a:r>
              <a:rPr lang="ja-JP" altLang="en-US" dirty="0" smtClean="0"/>
              <a:t>因子（サイクリン</a:t>
            </a:r>
            <a:r>
              <a:rPr lang="en-US" altLang="ja-JP" dirty="0" smtClean="0"/>
              <a:t>-</a:t>
            </a:r>
            <a:r>
              <a:rPr lang="en-US" altLang="ja-JP" dirty="0" err="1" smtClean="0"/>
              <a:t>cdk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cdk</a:t>
            </a:r>
            <a:endParaRPr lang="en-US" altLang="ja-JP" dirty="0" smtClean="0"/>
          </a:p>
          <a:p>
            <a:pPr lvl="3"/>
            <a:r>
              <a:rPr lang="en-US" altLang="ja-JP" dirty="0" err="1" smtClean="0"/>
              <a:t>cyclin</a:t>
            </a:r>
            <a:r>
              <a:rPr lang="en-US" altLang="ja-JP" dirty="0" smtClean="0"/>
              <a:t> dependent kinase</a:t>
            </a:r>
          </a:p>
          <a:p>
            <a:pPr lvl="3"/>
            <a:r>
              <a:rPr lang="ja-JP" altLang="en-US" dirty="0" smtClean="0"/>
              <a:t>サイクリンと触れるとキナーゼ化、つまりタンパク質にリン酸をつける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cycline</a:t>
            </a:r>
            <a:endParaRPr lang="en-US" altLang="ja-JP" dirty="0" smtClean="0"/>
          </a:p>
          <a:p>
            <a:pPr lvl="3"/>
            <a:r>
              <a:rPr lang="en-US" altLang="ja-JP" dirty="0" err="1" smtClean="0"/>
              <a:t>cyclin</a:t>
            </a:r>
            <a:r>
              <a:rPr lang="ja-JP" altLang="en-US" dirty="0" smtClean="0"/>
              <a:t>は間期から分裂期に向かって増える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分裂期から間期に向かって減る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Ｍ期にすごく増える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395038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2656"/>
                <a:ext cx="8229600" cy="6264696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ja-JP" dirty="0" smtClean="0"/>
                  <a:t>P262</a:t>
                </a:r>
                <a:r>
                  <a:rPr lang="ja-JP" altLang="en-US" dirty="0" smtClean="0"/>
                  <a:t>（修正）</a:t>
                </a:r>
                <a:endParaRPr lang="en-US" altLang="ja-JP" dirty="0" smtClean="0"/>
              </a:p>
              <a:p>
                <a:pPr lvl="1"/>
                <a:r>
                  <a:rPr lang="en-US" altLang="ja-JP" dirty="0" smtClean="0"/>
                  <a:t>DNA</a:t>
                </a:r>
                <a:r>
                  <a:rPr lang="ja-JP" altLang="en-US" dirty="0" smtClean="0"/>
                  <a:t>分子はすごく細長い</a:t>
                </a:r>
                <a:endParaRPr lang="en-US" altLang="ja-JP" dirty="0" smtClean="0"/>
              </a:p>
              <a:p>
                <a:pPr lvl="2"/>
                <a:r>
                  <a:rPr lang="en-US" altLang="ja-JP" dirty="0" smtClean="0"/>
                  <a:t>0.34nm</a:t>
                </a:r>
                <a:r>
                  <a:rPr lang="ja-JP" altLang="en-US" dirty="0" smtClean="0"/>
                  <a:t>＝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/>
                          </a:rPr>
                          <m:t>3.4</m:t>
                        </m:r>
                        <m:r>
                          <a:rPr lang="en-US" altLang="ja-JP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b="0" i="1" smtClean="0">
                            <a:latin typeface="Cambria Math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ja-JP" dirty="0" smtClean="0"/>
                  <a:t>m</a:t>
                </a:r>
              </a:p>
              <a:p>
                <a:pPr lvl="2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</a:rPr>
                          <m:t>3</m:t>
                        </m:r>
                        <m:r>
                          <a:rPr lang="en-US" altLang="ja-JP" i="1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altLang="ja-JP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9</m:t>
                        </m:r>
                      </m:sup>
                    </m:sSup>
                  </m:oMath>
                </a14:m>
                <a:r>
                  <a:rPr lang="ja-JP" altLang="en-US" dirty="0" smtClean="0"/>
                  <a:t>塩基対の</a:t>
                </a:r>
                <a:r>
                  <a:rPr lang="en-US" altLang="ja-JP" dirty="0" smtClean="0"/>
                  <a:t>DNA</a:t>
                </a:r>
                <a:r>
                  <a:rPr lang="ja-JP" altLang="en-US" dirty="0" smtClean="0"/>
                  <a:t>分子</a:t>
                </a:r>
                <a:endParaRPr lang="en-US" altLang="ja-JP" dirty="0" smtClean="0"/>
              </a:p>
              <a:p>
                <a:pPr lvl="1"/>
                <a:r>
                  <a:rPr lang="ja-JP" altLang="en-US" dirty="0"/>
                  <a:t>両者</a:t>
                </a:r>
                <a:r>
                  <a:rPr lang="ja-JP" altLang="en-US" dirty="0" smtClean="0"/>
                  <a:t>をかければ約</a:t>
                </a:r>
                <a:r>
                  <a:rPr lang="en-US" altLang="ja-JP" dirty="0" smtClean="0"/>
                  <a:t>1m</a:t>
                </a:r>
                <a:r>
                  <a:rPr lang="ja-JP" altLang="en-US" dirty="0" smtClean="0"/>
                  <a:t>となる</a:t>
                </a:r>
                <a:endParaRPr lang="en-US" altLang="ja-JP" dirty="0" smtClean="0"/>
              </a:p>
              <a:p>
                <a:pPr lvl="1"/>
                <a:r>
                  <a:rPr lang="ja-JP" altLang="en-US" dirty="0"/>
                  <a:t>これ</a:t>
                </a:r>
                <a:r>
                  <a:rPr lang="ja-JP" altLang="en-US" dirty="0" smtClean="0"/>
                  <a:t>が２３本に別れているので</a:t>
                </a:r>
                <a:r>
                  <a:rPr lang="en-US" altLang="ja-JP" dirty="0" smtClean="0"/>
                  <a:t>40mm(4cm)</a:t>
                </a:r>
              </a:p>
              <a:p>
                <a:pPr lvl="1"/>
                <a:r>
                  <a:rPr lang="ja-JP" altLang="en-US" dirty="0" smtClean="0"/>
                  <a:t>直径</a:t>
                </a:r>
                <a:r>
                  <a:rPr lang="en-US" altLang="ja-JP" dirty="0" smtClean="0"/>
                  <a:t>2nm</a:t>
                </a:r>
                <a:r>
                  <a:rPr lang="ja-JP" altLang="en-US" dirty="0" smtClean="0"/>
                  <a:t>で長さ</a:t>
                </a:r>
                <a:r>
                  <a:rPr lang="en-US" altLang="ja-JP" dirty="0" smtClean="0"/>
                  <a:t>40mm</a:t>
                </a:r>
                <a:endParaRPr lang="en-US" altLang="ja-JP" dirty="0"/>
              </a:p>
              <a:p>
                <a:pPr lvl="2"/>
                <a:r>
                  <a:rPr lang="ja-JP" altLang="en-US" dirty="0" smtClean="0"/>
                  <a:t>比率でいうと</a:t>
                </a:r>
                <a:r>
                  <a:rPr lang="en-US" altLang="ja-JP" dirty="0" smtClean="0"/>
                  <a:t>2mm</a:t>
                </a:r>
                <a:r>
                  <a:rPr lang="ja-JP" altLang="en-US" dirty="0" smtClean="0"/>
                  <a:t>で長さ</a:t>
                </a:r>
                <a:r>
                  <a:rPr lang="en-US" altLang="ja-JP" dirty="0" smtClean="0"/>
                  <a:t>40km</a:t>
                </a:r>
              </a:p>
              <a:p>
                <a:pPr lvl="1"/>
                <a:r>
                  <a:rPr lang="ja-JP" altLang="en-US" dirty="0" smtClean="0"/>
                  <a:t>体</a:t>
                </a:r>
                <a:r>
                  <a:rPr lang="ja-JP" altLang="en-US" dirty="0"/>
                  <a:t>細胞</a:t>
                </a:r>
                <a:r>
                  <a:rPr lang="ja-JP" altLang="en-US" dirty="0" smtClean="0"/>
                  <a:t>はゲノムを２セット持つので</a:t>
                </a:r>
                <a:r>
                  <a:rPr lang="en-US" altLang="ja-JP" dirty="0" smtClean="0"/>
                  <a:t>46</a:t>
                </a:r>
                <a:r>
                  <a:rPr lang="ja-JP" altLang="en-US" dirty="0" smtClean="0"/>
                  <a:t>本で複製後は</a:t>
                </a:r>
                <a:r>
                  <a:rPr lang="en-US" altLang="ja-JP" dirty="0" smtClean="0"/>
                  <a:t>92</a:t>
                </a:r>
                <a:r>
                  <a:rPr lang="ja-JP" altLang="en-US" dirty="0" smtClean="0"/>
                  <a:t>本</a:t>
                </a:r>
                <a:endParaRPr lang="en-US" altLang="ja-JP" dirty="0" smtClean="0"/>
              </a:p>
              <a:p>
                <a:pPr lvl="2"/>
                <a:r>
                  <a:rPr lang="ja-JP" altLang="en-US" dirty="0"/>
                  <a:t>これ</a:t>
                </a:r>
                <a:r>
                  <a:rPr lang="ja-JP" altLang="en-US" dirty="0" smtClean="0"/>
                  <a:t>じゃ分裂しても絡まるのがオチ</a:t>
                </a:r>
                <a:endParaRPr lang="en-US" altLang="ja-JP" dirty="0" smtClean="0"/>
              </a:p>
              <a:p>
                <a:pPr lvl="1"/>
                <a:r>
                  <a:rPr lang="ja-JP" altLang="en-US" dirty="0"/>
                  <a:t>二重らせん</a:t>
                </a:r>
                <a:r>
                  <a:rPr lang="ja-JP" altLang="en-US" dirty="0" smtClean="0"/>
                  <a:t>はヒストンというタンパク質に２４０塩基ずつ巻きつけていき、それを６角形の形に巻きつけていき、その後はある規則性（不明）に基づき直径</a:t>
                </a:r>
                <a:r>
                  <a:rPr lang="en-US" altLang="ja-JP" dirty="0" smtClean="0"/>
                  <a:t>0.7μm</a:t>
                </a:r>
                <a:r>
                  <a:rPr lang="ja-JP" altLang="en-US" dirty="0" err="1" smtClean="0"/>
                  <a:t>、</a:t>
                </a:r>
                <a:r>
                  <a:rPr lang="ja-JP" altLang="en-US" dirty="0"/>
                  <a:t>長さ</a:t>
                </a:r>
                <a:r>
                  <a:rPr lang="ja-JP" altLang="en-US" dirty="0" smtClean="0"/>
                  <a:t>が</a:t>
                </a:r>
                <a:r>
                  <a:rPr lang="en-US" altLang="ja-JP" dirty="0" smtClean="0"/>
                  <a:t>4μm</a:t>
                </a:r>
                <a:r>
                  <a:rPr lang="ja-JP" altLang="en-US" dirty="0" smtClean="0"/>
                  <a:t>（１：６）のものに凝縮する。</a:t>
                </a:r>
                <a:endParaRPr lang="en-US" altLang="ja-JP" dirty="0" smtClean="0"/>
              </a:p>
              <a:p>
                <a:pPr lvl="1"/>
                <a:r>
                  <a:rPr lang="ja-JP" altLang="en-US" u="sng" dirty="0" smtClean="0"/>
                  <a:t>凝縮で１万分の１の長さにまでできる</a:t>
                </a:r>
                <a:endParaRPr lang="en-US" altLang="ja-JP" u="sng" dirty="0" smtClean="0"/>
              </a:p>
              <a:p>
                <a:pPr lvl="2"/>
                <a:r>
                  <a:rPr lang="ja-JP" altLang="en-US" dirty="0" smtClean="0"/>
                  <a:t>やっとからませずに２つに分けることができる</a:t>
                </a:r>
                <a:endParaRPr lang="en-US" altLang="ja-JP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2656"/>
                <a:ext cx="8229600" cy="6264696"/>
              </a:xfrm>
              <a:blipFill rotWithShape="1">
                <a:blip r:embed="rId2"/>
                <a:stretch>
                  <a:fillRect l="-1481" t="-3116" r="-1926" b="-3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379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pPr lvl="1"/>
            <a:r>
              <a:rPr lang="ja-JP" altLang="en-US" dirty="0" smtClean="0"/>
              <a:t>複製後の染色体は</a:t>
            </a:r>
            <a:r>
              <a:rPr lang="ja-JP" altLang="en-US" dirty="0" smtClean="0"/>
              <a:t>コヒーシン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cohesin</a:t>
            </a:r>
            <a:r>
              <a:rPr lang="en-US" altLang="ja-JP" dirty="0" smtClean="0"/>
              <a:t>)</a:t>
            </a:r>
            <a:r>
              <a:rPr lang="ja-JP" altLang="en-US" dirty="0" smtClean="0"/>
              <a:t>によってくっついたまま凝縮する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セントロメアの部分だけくびれる。動原体</a:t>
            </a:r>
            <a:endParaRPr lang="en-US" altLang="ja-JP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38" y="1747457"/>
            <a:ext cx="8019818" cy="5110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379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P270</a:t>
            </a:r>
          </a:p>
          <a:p>
            <a:pPr lvl="1"/>
            <a:r>
              <a:rPr lang="ja-JP" altLang="en-US" dirty="0"/>
              <a:t>紡錘体</a:t>
            </a:r>
            <a:r>
              <a:rPr lang="ja-JP" altLang="en-US" dirty="0" smtClean="0"/>
              <a:t>と染色体の分離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４６本の染色体を間期（Ｓ期）に複製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複製後の姉妹</a:t>
            </a:r>
            <a:r>
              <a:rPr lang="ja-JP" altLang="en-US" dirty="0"/>
              <a:t>染色体</a:t>
            </a:r>
            <a:r>
              <a:rPr lang="ja-JP" altLang="en-US" dirty="0" smtClean="0"/>
              <a:t>はコヒーシン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cohesin</a:t>
            </a:r>
            <a:r>
              <a:rPr lang="en-US" altLang="ja-JP" dirty="0" smtClean="0"/>
              <a:t>)</a:t>
            </a:r>
            <a:r>
              <a:rPr lang="ja-JP" altLang="en-US" dirty="0" smtClean="0"/>
              <a:t>によって結合したまま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核膜がなくなると中心体から微小管（紡錘糸）が伸びて姉妹染色体にある動原体にくっつく。これで紡錘体の構造ができる。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コヒーシンの機能を阻害するのがセパレース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セパレースを阻害するのがセキュリン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セキュリンを阻害するのがＡＰＣ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ＡＰＣは活性化した基幹因子により活性化する</a:t>
            </a:r>
            <a:endParaRPr lang="en-US" altLang="ja-JP" dirty="0" smtClean="0"/>
          </a:p>
          <a:p>
            <a:pPr lvl="2"/>
            <a:r>
              <a:rPr lang="ja-JP" altLang="en-US" dirty="0"/>
              <a:t>つまり</a:t>
            </a:r>
            <a:r>
              <a:rPr lang="ja-JP" altLang="en-US" dirty="0" smtClean="0"/>
              <a:t>、基幹因子がなくなるとコヒーシンが分解される</a:t>
            </a:r>
            <a:endParaRPr lang="en-US" altLang="ja-JP" dirty="0" smtClean="0"/>
          </a:p>
          <a:p>
            <a:pPr lvl="2"/>
            <a:r>
              <a:rPr lang="ja-JP" altLang="en-US" dirty="0"/>
              <a:t>姉妹</a:t>
            </a:r>
            <a:r>
              <a:rPr lang="ja-JP" altLang="en-US" dirty="0" smtClean="0"/>
              <a:t>染色体が動くと収縮環で分裂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93143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変異と損傷修復系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DNA</a:t>
            </a:r>
            <a:r>
              <a:rPr lang="ja-JP" altLang="en-US" dirty="0" smtClean="0"/>
              <a:t>の本質：塩基配列で安定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	</a:t>
            </a:r>
            <a:r>
              <a:rPr lang="ja-JP" altLang="en-US" dirty="0" smtClean="0"/>
              <a:t>細胞内の様々な分子（水も含む）との相互作用</a:t>
            </a:r>
            <a:endParaRPr lang="en-US" altLang="ja-JP" dirty="0" smtClean="0"/>
          </a:p>
          <a:p>
            <a:pPr lvl="1"/>
            <a:r>
              <a:rPr lang="ja-JP" altLang="en-US" dirty="0"/>
              <a:t>塩基</a:t>
            </a:r>
            <a:r>
              <a:rPr lang="ja-JP" altLang="en-US" dirty="0" smtClean="0"/>
              <a:t>は常に変化にさらされている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変異：塩基配列の変化</a:t>
            </a:r>
            <a:endParaRPr lang="en-US" altLang="ja-JP" dirty="0" smtClean="0"/>
          </a:p>
          <a:p>
            <a:pPr lvl="1"/>
            <a:r>
              <a:rPr lang="ja-JP" altLang="en-US" dirty="0"/>
              <a:t>損傷修復</a:t>
            </a:r>
            <a:r>
              <a:rPr lang="ja-JP" altLang="en-US" dirty="0" smtClean="0"/>
              <a:t>系：塩基配列の変化を防ぐ仕組み</a:t>
            </a:r>
            <a:endParaRPr lang="en-US" altLang="ja-JP" dirty="0" smtClean="0"/>
          </a:p>
          <a:p>
            <a:pPr lvl="1"/>
            <a:r>
              <a:rPr lang="ja-JP" altLang="en-US" dirty="0"/>
              <a:t>修復できない時</a:t>
            </a:r>
            <a:r>
              <a:rPr lang="ja-JP" altLang="en-US" dirty="0" smtClean="0"/>
              <a:t>の細胞の対応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adaptation &amp; apoptosis</a:t>
            </a:r>
            <a:endParaRPr lang="en-US" altLang="ja-JP" dirty="0" smtClean="0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1259632" y="1268760"/>
            <a:ext cx="0" cy="72008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37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塩基の変化による塩基対の変化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メチル化</a:t>
            </a:r>
            <a:endParaRPr lang="en-US" altLang="ja-JP" dirty="0" smtClean="0"/>
          </a:p>
          <a:p>
            <a:pPr lvl="2"/>
            <a:r>
              <a:rPr lang="ja-JP" altLang="en-US" dirty="0"/>
              <a:t>遺伝子</a:t>
            </a:r>
            <a:r>
              <a:rPr lang="ja-JP" altLang="en-US" dirty="0" smtClean="0"/>
              <a:t>の発現制御</a:t>
            </a:r>
            <a:endParaRPr lang="en-US" altLang="ja-JP" dirty="0" smtClean="0"/>
          </a:p>
          <a:p>
            <a:pPr lvl="2"/>
            <a:r>
              <a:rPr lang="ja-JP" altLang="en-US" dirty="0"/>
              <a:t>遺伝的</a:t>
            </a:r>
            <a:r>
              <a:rPr lang="ja-JP" altLang="en-US" dirty="0" smtClean="0"/>
              <a:t>刷り込み（インプリンティング）</a:t>
            </a:r>
            <a:endParaRPr lang="en-US" altLang="ja-JP" dirty="0" smtClean="0"/>
          </a:p>
          <a:p>
            <a:pPr lvl="2"/>
            <a:r>
              <a:rPr lang="ja-JP" altLang="en-US" dirty="0"/>
              <a:t>クロマチン構造</a:t>
            </a:r>
            <a:r>
              <a:rPr lang="ja-JP" altLang="en-US" dirty="0" smtClean="0"/>
              <a:t>の維持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G</a:t>
            </a:r>
            <a:r>
              <a:rPr lang="ja-JP" altLang="en-US" dirty="0" smtClean="0"/>
              <a:t>のメチル化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複製されたとき、相補鎖にくるのは</a:t>
            </a:r>
            <a:r>
              <a:rPr lang="en-US" altLang="ja-JP" dirty="0" smtClean="0"/>
              <a:t>C</a:t>
            </a:r>
            <a:r>
              <a:rPr lang="ja-JP" altLang="en-US" dirty="0" smtClean="0"/>
              <a:t>ではなく</a:t>
            </a:r>
            <a:r>
              <a:rPr lang="en-US" altLang="ja-JP" dirty="0" smtClean="0"/>
              <a:t>T</a:t>
            </a:r>
            <a:r>
              <a:rPr lang="ja-JP" altLang="en-US" dirty="0" smtClean="0"/>
              <a:t>になる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変異の影響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終結コドンの出現</a:t>
            </a:r>
            <a:endParaRPr lang="en-US" altLang="ja-JP" dirty="0" smtClean="0"/>
          </a:p>
          <a:p>
            <a:pPr lvl="3"/>
            <a:r>
              <a:rPr lang="ja-JP" altLang="en-US" dirty="0" smtClean="0"/>
              <a:t>短縮して機能喪失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様々な損傷修復系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ピリミジンダイマー</a:t>
            </a:r>
            <a:endParaRPr lang="en-US" altLang="ja-JP" dirty="0" smtClean="0"/>
          </a:p>
          <a:p>
            <a:pPr lvl="2"/>
            <a:r>
              <a:rPr lang="ja-JP" altLang="en-US" dirty="0"/>
              <a:t>問題部位</a:t>
            </a:r>
            <a:r>
              <a:rPr lang="ja-JP" altLang="en-US" dirty="0" smtClean="0"/>
              <a:t>の除去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ＤＮＡ新輝合成</a:t>
            </a:r>
            <a:endParaRPr lang="en-US" altLang="ja-JP" dirty="0" smtClean="0"/>
          </a:p>
          <a:p>
            <a:pPr lvl="2"/>
            <a:r>
              <a:rPr lang="ja-JP" altLang="en-US" dirty="0"/>
              <a:t>ヌクレオチド</a:t>
            </a:r>
            <a:r>
              <a:rPr lang="ja-JP" altLang="en-US" dirty="0" smtClean="0"/>
              <a:t>除去修復</a:t>
            </a:r>
            <a:endParaRPr lang="en-US" altLang="ja-JP" dirty="0" smtClean="0"/>
          </a:p>
          <a:p>
            <a:pPr lvl="3"/>
            <a:r>
              <a:rPr lang="ja-JP" altLang="en-US" dirty="0"/>
              <a:t>塩基除去修復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53077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785</TotalTime>
  <Words>593</Words>
  <Application>Microsoft Office PowerPoint</Application>
  <PresentationFormat>画面に合わせる (4:3)</PresentationFormat>
  <Paragraphs>80</Paragraphs>
  <Slides>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20120706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20120427</dc:title>
  <dc:creator>Ishida</dc:creator>
  <cp:lastModifiedBy>Ishida</cp:lastModifiedBy>
  <cp:revision>84</cp:revision>
  <dcterms:created xsi:type="dcterms:W3CDTF">2012-04-27T00:00:58Z</dcterms:created>
  <dcterms:modified xsi:type="dcterms:W3CDTF">2012-07-06T01:30:25Z</dcterms:modified>
</cp:coreProperties>
</file>