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6" r:id="rId3"/>
    <p:sldId id="307" r:id="rId4"/>
    <p:sldId id="308" r:id="rId5"/>
    <p:sldId id="309" r:id="rId6"/>
    <p:sldId id="310" r:id="rId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24" autoAdjust="0"/>
    <p:restoredTop sz="94660"/>
  </p:normalViewPr>
  <p:slideViewPr>
    <p:cSldViewPr>
      <p:cViewPr varScale="1">
        <p:scale>
          <a:sx n="68" d="100"/>
          <a:sy n="68" d="100"/>
        </p:scale>
        <p:origin x="-1518"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2012/7/23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2012/7/23</a:t>
            </a:fld>
            <a:endParaRPr kumimoji="1" lang="ja-JP" altLang="en-US" dirty="0"/>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20120629</a:t>
            </a:r>
            <a:endParaRPr kumimoji="1" lang="ja-JP" altLang="en-US" dirty="0"/>
          </a:p>
        </p:txBody>
      </p:sp>
      <p:sp>
        <p:nvSpPr>
          <p:cNvPr id="3" name="サブタイトル 2"/>
          <p:cNvSpPr>
            <a:spLocks noGrp="1"/>
          </p:cNvSpPr>
          <p:nvPr>
            <p:ph type="subTitle" idx="1"/>
          </p:nvPr>
        </p:nvSpPr>
        <p:spPr/>
        <p:txBody>
          <a:bodyPr/>
          <a:lstStyle/>
          <a:p>
            <a:endParaRPr kumimoji="1" lang="ja-JP" altLang="en-US" dirty="0"/>
          </a:p>
        </p:txBody>
      </p:sp>
    </p:spTree>
    <p:extLst>
      <p:ext uri="{BB962C8B-B14F-4D97-AF65-F5344CB8AC3E}">
        <p14:creationId xmlns:p14="http://schemas.microsoft.com/office/powerpoint/2010/main" val="7357506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264696"/>
          </a:xfrm>
        </p:spPr>
        <p:txBody>
          <a:bodyPr>
            <a:normAutofit/>
          </a:bodyPr>
          <a:lstStyle/>
          <a:p>
            <a:r>
              <a:rPr kumimoji="1" lang="en-US" altLang="ja-JP" dirty="0" smtClean="0"/>
              <a:t>P233</a:t>
            </a:r>
            <a:r>
              <a:rPr kumimoji="1" lang="ja-JP" altLang="en-US" dirty="0" smtClean="0"/>
              <a:t>～</a:t>
            </a:r>
            <a:endParaRPr kumimoji="1" lang="en-US" altLang="ja-JP" dirty="0" smtClean="0"/>
          </a:p>
          <a:p>
            <a:pPr lvl="1"/>
            <a:r>
              <a:rPr lang="ja-JP" altLang="en-US" dirty="0" smtClean="0"/>
              <a:t>「細胞」をどうとらえるか</a:t>
            </a:r>
            <a:endParaRPr lang="en-US" altLang="ja-JP" dirty="0" smtClean="0"/>
          </a:p>
          <a:p>
            <a:pPr lvl="2"/>
            <a:r>
              <a:rPr kumimoji="1" lang="ja-JP" altLang="en-US" dirty="0" smtClean="0"/>
              <a:t>ゲノム（遺伝子の総体≒</a:t>
            </a:r>
            <a:r>
              <a:rPr kumimoji="1" lang="en-US" altLang="ja-JP" dirty="0" smtClean="0"/>
              <a:t>DNA</a:t>
            </a:r>
            <a:r>
              <a:rPr kumimoji="1" lang="ja-JP" altLang="en-US" dirty="0" smtClean="0"/>
              <a:t>分子）を</a:t>
            </a:r>
            <a:r>
              <a:rPr kumimoji="1" lang="ja-JP" altLang="en-US" u="sng" dirty="0" smtClean="0"/>
              <a:t>複製</a:t>
            </a:r>
            <a:r>
              <a:rPr kumimoji="1" lang="ja-JP" altLang="en-US" dirty="0" smtClean="0"/>
              <a:t>し、</a:t>
            </a:r>
            <a:r>
              <a:rPr kumimoji="1" lang="ja-JP" altLang="en-US" u="sng" dirty="0" smtClean="0"/>
              <a:t>分配</a:t>
            </a:r>
            <a:r>
              <a:rPr kumimoji="1" lang="ja-JP" altLang="en-US" dirty="0" smtClean="0"/>
              <a:t>するための装置（容器）ととりあえずしておく</a:t>
            </a:r>
            <a:endParaRPr kumimoji="1" lang="en-US" altLang="ja-JP" dirty="0" smtClean="0"/>
          </a:p>
          <a:p>
            <a:pPr lvl="2"/>
            <a:r>
              <a:rPr lang="ja-JP" altLang="en-US" dirty="0"/>
              <a:t>１つ</a:t>
            </a:r>
            <a:r>
              <a:rPr lang="ja-JP" altLang="en-US" dirty="0" smtClean="0"/>
              <a:t>の細胞中のゲノムが複製され、２つの娘細胞に入る。＝</a:t>
            </a:r>
            <a:r>
              <a:rPr lang="ja-JP" altLang="en-US" u="sng" dirty="0" smtClean="0"/>
              <a:t>細胞分裂・細胞周期</a:t>
            </a:r>
            <a:endParaRPr lang="en-US" altLang="ja-JP" u="sng" dirty="0" smtClean="0"/>
          </a:p>
          <a:p>
            <a:pPr lvl="2"/>
            <a:r>
              <a:rPr kumimoji="1" lang="ja-JP" altLang="en-US" dirty="0" smtClean="0"/>
              <a:t>ゆっくりとした分子形成の中で自己複製の能力を獲得</a:t>
            </a:r>
            <a:endParaRPr kumimoji="1" lang="en-US" altLang="ja-JP" dirty="0" smtClean="0"/>
          </a:p>
          <a:p>
            <a:pPr lvl="2"/>
            <a:r>
              <a:rPr lang="ja-JP" altLang="en-US" dirty="0"/>
              <a:t>同時</a:t>
            </a:r>
            <a:r>
              <a:rPr lang="ja-JP" altLang="en-US" dirty="0" smtClean="0"/>
              <a:t>に、両極性（親水・疎水性）分子を形成</a:t>
            </a:r>
            <a:endParaRPr lang="en-US" altLang="ja-JP" dirty="0" smtClean="0"/>
          </a:p>
          <a:p>
            <a:pPr lvl="3"/>
            <a:r>
              <a:rPr kumimoji="1" lang="ja-JP" altLang="en-US" dirty="0"/>
              <a:t>リン</a:t>
            </a:r>
            <a:r>
              <a:rPr kumimoji="1" lang="ja-JP" altLang="en-US" dirty="0" smtClean="0"/>
              <a:t>脂質（単一の分子ではなく、様々な分子の総称）</a:t>
            </a:r>
            <a:endParaRPr kumimoji="1" lang="en-US" altLang="ja-JP" dirty="0" smtClean="0"/>
          </a:p>
          <a:p>
            <a:pPr lvl="4"/>
            <a:r>
              <a:rPr lang="ja-JP" altLang="en-US" dirty="0"/>
              <a:t>リン</a:t>
            </a:r>
            <a:r>
              <a:rPr lang="ja-JP" altLang="en-US" dirty="0" smtClean="0"/>
              <a:t>酸</a:t>
            </a:r>
            <a:r>
              <a:rPr lang="en-US" altLang="ja-JP" dirty="0" smtClean="0"/>
              <a:t>(phosphate)</a:t>
            </a:r>
            <a:r>
              <a:rPr lang="ja-JP" altLang="en-US" dirty="0" smtClean="0"/>
              <a:t>中心</a:t>
            </a:r>
            <a:endParaRPr lang="en-US" altLang="ja-JP" dirty="0" smtClean="0"/>
          </a:p>
          <a:p>
            <a:pPr lvl="3"/>
            <a:r>
              <a:rPr kumimoji="1" lang="ja-JP" altLang="en-US" dirty="0"/>
              <a:t>水の中</a:t>
            </a:r>
            <a:r>
              <a:rPr kumimoji="1" lang="ja-JP" altLang="en-US" dirty="0" smtClean="0"/>
              <a:t>にリン脂質を放り込むと２重の膜構造になる</a:t>
            </a:r>
            <a:endParaRPr kumimoji="1" lang="en-US" altLang="ja-JP" dirty="0" smtClean="0"/>
          </a:p>
          <a:p>
            <a:pPr lvl="3"/>
            <a:r>
              <a:rPr lang="ja-JP" altLang="en-US" dirty="0"/>
              <a:t>かつ</a:t>
            </a:r>
            <a:r>
              <a:rPr lang="ja-JP" altLang="en-US" dirty="0" smtClean="0"/>
              <a:t>、板状では端部が水に触れるので球状になり、その内部に水を取り込む</a:t>
            </a:r>
            <a:endParaRPr lang="en-US" altLang="ja-JP" dirty="0" smtClean="0"/>
          </a:p>
          <a:p>
            <a:pPr lvl="2"/>
            <a:r>
              <a:rPr lang="ja-JP" altLang="en-US" dirty="0"/>
              <a:t>リン</a:t>
            </a:r>
            <a:r>
              <a:rPr lang="ja-JP" altLang="en-US" dirty="0" smtClean="0"/>
              <a:t>脂質膜は風呂場の水に浮かべたピンポン玉のイメージ＝共有結合を一切持たず、動けるから</a:t>
            </a:r>
            <a:endParaRPr lang="en-US" altLang="ja-JP" dirty="0" smtClean="0"/>
          </a:p>
        </p:txBody>
      </p:sp>
    </p:spTree>
    <p:extLst>
      <p:ext uri="{BB962C8B-B14F-4D97-AF65-F5344CB8AC3E}">
        <p14:creationId xmlns:p14="http://schemas.microsoft.com/office/powerpoint/2010/main" val="33640362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6120680"/>
          </a:xfrm>
        </p:spPr>
        <p:txBody>
          <a:bodyPr>
            <a:normAutofit fontScale="92500" lnSpcReduction="10000"/>
          </a:bodyPr>
          <a:lstStyle/>
          <a:p>
            <a:r>
              <a:rPr kumimoji="1" lang="en-US" altLang="ja-JP" dirty="0" smtClean="0"/>
              <a:t>P237</a:t>
            </a:r>
            <a:r>
              <a:rPr kumimoji="1" lang="ja-JP" altLang="en-US" dirty="0" smtClean="0"/>
              <a:t>～</a:t>
            </a:r>
            <a:endParaRPr kumimoji="1" lang="en-US" altLang="ja-JP" dirty="0" smtClean="0"/>
          </a:p>
          <a:p>
            <a:pPr lvl="1"/>
            <a:r>
              <a:rPr lang="ja-JP" altLang="en-US" dirty="0" smtClean="0"/>
              <a:t>原形質（細胞）膜の透過性</a:t>
            </a:r>
            <a:endParaRPr lang="en-US" altLang="ja-JP" dirty="0" smtClean="0"/>
          </a:p>
          <a:p>
            <a:pPr lvl="2"/>
            <a:r>
              <a:rPr lang="ja-JP" altLang="en-US" dirty="0" smtClean="0"/>
              <a:t>以下、通りやすい順</a:t>
            </a:r>
            <a:endParaRPr lang="en-US" altLang="ja-JP" dirty="0" smtClean="0"/>
          </a:p>
          <a:p>
            <a:pPr lvl="3"/>
            <a:r>
              <a:rPr kumimoji="1" lang="ja-JP" altLang="en-US" dirty="0"/>
              <a:t>疎水性</a:t>
            </a:r>
            <a:r>
              <a:rPr kumimoji="1" lang="ja-JP" altLang="en-US" dirty="0" smtClean="0"/>
              <a:t>分子</a:t>
            </a:r>
            <a:endParaRPr kumimoji="1" lang="en-US" altLang="ja-JP" dirty="0" smtClean="0"/>
          </a:p>
          <a:p>
            <a:pPr lvl="4"/>
            <a:r>
              <a:rPr kumimoji="1" lang="en-US" altLang="ja-JP" dirty="0" smtClean="0"/>
              <a:t>O2</a:t>
            </a:r>
            <a:r>
              <a:rPr lang="en-US" altLang="ja-JP" dirty="0" smtClean="0"/>
              <a:t>, </a:t>
            </a:r>
            <a:r>
              <a:rPr kumimoji="1" lang="en-US" altLang="ja-JP" dirty="0" smtClean="0"/>
              <a:t>CO2, N2, steroid, hormones</a:t>
            </a:r>
          </a:p>
          <a:p>
            <a:pPr lvl="3"/>
            <a:r>
              <a:rPr lang="ja-JP" altLang="en-US" dirty="0" smtClean="0"/>
              <a:t>小さな非荷電性極性分子</a:t>
            </a:r>
            <a:endParaRPr lang="en-US" altLang="ja-JP" dirty="0" smtClean="0"/>
          </a:p>
          <a:p>
            <a:pPr lvl="4"/>
            <a:r>
              <a:rPr lang="en-US" altLang="ja-JP" dirty="0" smtClean="0"/>
              <a:t>H2O, urea, glycerol</a:t>
            </a:r>
          </a:p>
          <a:p>
            <a:pPr lvl="3"/>
            <a:r>
              <a:rPr kumimoji="1" lang="ja-JP" altLang="en-US" dirty="0" smtClean="0"/>
              <a:t>大きな非荷電性極性分子</a:t>
            </a:r>
            <a:endParaRPr kumimoji="1" lang="en-US" altLang="ja-JP" dirty="0" smtClean="0"/>
          </a:p>
          <a:p>
            <a:pPr lvl="4"/>
            <a:r>
              <a:rPr lang="en-US" altLang="ja-JP" dirty="0" smtClean="0"/>
              <a:t>glucose, sucrose</a:t>
            </a:r>
            <a:endParaRPr kumimoji="1" lang="en-US" altLang="ja-JP" dirty="0" smtClean="0"/>
          </a:p>
          <a:p>
            <a:pPr lvl="3"/>
            <a:r>
              <a:rPr lang="ja-JP" altLang="en-US" dirty="0" smtClean="0"/>
              <a:t>イオン</a:t>
            </a:r>
            <a:endParaRPr lang="en-US" altLang="ja-JP" dirty="0" smtClean="0"/>
          </a:p>
          <a:p>
            <a:pPr lvl="4"/>
            <a:r>
              <a:rPr lang="ja-JP" altLang="en-US" dirty="0"/>
              <a:t>細胞</a:t>
            </a:r>
            <a:r>
              <a:rPr lang="ja-JP" altLang="en-US" dirty="0" smtClean="0"/>
              <a:t>膜をほとんど通らない</a:t>
            </a:r>
            <a:endParaRPr lang="en-US" altLang="ja-JP" dirty="0" smtClean="0"/>
          </a:p>
          <a:p>
            <a:pPr lvl="2"/>
            <a:r>
              <a:rPr kumimoji="1" lang="ja-JP" altLang="en-US" dirty="0"/>
              <a:t>２重</a:t>
            </a:r>
            <a:r>
              <a:rPr kumimoji="1" lang="ja-JP" altLang="en-US" dirty="0" smtClean="0"/>
              <a:t>膜は水を嫌う。水と仲のいいイオンはまず通らない</a:t>
            </a:r>
            <a:r>
              <a:rPr kumimoji="1" lang="en-US" altLang="ja-JP" dirty="0" smtClean="0"/>
              <a:t/>
            </a:r>
            <a:br>
              <a:rPr kumimoji="1" lang="en-US" altLang="ja-JP" dirty="0" smtClean="0"/>
            </a:br>
            <a:r>
              <a:rPr lang="ja-JP" altLang="en-US" dirty="0" smtClean="0"/>
              <a:t>⇒小さいからいいというわけではない</a:t>
            </a:r>
            <a:endParaRPr lang="en-US" altLang="ja-JP" dirty="0" smtClean="0"/>
          </a:p>
          <a:p>
            <a:pPr lvl="2"/>
            <a:r>
              <a:rPr kumimoji="1" lang="ja-JP" altLang="en-US" dirty="0"/>
              <a:t>必要なもの</a:t>
            </a:r>
            <a:r>
              <a:rPr kumimoji="1" lang="ja-JP" altLang="en-US" dirty="0" smtClean="0"/>
              <a:t>を取り込んだり、排出しなくてはならない</a:t>
            </a:r>
            <a:r>
              <a:rPr kumimoji="1" lang="en-US" altLang="ja-JP" dirty="0" smtClean="0"/>
              <a:t/>
            </a:r>
            <a:br>
              <a:rPr kumimoji="1" lang="en-US" altLang="ja-JP" dirty="0" smtClean="0"/>
            </a:br>
            <a:r>
              <a:rPr kumimoji="1" lang="ja-JP" altLang="en-US" dirty="0" smtClean="0"/>
              <a:t>⇒タンパク質を膜に埋め込む</a:t>
            </a:r>
            <a:endParaRPr kumimoji="1" lang="en-US" altLang="ja-JP" dirty="0" smtClean="0"/>
          </a:p>
          <a:p>
            <a:pPr lvl="3"/>
            <a:r>
              <a:rPr lang="ja-JP" altLang="en-US" dirty="0" smtClean="0"/>
              <a:t>カリウムチャンネル、アクアポリン（水ですらタンパク質で出し入れが必要）</a:t>
            </a:r>
            <a:endParaRPr lang="en-US" altLang="ja-JP" dirty="0" smtClean="0"/>
          </a:p>
          <a:p>
            <a:pPr lvl="3"/>
            <a:r>
              <a:rPr kumimoji="1" lang="ja-JP" altLang="en-US" dirty="0" smtClean="0"/>
              <a:t>膜上のタンパクはある一つの構造上での顕著な特徴がある</a:t>
            </a:r>
            <a:endParaRPr kumimoji="1" lang="en-US" altLang="ja-JP" dirty="0" smtClean="0"/>
          </a:p>
          <a:p>
            <a:pPr lvl="4"/>
            <a:endParaRPr kumimoji="1" lang="ja-JP" altLang="en-US" dirty="0"/>
          </a:p>
        </p:txBody>
      </p:sp>
    </p:spTree>
    <p:extLst>
      <p:ext uri="{BB962C8B-B14F-4D97-AF65-F5344CB8AC3E}">
        <p14:creationId xmlns:p14="http://schemas.microsoft.com/office/powerpoint/2010/main" val="33858519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264696"/>
          </a:xfrm>
        </p:spPr>
        <p:txBody>
          <a:bodyPr>
            <a:normAutofit/>
          </a:bodyPr>
          <a:lstStyle/>
          <a:p>
            <a:r>
              <a:rPr lang="en-US" altLang="ja-JP" dirty="0" smtClean="0"/>
              <a:t>P242</a:t>
            </a:r>
          </a:p>
          <a:p>
            <a:pPr lvl="1"/>
            <a:r>
              <a:rPr kumimoji="1" lang="ja-JP" altLang="en-US" smtClean="0"/>
              <a:t>エンドサイトーシス</a:t>
            </a:r>
            <a:endParaRPr kumimoji="1" lang="en-US" altLang="ja-JP" dirty="0" smtClean="0"/>
          </a:p>
          <a:p>
            <a:pPr lvl="2"/>
            <a:r>
              <a:rPr lang="ja-JP" altLang="en-US" dirty="0"/>
              <a:t>陥入</a:t>
            </a:r>
            <a:r>
              <a:rPr lang="ja-JP" altLang="en-US" dirty="0" smtClean="0"/>
              <a:t>を膜上に形成し、そこに分子を取り込む</a:t>
            </a:r>
            <a:endParaRPr lang="en-US" altLang="ja-JP" dirty="0" smtClean="0"/>
          </a:p>
          <a:p>
            <a:r>
              <a:rPr lang="en-US" altLang="ja-JP" dirty="0" smtClean="0"/>
              <a:t>P244</a:t>
            </a:r>
            <a:r>
              <a:rPr lang="ja-JP" altLang="en-US" dirty="0" smtClean="0"/>
              <a:t>～</a:t>
            </a:r>
            <a:endParaRPr lang="en-US" altLang="ja-JP" dirty="0" smtClean="0"/>
          </a:p>
          <a:p>
            <a:pPr lvl="1"/>
            <a:r>
              <a:rPr lang="ja-JP" altLang="en-US" dirty="0" smtClean="0"/>
              <a:t>細胞内で区画化されて出来上がった細胞内器官</a:t>
            </a:r>
            <a:endParaRPr lang="en-US" altLang="ja-JP" dirty="0" smtClean="0"/>
          </a:p>
          <a:p>
            <a:pPr lvl="2"/>
            <a:r>
              <a:rPr lang="ja-JP" altLang="en-US" dirty="0"/>
              <a:t>細胞内</a:t>
            </a:r>
            <a:r>
              <a:rPr lang="ja-JP" altLang="en-US" dirty="0" smtClean="0"/>
              <a:t>器官はリン脂質２重膜が１層のものと２層のものがある</a:t>
            </a:r>
            <a:endParaRPr lang="en-US" altLang="ja-JP" dirty="0" smtClean="0"/>
          </a:p>
          <a:p>
            <a:pPr lvl="3"/>
            <a:r>
              <a:rPr lang="ja-JP" altLang="en-US" dirty="0" smtClean="0"/>
              <a:t>１層は細胞膜の小胞由来</a:t>
            </a:r>
            <a:endParaRPr lang="en-US" altLang="ja-JP" dirty="0" smtClean="0"/>
          </a:p>
          <a:p>
            <a:pPr lvl="3"/>
            <a:r>
              <a:rPr lang="ja-JP" altLang="en-US" dirty="0" smtClean="0"/>
              <a:t>２層は？</a:t>
            </a:r>
            <a:endParaRPr lang="en-US" altLang="ja-JP" dirty="0" smtClean="0"/>
          </a:p>
          <a:p>
            <a:pPr lvl="4"/>
            <a:r>
              <a:rPr lang="ja-JP" altLang="en-US" dirty="0" smtClean="0"/>
              <a:t>原核細胞の祖先の</a:t>
            </a:r>
            <a:r>
              <a:rPr lang="en-US" altLang="ja-JP" dirty="0" smtClean="0"/>
              <a:t>DNA</a:t>
            </a:r>
            <a:r>
              <a:rPr lang="ja-JP" altLang="en-US" dirty="0" smtClean="0"/>
              <a:t>が細胞の中にむき出し状態で存在</a:t>
            </a:r>
            <a:endParaRPr lang="en-US" altLang="ja-JP" dirty="0" smtClean="0"/>
          </a:p>
          <a:p>
            <a:pPr lvl="4"/>
            <a:r>
              <a:rPr lang="ja-JP" altLang="en-US" dirty="0" smtClean="0"/>
              <a:t>中の</a:t>
            </a:r>
            <a:r>
              <a:rPr lang="en-US" altLang="ja-JP" dirty="0" smtClean="0"/>
              <a:t>DNA</a:t>
            </a:r>
            <a:r>
              <a:rPr lang="ja-JP" altLang="en-US" dirty="0" smtClean="0"/>
              <a:t>をくるむ陥入ができて核として存在（真核細胞）</a:t>
            </a:r>
            <a:endParaRPr lang="en-US" altLang="ja-JP" dirty="0" smtClean="0"/>
          </a:p>
          <a:p>
            <a:pPr lvl="4"/>
            <a:r>
              <a:rPr lang="ja-JP" altLang="en-US" dirty="0"/>
              <a:t>陥入</a:t>
            </a:r>
            <a:r>
              <a:rPr lang="ja-JP" altLang="en-US" dirty="0" smtClean="0"/>
              <a:t>に好気性細菌を取り込んで二層のリン脂質の二重膜をもつミトコンドリアを形成</a:t>
            </a:r>
            <a:endParaRPr lang="en-US" altLang="ja-JP" dirty="0" smtClean="0"/>
          </a:p>
        </p:txBody>
      </p:sp>
    </p:spTree>
    <p:extLst>
      <p:ext uri="{BB962C8B-B14F-4D97-AF65-F5344CB8AC3E}">
        <p14:creationId xmlns:p14="http://schemas.microsoft.com/office/powerpoint/2010/main" val="34288043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6120680"/>
          </a:xfrm>
        </p:spPr>
        <p:txBody>
          <a:bodyPr>
            <a:normAutofit fontScale="92500" lnSpcReduction="20000"/>
          </a:bodyPr>
          <a:lstStyle/>
          <a:p>
            <a:r>
              <a:rPr kumimoji="1" lang="en-US" altLang="ja-JP" dirty="0" smtClean="0"/>
              <a:t>P251</a:t>
            </a:r>
            <a:r>
              <a:rPr kumimoji="1" lang="ja-JP" altLang="en-US" dirty="0" smtClean="0"/>
              <a:t>～</a:t>
            </a:r>
            <a:endParaRPr kumimoji="1" lang="en-US" altLang="ja-JP" dirty="0" smtClean="0"/>
          </a:p>
          <a:p>
            <a:pPr lvl="1"/>
            <a:r>
              <a:rPr lang="ja-JP" altLang="en-US" dirty="0"/>
              <a:t>細胞周期</a:t>
            </a:r>
            <a:r>
              <a:rPr lang="ja-JP" altLang="en-US" dirty="0" smtClean="0"/>
              <a:t>とゲノムの分配</a:t>
            </a:r>
            <a:endParaRPr lang="en-US" altLang="ja-JP" dirty="0" smtClean="0"/>
          </a:p>
          <a:p>
            <a:pPr lvl="2"/>
            <a:r>
              <a:rPr kumimoji="1" lang="ja-JP" altLang="en-US" dirty="0"/>
              <a:t>細胞</a:t>
            </a:r>
            <a:r>
              <a:rPr kumimoji="1" lang="ja-JP" altLang="en-US" dirty="0" smtClean="0"/>
              <a:t>増殖＝細胞分裂</a:t>
            </a:r>
            <a:endParaRPr kumimoji="1" lang="en-US" altLang="ja-JP" dirty="0" smtClean="0"/>
          </a:p>
          <a:p>
            <a:pPr lvl="3"/>
            <a:r>
              <a:rPr lang="ja-JP" altLang="en-US" dirty="0"/>
              <a:t>周期的</a:t>
            </a:r>
            <a:r>
              <a:rPr lang="ja-JP" altLang="en-US" dirty="0" smtClean="0"/>
              <a:t>な</a:t>
            </a:r>
            <a:r>
              <a:rPr lang="en-US" altLang="ja-JP" dirty="0" smtClean="0"/>
              <a:t>DNA</a:t>
            </a:r>
            <a:r>
              <a:rPr lang="ja-JP" altLang="en-US" dirty="0" smtClean="0"/>
              <a:t>分子の複製と分配の繰り返し</a:t>
            </a:r>
            <a:endParaRPr lang="en-US" altLang="ja-JP" dirty="0" smtClean="0"/>
          </a:p>
          <a:p>
            <a:pPr lvl="2"/>
            <a:r>
              <a:rPr lang="ja-JP" altLang="en-US" dirty="0" smtClean="0"/>
              <a:t>分裂期（</a:t>
            </a:r>
            <a:r>
              <a:rPr lang="en-US" altLang="ja-JP" dirty="0" smtClean="0"/>
              <a:t>M</a:t>
            </a:r>
            <a:r>
              <a:rPr lang="ja-JP" altLang="en-US" dirty="0" smtClean="0"/>
              <a:t>期のできごと）</a:t>
            </a:r>
            <a:endParaRPr lang="en-US" altLang="ja-JP" dirty="0" smtClean="0"/>
          </a:p>
          <a:p>
            <a:pPr lvl="3"/>
            <a:r>
              <a:rPr lang="ja-JP" altLang="en-US" dirty="0"/>
              <a:t>核膜</a:t>
            </a:r>
            <a:r>
              <a:rPr lang="ja-JP" altLang="en-US" dirty="0" smtClean="0"/>
              <a:t>の崩壊と再構成</a:t>
            </a:r>
            <a:endParaRPr lang="en-US" altLang="ja-JP" dirty="0" smtClean="0"/>
          </a:p>
          <a:p>
            <a:pPr lvl="4"/>
            <a:r>
              <a:rPr lang="ja-JP" altLang="en-US" dirty="0" smtClean="0"/>
              <a:t>分裂において核膜の問題を解消</a:t>
            </a:r>
            <a:endParaRPr lang="en-US" altLang="ja-JP" dirty="0" smtClean="0"/>
          </a:p>
          <a:p>
            <a:pPr lvl="3"/>
            <a:r>
              <a:rPr lang="ja-JP" altLang="en-US" dirty="0"/>
              <a:t>染色体</a:t>
            </a:r>
            <a:r>
              <a:rPr lang="ja-JP" altLang="en-US" dirty="0" smtClean="0"/>
              <a:t>の凝縮と脱凝縮</a:t>
            </a:r>
            <a:endParaRPr lang="en-US" altLang="ja-JP" dirty="0" smtClean="0"/>
          </a:p>
          <a:p>
            <a:pPr lvl="4"/>
            <a:r>
              <a:rPr lang="ja-JP" altLang="en-US" dirty="0" smtClean="0"/>
              <a:t>姉妹染色体が同じところに入らないようにする</a:t>
            </a:r>
            <a:endParaRPr lang="en-US" altLang="ja-JP" dirty="0" smtClean="0"/>
          </a:p>
          <a:p>
            <a:pPr lvl="3"/>
            <a:r>
              <a:rPr lang="ja-JP" altLang="en-US" dirty="0" smtClean="0"/>
              <a:t>紡錘体の形成と崩壊</a:t>
            </a:r>
            <a:endParaRPr lang="en-US" altLang="ja-JP" dirty="0" smtClean="0"/>
          </a:p>
          <a:p>
            <a:pPr lvl="4"/>
            <a:r>
              <a:rPr lang="ja-JP" altLang="en-US" dirty="0" smtClean="0"/>
              <a:t>そのための装置</a:t>
            </a:r>
            <a:endParaRPr lang="en-US" altLang="ja-JP" dirty="0" smtClean="0"/>
          </a:p>
          <a:p>
            <a:pPr lvl="3"/>
            <a:r>
              <a:rPr lang="ja-JP" altLang="en-US" dirty="0" smtClean="0"/>
              <a:t>細胞質分裂</a:t>
            </a:r>
            <a:endParaRPr lang="en-US" altLang="ja-JP" dirty="0" smtClean="0"/>
          </a:p>
          <a:p>
            <a:pPr lvl="4"/>
            <a:r>
              <a:rPr lang="ja-JP" altLang="en-US" dirty="0" smtClean="0"/>
              <a:t>ちょん切って別の細胞としてあげる</a:t>
            </a:r>
            <a:endParaRPr lang="en-US" altLang="ja-JP" dirty="0" smtClean="0"/>
          </a:p>
          <a:p>
            <a:pPr lvl="2"/>
            <a:r>
              <a:rPr lang="ja-JP" altLang="en-US" dirty="0"/>
              <a:t>分裂期</a:t>
            </a:r>
            <a:r>
              <a:rPr lang="ja-JP" altLang="en-US" dirty="0" smtClean="0"/>
              <a:t>の進行</a:t>
            </a:r>
            <a:endParaRPr lang="en-US" altLang="ja-JP" dirty="0" smtClean="0"/>
          </a:p>
          <a:p>
            <a:pPr lvl="3"/>
            <a:r>
              <a:rPr lang="ja-JP" altLang="en-US" dirty="0" smtClean="0"/>
              <a:t>前期：核膜崩壊、凝縮した染色体の出現</a:t>
            </a:r>
            <a:endParaRPr lang="en-US" altLang="ja-JP" dirty="0" smtClean="0"/>
          </a:p>
          <a:p>
            <a:pPr lvl="3"/>
            <a:r>
              <a:rPr lang="ja-JP" altLang="en-US" dirty="0" smtClean="0"/>
              <a:t>中期：紡錘体によって染色体が赤道面に整列</a:t>
            </a:r>
            <a:endParaRPr lang="en-US" altLang="ja-JP" dirty="0" smtClean="0"/>
          </a:p>
          <a:p>
            <a:pPr lvl="3"/>
            <a:r>
              <a:rPr lang="ja-JP" altLang="en-US" dirty="0" smtClean="0"/>
              <a:t>後期：染色体が両極に移動</a:t>
            </a:r>
            <a:endParaRPr lang="en-US" altLang="ja-JP" dirty="0" smtClean="0"/>
          </a:p>
          <a:p>
            <a:pPr lvl="3"/>
            <a:r>
              <a:rPr lang="ja-JP" altLang="en-US" dirty="0" smtClean="0"/>
              <a:t>終期：核膜、染色体、紡錘体で逆反応</a:t>
            </a:r>
            <a:r>
              <a:rPr lang="en-US" altLang="ja-JP" dirty="0"/>
              <a:t/>
            </a:r>
            <a:br>
              <a:rPr lang="en-US" altLang="ja-JP" dirty="0"/>
            </a:br>
            <a:r>
              <a:rPr lang="ja-JP" altLang="en-US" dirty="0" smtClean="0"/>
              <a:t>　細胞質分裂</a:t>
            </a:r>
            <a:endParaRPr lang="en-US" altLang="ja-JP" dirty="0" smtClean="0"/>
          </a:p>
        </p:txBody>
      </p:sp>
    </p:spTree>
    <p:extLst>
      <p:ext uri="{BB962C8B-B14F-4D97-AF65-F5344CB8AC3E}">
        <p14:creationId xmlns:p14="http://schemas.microsoft.com/office/powerpoint/2010/main" val="34651358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080788"/>
            <a:ext cx="6511919" cy="4792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コンテンツ プレースホルダー 2"/>
          <p:cNvSpPr>
            <a:spLocks noGrp="1"/>
          </p:cNvSpPr>
          <p:nvPr>
            <p:ph idx="1"/>
          </p:nvPr>
        </p:nvSpPr>
        <p:spPr>
          <a:xfrm>
            <a:off x="457200" y="332656"/>
            <a:ext cx="8229600" cy="2448272"/>
          </a:xfrm>
        </p:spPr>
        <p:txBody>
          <a:bodyPr>
            <a:normAutofit/>
          </a:bodyPr>
          <a:lstStyle/>
          <a:p>
            <a:r>
              <a:rPr kumimoji="1" lang="en-US" altLang="ja-JP" dirty="0" smtClean="0"/>
              <a:t>P255</a:t>
            </a:r>
            <a:r>
              <a:rPr kumimoji="1" lang="ja-JP" altLang="en-US" dirty="0" smtClean="0"/>
              <a:t>～</a:t>
            </a:r>
            <a:endParaRPr kumimoji="1" lang="en-US" altLang="ja-JP" dirty="0" smtClean="0"/>
          </a:p>
          <a:p>
            <a:pPr lvl="2"/>
            <a:r>
              <a:rPr lang="en-US" altLang="ja-JP" dirty="0" smtClean="0"/>
              <a:t>M</a:t>
            </a:r>
            <a:r>
              <a:rPr lang="ja-JP" altLang="en-US" dirty="0" smtClean="0"/>
              <a:t>期：</a:t>
            </a:r>
            <a:r>
              <a:rPr lang="en-US" altLang="ja-JP" dirty="0" smtClean="0"/>
              <a:t>Mitosis</a:t>
            </a:r>
            <a:r>
              <a:rPr lang="ja-JP" altLang="en-US" dirty="0"/>
              <a:t>　</a:t>
            </a:r>
            <a:r>
              <a:rPr lang="ja-JP" altLang="en-US" dirty="0" smtClean="0"/>
              <a:t>有糸分裂（この糸は「紡錘糸」）</a:t>
            </a:r>
            <a:endParaRPr lang="en-US" altLang="ja-JP" dirty="0" smtClean="0"/>
          </a:p>
          <a:p>
            <a:pPr lvl="2"/>
            <a:r>
              <a:rPr lang="en-US" altLang="ja-JP" dirty="0" smtClean="0"/>
              <a:t>G1</a:t>
            </a:r>
            <a:r>
              <a:rPr lang="ja-JP" altLang="en-US" dirty="0" smtClean="0"/>
              <a:t>期：ギャップ</a:t>
            </a:r>
            <a:endParaRPr lang="en-US" altLang="ja-JP" dirty="0" smtClean="0"/>
          </a:p>
          <a:p>
            <a:pPr lvl="2"/>
            <a:r>
              <a:rPr lang="en-US" altLang="ja-JP" dirty="0" smtClean="0"/>
              <a:t>S</a:t>
            </a:r>
            <a:r>
              <a:rPr lang="ja-JP" altLang="en-US" dirty="0" smtClean="0"/>
              <a:t>期：</a:t>
            </a:r>
            <a:r>
              <a:rPr lang="en-US" altLang="ja-JP" dirty="0" err="1" smtClean="0"/>
              <a:t>Synsesis</a:t>
            </a:r>
            <a:r>
              <a:rPr lang="ja-JP" altLang="en-US" dirty="0" smtClean="0"/>
              <a:t>　合成</a:t>
            </a:r>
            <a:endParaRPr lang="en-US" altLang="ja-JP" dirty="0" smtClean="0"/>
          </a:p>
          <a:p>
            <a:pPr lvl="2"/>
            <a:r>
              <a:rPr lang="en-US" altLang="ja-JP" dirty="0" smtClean="0"/>
              <a:t>G2</a:t>
            </a:r>
            <a:r>
              <a:rPr lang="ja-JP" altLang="en-US" dirty="0" smtClean="0"/>
              <a:t>期：ギャップ</a:t>
            </a:r>
            <a:endParaRPr lang="en-US" altLang="ja-JP" dirty="0" smtClean="0"/>
          </a:p>
        </p:txBody>
      </p:sp>
      <p:sp>
        <p:nvSpPr>
          <p:cNvPr id="2" name="左中かっこ 1"/>
          <p:cNvSpPr/>
          <p:nvPr/>
        </p:nvSpPr>
        <p:spPr>
          <a:xfrm>
            <a:off x="1187624" y="1484784"/>
            <a:ext cx="216024" cy="108012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 name="テキスト ボックス 4"/>
          <p:cNvSpPr txBox="1"/>
          <p:nvPr/>
        </p:nvSpPr>
        <p:spPr>
          <a:xfrm>
            <a:off x="469866" y="1412776"/>
            <a:ext cx="861774" cy="1368152"/>
          </a:xfrm>
          <a:prstGeom prst="rect">
            <a:avLst/>
          </a:prstGeom>
          <a:noFill/>
        </p:spPr>
        <p:txBody>
          <a:bodyPr vert="eaVert" wrap="square" rtlCol="0">
            <a:spAutoFit/>
          </a:bodyPr>
          <a:lstStyle/>
          <a:p>
            <a:r>
              <a:rPr kumimoji="1" lang="ja-JP" altLang="en-US" sz="4400" dirty="0" smtClean="0"/>
              <a:t>間期</a:t>
            </a:r>
            <a:endParaRPr kumimoji="1" lang="ja-JP" altLang="en-US" sz="4400" dirty="0"/>
          </a:p>
        </p:txBody>
      </p:sp>
      <p:cxnSp>
        <p:nvCxnSpPr>
          <p:cNvPr id="7" name="直線矢印コネクタ 6"/>
          <p:cNvCxnSpPr>
            <a:stCxn id="5" idx="2"/>
          </p:cNvCxnSpPr>
          <p:nvPr/>
        </p:nvCxnSpPr>
        <p:spPr>
          <a:xfrm>
            <a:off x="900753" y="2780928"/>
            <a:ext cx="0" cy="5040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テキスト ボックス 7"/>
          <p:cNvSpPr txBox="1"/>
          <p:nvPr/>
        </p:nvSpPr>
        <p:spPr>
          <a:xfrm>
            <a:off x="251520" y="3284984"/>
            <a:ext cx="1440160" cy="369332"/>
          </a:xfrm>
          <a:prstGeom prst="rect">
            <a:avLst/>
          </a:prstGeom>
          <a:noFill/>
        </p:spPr>
        <p:txBody>
          <a:bodyPr wrap="square" rtlCol="0">
            <a:spAutoFit/>
          </a:bodyPr>
          <a:lstStyle/>
          <a:p>
            <a:pPr algn="ctr"/>
            <a:r>
              <a:rPr kumimoji="1" lang="en-US" altLang="ja-JP" dirty="0" smtClean="0"/>
              <a:t>inter phase</a:t>
            </a:r>
            <a:endParaRPr kumimoji="1" lang="ja-JP" altLang="en-US" dirty="0"/>
          </a:p>
        </p:txBody>
      </p:sp>
    </p:spTree>
    <p:extLst>
      <p:ext uri="{BB962C8B-B14F-4D97-AF65-F5344CB8AC3E}">
        <p14:creationId xmlns:p14="http://schemas.microsoft.com/office/powerpoint/2010/main" val="34288043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684</TotalTime>
  <Words>447</Words>
  <Application>Microsoft Office PowerPoint</Application>
  <PresentationFormat>画面に合わせる (4:3)</PresentationFormat>
  <Paragraphs>63</Paragraphs>
  <Slides>6</Slides>
  <Notes>0</Notes>
  <HiddenSlides>0</HiddenSlides>
  <MMClips>0</MMClips>
  <ScaleCrop>false</ScaleCrop>
  <HeadingPairs>
    <vt:vector size="4" baseType="variant">
      <vt:variant>
        <vt:lpstr>テーマ</vt:lpstr>
      </vt:variant>
      <vt:variant>
        <vt:i4>1</vt:i4>
      </vt:variant>
      <vt:variant>
        <vt:lpstr>スライド タイトル</vt:lpstr>
      </vt:variant>
      <vt:variant>
        <vt:i4>6</vt:i4>
      </vt:variant>
    </vt:vector>
  </HeadingPairs>
  <TitlesOfParts>
    <vt:vector size="7" baseType="lpstr">
      <vt:lpstr>Office テーマ</vt:lpstr>
      <vt:lpstr>20120629</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20120427</dc:title>
  <dc:creator>Ishida</dc:creator>
  <cp:lastModifiedBy>Ishida</cp:lastModifiedBy>
  <cp:revision>76</cp:revision>
  <dcterms:created xsi:type="dcterms:W3CDTF">2012-04-27T00:00:58Z</dcterms:created>
  <dcterms:modified xsi:type="dcterms:W3CDTF">2012-07-23T10:09:50Z</dcterms:modified>
</cp:coreProperties>
</file>