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06" r:id="rId3"/>
    <p:sldId id="307" r:id="rId4"/>
    <p:sldId id="314" r:id="rId5"/>
    <p:sldId id="308" r:id="rId6"/>
    <p:sldId id="309" r:id="rId7"/>
    <p:sldId id="310" r:id="rId8"/>
    <p:sldId id="311" r:id="rId9"/>
    <p:sldId id="312" r:id="rId10"/>
    <p:sldId id="313" r:id="rId11"/>
    <p:sldId id="315" r:id="rId12"/>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824" autoAdjust="0"/>
    <p:restoredTop sz="94660"/>
  </p:normalViewPr>
  <p:slideViewPr>
    <p:cSldViewPr>
      <p:cViewPr varScale="1">
        <p:scale>
          <a:sx n="68" d="100"/>
          <a:sy n="68" d="100"/>
        </p:scale>
        <p:origin x="-1518"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 サブタイトルの書式設定</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2012/6/22</a:t>
            </a:fld>
            <a:endParaRPr kumimoji="1" lang="ja-JP" altLang="en-US" dirty="0"/>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p:txBody>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2012/6/22</a:t>
            </a:fld>
            <a:endParaRPr kumimoji="1" lang="ja-JP" altLang="en-US" dirty="0"/>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 テキストの書式設定</a:t>
            </a:r>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2012/6/22</a:t>
            </a:fld>
            <a:endParaRPr kumimoji="1" lang="ja-JP" altLang="en-US" dirty="0"/>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t>2012/6/22</a:t>
            </a:fld>
            <a:endParaRPr kumimoji="1" lang="ja-JP" altLang="en-US" dirty="0"/>
          </a:p>
        </p:txBody>
      </p:sp>
      <p:sp>
        <p:nvSpPr>
          <p:cNvPr id="6" name="フッター プレースホルダ 5"/>
          <p:cNvSpPr>
            <a:spLocks noGrp="1"/>
          </p:cNvSpPr>
          <p:nvPr>
            <p:ph type="ftr" sz="quarter" idx="11"/>
          </p:nvPr>
        </p:nvSpPr>
        <p:spPr/>
        <p:txBody>
          <a:bodyPr/>
          <a:lstStyle/>
          <a:p>
            <a:endParaRPr kumimoji="1" lang="ja-JP" altLang="en-US" dirty="0"/>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 6"/>
          <p:cNvSpPr>
            <a:spLocks noGrp="1"/>
          </p:cNvSpPr>
          <p:nvPr>
            <p:ph type="dt" sz="half" idx="10"/>
          </p:nvPr>
        </p:nvSpPr>
        <p:spPr/>
        <p:txBody>
          <a:bodyPr/>
          <a:lstStyle/>
          <a:p>
            <a:fld id="{E90ED720-0104-4369-84BC-D37694168613}" type="datetimeFigureOut">
              <a:rPr kumimoji="1" lang="ja-JP" altLang="en-US" smtClean="0"/>
              <a:t>2012/6/22</a:t>
            </a:fld>
            <a:endParaRPr kumimoji="1" lang="ja-JP" altLang="en-US" dirty="0"/>
          </a:p>
        </p:txBody>
      </p:sp>
      <p:sp>
        <p:nvSpPr>
          <p:cNvPr id="8" name="フッター プレースホルダ 7"/>
          <p:cNvSpPr>
            <a:spLocks noGrp="1"/>
          </p:cNvSpPr>
          <p:nvPr>
            <p:ph type="ftr" sz="quarter" idx="11"/>
          </p:nvPr>
        </p:nvSpPr>
        <p:spPr/>
        <p:txBody>
          <a:bodyPr/>
          <a:lstStyle/>
          <a:p>
            <a:endParaRPr kumimoji="1" lang="ja-JP" altLang="en-US" dirty="0"/>
          </a:p>
        </p:txBody>
      </p:sp>
      <p:sp>
        <p:nvSpPr>
          <p:cNvPr id="9" name="スライド番号プレースホルダ 8"/>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日付プレースホルダ 2"/>
          <p:cNvSpPr>
            <a:spLocks noGrp="1"/>
          </p:cNvSpPr>
          <p:nvPr>
            <p:ph type="dt" sz="half" idx="10"/>
          </p:nvPr>
        </p:nvSpPr>
        <p:spPr/>
        <p:txBody>
          <a:bodyPr/>
          <a:lstStyle/>
          <a:p>
            <a:fld id="{E90ED720-0104-4369-84BC-D37694168613}" type="datetimeFigureOut">
              <a:rPr kumimoji="1" lang="ja-JP" altLang="en-US" smtClean="0"/>
              <a:t>2012/6/22</a:t>
            </a:fld>
            <a:endParaRPr kumimoji="1" lang="ja-JP" altLang="en-US" dirty="0"/>
          </a:p>
        </p:txBody>
      </p:sp>
      <p:sp>
        <p:nvSpPr>
          <p:cNvPr id="4" name="フッター プレースホルダ 3"/>
          <p:cNvSpPr>
            <a:spLocks noGrp="1"/>
          </p:cNvSpPr>
          <p:nvPr>
            <p:ph type="ftr" sz="quarter" idx="11"/>
          </p:nvPr>
        </p:nvSpPr>
        <p:spPr/>
        <p:txBody>
          <a:bodyPr/>
          <a:lstStyle/>
          <a:p>
            <a:endParaRPr kumimoji="1" lang="ja-JP" altLang="en-US" dirty="0"/>
          </a:p>
        </p:txBody>
      </p:sp>
      <p:sp>
        <p:nvSpPr>
          <p:cNvPr id="5" name="スライド番号プレースホルダ 4"/>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E90ED720-0104-4369-84BC-D37694168613}" type="datetimeFigureOut">
              <a:rPr kumimoji="1" lang="ja-JP" altLang="en-US" smtClean="0"/>
              <a:t>2012/6/22</a:t>
            </a:fld>
            <a:endParaRPr kumimoji="1" lang="ja-JP" altLang="en-US" dirty="0"/>
          </a:p>
        </p:txBody>
      </p:sp>
      <p:sp>
        <p:nvSpPr>
          <p:cNvPr id="3" name="フッター プレースホルダ 2"/>
          <p:cNvSpPr>
            <a:spLocks noGrp="1"/>
          </p:cNvSpPr>
          <p:nvPr>
            <p:ph type="ftr" sz="quarter" idx="11"/>
          </p:nvPr>
        </p:nvSpPr>
        <p:spPr/>
        <p:txBody>
          <a:bodyPr/>
          <a:lstStyle/>
          <a:p>
            <a:endParaRPr kumimoji="1" lang="ja-JP" altLang="en-US" dirty="0"/>
          </a:p>
        </p:txBody>
      </p:sp>
      <p:sp>
        <p:nvSpPr>
          <p:cNvPr id="4" name="スライド番号プレースホルダ 3"/>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t>2012/6/22</a:t>
            </a:fld>
            <a:endParaRPr kumimoji="1" lang="ja-JP" altLang="en-US" dirty="0"/>
          </a:p>
        </p:txBody>
      </p:sp>
      <p:sp>
        <p:nvSpPr>
          <p:cNvPr id="6" name="フッター プレースホルダ 5"/>
          <p:cNvSpPr>
            <a:spLocks noGrp="1"/>
          </p:cNvSpPr>
          <p:nvPr>
            <p:ph type="ftr" sz="quarter" idx="11"/>
          </p:nvPr>
        </p:nvSpPr>
        <p:spPr/>
        <p:txBody>
          <a:bodyPr/>
          <a:lstStyle/>
          <a:p>
            <a:endParaRPr kumimoji="1" lang="ja-JP" altLang="en-US" dirty="0"/>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dirty="0"/>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t>2012/6/22</a:t>
            </a:fld>
            <a:endParaRPr kumimoji="1" lang="ja-JP" altLang="en-US" dirty="0"/>
          </a:p>
        </p:txBody>
      </p:sp>
      <p:sp>
        <p:nvSpPr>
          <p:cNvPr id="6" name="フッター プレースホルダ 5"/>
          <p:cNvSpPr>
            <a:spLocks noGrp="1"/>
          </p:cNvSpPr>
          <p:nvPr>
            <p:ph type="ftr" sz="quarter" idx="11"/>
          </p:nvPr>
        </p:nvSpPr>
        <p:spPr/>
        <p:txBody>
          <a:bodyPr/>
          <a:lstStyle/>
          <a:p>
            <a:endParaRPr kumimoji="1" lang="ja-JP" altLang="en-US" dirty="0"/>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2012/6/22</a:t>
            </a:fld>
            <a:endParaRPr kumimoji="1" lang="ja-JP" altLang="en-US" dirty="0"/>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2012/6/22</a:t>
            </a:fld>
            <a:endParaRPr kumimoji="1" lang="ja-JP" altLang="en-US" dirty="0"/>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0ED720-0104-4369-84BC-D37694168613}" type="datetimeFigureOut">
              <a:rPr kumimoji="1" lang="ja-JP" altLang="en-US" smtClean="0"/>
              <a:t>2012/6/22</a:t>
            </a:fld>
            <a:endParaRPr kumimoji="1" lang="ja-JP" altLang="en-US" dirty="0"/>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dirty="0"/>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D8002D-B5B0-4BAC-B1F6-782DDCCE6D9C}" type="slidenum">
              <a:rPr kumimoji="1" lang="ja-JP" altLang="en-US" smtClean="0"/>
              <a:t>‹#›</a:t>
            </a:fld>
            <a:endParaRPr kumimoji="1" lang="ja-JP"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en-US" altLang="ja-JP" dirty="0" smtClean="0"/>
              <a:t>20120622</a:t>
            </a:r>
            <a:endParaRPr kumimoji="1" lang="ja-JP" altLang="en-US" dirty="0"/>
          </a:p>
        </p:txBody>
      </p:sp>
      <p:sp>
        <p:nvSpPr>
          <p:cNvPr id="3" name="サブタイトル 2"/>
          <p:cNvSpPr>
            <a:spLocks noGrp="1"/>
          </p:cNvSpPr>
          <p:nvPr>
            <p:ph type="subTitle" idx="1"/>
          </p:nvPr>
        </p:nvSpPr>
        <p:spPr/>
        <p:txBody>
          <a:bodyPr/>
          <a:lstStyle/>
          <a:p>
            <a:endParaRPr kumimoji="1" lang="ja-JP" altLang="en-US" dirty="0"/>
          </a:p>
        </p:txBody>
      </p:sp>
    </p:spTree>
    <p:extLst>
      <p:ext uri="{BB962C8B-B14F-4D97-AF65-F5344CB8AC3E}">
        <p14:creationId xmlns:p14="http://schemas.microsoft.com/office/powerpoint/2010/main" val="73575067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コンテンツ プレースホルダー 2"/>
              <p:cNvSpPr>
                <a:spLocks noGrp="1"/>
              </p:cNvSpPr>
              <p:nvPr>
                <p:ph idx="1"/>
              </p:nvPr>
            </p:nvSpPr>
            <p:spPr>
              <a:xfrm>
                <a:off x="457200" y="332656"/>
                <a:ext cx="8229600" cy="6264696"/>
              </a:xfrm>
            </p:spPr>
            <p:txBody>
              <a:bodyPr>
                <a:normAutofit fontScale="70000" lnSpcReduction="20000"/>
              </a:bodyPr>
              <a:lstStyle/>
              <a:p>
                <a:r>
                  <a:rPr lang="ja-JP" altLang="en-US" dirty="0" smtClean="0"/>
                  <a:t>繰り返しになるけれど、用語の整理をしておきましょう。</a:t>
                </a:r>
                <a:r>
                  <a:rPr lang="en-US" altLang="ja-JP" dirty="0" smtClean="0"/>
                  <a:t>(P198)</a:t>
                </a:r>
              </a:p>
              <a:p>
                <a:pPr lvl="1"/>
                <a:r>
                  <a:rPr kumimoji="1" lang="en-US" altLang="ja-JP" dirty="0" smtClean="0"/>
                  <a:t>DNA</a:t>
                </a:r>
                <a:endParaRPr lang="en-US" altLang="ja-JP" dirty="0" smtClean="0"/>
              </a:p>
              <a:p>
                <a:pPr lvl="2"/>
                <a:r>
                  <a:rPr lang="ja-JP" altLang="en-US" dirty="0" smtClean="0"/>
                  <a:t>ヒトは</a:t>
                </a:r>
                <a:r>
                  <a:rPr lang="en-US" altLang="ja-JP" dirty="0" smtClean="0"/>
                  <a:t>3x</a:t>
                </a:r>
                <a14:m>
                  <m:oMath xmlns:m="http://schemas.openxmlformats.org/officeDocument/2006/math">
                    <m:sSup>
                      <m:sSupPr>
                        <m:ctrlPr>
                          <a:rPr lang="en-US" altLang="ja-JP" i="1" smtClean="0">
                            <a:latin typeface="Cambria Math"/>
                          </a:rPr>
                        </m:ctrlPr>
                      </m:sSupPr>
                      <m:e>
                        <m:r>
                          <a:rPr lang="en-US" altLang="ja-JP" b="0" i="1" smtClean="0">
                            <a:latin typeface="Cambria Math"/>
                          </a:rPr>
                          <m:t>10</m:t>
                        </m:r>
                      </m:e>
                      <m:sup>
                        <m:r>
                          <a:rPr lang="en-US" altLang="ja-JP" b="0" i="1" smtClean="0">
                            <a:latin typeface="Cambria Math"/>
                          </a:rPr>
                          <m:t>9</m:t>
                        </m:r>
                      </m:sup>
                    </m:sSup>
                  </m:oMath>
                </a14:m>
                <a:r>
                  <a:rPr lang="en-US" altLang="ja-JP" dirty="0" smtClean="0"/>
                  <a:t> </a:t>
                </a:r>
                <a:r>
                  <a:rPr lang="en-US" altLang="ja-JP" dirty="0"/>
                  <a:t>(30</a:t>
                </a:r>
                <a:r>
                  <a:rPr lang="ja-JP" altLang="en-US" dirty="0"/>
                  <a:t>億）デオキシリボヌクレオチド</a:t>
                </a:r>
                <a:endParaRPr kumimoji="1" lang="en-US" altLang="ja-JP" dirty="0" smtClean="0"/>
              </a:p>
              <a:p>
                <a:pPr lvl="1"/>
                <a:r>
                  <a:rPr kumimoji="1" lang="ja-JP" altLang="en-US" dirty="0" smtClean="0"/>
                  <a:t>染色体</a:t>
                </a:r>
                <a:endParaRPr kumimoji="1" lang="en-US" altLang="ja-JP" dirty="0" smtClean="0"/>
              </a:p>
              <a:p>
                <a:pPr lvl="2"/>
                <a:r>
                  <a:rPr kumimoji="1" lang="en-US" altLang="ja-JP" dirty="0" smtClean="0"/>
                  <a:t>DNA</a:t>
                </a:r>
                <a:r>
                  <a:rPr kumimoji="1" lang="ja-JP" altLang="en-US" dirty="0" smtClean="0"/>
                  <a:t>分子は</a:t>
                </a:r>
                <a:r>
                  <a:rPr kumimoji="1" lang="en-US" altLang="ja-JP" dirty="0" smtClean="0"/>
                  <a:t>23</a:t>
                </a:r>
                <a:r>
                  <a:rPr kumimoji="1" lang="ja-JP" altLang="en-US" dirty="0" smtClean="0"/>
                  <a:t>本の染色体から成る</a:t>
                </a:r>
                <a:endParaRPr kumimoji="1" lang="en-US" altLang="ja-JP" dirty="0" smtClean="0"/>
              </a:p>
              <a:p>
                <a:pPr lvl="2"/>
                <a:r>
                  <a:rPr kumimoji="1" lang="en-US" altLang="ja-JP" dirty="0" smtClean="0"/>
                  <a:t>DNA</a:t>
                </a:r>
                <a:r>
                  <a:rPr kumimoji="1" lang="ja-JP" altLang="en-US" dirty="0" smtClean="0"/>
                  <a:t>がぐるぐる</a:t>
                </a:r>
                <a:r>
                  <a:rPr kumimoji="1" lang="ja-JP" altLang="en-US" dirty="0" err="1" smtClean="0"/>
                  <a:t>に</a:t>
                </a:r>
                <a:r>
                  <a:rPr kumimoji="1" lang="ja-JP" altLang="en-US" dirty="0" smtClean="0"/>
                  <a:t>巻き付いて凝縮した状態</a:t>
                </a:r>
                <a:endParaRPr kumimoji="1" lang="en-US" altLang="ja-JP" dirty="0" smtClean="0"/>
              </a:p>
              <a:p>
                <a:pPr lvl="1"/>
                <a:r>
                  <a:rPr kumimoji="1" lang="ja-JP" altLang="en-US" dirty="0" smtClean="0"/>
                  <a:t>遺伝子</a:t>
                </a:r>
                <a:endParaRPr kumimoji="1" lang="en-US" altLang="ja-JP" dirty="0" smtClean="0"/>
              </a:p>
              <a:p>
                <a:pPr lvl="2"/>
                <a:r>
                  <a:rPr kumimoji="1" lang="ja-JP" altLang="en-US" dirty="0" smtClean="0"/>
                  <a:t>タンパク質になる部分。今のところ</a:t>
                </a:r>
                <a:r>
                  <a:rPr kumimoji="1" lang="en-US" altLang="ja-JP" dirty="0" smtClean="0"/>
                  <a:t>2</a:t>
                </a:r>
                <a:r>
                  <a:rPr kumimoji="1" lang="ja-JP" altLang="en-US" dirty="0" smtClean="0"/>
                  <a:t>万強</a:t>
                </a:r>
                <a:endParaRPr kumimoji="1" lang="en-US" altLang="ja-JP" dirty="0" smtClean="0"/>
              </a:p>
              <a:p>
                <a:pPr lvl="1"/>
                <a:r>
                  <a:rPr lang="ja-JP" altLang="en-US" dirty="0" smtClean="0"/>
                  <a:t>遺伝子座</a:t>
                </a:r>
                <a:endParaRPr lang="en-US" altLang="ja-JP" dirty="0" smtClean="0"/>
              </a:p>
              <a:p>
                <a:pPr lvl="2"/>
                <a:r>
                  <a:rPr lang="ja-JP" altLang="en-US" dirty="0" smtClean="0"/>
                  <a:t>染色体上</a:t>
                </a:r>
                <a:r>
                  <a:rPr lang="ja-JP" altLang="en-US" dirty="0"/>
                  <a:t>におけるそれぞれの遺伝子が占める</a:t>
                </a:r>
                <a:r>
                  <a:rPr lang="ja-JP" altLang="en-US" dirty="0" smtClean="0"/>
                  <a:t>位置</a:t>
                </a:r>
                <a:endParaRPr lang="en-US" altLang="ja-JP" dirty="0" smtClean="0"/>
              </a:p>
              <a:p>
                <a:pPr lvl="1"/>
                <a:r>
                  <a:rPr lang="ja-JP" altLang="en-US" dirty="0" smtClean="0"/>
                  <a:t>ゲノム</a:t>
                </a:r>
                <a:endParaRPr lang="en-US" altLang="ja-JP" dirty="0" smtClean="0"/>
              </a:p>
              <a:p>
                <a:pPr lvl="2"/>
                <a:r>
                  <a:rPr lang="ja-JP" altLang="en-US" dirty="0" smtClean="0"/>
                  <a:t>約</a:t>
                </a:r>
                <a:r>
                  <a:rPr lang="en-US" altLang="ja-JP" dirty="0" smtClean="0"/>
                  <a:t>2x</a:t>
                </a:r>
                <a14:m>
                  <m:oMath xmlns:m="http://schemas.openxmlformats.org/officeDocument/2006/math">
                    <m:sSup>
                      <m:sSupPr>
                        <m:ctrlPr>
                          <a:rPr lang="en-US" altLang="ja-JP" i="1">
                            <a:latin typeface="Cambria Math"/>
                          </a:rPr>
                        </m:ctrlPr>
                      </m:sSupPr>
                      <m:e>
                        <m:r>
                          <a:rPr lang="en-US" altLang="ja-JP" i="1">
                            <a:latin typeface="Cambria Math"/>
                          </a:rPr>
                          <m:t>10</m:t>
                        </m:r>
                      </m:e>
                      <m:sup>
                        <m:r>
                          <a:rPr lang="en-US" altLang="ja-JP" b="0" i="1" smtClean="0">
                            <a:latin typeface="Cambria Math"/>
                          </a:rPr>
                          <m:t>4</m:t>
                        </m:r>
                      </m:sup>
                    </m:sSup>
                  </m:oMath>
                </a14:m>
                <a:r>
                  <a:rPr lang="ja-JP" altLang="en-US" dirty="0" smtClean="0"/>
                  <a:t>個の遺伝子をセットと考えたもの。「個および近辺の集団を規定する遺伝子の総体」</a:t>
                </a:r>
                <a:endParaRPr lang="en-US" altLang="ja-JP" dirty="0" smtClean="0"/>
              </a:p>
              <a:p>
                <a:pPr lvl="1"/>
                <a:r>
                  <a:rPr kumimoji="1" lang="ja-JP" altLang="en-US" dirty="0"/>
                  <a:t>対立</a:t>
                </a:r>
                <a:r>
                  <a:rPr kumimoji="1" lang="ja-JP" altLang="en-US" dirty="0" smtClean="0"/>
                  <a:t>遺伝子</a:t>
                </a:r>
                <a:endParaRPr kumimoji="1" lang="en-US" altLang="ja-JP" dirty="0" smtClean="0"/>
              </a:p>
              <a:p>
                <a:pPr lvl="2"/>
                <a:r>
                  <a:rPr kumimoji="1" lang="ja-JP" altLang="en-US" dirty="0" smtClean="0"/>
                  <a:t>（次のスライド）</a:t>
                </a:r>
                <a:endParaRPr kumimoji="1" lang="en-US" altLang="ja-JP" dirty="0" smtClean="0"/>
              </a:p>
              <a:p>
                <a:pPr lvl="1"/>
                <a:r>
                  <a:rPr lang="ja-JP" altLang="en-US" dirty="0"/>
                  <a:t>相同</a:t>
                </a:r>
                <a:r>
                  <a:rPr lang="ja-JP" altLang="en-US" dirty="0" smtClean="0"/>
                  <a:t>染色体</a:t>
                </a:r>
                <a:endParaRPr lang="en-US" altLang="ja-JP" dirty="0" smtClean="0"/>
              </a:p>
              <a:p>
                <a:pPr lvl="2"/>
                <a:r>
                  <a:rPr lang="ja-JP" altLang="en-US" dirty="0" smtClean="0"/>
                  <a:t>父母由来の</a:t>
                </a:r>
                <a:r>
                  <a:rPr lang="en-US" altLang="ja-JP" dirty="0" smtClean="0"/>
                  <a:t>DNA</a:t>
                </a:r>
                <a:r>
                  <a:rPr lang="ja-JP" altLang="en-US" dirty="0" smtClean="0"/>
                  <a:t>で対応関係にあるもの。</a:t>
                </a:r>
                <a:endParaRPr lang="en-US" altLang="ja-JP" dirty="0" smtClean="0"/>
              </a:p>
              <a:p>
                <a:pPr lvl="2"/>
                <a:r>
                  <a:rPr lang="ja-JP" altLang="en-US" dirty="0" smtClean="0"/>
                  <a:t>遺伝子座の並び及び大きさが同じ染色体。</a:t>
                </a:r>
                <a:r>
                  <a:rPr lang="en-US" altLang="ja-JP" dirty="0" smtClean="0"/>
                  <a:t>DNA</a:t>
                </a:r>
                <a:r>
                  <a:rPr lang="ja-JP" altLang="en-US" dirty="0" smtClean="0"/>
                  <a:t>分子として異なる、つまり塩基配列</a:t>
                </a:r>
                <a:r>
                  <a:rPr lang="ja-JP" altLang="en-US" dirty="0"/>
                  <a:t>が</a:t>
                </a:r>
                <a:r>
                  <a:rPr lang="ja-JP" altLang="en-US" dirty="0" smtClean="0"/>
                  <a:t>異なる場合は対立遺伝子となる</a:t>
                </a:r>
                <a:endParaRPr lang="en-US" altLang="ja-JP" dirty="0" smtClean="0"/>
              </a:p>
              <a:p>
                <a:pPr lvl="1"/>
                <a:r>
                  <a:rPr kumimoji="1" lang="ja-JP" altLang="en-US" dirty="0"/>
                  <a:t>姉妹</a:t>
                </a:r>
                <a:r>
                  <a:rPr kumimoji="1" lang="ja-JP" altLang="en-US" dirty="0" smtClean="0"/>
                  <a:t>染色体</a:t>
                </a:r>
                <a:endParaRPr kumimoji="1" lang="en-US" altLang="ja-JP" dirty="0" smtClean="0"/>
              </a:p>
              <a:p>
                <a:pPr lvl="2"/>
                <a:r>
                  <a:rPr kumimoji="1" lang="ja-JP" altLang="en-US" dirty="0" smtClean="0"/>
                  <a:t>複製の結果できた塩基配列がほぼ同じ染色体</a:t>
                </a:r>
                <a:endParaRPr kumimoji="1" lang="en-US" altLang="ja-JP" dirty="0" smtClean="0"/>
              </a:p>
              <a:p>
                <a:pPr lvl="2"/>
                <a:r>
                  <a:rPr lang="en-US" altLang="ja-JP" dirty="0" smtClean="0"/>
                  <a:t>M</a:t>
                </a:r>
                <a:r>
                  <a:rPr lang="ja-JP" altLang="en-US" dirty="0" smtClean="0"/>
                  <a:t>期中期まで連結している</a:t>
                </a:r>
                <a:endParaRPr kumimoji="1" lang="en-US" altLang="ja-JP" dirty="0" smtClean="0"/>
              </a:p>
            </p:txBody>
          </p:sp>
        </mc:Choice>
        <mc:Fallback>
          <p:sp>
            <p:nvSpPr>
              <p:cNvPr id="3" name="コンテンツ プレースホルダー 2"/>
              <p:cNvSpPr>
                <a:spLocks noGrp="1" noRot="1" noChangeAspect="1" noMove="1" noResize="1" noEditPoints="1" noAdjustHandles="1" noChangeArrowheads="1" noChangeShapeType="1" noTextEdit="1"/>
              </p:cNvSpPr>
              <p:nvPr>
                <p:ph idx="1"/>
              </p:nvPr>
            </p:nvSpPr>
            <p:spPr>
              <a:xfrm>
                <a:off x="457200" y="332656"/>
                <a:ext cx="8229600" cy="6264696"/>
              </a:xfrm>
              <a:blipFill rotWithShape="1">
                <a:blip r:embed="rId2"/>
                <a:stretch>
                  <a:fillRect l="-815" t="-2045"/>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336403622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476672"/>
            <a:ext cx="8229600" cy="6120680"/>
          </a:xfrm>
        </p:spPr>
        <p:txBody>
          <a:bodyPr>
            <a:normAutofit lnSpcReduction="10000"/>
          </a:bodyPr>
          <a:lstStyle/>
          <a:p>
            <a:r>
              <a:rPr kumimoji="1" lang="ja-JP" altLang="en-US" dirty="0" smtClean="0"/>
              <a:t>メンデルの優性の法則</a:t>
            </a:r>
            <a:endParaRPr kumimoji="1" lang="en-US" altLang="ja-JP" dirty="0" smtClean="0"/>
          </a:p>
          <a:p>
            <a:pPr lvl="1"/>
            <a:r>
              <a:rPr kumimoji="1" lang="ja-JP" altLang="en-US" dirty="0" smtClean="0"/>
              <a:t>対立遺伝子をヘテロで持つ細胞が一方の対立遺伝子をホモで持つ親と同じ表現型を示す理由</a:t>
            </a:r>
            <a:endParaRPr kumimoji="1" lang="en-US" altLang="ja-JP" dirty="0" smtClean="0"/>
          </a:p>
          <a:p>
            <a:pPr lvl="2"/>
            <a:r>
              <a:rPr lang="ja-JP" altLang="en-US" dirty="0" smtClean="0"/>
              <a:t>ホモとヘテロの表現型が同じ</a:t>
            </a:r>
            <a:r>
              <a:rPr lang="en-US" altLang="ja-JP" dirty="0" smtClean="0"/>
              <a:t/>
            </a:r>
            <a:br>
              <a:rPr lang="en-US" altLang="ja-JP" dirty="0" smtClean="0"/>
            </a:br>
            <a:r>
              <a:rPr lang="ja-JP" altLang="en-US" dirty="0" smtClean="0"/>
              <a:t>＝１つのＡから作られるたんぱく質が十分な量存在するということ</a:t>
            </a:r>
            <a:endParaRPr lang="en-US" altLang="ja-JP" dirty="0" smtClean="0"/>
          </a:p>
          <a:p>
            <a:pPr lvl="2"/>
            <a:r>
              <a:rPr kumimoji="1" lang="ja-JP" altLang="en-US" dirty="0" smtClean="0"/>
              <a:t>十分</a:t>
            </a:r>
            <a:r>
              <a:rPr lang="ja-JP" altLang="en-US" dirty="0" smtClean="0"/>
              <a:t>な量存在しないときには優性の法則が成り立たない。</a:t>
            </a:r>
            <a:endParaRPr lang="en-US" altLang="ja-JP" dirty="0" smtClean="0"/>
          </a:p>
          <a:p>
            <a:pPr lvl="3"/>
            <a:r>
              <a:rPr kumimoji="1" lang="en-US" altLang="ja-JP" dirty="0" smtClean="0"/>
              <a:t>ex</a:t>
            </a:r>
            <a:r>
              <a:rPr kumimoji="1" lang="ja-JP" altLang="en-US" dirty="0" smtClean="0"/>
              <a:t>：ハーフの子の肌の色はその親の中間ぐらいになる</a:t>
            </a:r>
            <a:endParaRPr kumimoji="1" lang="en-US" altLang="ja-JP" dirty="0" smtClean="0"/>
          </a:p>
          <a:p>
            <a:r>
              <a:rPr lang="ja-JP" altLang="en-US" dirty="0" smtClean="0"/>
              <a:t>進化</a:t>
            </a:r>
            <a:endParaRPr lang="en-US" altLang="ja-JP" dirty="0" smtClean="0"/>
          </a:p>
          <a:p>
            <a:pPr lvl="1"/>
            <a:r>
              <a:rPr kumimoji="1" lang="ja-JP" altLang="en-US" dirty="0" smtClean="0"/>
              <a:t>生物とそうでないもので使われるものとの違い</a:t>
            </a:r>
            <a:endParaRPr kumimoji="1" lang="en-US" altLang="ja-JP" dirty="0" smtClean="0"/>
          </a:p>
          <a:p>
            <a:pPr lvl="2"/>
            <a:r>
              <a:rPr lang="ja-JP" altLang="en-US" dirty="0"/>
              <a:t>自然選択</a:t>
            </a:r>
            <a:r>
              <a:rPr lang="ja-JP" altLang="en-US" dirty="0" smtClean="0"/>
              <a:t>の対象の違い</a:t>
            </a:r>
            <a:r>
              <a:rPr lang="en-US" altLang="ja-JP" dirty="0" smtClean="0"/>
              <a:t/>
            </a:r>
            <a:br>
              <a:rPr lang="en-US" altLang="ja-JP" dirty="0" smtClean="0"/>
            </a:br>
            <a:r>
              <a:rPr lang="ja-JP" altLang="en-US" dirty="0" smtClean="0"/>
              <a:t>→でも、ヒトも自然の一部じゃないの？</a:t>
            </a:r>
            <a:endParaRPr lang="en-US" altLang="ja-JP" dirty="0" smtClean="0"/>
          </a:p>
          <a:p>
            <a:pPr lvl="2"/>
            <a:r>
              <a:rPr kumimoji="1" lang="ja-JP" altLang="en-US" dirty="0" smtClean="0"/>
              <a:t>ピカチュウの進化はあくまで変態に近い</a:t>
            </a:r>
            <a:endParaRPr kumimoji="1" lang="ja-JP" altLang="en-US" dirty="0"/>
          </a:p>
        </p:txBody>
      </p:sp>
    </p:spTree>
    <p:extLst>
      <p:ext uri="{BB962C8B-B14F-4D97-AF65-F5344CB8AC3E}">
        <p14:creationId xmlns:p14="http://schemas.microsoft.com/office/powerpoint/2010/main" val="33858519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548680"/>
            <a:ext cx="8229600" cy="2376263"/>
          </a:xfrm>
        </p:spPr>
        <p:txBody>
          <a:bodyPr/>
          <a:lstStyle/>
          <a:p>
            <a:r>
              <a:rPr kumimoji="1" lang="en-US" altLang="ja-JP" dirty="0" smtClean="0"/>
              <a:t>P209</a:t>
            </a:r>
            <a:r>
              <a:rPr kumimoji="1" lang="ja-JP" altLang="en-US" dirty="0" smtClean="0"/>
              <a:t>～</a:t>
            </a:r>
            <a:endParaRPr kumimoji="1" lang="en-US" altLang="ja-JP" dirty="0" smtClean="0"/>
          </a:p>
          <a:p>
            <a:pPr lvl="1"/>
            <a:r>
              <a:rPr lang="ja-JP" altLang="en-US" dirty="0"/>
              <a:t>ユーリー・</a:t>
            </a:r>
            <a:r>
              <a:rPr lang="ja-JP" altLang="en-US" dirty="0" smtClean="0"/>
              <a:t>ミラーの実験</a:t>
            </a:r>
            <a:endParaRPr lang="en-US" altLang="ja-JP" dirty="0" smtClean="0"/>
          </a:p>
          <a:p>
            <a:pPr lvl="2"/>
            <a:r>
              <a:rPr lang="ja-JP" altLang="en-US" dirty="0" smtClean="0"/>
              <a:t>タンパク質、</a:t>
            </a:r>
            <a:r>
              <a:rPr lang="en-US" altLang="ja-JP" dirty="0" smtClean="0"/>
              <a:t>DNA</a:t>
            </a:r>
            <a:r>
              <a:rPr lang="ja-JP" altLang="en-US" dirty="0" smtClean="0"/>
              <a:t>の構成単位ができる</a:t>
            </a:r>
            <a:endParaRPr lang="en-US" altLang="ja-JP" dirty="0" smtClean="0"/>
          </a:p>
        </p:txBody>
      </p:sp>
      <p:grpSp>
        <p:nvGrpSpPr>
          <p:cNvPr id="9" name="グループ化 8"/>
          <p:cNvGrpSpPr/>
          <p:nvPr/>
        </p:nvGrpSpPr>
        <p:grpSpPr>
          <a:xfrm>
            <a:off x="827584" y="3212976"/>
            <a:ext cx="7488832" cy="2160240"/>
            <a:chOff x="827584" y="1556792"/>
            <a:chExt cx="7488832" cy="2160240"/>
          </a:xfrm>
        </p:grpSpPr>
        <p:sp>
          <p:nvSpPr>
            <p:cNvPr id="2" name="テキスト ボックス 1"/>
            <p:cNvSpPr txBox="1"/>
            <p:nvPr/>
          </p:nvSpPr>
          <p:spPr>
            <a:xfrm>
              <a:off x="5940152" y="1556792"/>
              <a:ext cx="2376264" cy="369332"/>
            </a:xfrm>
            <a:prstGeom prst="rect">
              <a:avLst/>
            </a:prstGeom>
            <a:noFill/>
          </p:spPr>
          <p:txBody>
            <a:bodyPr wrap="square" rtlCol="0">
              <a:spAutoFit/>
            </a:bodyPr>
            <a:lstStyle/>
            <a:p>
              <a:pPr algn="ctr"/>
              <a:r>
                <a:rPr kumimoji="1" lang="ja-JP" altLang="en-US" dirty="0" smtClean="0"/>
                <a:t>放電（エネルギー）</a:t>
              </a:r>
              <a:endParaRPr kumimoji="1" lang="ja-JP" altLang="en-US" dirty="0"/>
            </a:p>
          </p:txBody>
        </p:sp>
        <p:sp>
          <p:nvSpPr>
            <p:cNvPr id="4" name="テキスト ボックス 3"/>
            <p:cNvSpPr txBox="1"/>
            <p:nvPr/>
          </p:nvSpPr>
          <p:spPr>
            <a:xfrm>
              <a:off x="827584" y="2195572"/>
              <a:ext cx="3888432" cy="369332"/>
            </a:xfrm>
            <a:prstGeom prst="rect">
              <a:avLst/>
            </a:prstGeom>
            <a:noFill/>
          </p:spPr>
          <p:txBody>
            <a:bodyPr wrap="square" rtlCol="0">
              <a:spAutoFit/>
            </a:bodyPr>
            <a:lstStyle/>
            <a:p>
              <a:pPr algn="ctr"/>
              <a:r>
                <a:rPr lang="ja-JP" altLang="en-US" dirty="0" smtClean="0"/>
                <a:t>水素＋メタン＋アンモニア＋水蒸気</a:t>
              </a:r>
              <a:endParaRPr kumimoji="1" lang="ja-JP" altLang="en-US" dirty="0"/>
            </a:p>
          </p:txBody>
        </p:sp>
        <p:cxnSp>
          <p:nvCxnSpPr>
            <p:cNvPr id="6" name="直線矢印コネクタ 5"/>
            <p:cNvCxnSpPr>
              <a:stCxn id="4" idx="2"/>
            </p:cNvCxnSpPr>
            <p:nvPr/>
          </p:nvCxnSpPr>
          <p:spPr>
            <a:xfrm>
              <a:off x="2771800" y="2564904"/>
              <a:ext cx="0" cy="72008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 name="テキスト ボックス 6"/>
            <p:cNvSpPr txBox="1"/>
            <p:nvPr/>
          </p:nvSpPr>
          <p:spPr>
            <a:xfrm>
              <a:off x="827584" y="3347700"/>
              <a:ext cx="3888432" cy="369332"/>
            </a:xfrm>
            <a:prstGeom prst="rect">
              <a:avLst/>
            </a:prstGeom>
            <a:noFill/>
          </p:spPr>
          <p:txBody>
            <a:bodyPr wrap="square" rtlCol="0">
              <a:spAutoFit/>
            </a:bodyPr>
            <a:lstStyle/>
            <a:p>
              <a:pPr algn="ctr"/>
              <a:r>
                <a:rPr lang="ja-JP" altLang="en-US" dirty="0"/>
                <a:t>アミノ酸</a:t>
              </a:r>
              <a:endParaRPr kumimoji="1" lang="ja-JP" altLang="en-US" dirty="0"/>
            </a:p>
          </p:txBody>
        </p:sp>
        <p:sp>
          <p:nvSpPr>
            <p:cNvPr id="8" name="下矢印 7"/>
            <p:cNvSpPr/>
            <p:nvPr/>
          </p:nvSpPr>
          <p:spPr>
            <a:xfrm rot="3886928">
              <a:off x="5158063" y="1433341"/>
              <a:ext cx="576064" cy="127994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0" name="テキスト ボックス 9"/>
          <p:cNvSpPr txBox="1"/>
          <p:nvPr/>
        </p:nvSpPr>
        <p:spPr>
          <a:xfrm>
            <a:off x="395536" y="5517232"/>
            <a:ext cx="7848872" cy="1015663"/>
          </a:xfrm>
          <a:prstGeom prst="rect">
            <a:avLst/>
          </a:prstGeom>
          <a:noFill/>
        </p:spPr>
        <p:txBody>
          <a:bodyPr wrap="square" rtlCol="0">
            <a:spAutoFit/>
          </a:bodyPr>
          <a:lstStyle/>
          <a:p>
            <a:pPr marL="285750" indent="-285750">
              <a:buFont typeface="Arial" pitchFamily="34" charset="0"/>
              <a:buChar char="•"/>
            </a:pPr>
            <a:r>
              <a:rPr kumimoji="1" lang="en-US" altLang="ja-JP" sz="2000" dirty="0" smtClean="0"/>
              <a:t>1</a:t>
            </a:r>
            <a:r>
              <a:rPr kumimoji="1" lang="ja-JP" altLang="en-US" sz="2000" dirty="0" smtClean="0"/>
              <a:t>週間でできる。そして時間は</a:t>
            </a:r>
            <a:r>
              <a:rPr kumimoji="1" lang="en-US" altLang="ja-JP" sz="2000" dirty="0" smtClean="0"/>
              <a:t>30</a:t>
            </a:r>
            <a:r>
              <a:rPr kumimoji="1" lang="ja-JP" altLang="en-US" sz="2000" dirty="0" smtClean="0"/>
              <a:t>億年以上ある</a:t>
            </a:r>
            <a:endParaRPr kumimoji="1" lang="en-US" altLang="ja-JP" sz="2000" dirty="0" smtClean="0"/>
          </a:p>
          <a:p>
            <a:pPr marL="742950" lvl="1" indent="-285750">
              <a:buFont typeface="Arial" pitchFamily="34" charset="0"/>
              <a:buChar char="•"/>
            </a:pPr>
            <a:r>
              <a:rPr lang="ja-JP" altLang="en-US" sz="2000" u="sng" dirty="0" smtClean="0"/>
              <a:t>とびきり際立った分子＝自己複製可能な分子の誕生＝</a:t>
            </a:r>
            <a:r>
              <a:rPr lang="en-US" altLang="ja-JP" sz="2000" u="sng" dirty="0" smtClean="0"/>
              <a:t>DNA</a:t>
            </a:r>
            <a:r>
              <a:rPr lang="ja-JP" altLang="en-US" sz="2000" u="sng" dirty="0" smtClean="0"/>
              <a:t>分子</a:t>
            </a:r>
            <a:r>
              <a:rPr lang="en-US" altLang="ja-JP" sz="2000" dirty="0" smtClean="0"/>
              <a:t/>
            </a:r>
            <a:br>
              <a:rPr lang="en-US" altLang="ja-JP" sz="2000" dirty="0" smtClean="0"/>
            </a:br>
            <a:r>
              <a:rPr lang="ja-JP" altLang="en-US" sz="2000" dirty="0" smtClean="0"/>
              <a:t>もできるだろう</a:t>
            </a:r>
            <a:endParaRPr kumimoji="1" lang="ja-JP" altLang="en-US" sz="2000" dirty="0"/>
          </a:p>
        </p:txBody>
      </p:sp>
    </p:spTree>
    <p:extLst>
      <p:ext uri="{BB962C8B-B14F-4D97-AF65-F5344CB8AC3E}">
        <p14:creationId xmlns:p14="http://schemas.microsoft.com/office/powerpoint/2010/main" val="41723232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476672"/>
            <a:ext cx="8229600" cy="6048672"/>
          </a:xfrm>
        </p:spPr>
        <p:txBody>
          <a:bodyPr/>
          <a:lstStyle/>
          <a:p>
            <a:r>
              <a:rPr kumimoji="1" lang="en-US" altLang="ja-JP" dirty="0" smtClean="0"/>
              <a:t>P210</a:t>
            </a:r>
          </a:p>
          <a:p>
            <a:pPr lvl="1"/>
            <a:r>
              <a:rPr lang="ja-JP" altLang="en-US" dirty="0"/>
              <a:t>自然選択</a:t>
            </a:r>
            <a:r>
              <a:rPr lang="ja-JP" altLang="en-US" dirty="0" smtClean="0"/>
              <a:t>による「変化」は生物に限らない</a:t>
            </a:r>
            <a:endParaRPr lang="en-US" altLang="ja-JP" dirty="0" smtClean="0"/>
          </a:p>
          <a:p>
            <a:pPr lvl="1"/>
            <a:r>
              <a:rPr lang="ja-JP" altLang="en-US" dirty="0" smtClean="0"/>
              <a:t>偶発的なもの</a:t>
            </a:r>
            <a:endParaRPr lang="en-US" altLang="ja-JP" dirty="0" smtClean="0"/>
          </a:p>
          <a:p>
            <a:pPr lvl="2"/>
            <a:r>
              <a:rPr lang="ja-JP" altLang="en-US" dirty="0" smtClean="0"/>
              <a:t>無秩序な原子</a:t>
            </a:r>
            <a:r>
              <a:rPr lang="en-US" altLang="ja-JP" dirty="0" smtClean="0"/>
              <a:t>+</a:t>
            </a:r>
            <a:r>
              <a:rPr lang="ja-JP" altLang="en-US" dirty="0" smtClean="0"/>
              <a:t>エネルギー→原子の結合＝分子</a:t>
            </a:r>
            <a:endParaRPr lang="en-US" altLang="ja-JP" dirty="0" smtClean="0"/>
          </a:p>
          <a:p>
            <a:pPr lvl="2"/>
            <a:r>
              <a:rPr kumimoji="1" lang="ja-JP" altLang="en-US" dirty="0" smtClean="0"/>
              <a:t>その結果うまれた</a:t>
            </a:r>
            <a:r>
              <a:rPr kumimoji="1" lang="en-US" altLang="ja-JP" dirty="0" smtClean="0"/>
              <a:t/>
            </a:r>
            <a:br>
              <a:rPr kumimoji="1" lang="en-US" altLang="ja-JP" dirty="0" smtClean="0"/>
            </a:br>
            <a:r>
              <a:rPr kumimoji="1" lang="ja-JP" altLang="en-US" dirty="0" smtClean="0"/>
              <a:t>安定</a:t>
            </a:r>
            <a:r>
              <a:rPr kumimoji="1" lang="ja-JP" altLang="en-US" dirty="0"/>
              <a:t>な</a:t>
            </a:r>
            <a:r>
              <a:rPr kumimoji="1" lang="ja-JP" altLang="en-US" dirty="0" smtClean="0"/>
              <a:t>分子→集団中の割合が大きくなる</a:t>
            </a:r>
            <a:r>
              <a:rPr kumimoji="1" lang="en-US" altLang="ja-JP" dirty="0" smtClean="0"/>
              <a:t/>
            </a:r>
            <a:br>
              <a:rPr kumimoji="1" lang="en-US" altLang="ja-JP" dirty="0" smtClean="0"/>
            </a:br>
            <a:r>
              <a:rPr kumimoji="1" lang="ja-JP" altLang="en-US" dirty="0" smtClean="0"/>
              <a:t>不安定な分子→排除される</a:t>
            </a:r>
            <a:endParaRPr kumimoji="1" lang="en-US" altLang="ja-JP" dirty="0" smtClean="0"/>
          </a:p>
          <a:p>
            <a:pPr lvl="3"/>
            <a:r>
              <a:rPr lang="ja-JP" altLang="en-US" dirty="0" smtClean="0"/>
              <a:t>結合が強いものの方が１００年存在するが、弱いものの方が２０年ぐらいしか存在しないとなれば、前者は数を残し、後者は数を減らす、という最初の自然選択が起こり、残ったもの同士で再度結合を生じて、同じことを繰り返す。</a:t>
            </a:r>
            <a:endParaRPr lang="en-US" altLang="ja-JP" dirty="0" smtClean="0"/>
          </a:p>
          <a:p>
            <a:pPr lvl="1"/>
            <a:r>
              <a:rPr kumimoji="1" lang="en-US" altLang="ja-JP" dirty="0" smtClean="0"/>
              <a:t>DNA</a:t>
            </a:r>
            <a:r>
              <a:rPr kumimoji="1" lang="ja-JP" altLang="en-US" dirty="0" smtClean="0"/>
              <a:t>二重らせん構造が偶発的に起きるというのは無理がある</a:t>
            </a:r>
            <a:endParaRPr kumimoji="1" lang="en-US" altLang="ja-JP" dirty="0" smtClean="0"/>
          </a:p>
        </p:txBody>
      </p:sp>
    </p:spTree>
    <p:extLst>
      <p:ext uri="{BB962C8B-B14F-4D97-AF65-F5344CB8AC3E}">
        <p14:creationId xmlns:p14="http://schemas.microsoft.com/office/powerpoint/2010/main" val="52908712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476672"/>
            <a:ext cx="8229600" cy="6048672"/>
          </a:xfrm>
        </p:spPr>
        <p:txBody>
          <a:bodyPr>
            <a:normAutofit lnSpcReduction="10000"/>
          </a:bodyPr>
          <a:lstStyle/>
          <a:p>
            <a:r>
              <a:rPr kumimoji="1" lang="ja-JP" altLang="en-US" dirty="0" smtClean="0"/>
              <a:t>セントラルドグマ</a:t>
            </a:r>
            <a:endParaRPr kumimoji="1" lang="en-US" altLang="ja-JP" dirty="0" smtClean="0"/>
          </a:p>
          <a:p>
            <a:pPr lvl="2"/>
            <a:r>
              <a:rPr lang="en-US" altLang="ja-JP" dirty="0" smtClean="0"/>
              <a:t>DNA</a:t>
            </a:r>
            <a:r>
              <a:rPr lang="ja-JP" altLang="en-US" dirty="0" smtClean="0"/>
              <a:t>自身は複製をできない。</a:t>
            </a:r>
            <a:r>
              <a:rPr lang="en-US" altLang="ja-JP" dirty="0" smtClean="0"/>
              <a:t/>
            </a:r>
            <a:br>
              <a:rPr lang="en-US" altLang="ja-JP" dirty="0" smtClean="0"/>
            </a:br>
            <a:r>
              <a:rPr lang="en-US" altLang="ja-JP" dirty="0" smtClean="0"/>
              <a:t>DNA</a:t>
            </a:r>
            <a:r>
              <a:rPr lang="ja-JP" altLang="en-US" dirty="0" smtClean="0"/>
              <a:t>合成酵素（＝タンパク質）が複製を促す。</a:t>
            </a:r>
            <a:endParaRPr lang="en-US" altLang="ja-JP" dirty="0" smtClean="0"/>
          </a:p>
          <a:p>
            <a:pPr marL="457200" lvl="1" indent="0">
              <a:buNone/>
            </a:pPr>
            <a:r>
              <a:rPr lang="ja-JP" altLang="en-US" dirty="0" smtClean="0"/>
              <a:t>⇒</a:t>
            </a:r>
            <a:r>
              <a:rPr lang="en-US" altLang="ja-JP" dirty="0" smtClean="0"/>
              <a:t>DNA</a:t>
            </a:r>
            <a:r>
              <a:rPr lang="ja-JP" altLang="en-US" dirty="0" smtClean="0"/>
              <a:t>がなければタンパク質ができない</a:t>
            </a:r>
            <a:r>
              <a:rPr lang="en-US" altLang="ja-JP" dirty="0" smtClean="0"/>
              <a:t/>
            </a:r>
            <a:br>
              <a:rPr lang="en-US" altLang="ja-JP" dirty="0" smtClean="0"/>
            </a:br>
            <a:r>
              <a:rPr lang="ja-JP" altLang="en-US" dirty="0" smtClean="0"/>
              <a:t>タンパク質がないと</a:t>
            </a:r>
            <a:r>
              <a:rPr lang="en-US" altLang="ja-JP" dirty="0" smtClean="0"/>
              <a:t>DNA</a:t>
            </a:r>
            <a:r>
              <a:rPr lang="ja-JP" altLang="en-US" dirty="0" smtClean="0"/>
              <a:t>が複製できない</a:t>
            </a:r>
            <a:endParaRPr lang="en-US" altLang="ja-JP" dirty="0" smtClean="0"/>
          </a:p>
          <a:p>
            <a:r>
              <a:rPr lang="en-US" altLang="ja-JP" dirty="0" smtClean="0"/>
              <a:t>P213</a:t>
            </a:r>
          </a:p>
          <a:p>
            <a:pPr lvl="1"/>
            <a:r>
              <a:rPr lang="ja-JP" altLang="en-US" dirty="0" smtClean="0"/>
              <a:t>リボソームは</a:t>
            </a:r>
            <a:r>
              <a:rPr lang="en-US" altLang="ja-JP" dirty="0" smtClean="0"/>
              <a:t>RNA</a:t>
            </a:r>
            <a:r>
              <a:rPr lang="ja-JP" altLang="en-US" dirty="0" smtClean="0"/>
              <a:t>とタンパク質の巨大な複合体</a:t>
            </a:r>
            <a:endParaRPr lang="en-US" altLang="ja-JP" dirty="0" smtClean="0"/>
          </a:p>
          <a:p>
            <a:pPr lvl="2"/>
            <a:r>
              <a:rPr lang="ja-JP" altLang="en-US" dirty="0"/>
              <a:t>大きい方</a:t>
            </a:r>
            <a:r>
              <a:rPr lang="ja-JP" altLang="en-US" dirty="0" smtClean="0"/>
              <a:t>に</a:t>
            </a:r>
            <a:r>
              <a:rPr lang="en-US" altLang="ja-JP" dirty="0" smtClean="0"/>
              <a:t>34</a:t>
            </a:r>
            <a:r>
              <a:rPr lang="ja-JP" altLang="en-US" dirty="0" smtClean="0"/>
              <a:t>個、小さい方は</a:t>
            </a:r>
            <a:r>
              <a:rPr lang="en-US" altLang="ja-JP" dirty="0" smtClean="0"/>
              <a:t>21</a:t>
            </a:r>
            <a:r>
              <a:rPr lang="ja-JP" altLang="en-US" dirty="0" smtClean="0"/>
              <a:t>個のタンパク質</a:t>
            </a:r>
            <a:endParaRPr lang="en-US" altLang="ja-JP" dirty="0" smtClean="0"/>
          </a:p>
          <a:p>
            <a:pPr lvl="2"/>
            <a:r>
              <a:rPr lang="ja-JP" altLang="en-US" dirty="0" smtClean="0"/>
              <a:t>その中にはリボソーム</a:t>
            </a:r>
            <a:r>
              <a:rPr lang="en-US" altLang="ja-JP" dirty="0" smtClean="0"/>
              <a:t>RNA</a:t>
            </a:r>
            <a:r>
              <a:rPr lang="ja-JP" altLang="en-US" dirty="0" smtClean="0"/>
              <a:t>が含まれる</a:t>
            </a:r>
            <a:endParaRPr lang="en-US" altLang="ja-JP" dirty="0" smtClean="0"/>
          </a:p>
          <a:p>
            <a:pPr lvl="2"/>
            <a:r>
              <a:rPr lang="en-US" altLang="ja-JP" dirty="0" err="1" smtClean="0"/>
              <a:t>tRNA</a:t>
            </a:r>
            <a:r>
              <a:rPr lang="ja-JP" altLang="en-US" dirty="0" err="1" smtClean="0"/>
              <a:t>、</a:t>
            </a:r>
            <a:r>
              <a:rPr lang="en-US" altLang="ja-JP" dirty="0" smtClean="0"/>
              <a:t>mRNA</a:t>
            </a:r>
            <a:r>
              <a:rPr lang="ja-JP" altLang="en-US" dirty="0" smtClean="0"/>
              <a:t>もあるが細胞内の量は</a:t>
            </a:r>
            <a:r>
              <a:rPr lang="en-US" altLang="ja-JP" dirty="0" err="1" smtClean="0"/>
              <a:t>rRNA</a:t>
            </a:r>
            <a:r>
              <a:rPr lang="ja-JP" altLang="en-US" dirty="0" smtClean="0"/>
              <a:t>がほとんど</a:t>
            </a:r>
            <a:endParaRPr lang="en-US" altLang="ja-JP" dirty="0" smtClean="0"/>
          </a:p>
          <a:p>
            <a:pPr lvl="1"/>
            <a:r>
              <a:rPr lang="en-US" altLang="ja-JP" dirty="0" smtClean="0"/>
              <a:t>RNA</a:t>
            </a:r>
            <a:r>
              <a:rPr lang="ja-JP" altLang="en-US" dirty="0" smtClean="0"/>
              <a:t>（４種類の塩基）は酵素として機能できる</a:t>
            </a:r>
            <a:endParaRPr lang="en-US" altLang="ja-JP" dirty="0" smtClean="0"/>
          </a:p>
          <a:p>
            <a:pPr lvl="2"/>
            <a:r>
              <a:rPr lang="ja-JP" altLang="en-US" dirty="0" smtClean="0"/>
              <a:t>ペプチド転移酵素として働く</a:t>
            </a:r>
            <a:r>
              <a:rPr lang="en-US" altLang="ja-JP" dirty="0" smtClean="0"/>
              <a:t/>
            </a:r>
            <a:br>
              <a:rPr lang="en-US" altLang="ja-JP" dirty="0" smtClean="0"/>
            </a:br>
            <a:endParaRPr lang="en-US" altLang="ja-JP" dirty="0" smtClean="0"/>
          </a:p>
        </p:txBody>
      </p:sp>
    </p:spTree>
    <p:extLst>
      <p:ext uri="{BB962C8B-B14F-4D97-AF65-F5344CB8AC3E}">
        <p14:creationId xmlns:p14="http://schemas.microsoft.com/office/powerpoint/2010/main" val="19677787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476672"/>
            <a:ext cx="8229600" cy="6048672"/>
          </a:xfrm>
        </p:spPr>
        <p:txBody>
          <a:bodyPr/>
          <a:lstStyle/>
          <a:p>
            <a:r>
              <a:rPr kumimoji="1" lang="ja-JP" altLang="en-US" dirty="0" smtClean="0"/>
              <a:t>正のフィードバック</a:t>
            </a:r>
            <a:endParaRPr kumimoji="1" lang="en-US" altLang="ja-JP" dirty="0" smtClean="0"/>
          </a:p>
          <a:p>
            <a:pPr lvl="1"/>
            <a:r>
              <a:rPr lang="ja-JP" altLang="en-US" dirty="0" smtClean="0"/>
              <a:t>触媒作用をもつ酵素をくっつけた分子は自分を複製を促進する。それがどんどん増えて複製をどんどん促進する。</a:t>
            </a:r>
            <a:r>
              <a:rPr lang="en-US" altLang="ja-JP" dirty="0" smtClean="0"/>
              <a:t/>
            </a:r>
            <a:br>
              <a:rPr lang="en-US" altLang="ja-JP" dirty="0" smtClean="0"/>
            </a:br>
            <a:r>
              <a:rPr lang="ja-JP" altLang="en-US" dirty="0" smtClean="0"/>
              <a:t>⇒構成単位となる分子同士の共有結合の形成を介在し、自分と同じ分子を作り上げる能力（自己複製能）を持った分子の誕生</a:t>
            </a:r>
            <a:endParaRPr lang="en-US" altLang="ja-JP" dirty="0" smtClean="0"/>
          </a:p>
          <a:p>
            <a:r>
              <a:rPr kumimoji="1" lang="en-US" altLang="ja-JP" dirty="0" smtClean="0"/>
              <a:t>RNA</a:t>
            </a:r>
            <a:r>
              <a:rPr kumimoji="1" lang="ja-JP" altLang="en-US" dirty="0" smtClean="0"/>
              <a:t>ワールド</a:t>
            </a:r>
            <a:endParaRPr kumimoji="1" lang="en-US" altLang="ja-JP" dirty="0" smtClean="0"/>
          </a:p>
          <a:p>
            <a:pPr lvl="1"/>
            <a:r>
              <a:rPr lang="ja-JP" altLang="en-US" dirty="0"/>
              <a:t>自己</a:t>
            </a:r>
            <a:r>
              <a:rPr lang="ja-JP" altLang="en-US" dirty="0" smtClean="0"/>
              <a:t>複製の能力をもつものが存在した時代</a:t>
            </a:r>
            <a:endParaRPr lang="en-US" altLang="ja-JP" dirty="0" smtClean="0"/>
          </a:p>
          <a:p>
            <a:pPr lvl="2"/>
            <a:r>
              <a:rPr kumimoji="1" lang="ja-JP" altLang="en-US" dirty="0"/>
              <a:t>構成単位と</a:t>
            </a:r>
            <a:r>
              <a:rPr kumimoji="1" lang="ja-JP" altLang="en-US" dirty="0" smtClean="0"/>
              <a:t>して取り込むときに間違ったものを取り込むこともあった</a:t>
            </a:r>
            <a:r>
              <a:rPr kumimoji="1" lang="en-US" altLang="ja-JP" dirty="0" smtClean="0"/>
              <a:t/>
            </a:r>
            <a:br>
              <a:rPr kumimoji="1" lang="en-US" altLang="ja-JP" dirty="0" smtClean="0"/>
            </a:br>
            <a:r>
              <a:rPr kumimoji="1" lang="ja-JP" altLang="en-US" dirty="0" smtClean="0"/>
              <a:t>⇒アミノ酸を取り込んだのだろう</a:t>
            </a:r>
            <a:r>
              <a:rPr kumimoji="1" lang="en-US" altLang="ja-JP" dirty="0" smtClean="0"/>
              <a:t/>
            </a:r>
            <a:br>
              <a:rPr kumimoji="1" lang="en-US" altLang="ja-JP" dirty="0" smtClean="0"/>
            </a:br>
            <a:r>
              <a:rPr kumimoji="1" lang="ja-JP" altLang="en-US" dirty="0" smtClean="0"/>
              <a:t>⇒タンパク質ができたのだろう</a:t>
            </a:r>
            <a:endParaRPr kumimoji="1" lang="ja-JP" altLang="en-US" dirty="0"/>
          </a:p>
        </p:txBody>
      </p:sp>
    </p:spTree>
    <p:extLst>
      <p:ext uri="{BB962C8B-B14F-4D97-AF65-F5344CB8AC3E}">
        <p14:creationId xmlns:p14="http://schemas.microsoft.com/office/powerpoint/2010/main" val="196777875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476672"/>
            <a:ext cx="8229600" cy="6048672"/>
          </a:xfrm>
        </p:spPr>
        <p:txBody>
          <a:bodyPr/>
          <a:lstStyle/>
          <a:p>
            <a:r>
              <a:rPr kumimoji="1" lang="ja-JP" altLang="en-US" dirty="0" smtClean="0"/>
              <a:t>前駆</a:t>
            </a:r>
            <a:r>
              <a:rPr kumimoji="1" lang="en-US" altLang="ja-JP" dirty="0" smtClean="0"/>
              <a:t>RNA</a:t>
            </a:r>
            <a:r>
              <a:rPr kumimoji="1" lang="ja-JP" altLang="en-US" dirty="0" smtClean="0"/>
              <a:t>の世界</a:t>
            </a:r>
            <a:endParaRPr kumimoji="1" lang="en-US" altLang="ja-JP" dirty="0" smtClean="0"/>
          </a:p>
          <a:p>
            <a:pPr marL="457200" lvl="1" indent="0">
              <a:buNone/>
            </a:pPr>
            <a:r>
              <a:rPr lang="ja-JP" altLang="en-US" dirty="0"/>
              <a:t>↓</a:t>
            </a:r>
            <a:r>
              <a:rPr lang="en-US" altLang="ja-JP" dirty="0" smtClean="0"/>
              <a:t>RNA</a:t>
            </a:r>
            <a:r>
              <a:rPr lang="ja-JP" altLang="en-US" dirty="0" smtClean="0"/>
              <a:t>による前駆</a:t>
            </a:r>
            <a:r>
              <a:rPr lang="en-US" altLang="ja-JP" dirty="0" smtClean="0"/>
              <a:t>RNA</a:t>
            </a:r>
            <a:r>
              <a:rPr lang="ja-JP" altLang="en-US" dirty="0" smtClean="0"/>
              <a:t>の置換</a:t>
            </a:r>
            <a:endParaRPr lang="en-US" altLang="ja-JP" dirty="0" smtClean="0"/>
          </a:p>
          <a:p>
            <a:r>
              <a:rPr kumimoji="1" lang="en-US" altLang="ja-JP" dirty="0" smtClean="0"/>
              <a:t>RNA</a:t>
            </a:r>
            <a:r>
              <a:rPr kumimoji="1" lang="ja-JP" altLang="en-US" dirty="0" smtClean="0"/>
              <a:t>の世界</a:t>
            </a:r>
            <a:endParaRPr kumimoji="1" lang="en-US" altLang="ja-JP" dirty="0" smtClean="0"/>
          </a:p>
          <a:p>
            <a:pPr lvl="1"/>
            <a:r>
              <a:rPr lang="en-US" altLang="ja-JP" dirty="0" smtClean="0"/>
              <a:t>RNA</a:t>
            </a:r>
            <a:r>
              <a:rPr lang="ja-JP" altLang="en-US" dirty="0" smtClean="0"/>
              <a:t>の複製</a:t>
            </a:r>
            <a:endParaRPr lang="en-US" altLang="ja-JP" dirty="0" smtClean="0"/>
          </a:p>
          <a:p>
            <a:pPr marL="457200" lvl="1" indent="0">
              <a:buNone/>
            </a:pPr>
            <a:r>
              <a:rPr kumimoji="1" lang="ja-JP" altLang="en-US" dirty="0"/>
              <a:t>↓</a:t>
            </a:r>
            <a:endParaRPr kumimoji="1" lang="en-US" altLang="ja-JP" dirty="0" smtClean="0"/>
          </a:p>
          <a:p>
            <a:r>
              <a:rPr lang="en-US" altLang="ja-JP" dirty="0" smtClean="0"/>
              <a:t>RNA</a:t>
            </a:r>
            <a:r>
              <a:rPr lang="ja-JP" altLang="en-US" dirty="0" smtClean="0"/>
              <a:t>とタンパク質の世界</a:t>
            </a:r>
            <a:endParaRPr lang="en-US" altLang="ja-JP" dirty="0" smtClean="0"/>
          </a:p>
          <a:p>
            <a:pPr lvl="1"/>
            <a:r>
              <a:rPr lang="en-US" altLang="ja-JP" dirty="0" smtClean="0"/>
              <a:t>RNA</a:t>
            </a:r>
            <a:r>
              <a:rPr lang="ja-JP" altLang="en-US" dirty="0" smtClean="0"/>
              <a:t>は複製とともにタンパク質を合成する</a:t>
            </a:r>
            <a:endParaRPr lang="en-US" altLang="ja-JP" dirty="0" smtClean="0"/>
          </a:p>
          <a:p>
            <a:pPr marL="457200" lvl="1" indent="0">
              <a:buNone/>
            </a:pPr>
            <a:r>
              <a:rPr lang="ja-JP" altLang="en-US" dirty="0" smtClean="0"/>
              <a:t>↓</a:t>
            </a:r>
            <a:r>
              <a:rPr lang="en-US" altLang="ja-JP" dirty="0"/>
              <a:t> DNA</a:t>
            </a:r>
            <a:r>
              <a:rPr lang="ja-JP" altLang="en-US" dirty="0"/>
              <a:t>を複製し</a:t>
            </a:r>
            <a:r>
              <a:rPr lang="en-US" altLang="ja-JP" dirty="0"/>
              <a:t>DNA</a:t>
            </a:r>
            <a:r>
              <a:rPr lang="ja-JP" altLang="en-US" dirty="0"/>
              <a:t>から</a:t>
            </a:r>
            <a:r>
              <a:rPr lang="en-US" altLang="ja-JP" dirty="0"/>
              <a:t>RNA</a:t>
            </a:r>
            <a:r>
              <a:rPr lang="ja-JP" altLang="en-US" dirty="0"/>
              <a:t>をコピーする酵素の</a:t>
            </a:r>
            <a:r>
              <a:rPr lang="ja-JP" altLang="en-US" dirty="0" smtClean="0"/>
              <a:t>進</a:t>
            </a:r>
            <a:r>
              <a:rPr lang="en-US" altLang="ja-JP" dirty="0" smtClean="0"/>
              <a:t>	</a:t>
            </a:r>
            <a:r>
              <a:rPr lang="ja-JP" altLang="en-US" dirty="0" smtClean="0"/>
              <a:t>化</a:t>
            </a:r>
            <a:endParaRPr lang="en-US" altLang="ja-JP" dirty="0" smtClean="0"/>
          </a:p>
          <a:p>
            <a:r>
              <a:rPr kumimoji="1" lang="en-US" altLang="ja-JP" dirty="0" smtClean="0"/>
              <a:t>RNA</a:t>
            </a:r>
            <a:r>
              <a:rPr kumimoji="1" lang="ja-JP" altLang="en-US" dirty="0" smtClean="0"/>
              <a:t>と</a:t>
            </a:r>
            <a:r>
              <a:rPr kumimoji="1" lang="en-US" altLang="ja-JP" dirty="0" smtClean="0"/>
              <a:t>DNA</a:t>
            </a:r>
            <a:r>
              <a:rPr kumimoji="1" lang="ja-JP" altLang="en-US" dirty="0" smtClean="0"/>
              <a:t>の世界</a:t>
            </a:r>
            <a:endParaRPr kumimoji="1" lang="en-US" altLang="ja-JP" dirty="0" smtClean="0"/>
          </a:p>
          <a:p>
            <a:pPr lvl="1"/>
            <a:r>
              <a:rPr lang="ja-JP" altLang="en-US" dirty="0" smtClean="0"/>
              <a:t>セントラル</a:t>
            </a:r>
            <a:r>
              <a:rPr lang="ja-JP" altLang="en-US" dirty="0"/>
              <a:t>ドグマ</a:t>
            </a:r>
            <a:endParaRPr kumimoji="1" lang="ja-JP" altLang="en-US" dirty="0"/>
          </a:p>
        </p:txBody>
      </p:sp>
    </p:spTree>
    <p:extLst>
      <p:ext uri="{BB962C8B-B14F-4D97-AF65-F5344CB8AC3E}">
        <p14:creationId xmlns:p14="http://schemas.microsoft.com/office/powerpoint/2010/main" val="196777875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476672"/>
            <a:ext cx="8229600" cy="6048672"/>
          </a:xfrm>
        </p:spPr>
        <p:txBody>
          <a:bodyPr>
            <a:normAutofit fontScale="92500"/>
          </a:bodyPr>
          <a:lstStyle/>
          <a:p>
            <a:r>
              <a:rPr lang="ja-JP" altLang="en-US" dirty="0"/>
              <a:t>複数</a:t>
            </a:r>
            <a:r>
              <a:rPr lang="ja-JP" altLang="en-US" dirty="0" smtClean="0"/>
              <a:t>の自己複製子による共同作用</a:t>
            </a:r>
            <a:endParaRPr lang="en-US" altLang="ja-JP" dirty="0" smtClean="0"/>
          </a:p>
          <a:p>
            <a:pPr lvl="1"/>
            <a:r>
              <a:rPr kumimoji="1" lang="ja-JP" altLang="en-US" dirty="0" smtClean="0"/>
              <a:t>自己複製をはじめた分子は自分の近くにある別の物をくっつけていた</a:t>
            </a:r>
            <a:endParaRPr kumimoji="1" lang="en-US" altLang="ja-JP" dirty="0" smtClean="0"/>
          </a:p>
          <a:p>
            <a:pPr lvl="2"/>
            <a:r>
              <a:rPr lang="ja-JP" altLang="en-US" dirty="0"/>
              <a:t>これだけだ</a:t>
            </a:r>
            <a:r>
              <a:rPr lang="ja-JP" altLang="en-US" dirty="0" smtClean="0"/>
              <a:t>と材料がなくなって破たんする</a:t>
            </a:r>
            <a:endParaRPr kumimoji="1" lang="en-US" altLang="ja-JP" dirty="0" smtClean="0"/>
          </a:p>
          <a:p>
            <a:pPr lvl="1"/>
            <a:r>
              <a:rPr lang="ja-JP" altLang="en-US" dirty="0" smtClean="0"/>
              <a:t>その過程で自分自身をつくることを助ける分子ができれば材料不足はなくなる。いわば協力して作用</a:t>
            </a:r>
            <a:endParaRPr lang="en-US" altLang="ja-JP" dirty="0" smtClean="0"/>
          </a:p>
          <a:p>
            <a:pPr lvl="2"/>
            <a:r>
              <a:rPr kumimoji="1" lang="ja-JP" altLang="en-US" dirty="0"/>
              <a:t>でも</a:t>
            </a:r>
            <a:r>
              <a:rPr kumimoji="1" lang="ja-JP" altLang="en-US" dirty="0" smtClean="0"/>
              <a:t>、それが遠いところにあったらまずい</a:t>
            </a:r>
            <a:endParaRPr kumimoji="1" lang="en-US" altLang="ja-JP" dirty="0" smtClean="0"/>
          </a:p>
          <a:p>
            <a:pPr lvl="1"/>
            <a:r>
              <a:rPr kumimoji="1" lang="ja-JP" altLang="en-US" dirty="0" smtClean="0"/>
              <a:t>そうすると、もう同じところに閉じ込めてしまおうということになってもおかしくない。</a:t>
            </a:r>
            <a:endParaRPr kumimoji="1" lang="en-US" altLang="ja-JP" dirty="0" smtClean="0"/>
          </a:p>
          <a:p>
            <a:pPr lvl="2"/>
            <a:r>
              <a:rPr lang="ja-JP" altLang="en-US" dirty="0"/>
              <a:t>実際</a:t>
            </a:r>
            <a:r>
              <a:rPr lang="ja-JP" altLang="en-US" dirty="0" smtClean="0"/>
              <a:t>に水中においてそういうものを作るものがある</a:t>
            </a:r>
            <a:r>
              <a:rPr lang="en-US" altLang="ja-JP" dirty="0" smtClean="0"/>
              <a:t/>
            </a:r>
            <a:br>
              <a:rPr lang="en-US" altLang="ja-JP" dirty="0" smtClean="0"/>
            </a:br>
            <a:r>
              <a:rPr lang="ja-JP" altLang="en-US" dirty="0" smtClean="0"/>
              <a:t>⇒親水性と疎水性の両極性をもったリン脂質</a:t>
            </a:r>
            <a:endParaRPr lang="en-US" altLang="ja-JP" dirty="0" smtClean="0"/>
          </a:p>
          <a:p>
            <a:pPr lvl="3"/>
            <a:r>
              <a:rPr kumimoji="1" lang="ja-JP" altLang="en-US" dirty="0" smtClean="0"/>
              <a:t>タンパク質の３次構造と一緒</a:t>
            </a:r>
            <a:endParaRPr kumimoji="1" lang="en-US" altLang="ja-JP" dirty="0" smtClean="0"/>
          </a:p>
          <a:p>
            <a:pPr lvl="2"/>
            <a:r>
              <a:rPr lang="ja-JP" altLang="en-US" dirty="0" smtClean="0"/>
              <a:t>その中に共同作用を起こす分子を一緒に閉じ込めただろう</a:t>
            </a:r>
            <a:endParaRPr lang="en-US" altLang="ja-JP" dirty="0" smtClean="0"/>
          </a:p>
          <a:p>
            <a:pPr marL="914400" lvl="2" indent="0">
              <a:buNone/>
            </a:pPr>
            <a:r>
              <a:rPr kumimoji="1" lang="en-US" altLang="ja-JP" dirty="0" err="1" smtClean="0"/>
              <a:t>cf</a:t>
            </a:r>
            <a:r>
              <a:rPr kumimoji="1" lang="ja-JP" altLang="en-US" dirty="0" smtClean="0"/>
              <a:t>：東大のチームが実験的に証明</a:t>
            </a:r>
            <a:endParaRPr kumimoji="1" lang="ja-JP" altLang="en-US" dirty="0"/>
          </a:p>
        </p:txBody>
      </p:sp>
    </p:spTree>
    <p:extLst>
      <p:ext uri="{BB962C8B-B14F-4D97-AF65-F5344CB8AC3E}">
        <p14:creationId xmlns:p14="http://schemas.microsoft.com/office/powerpoint/2010/main" val="196777875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476672"/>
            <a:ext cx="8229600" cy="6048672"/>
          </a:xfrm>
        </p:spPr>
        <p:txBody>
          <a:bodyPr/>
          <a:lstStyle/>
          <a:p>
            <a:r>
              <a:rPr kumimoji="1" lang="ja-JP" altLang="en-US" dirty="0" smtClean="0"/>
              <a:t>複製の誤りによって生じた変種分子間の「生存競争」</a:t>
            </a:r>
            <a:endParaRPr kumimoji="1" lang="en-US" altLang="ja-JP" dirty="0" smtClean="0"/>
          </a:p>
          <a:p>
            <a:pPr lvl="1"/>
            <a:r>
              <a:rPr lang="ja-JP" altLang="en-US" dirty="0" smtClean="0"/>
              <a:t>より高いレベルの安定性をもたらす複製の誤り</a:t>
            </a:r>
            <a:endParaRPr lang="en-US" altLang="ja-JP" dirty="0" smtClean="0"/>
          </a:p>
          <a:p>
            <a:pPr lvl="2"/>
            <a:r>
              <a:rPr kumimoji="1" lang="ja-JP" altLang="en-US" dirty="0" smtClean="0"/>
              <a:t>その変種分子は集団内で割合を増す</a:t>
            </a:r>
            <a:r>
              <a:rPr kumimoji="1" lang="en-US" altLang="ja-JP" dirty="0" smtClean="0"/>
              <a:t/>
            </a:r>
            <a:br>
              <a:rPr kumimoji="1" lang="en-US" altLang="ja-JP" dirty="0" smtClean="0"/>
            </a:br>
            <a:r>
              <a:rPr kumimoji="1" lang="ja-JP" altLang="en-US" dirty="0" smtClean="0"/>
              <a:t>↓</a:t>
            </a:r>
            <a:endParaRPr kumimoji="1" lang="en-US" altLang="ja-JP" dirty="0" smtClean="0"/>
          </a:p>
          <a:p>
            <a:pPr lvl="2"/>
            <a:r>
              <a:rPr lang="ja-JP" altLang="en-US" dirty="0"/>
              <a:t>自分</a:t>
            </a:r>
            <a:r>
              <a:rPr lang="ja-JP" altLang="en-US" dirty="0" smtClean="0"/>
              <a:t>を含む周辺環境が変化する</a:t>
            </a:r>
            <a:r>
              <a:rPr lang="en-US" altLang="ja-JP" dirty="0" smtClean="0"/>
              <a:t/>
            </a:r>
            <a:br>
              <a:rPr lang="en-US" altLang="ja-JP" dirty="0" smtClean="0"/>
            </a:br>
            <a:r>
              <a:rPr lang="ja-JP" altLang="en-US" dirty="0" smtClean="0"/>
              <a:t>（分子集団内での材料枯渇など）</a:t>
            </a:r>
            <a:r>
              <a:rPr lang="en-US" altLang="ja-JP" dirty="0" smtClean="0"/>
              <a:t/>
            </a:r>
            <a:br>
              <a:rPr lang="en-US" altLang="ja-JP" dirty="0" smtClean="0"/>
            </a:br>
            <a:r>
              <a:rPr lang="ja-JP" altLang="en-US" dirty="0" smtClean="0"/>
              <a:t>↓</a:t>
            </a:r>
            <a:endParaRPr lang="en-US" altLang="ja-JP" dirty="0" smtClean="0"/>
          </a:p>
          <a:p>
            <a:pPr lvl="2"/>
            <a:r>
              <a:rPr kumimoji="1" lang="ja-JP" altLang="en-US" dirty="0"/>
              <a:t>自然選択</a:t>
            </a:r>
            <a:r>
              <a:rPr kumimoji="1" lang="ja-JP" altLang="en-US" dirty="0" smtClean="0"/>
              <a:t>の条件が変化する</a:t>
            </a:r>
            <a:r>
              <a:rPr kumimoji="1" lang="en-US" altLang="ja-JP" dirty="0" smtClean="0"/>
              <a:t/>
            </a:r>
            <a:br>
              <a:rPr kumimoji="1" lang="en-US" altLang="ja-JP" dirty="0" smtClean="0"/>
            </a:br>
            <a:endParaRPr kumimoji="1" lang="en-US" altLang="ja-JP" dirty="0" smtClean="0"/>
          </a:p>
          <a:p>
            <a:pPr lvl="2"/>
            <a:r>
              <a:rPr kumimoji="1" lang="ja-JP" altLang="en-US" dirty="0" smtClean="0"/>
              <a:t>「早く複製し、かつ、安定」なことは有利にならない</a:t>
            </a:r>
            <a:r>
              <a:rPr kumimoji="1" lang="en-US" altLang="ja-JP" dirty="0" smtClean="0"/>
              <a:t/>
            </a:r>
            <a:br>
              <a:rPr kumimoji="1" lang="en-US" altLang="ja-JP" dirty="0" smtClean="0"/>
            </a:br>
            <a:r>
              <a:rPr kumimoji="1" lang="ja-JP" altLang="en-US" dirty="0" smtClean="0"/>
              <a:t>↓</a:t>
            </a:r>
            <a:endParaRPr lang="en-US" altLang="ja-JP" dirty="0"/>
          </a:p>
          <a:p>
            <a:pPr lvl="2"/>
            <a:r>
              <a:rPr lang="ja-JP" altLang="en-US" dirty="0" smtClean="0"/>
              <a:t>他の分子との相互作用がより重要な条件となる</a:t>
            </a:r>
            <a:r>
              <a:rPr lang="en-US" altLang="ja-JP" dirty="0" smtClean="0"/>
              <a:t/>
            </a:r>
            <a:br>
              <a:rPr lang="en-US" altLang="ja-JP" dirty="0" smtClean="0"/>
            </a:br>
            <a:r>
              <a:rPr lang="ja-JP" altLang="en-US" dirty="0" smtClean="0"/>
              <a:t>（他の変種分子の安定性を減じるような手口）</a:t>
            </a:r>
            <a:endParaRPr kumimoji="1" lang="en-US" altLang="ja-JP" dirty="0" smtClean="0"/>
          </a:p>
        </p:txBody>
      </p:sp>
    </p:spTree>
    <p:extLst>
      <p:ext uri="{BB962C8B-B14F-4D97-AF65-F5344CB8AC3E}">
        <p14:creationId xmlns:p14="http://schemas.microsoft.com/office/powerpoint/2010/main" val="196777875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476672"/>
            <a:ext cx="8229600" cy="6048672"/>
          </a:xfrm>
        </p:spPr>
        <p:txBody>
          <a:bodyPr/>
          <a:lstStyle/>
          <a:p>
            <a:r>
              <a:rPr kumimoji="1" lang="en-US" altLang="ja-JP" dirty="0" smtClean="0"/>
              <a:t>P230</a:t>
            </a:r>
            <a:r>
              <a:rPr kumimoji="1" lang="ja-JP" altLang="en-US" dirty="0" smtClean="0"/>
              <a:t>～</a:t>
            </a:r>
            <a:endParaRPr kumimoji="1" lang="en-US" altLang="ja-JP" dirty="0" smtClean="0"/>
          </a:p>
          <a:p>
            <a:pPr lvl="1"/>
            <a:r>
              <a:rPr kumimoji="1" lang="ja-JP" altLang="en-US" dirty="0" smtClean="0"/>
              <a:t>細胞</a:t>
            </a:r>
            <a:endParaRPr kumimoji="1" lang="en-US" altLang="ja-JP" dirty="0" smtClean="0"/>
          </a:p>
          <a:p>
            <a:pPr lvl="2"/>
            <a:r>
              <a:rPr lang="ja-JP" altLang="en-US" dirty="0"/>
              <a:t>細胞</a:t>
            </a:r>
            <a:r>
              <a:rPr lang="ja-JP" altLang="en-US" dirty="0" smtClean="0"/>
              <a:t>膜の構成単位は「リン脂質」</a:t>
            </a:r>
            <a:r>
              <a:rPr lang="en-US" altLang="ja-JP" dirty="0" smtClean="0"/>
              <a:t/>
            </a:r>
            <a:br>
              <a:rPr lang="en-US" altLang="ja-JP" dirty="0" smtClean="0"/>
            </a:br>
            <a:r>
              <a:rPr lang="ja-JP" altLang="en-US" dirty="0" smtClean="0"/>
              <a:t>（さまざまな分子の総称なので、単一の分子でないことを注意）</a:t>
            </a:r>
            <a:endParaRPr lang="en-US" altLang="ja-JP" dirty="0" smtClean="0"/>
          </a:p>
          <a:p>
            <a:pPr lvl="2"/>
            <a:r>
              <a:rPr lang="ja-JP" altLang="en-US" dirty="0" smtClean="0"/>
              <a:t>頭部：リン酸・親水性</a:t>
            </a:r>
            <a:endParaRPr lang="en-US" altLang="ja-JP" dirty="0" smtClean="0"/>
          </a:p>
          <a:p>
            <a:pPr lvl="2"/>
            <a:r>
              <a:rPr lang="ja-JP" altLang="en-US" dirty="0" smtClean="0"/>
              <a:t>脚（尾）部：脂肪酸・疎水性</a:t>
            </a:r>
            <a:endParaRPr lang="en-US" altLang="ja-JP" dirty="0" smtClean="0"/>
          </a:p>
          <a:p>
            <a:pPr lvl="2"/>
            <a:r>
              <a:rPr lang="ja-JP" altLang="en-US" dirty="0" smtClean="0"/>
              <a:t>脚部は二重結合するので折れ曲がったまま回転</a:t>
            </a:r>
            <a:endParaRPr lang="en-US" altLang="ja-JP" dirty="0" smtClean="0"/>
          </a:p>
          <a:p>
            <a:pPr lvl="3"/>
            <a:r>
              <a:rPr lang="ja-JP" altLang="en-US" dirty="0" smtClean="0"/>
              <a:t>ミセルをつくれない</a:t>
            </a:r>
            <a:endParaRPr lang="en-US" altLang="ja-JP" dirty="0" smtClean="0"/>
          </a:p>
          <a:p>
            <a:pPr lvl="2"/>
            <a:r>
              <a:rPr lang="ja-JP" altLang="en-US" dirty="0"/>
              <a:t>よって</a:t>
            </a:r>
            <a:r>
              <a:rPr lang="ja-JP" altLang="en-US" dirty="0" smtClean="0"/>
              <a:t>、脚部同士がくっつく２重膜をとって水を隔離する</a:t>
            </a:r>
            <a:endParaRPr lang="en-US" altLang="ja-JP" dirty="0" smtClean="0"/>
          </a:p>
          <a:p>
            <a:pPr lvl="2"/>
            <a:endParaRPr lang="en-US" altLang="ja-JP" dirty="0" smtClean="0"/>
          </a:p>
        </p:txBody>
      </p:sp>
    </p:spTree>
    <p:extLst>
      <p:ext uri="{BB962C8B-B14F-4D97-AF65-F5344CB8AC3E}">
        <p14:creationId xmlns:p14="http://schemas.microsoft.com/office/powerpoint/2010/main" val="182031387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598</TotalTime>
  <Words>513</Words>
  <Application>Microsoft Office PowerPoint</Application>
  <PresentationFormat>画面に合わせる (4:3)</PresentationFormat>
  <Paragraphs>95</Paragraphs>
  <Slides>11</Slides>
  <Notes>0</Notes>
  <HiddenSlides>0</HiddenSlides>
  <MMClips>0</MMClips>
  <ScaleCrop>false</ScaleCrop>
  <HeadingPairs>
    <vt:vector size="4" baseType="variant">
      <vt:variant>
        <vt:lpstr>テーマ</vt:lpstr>
      </vt:variant>
      <vt:variant>
        <vt:i4>1</vt:i4>
      </vt:variant>
      <vt:variant>
        <vt:lpstr>スライド タイトル</vt:lpstr>
      </vt:variant>
      <vt:variant>
        <vt:i4>11</vt:i4>
      </vt:variant>
    </vt:vector>
  </HeadingPairs>
  <TitlesOfParts>
    <vt:vector size="12" baseType="lpstr">
      <vt:lpstr>Office テーマ</vt:lpstr>
      <vt:lpstr>20120622</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20120427</dc:title>
  <dc:creator>Ishida</dc:creator>
  <cp:lastModifiedBy>Ishida</cp:lastModifiedBy>
  <cp:revision>66</cp:revision>
  <dcterms:created xsi:type="dcterms:W3CDTF">2012-04-27T00:00:58Z</dcterms:created>
  <dcterms:modified xsi:type="dcterms:W3CDTF">2012-06-22T01:37:35Z</dcterms:modified>
</cp:coreProperties>
</file>