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6" r:id="rId3"/>
    <p:sldId id="303" r:id="rId4"/>
    <p:sldId id="304" r:id="rId5"/>
    <p:sldId id="305" r:id="rId6"/>
    <p:sldId id="307" r:id="rId7"/>
    <p:sldId id="308" r:id="rId8"/>
    <p:sldId id="309" r:id="rId9"/>
    <p:sldId id="311" r:id="rId10"/>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2" autoAdjust="0"/>
    <p:restoredTop sz="94660"/>
  </p:normalViewPr>
  <p:slideViewPr>
    <p:cSldViewPr>
      <p:cViewPr varScale="1">
        <p:scale>
          <a:sx n="68" d="100"/>
          <a:sy n="68" d="100"/>
        </p:scale>
        <p:origin x="-1440"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2012/6/15</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2012/6/15</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2012/6/15</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2012/6/15</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E90ED720-0104-4369-84BC-D37694168613}" type="datetimeFigureOut">
              <a:rPr kumimoji="1" lang="ja-JP" altLang="en-US" smtClean="0"/>
              <a:t>2012/6/15</a:t>
            </a:fld>
            <a:endParaRPr kumimoji="1" lang="ja-JP" altLang="en-US" dirty="0"/>
          </a:p>
        </p:txBody>
      </p:sp>
      <p:sp>
        <p:nvSpPr>
          <p:cNvPr id="8" name="フッター プレースホルダ 7"/>
          <p:cNvSpPr>
            <a:spLocks noGrp="1"/>
          </p:cNvSpPr>
          <p:nvPr>
            <p:ph type="ftr" sz="quarter" idx="11"/>
          </p:nvPr>
        </p:nvSpPr>
        <p:spPr/>
        <p:txBody>
          <a:bodyPr/>
          <a:lstStyle/>
          <a:p>
            <a:endParaRPr kumimoji="1" lang="ja-JP" altLang="en-US" dirty="0"/>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E90ED720-0104-4369-84BC-D37694168613}" type="datetimeFigureOut">
              <a:rPr kumimoji="1" lang="ja-JP" altLang="en-US" smtClean="0"/>
              <a:t>2012/6/15</a:t>
            </a:fld>
            <a:endParaRPr kumimoji="1" lang="ja-JP" altLang="en-US" dirty="0"/>
          </a:p>
        </p:txBody>
      </p:sp>
      <p:sp>
        <p:nvSpPr>
          <p:cNvPr id="4" name="フッター プレースホルダ 3"/>
          <p:cNvSpPr>
            <a:spLocks noGrp="1"/>
          </p:cNvSpPr>
          <p:nvPr>
            <p:ph type="ftr" sz="quarter" idx="11"/>
          </p:nvPr>
        </p:nvSpPr>
        <p:spPr/>
        <p:txBody>
          <a:bodyPr/>
          <a:lstStyle/>
          <a:p>
            <a:endParaRPr kumimoji="1" lang="ja-JP" altLang="en-US" dirty="0"/>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90ED720-0104-4369-84BC-D37694168613}" type="datetimeFigureOut">
              <a:rPr kumimoji="1" lang="ja-JP" altLang="en-US" smtClean="0"/>
              <a:t>2012/6/15</a:t>
            </a:fld>
            <a:endParaRPr kumimoji="1" lang="ja-JP" altLang="en-US" dirty="0"/>
          </a:p>
        </p:txBody>
      </p:sp>
      <p:sp>
        <p:nvSpPr>
          <p:cNvPr id="3" name="フッター プレースホルダ 2"/>
          <p:cNvSpPr>
            <a:spLocks noGrp="1"/>
          </p:cNvSpPr>
          <p:nvPr>
            <p:ph type="ftr" sz="quarter" idx="11"/>
          </p:nvPr>
        </p:nvSpPr>
        <p:spPr/>
        <p:txBody>
          <a:bodyPr/>
          <a:lstStyle/>
          <a:p>
            <a:endParaRPr kumimoji="1" lang="ja-JP" altLang="en-US" dirty="0"/>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2012/6/15</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dirty="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2012/6/15</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2012/6/15</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2012/6/15</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ED720-0104-4369-84BC-D37694168613}" type="datetimeFigureOut">
              <a:rPr kumimoji="1" lang="ja-JP" altLang="en-US" smtClean="0"/>
              <a:t>2012/6/15</a:t>
            </a:fld>
            <a:endParaRPr kumimoji="1" lang="ja-JP" altLang="en-US" dirty="0"/>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t>‹#›</a:t>
            </a:fld>
            <a:endParaRPr kumimoji="1" lang="ja-JP"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dirty="0" smtClean="0"/>
              <a:t>20120615</a:t>
            </a:r>
            <a:endParaRPr kumimoji="1" lang="ja-JP" altLang="en-US" dirty="0"/>
          </a:p>
        </p:txBody>
      </p:sp>
      <p:sp>
        <p:nvSpPr>
          <p:cNvPr id="3" name="サブタイトル 2"/>
          <p:cNvSpPr>
            <a:spLocks noGrp="1"/>
          </p:cNvSpPr>
          <p:nvPr>
            <p:ph type="subTitle" idx="1"/>
          </p:nvPr>
        </p:nvSpPr>
        <p:spPr/>
        <p:txBody>
          <a:bodyPr/>
          <a:lstStyle/>
          <a:p>
            <a:endParaRPr kumimoji="1" lang="ja-JP" altLang="en-US" dirty="0"/>
          </a:p>
        </p:txBody>
      </p:sp>
    </p:spTree>
    <p:extLst>
      <p:ext uri="{BB962C8B-B14F-4D97-AF65-F5344CB8AC3E}">
        <p14:creationId xmlns:p14="http://schemas.microsoft.com/office/powerpoint/2010/main" val="7357506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コンテンツ プレースホルダー 2"/>
              <p:cNvSpPr>
                <a:spLocks noGrp="1"/>
              </p:cNvSpPr>
              <p:nvPr>
                <p:ph idx="1"/>
              </p:nvPr>
            </p:nvSpPr>
            <p:spPr>
              <a:xfrm>
                <a:off x="457200" y="332656"/>
                <a:ext cx="8229600" cy="6264696"/>
              </a:xfrm>
            </p:spPr>
            <p:txBody>
              <a:bodyPr>
                <a:normAutofit fontScale="70000" lnSpcReduction="20000"/>
              </a:bodyPr>
              <a:lstStyle/>
              <a:p>
                <a:r>
                  <a:rPr lang="ja-JP" altLang="en-US" dirty="0" smtClean="0"/>
                  <a:t>用語の整理をしておきましょう。</a:t>
                </a:r>
                <a:r>
                  <a:rPr lang="en-US" altLang="ja-JP" dirty="0" smtClean="0"/>
                  <a:t>(P198)</a:t>
                </a:r>
              </a:p>
              <a:p>
                <a:pPr lvl="1"/>
                <a:r>
                  <a:rPr kumimoji="1" lang="en-US" altLang="ja-JP" dirty="0" smtClean="0"/>
                  <a:t>DNA</a:t>
                </a:r>
                <a:endParaRPr lang="en-US" altLang="ja-JP" dirty="0" smtClean="0"/>
              </a:p>
              <a:p>
                <a:pPr lvl="2"/>
                <a:r>
                  <a:rPr lang="ja-JP" altLang="en-US" dirty="0" smtClean="0"/>
                  <a:t>ヒトは</a:t>
                </a:r>
                <a:r>
                  <a:rPr lang="en-US" altLang="ja-JP" dirty="0" smtClean="0"/>
                  <a:t>3x</a:t>
                </a:r>
                <a14:m>
                  <m:oMath xmlns:m="http://schemas.openxmlformats.org/officeDocument/2006/math">
                    <m:sSup>
                      <m:sSupPr>
                        <m:ctrlPr>
                          <a:rPr lang="en-US" altLang="ja-JP" i="1" smtClean="0">
                            <a:latin typeface="Cambria Math"/>
                          </a:rPr>
                        </m:ctrlPr>
                      </m:sSupPr>
                      <m:e>
                        <m:r>
                          <a:rPr lang="en-US" altLang="ja-JP" b="0" i="1" smtClean="0">
                            <a:latin typeface="Cambria Math"/>
                          </a:rPr>
                          <m:t>10</m:t>
                        </m:r>
                      </m:e>
                      <m:sup>
                        <m:r>
                          <a:rPr lang="en-US" altLang="ja-JP" b="0" i="1" smtClean="0">
                            <a:latin typeface="Cambria Math"/>
                          </a:rPr>
                          <m:t>9</m:t>
                        </m:r>
                      </m:sup>
                    </m:sSup>
                  </m:oMath>
                </a14:m>
                <a:r>
                  <a:rPr lang="en-US" altLang="ja-JP" dirty="0" smtClean="0"/>
                  <a:t> </a:t>
                </a:r>
                <a:r>
                  <a:rPr lang="en-US" altLang="ja-JP" dirty="0"/>
                  <a:t>(30</a:t>
                </a:r>
                <a:r>
                  <a:rPr lang="ja-JP" altLang="en-US" dirty="0"/>
                  <a:t>億）デオキシリボヌクレオチド</a:t>
                </a:r>
                <a:endParaRPr kumimoji="1" lang="en-US" altLang="ja-JP" dirty="0" smtClean="0"/>
              </a:p>
              <a:p>
                <a:pPr lvl="1"/>
                <a:r>
                  <a:rPr kumimoji="1" lang="ja-JP" altLang="en-US" dirty="0" smtClean="0"/>
                  <a:t>染色体</a:t>
                </a:r>
                <a:endParaRPr kumimoji="1" lang="en-US" altLang="ja-JP" dirty="0" smtClean="0"/>
              </a:p>
              <a:p>
                <a:pPr lvl="2"/>
                <a:r>
                  <a:rPr kumimoji="1" lang="en-US" altLang="ja-JP" dirty="0" smtClean="0"/>
                  <a:t>DNA</a:t>
                </a:r>
                <a:r>
                  <a:rPr kumimoji="1" lang="ja-JP" altLang="en-US" dirty="0" smtClean="0"/>
                  <a:t>分子は</a:t>
                </a:r>
                <a:r>
                  <a:rPr kumimoji="1" lang="en-US" altLang="ja-JP" dirty="0" smtClean="0"/>
                  <a:t>23</a:t>
                </a:r>
                <a:r>
                  <a:rPr kumimoji="1" lang="ja-JP" altLang="en-US" dirty="0" smtClean="0"/>
                  <a:t>本の染色体から</a:t>
                </a:r>
                <a:r>
                  <a:rPr kumimoji="1" lang="ja-JP" altLang="en-US" dirty="0" smtClean="0"/>
                  <a:t>成る</a:t>
                </a:r>
                <a:endParaRPr kumimoji="1" lang="en-US" altLang="ja-JP" dirty="0" smtClean="0"/>
              </a:p>
              <a:p>
                <a:pPr lvl="2"/>
                <a:r>
                  <a:rPr kumimoji="1" lang="en-US" altLang="ja-JP" dirty="0" smtClean="0"/>
                  <a:t>DNA</a:t>
                </a:r>
                <a:r>
                  <a:rPr kumimoji="1" lang="ja-JP" altLang="en-US" dirty="0" smtClean="0"/>
                  <a:t>がぐるぐる</a:t>
                </a:r>
                <a:r>
                  <a:rPr kumimoji="1" lang="ja-JP" altLang="en-US" dirty="0" err="1" smtClean="0"/>
                  <a:t>に</a:t>
                </a:r>
                <a:r>
                  <a:rPr kumimoji="1" lang="ja-JP" altLang="en-US" dirty="0" smtClean="0"/>
                  <a:t>巻き付いて凝縮した状態</a:t>
                </a:r>
                <a:endParaRPr kumimoji="1" lang="en-US" altLang="ja-JP" dirty="0" smtClean="0"/>
              </a:p>
              <a:p>
                <a:pPr lvl="1"/>
                <a:r>
                  <a:rPr kumimoji="1" lang="ja-JP" altLang="en-US" dirty="0" smtClean="0"/>
                  <a:t>遺伝子</a:t>
                </a:r>
                <a:endParaRPr kumimoji="1" lang="en-US" altLang="ja-JP" dirty="0" smtClean="0"/>
              </a:p>
              <a:p>
                <a:pPr lvl="2"/>
                <a:r>
                  <a:rPr kumimoji="1" lang="ja-JP" altLang="en-US" dirty="0" smtClean="0"/>
                  <a:t>タンパク</a:t>
                </a:r>
                <a:r>
                  <a:rPr kumimoji="1" lang="ja-JP" altLang="en-US" dirty="0" smtClean="0"/>
                  <a:t>質になる</a:t>
                </a:r>
                <a:r>
                  <a:rPr kumimoji="1" lang="ja-JP" altLang="en-US" dirty="0" smtClean="0"/>
                  <a:t>部分。今のところ</a:t>
                </a:r>
                <a:r>
                  <a:rPr kumimoji="1" lang="en-US" altLang="ja-JP" dirty="0" smtClean="0"/>
                  <a:t>2</a:t>
                </a:r>
                <a:r>
                  <a:rPr kumimoji="1" lang="ja-JP" altLang="en-US" dirty="0" smtClean="0"/>
                  <a:t>万強</a:t>
                </a:r>
                <a:endParaRPr kumimoji="1" lang="en-US" altLang="ja-JP" dirty="0" smtClean="0"/>
              </a:p>
              <a:p>
                <a:pPr lvl="1"/>
                <a:r>
                  <a:rPr lang="ja-JP" altLang="en-US" dirty="0" smtClean="0"/>
                  <a:t>遺伝子座</a:t>
                </a:r>
                <a:endParaRPr lang="en-US" altLang="ja-JP" dirty="0" smtClean="0"/>
              </a:p>
              <a:p>
                <a:pPr lvl="2"/>
                <a:r>
                  <a:rPr lang="ja-JP" altLang="en-US" dirty="0" smtClean="0"/>
                  <a:t>染色体上</a:t>
                </a:r>
                <a:r>
                  <a:rPr lang="ja-JP" altLang="en-US" dirty="0"/>
                  <a:t>におけるそれぞれの遺伝子が占める</a:t>
                </a:r>
                <a:r>
                  <a:rPr lang="ja-JP" altLang="en-US" dirty="0" smtClean="0"/>
                  <a:t>位置</a:t>
                </a:r>
                <a:endParaRPr lang="en-US" altLang="ja-JP" dirty="0" smtClean="0"/>
              </a:p>
              <a:p>
                <a:pPr lvl="1"/>
                <a:r>
                  <a:rPr lang="ja-JP" altLang="en-US" dirty="0" smtClean="0"/>
                  <a:t>ゲノム</a:t>
                </a:r>
                <a:endParaRPr lang="en-US" altLang="ja-JP" dirty="0" smtClean="0"/>
              </a:p>
              <a:p>
                <a:pPr lvl="2"/>
                <a:r>
                  <a:rPr lang="ja-JP" altLang="en-US" dirty="0" smtClean="0"/>
                  <a:t>約</a:t>
                </a:r>
                <a:r>
                  <a:rPr lang="en-US" altLang="ja-JP" dirty="0" smtClean="0"/>
                  <a:t>2x</a:t>
                </a:r>
                <a14:m>
                  <m:oMath xmlns:m="http://schemas.openxmlformats.org/officeDocument/2006/math">
                    <m:sSup>
                      <m:sSupPr>
                        <m:ctrlPr>
                          <a:rPr lang="en-US" altLang="ja-JP" i="1">
                            <a:latin typeface="Cambria Math"/>
                          </a:rPr>
                        </m:ctrlPr>
                      </m:sSupPr>
                      <m:e>
                        <m:r>
                          <a:rPr lang="en-US" altLang="ja-JP" i="1">
                            <a:latin typeface="Cambria Math"/>
                          </a:rPr>
                          <m:t>10</m:t>
                        </m:r>
                      </m:e>
                      <m:sup>
                        <m:r>
                          <a:rPr lang="en-US" altLang="ja-JP" b="0" i="1" smtClean="0">
                            <a:latin typeface="Cambria Math"/>
                          </a:rPr>
                          <m:t>4</m:t>
                        </m:r>
                      </m:sup>
                    </m:sSup>
                  </m:oMath>
                </a14:m>
                <a:r>
                  <a:rPr lang="ja-JP" altLang="en-US" dirty="0" smtClean="0"/>
                  <a:t>個の遺伝子をセットと考えたもの。「個および近辺の集団を規定する遺伝子の総体」</a:t>
                </a:r>
                <a:endParaRPr lang="en-US" altLang="ja-JP" dirty="0" smtClean="0"/>
              </a:p>
              <a:p>
                <a:pPr lvl="1"/>
                <a:r>
                  <a:rPr kumimoji="1" lang="ja-JP" altLang="en-US" dirty="0"/>
                  <a:t>対立</a:t>
                </a:r>
                <a:r>
                  <a:rPr kumimoji="1" lang="ja-JP" altLang="en-US" dirty="0" smtClean="0"/>
                  <a:t>遺伝子</a:t>
                </a:r>
                <a:endParaRPr kumimoji="1" lang="en-US" altLang="ja-JP" dirty="0" smtClean="0"/>
              </a:p>
              <a:p>
                <a:pPr lvl="2"/>
                <a:r>
                  <a:rPr kumimoji="1" lang="ja-JP" altLang="en-US" dirty="0" smtClean="0"/>
                  <a:t>（次のスライド）</a:t>
                </a:r>
                <a:endParaRPr kumimoji="1" lang="en-US" altLang="ja-JP" dirty="0" smtClean="0"/>
              </a:p>
              <a:p>
                <a:pPr lvl="1"/>
                <a:r>
                  <a:rPr lang="ja-JP" altLang="en-US" dirty="0"/>
                  <a:t>相同</a:t>
                </a:r>
                <a:r>
                  <a:rPr lang="ja-JP" altLang="en-US" dirty="0" smtClean="0"/>
                  <a:t>染色体</a:t>
                </a:r>
                <a:endParaRPr lang="en-US" altLang="ja-JP" dirty="0" smtClean="0"/>
              </a:p>
              <a:p>
                <a:pPr lvl="2"/>
                <a:r>
                  <a:rPr lang="ja-JP" altLang="en-US" dirty="0" smtClean="0"/>
                  <a:t>父母由来の</a:t>
                </a:r>
                <a:r>
                  <a:rPr lang="en-US" altLang="ja-JP" dirty="0" smtClean="0"/>
                  <a:t>DNA</a:t>
                </a:r>
                <a:r>
                  <a:rPr lang="ja-JP" altLang="en-US" dirty="0" smtClean="0"/>
                  <a:t>で対応関係にあるもの。</a:t>
                </a:r>
                <a:endParaRPr lang="en-US" altLang="ja-JP" dirty="0" smtClean="0"/>
              </a:p>
              <a:p>
                <a:pPr lvl="2"/>
                <a:r>
                  <a:rPr lang="ja-JP" altLang="en-US" dirty="0" smtClean="0"/>
                  <a:t>遺伝子座</a:t>
                </a:r>
                <a:r>
                  <a:rPr lang="ja-JP" altLang="en-US" dirty="0" smtClean="0"/>
                  <a:t>の並び及び大きさが同じ染色体。</a:t>
                </a:r>
                <a:r>
                  <a:rPr lang="en-US" altLang="ja-JP" dirty="0" smtClean="0"/>
                  <a:t>DNA</a:t>
                </a:r>
                <a:r>
                  <a:rPr lang="ja-JP" altLang="en-US" dirty="0" smtClean="0"/>
                  <a:t>分子として異なる、つまり塩基配列</a:t>
                </a:r>
                <a:r>
                  <a:rPr lang="ja-JP" altLang="en-US" dirty="0"/>
                  <a:t>が</a:t>
                </a:r>
                <a:r>
                  <a:rPr lang="ja-JP" altLang="en-US" dirty="0" smtClean="0"/>
                  <a:t>異なる場合は対立遺伝子となる</a:t>
                </a:r>
                <a:endParaRPr lang="en-US" altLang="ja-JP" dirty="0" smtClean="0"/>
              </a:p>
              <a:p>
                <a:pPr lvl="1"/>
                <a:r>
                  <a:rPr kumimoji="1" lang="ja-JP" altLang="en-US" dirty="0"/>
                  <a:t>姉妹</a:t>
                </a:r>
                <a:r>
                  <a:rPr kumimoji="1" lang="ja-JP" altLang="en-US" dirty="0" smtClean="0"/>
                  <a:t>染色体</a:t>
                </a:r>
                <a:endParaRPr kumimoji="1" lang="en-US" altLang="ja-JP" dirty="0" smtClean="0"/>
              </a:p>
              <a:p>
                <a:pPr lvl="2"/>
                <a:r>
                  <a:rPr kumimoji="1" lang="ja-JP" altLang="en-US" dirty="0" smtClean="0"/>
                  <a:t>複製の結果できた塩基配列がほぼ同じ染色体</a:t>
                </a:r>
                <a:endParaRPr kumimoji="1" lang="en-US" altLang="ja-JP" dirty="0" smtClean="0"/>
              </a:p>
              <a:p>
                <a:pPr lvl="2"/>
                <a:r>
                  <a:rPr lang="en-US" altLang="ja-JP" dirty="0" smtClean="0"/>
                  <a:t>M</a:t>
                </a:r>
                <a:r>
                  <a:rPr lang="ja-JP" altLang="en-US" dirty="0" smtClean="0"/>
                  <a:t>期中期まで連結している</a:t>
                </a:r>
                <a:endParaRPr kumimoji="1" lang="en-US" altLang="ja-JP" dirty="0" smtClean="0"/>
              </a:p>
            </p:txBody>
          </p:sp>
        </mc:Choice>
        <mc:Fallback>
          <p:sp>
            <p:nvSpPr>
              <p:cNvPr id="3" name="コンテンツ プレースホルダー 2"/>
              <p:cNvSpPr>
                <a:spLocks noGrp="1" noRot="1" noChangeAspect="1" noMove="1" noResize="1" noEditPoints="1" noAdjustHandles="1" noChangeArrowheads="1" noChangeShapeType="1" noTextEdit="1"/>
              </p:cNvSpPr>
              <p:nvPr>
                <p:ph idx="1"/>
              </p:nvPr>
            </p:nvSpPr>
            <p:spPr>
              <a:xfrm>
                <a:off x="457200" y="332656"/>
                <a:ext cx="8229600" cy="6264696"/>
              </a:xfrm>
              <a:blipFill rotWithShape="1">
                <a:blip r:embed="rId2"/>
                <a:stretch>
                  <a:fillRect l="-815" t="-2045"/>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3640362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548680"/>
            <a:ext cx="8229600" cy="5577483"/>
          </a:xfrm>
        </p:spPr>
        <p:txBody>
          <a:bodyPr>
            <a:normAutofit fontScale="92500" lnSpcReduction="20000"/>
          </a:bodyPr>
          <a:lstStyle/>
          <a:p>
            <a:r>
              <a:rPr kumimoji="1" lang="ja-JP" altLang="en-US" dirty="0" smtClean="0"/>
              <a:t>配偶子</a:t>
            </a:r>
            <a:endParaRPr kumimoji="1" lang="en-US" altLang="ja-JP" dirty="0" smtClean="0"/>
          </a:p>
          <a:p>
            <a:pPr lvl="1"/>
            <a:r>
              <a:rPr lang="ja-JP" altLang="en-US" dirty="0"/>
              <a:t>メンデル</a:t>
            </a:r>
            <a:r>
              <a:rPr lang="ja-JP" altLang="en-US" dirty="0" smtClean="0"/>
              <a:t>の法則（分離・優性）</a:t>
            </a:r>
            <a:endParaRPr lang="en-US" altLang="ja-JP" dirty="0" smtClean="0"/>
          </a:p>
          <a:p>
            <a:pPr lvl="1"/>
            <a:r>
              <a:rPr kumimoji="1" lang="ja-JP" altLang="en-US" dirty="0"/>
              <a:t>体</a:t>
            </a:r>
            <a:r>
              <a:rPr kumimoji="1" lang="ja-JP" altLang="en-US" dirty="0" smtClean="0"/>
              <a:t>細胞内にある、特徴を決めるものの２つのうち、配偶子には１つが入る。</a:t>
            </a:r>
            <a:endParaRPr kumimoji="1" lang="en-US" altLang="ja-JP" dirty="0" smtClean="0"/>
          </a:p>
          <a:p>
            <a:r>
              <a:rPr kumimoji="1" lang="ja-JP" altLang="en-US" dirty="0" smtClean="0"/>
              <a:t>遺伝子座と対立遺伝子</a:t>
            </a:r>
            <a:endParaRPr kumimoji="1" lang="en-US" altLang="ja-JP" dirty="0" smtClean="0"/>
          </a:p>
          <a:p>
            <a:pPr lvl="1"/>
            <a:r>
              <a:rPr lang="ja-JP" altLang="en-US" dirty="0" smtClean="0"/>
              <a:t>父親から受け取った染色体と母親から受け取った染色体。もとをたどれば一人の人で遺伝子座の大きさ、並びも一緒のはず。</a:t>
            </a:r>
            <a:endParaRPr lang="en-US" altLang="ja-JP" dirty="0" smtClean="0"/>
          </a:p>
          <a:p>
            <a:pPr lvl="1"/>
            <a:r>
              <a:rPr kumimoji="1" lang="ja-JP" altLang="en-US" dirty="0" smtClean="0"/>
              <a:t>父由来の</a:t>
            </a:r>
            <a:r>
              <a:rPr kumimoji="1" lang="en-US" altLang="ja-JP" dirty="0" smtClean="0"/>
              <a:t>DNA</a:t>
            </a:r>
            <a:r>
              <a:rPr kumimoji="1" lang="ja-JP" altLang="en-US" dirty="0" smtClean="0"/>
              <a:t>で血液型、目の色、肌の色を決める遺伝子</a:t>
            </a:r>
            <a:r>
              <a:rPr lang="ja-JP" altLang="en-US" dirty="0" smtClean="0"/>
              <a:t>座の並びになっているとしたら、母由来の</a:t>
            </a:r>
            <a:r>
              <a:rPr lang="en-US" altLang="ja-JP" dirty="0" smtClean="0"/>
              <a:t>DNA</a:t>
            </a:r>
            <a:r>
              <a:rPr lang="ja-JP" altLang="en-US" dirty="0" smtClean="0"/>
              <a:t>も同じ大きさ、並びになっているはず。それが相同染色体</a:t>
            </a:r>
            <a:endParaRPr lang="en-US" altLang="ja-JP" dirty="0" smtClean="0"/>
          </a:p>
          <a:p>
            <a:pPr lvl="1"/>
            <a:r>
              <a:rPr kumimoji="1" lang="ja-JP" altLang="en-US" dirty="0" smtClean="0"/>
              <a:t>しかし、同じ特徴を決める遺伝子座の並びになっているが、塩基配列は異なりタンパク質のアミノ酸配列も異なる＝機能が違う</a:t>
            </a:r>
            <a:endParaRPr kumimoji="1" lang="en-US" altLang="ja-JP" dirty="0" smtClean="0"/>
          </a:p>
        </p:txBody>
      </p:sp>
    </p:spTree>
    <p:extLst>
      <p:ext uri="{BB962C8B-B14F-4D97-AF65-F5344CB8AC3E}">
        <p14:creationId xmlns:p14="http://schemas.microsoft.com/office/powerpoint/2010/main" val="8392359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548680"/>
            <a:ext cx="8229600" cy="5577483"/>
          </a:xfrm>
        </p:spPr>
        <p:txBody>
          <a:bodyPr>
            <a:normAutofit fontScale="92500"/>
          </a:bodyPr>
          <a:lstStyle/>
          <a:p>
            <a:r>
              <a:rPr kumimoji="1" lang="ja-JP" altLang="en-US" dirty="0" smtClean="0"/>
              <a:t>ゲノムとは（</a:t>
            </a:r>
            <a:r>
              <a:rPr kumimoji="1" lang="en-US" altLang="ja-JP" dirty="0" smtClean="0"/>
              <a:t>199</a:t>
            </a:r>
            <a:r>
              <a:rPr kumimoji="1" lang="ja-JP" altLang="en-US" dirty="0" smtClean="0"/>
              <a:t>～</a:t>
            </a:r>
            <a:r>
              <a:rPr kumimoji="1" lang="en-US" altLang="ja-JP" dirty="0" smtClean="0"/>
              <a:t>200</a:t>
            </a:r>
            <a:r>
              <a:rPr kumimoji="1" lang="ja-JP" altLang="en-US" dirty="0" smtClean="0"/>
              <a:t>）</a:t>
            </a:r>
            <a:endParaRPr kumimoji="1" lang="en-US" altLang="ja-JP" dirty="0" smtClean="0"/>
          </a:p>
          <a:p>
            <a:pPr lvl="2"/>
            <a:r>
              <a:rPr lang="en-US" altLang="ja-JP" dirty="0" smtClean="0"/>
              <a:t>-</a:t>
            </a:r>
            <a:r>
              <a:rPr lang="en-US" altLang="ja-JP" dirty="0" err="1" smtClean="0"/>
              <a:t>ome</a:t>
            </a:r>
            <a:r>
              <a:rPr lang="ja-JP" altLang="en-US" dirty="0" smtClean="0"/>
              <a:t>：総体・全体（総体を見ようとする考え方は</a:t>
            </a:r>
            <a:r>
              <a:rPr lang="en-US" altLang="ja-JP" dirty="0" err="1" smtClean="0"/>
              <a:t>omix</a:t>
            </a:r>
            <a:r>
              <a:rPr lang="ja-JP" altLang="en-US" dirty="0" smtClean="0"/>
              <a:t>という）</a:t>
            </a:r>
            <a:endParaRPr lang="en-US" altLang="ja-JP" dirty="0" smtClean="0"/>
          </a:p>
          <a:p>
            <a:pPr lvl="3"/>
            <a:r>
              <a:rPr kumimoji="1" lang="en-US" altLang="ja-JP" dirty="0" smtClean="0"/>
              <a:t>gene</a:t>
            </a:r>
            <a:r>
              <a:rPr kumimoji="1" lang="ja-JP" altLang="en-US" dirty="0" smtClean="0"/>
              <a:t>：遺伝子　→　</a:t>
            </a:r>
            <a:r>
              <a:rPr kumimoji="1" lang="en-US" altLang="ja-JP" dirty="0" smtClean="0"/>
              <a:t>genome</a:t>
            </a:r>
          </a:p>
          <a:p>
            <a:pPr lvl="2"/>
            <a:r>
              <a:rPr lang="ja-JP" altLang="en-US" dirty="0"/>
              <a:t>特定</a:t>
            </a:r>
            <a:r>
              <a:rPr lang="ja-JP" altLang="en-US" dirty="0" smtClean="0"/>
              <a:t>の個あるいは近縁の生物集団を規定する、遺伝子の総体</a:t>
            </a:r>
            <a:endParaRPr lang="en-US" altLang="ja-JP" dirty="0" smtClean="0"/>
          </a:p>
          <a:p>
            <a:pPr lvl="1"/>
            <a:r>
              <a:rPr kumimoji="1" lang="ja-JP" altLang="en-US" dirty="0" smtClean="0"/>
              <a:t>ゲノムの定義の階層性と抽象性</a:t>
            </a:r>
            <a:endParaRPr kumimoji="1" lang="en-US" altLang="ja-JP" dirty="0" smtClean="0"/>
          </a:p>
          <a:p>
            <a:pPr lvl="2"/>
            <a:r>
              <a:rPr lang="ja-JP" altLang="en-US" dirty="0"/>
              <a:t>自分</a:t>
            </a:r>
            <a:r>
              <a:rPr lang="ja-JP" altLang="en-US" dirty="0" smtClean="0"/>
              <a:t>のゲノム</a:t>
            </a:r>
            <a:endParaRPr lang="en-US" altLang="ja-JP" dirty="0" smtClean="0"/>
          </a:p>
          <a:p>
            <a:pPr lvl="3"/>
            <a:r>
              <a:rPr kumimoji="1" lang="ja-JP" altLang="en-US" dirty="0"/>
              <a:t>自分</a:t>
            </a:r>
            <a:r>
              <a:rPr kumimoji="1" lang="ja-JP" altLang="en-US" dirty="0" smtClean="0"/>
              <a:t>を自分</a:t>
            </a:r>
            <a:r>
              <a:rPr kumimoji="1" lang="ja-JP" altLang="en-US" dirty="0" err="1" smtClean="0"/>
              <a:t>たら</a:t>
            </a:r>
            <a:r>
              <a:rPr lang="ja-JP" altLang="en-US" dirty="0" smtClean="0"/>
              <a:t>しめる遺伝子の総体</a:t>
            </a:r>
            <a:endParaRPr lang="en-US" altLang="ja-JP" dirty="0" smtClean="0"/>
          </a:p>
          <a:p>
            <a:pPr lvl="4"/>
            <a:r>
              <a:rPr kumimoji="1" lang="ja-JP" altLang="en-US" dirty="0" smtClean="0"/>
              <a:t>父の精子と母の卵子から</a:t>
            </a:r>
            <a:r>
              <a:rPr kumimoji="1" lang="en-US" altLang="ja-JP" dirty="0" smtClean="0"/>
              <a:t>1</a:t>
            </a:r>
            <a:r>
              <a:rPr kumimoji="1" lang="ja-JP" altLang="en-US" dirty="0" smtClean="0"/>
              <a:t>セットずつ、計</a:t>
            </a:r>
            <a:r>
              <a:rPr kumimoji="1" lang="en-US" altLang="ja-JP" dirty="0" smtClean="0"/>
              <a:t>2</a:t>
            </a:r>
            <a:r>
              <a:rPr kumimoji="1" lang="ja-JP" altLang="en-US" dirty="0" smtClean="0"/>
              <a:t>セット</a:t>
            </a:r>
            <a:endParaRPr kumimoji="1" lang="en-US" altLang="ja-JP" dirty="0" smtClean="0"/>
          </a:p>
          <a:p>
            <a:pPr lvl="2"/>
            <a:r>
              <a:rPr lang="ja-JP" altLang="en-US" dirty="0" smtClean="0"/>
              <a:t>ヒトゲノム</a:t>
            </a:r>
            <a:endParaRPr lang="en-US" altLang="ja-JP" dirty="0" smtClean="0"/>
          </a:p>
          <a:p>
            <a:pPr lvl="3"/>
            <a:r>
              <a:rPr lang="ja-JP" altLang="en-US" dirty="0" smtClean="0"/>
              <a:t>ヒト</a:t>
            </a:r>
            <a:r>
              <a:rPr kumimoji="1" lang="ja-JP" altLang="en-US" dirty="0" smtClean="0"/>
              <a:t>をヒトたら</a:t>
            </a:r>
            <a:r>
              <a:rPr lang="ja-JP" altLang="en-US" dirty="0" smtClean="0"/>
              <a:t>しめる「遺伝子座」の総体</a:t>
            </a:r>
            <a:endParaRPr lang="en-US" altLang="ja-JP" dirty="0" smtClean="0"/>
          </a:p>
          <a:p>
            <a:pPr lvl="4"/>
            <a:r>
              <a:rPr kumimoji="1" lang="ja-JP" altLang="en-US" dirty="0" smtClean="0"/>
              <a:t>遺伝子座</a:t>
            </a:r>
            <a:r>
              <a:rPr kumimoji="1" lang="ja-JP" altLang="en-US" dirty="0"/>
              <a:t>と</a:t>
            </a:r>
            <a:r>
              <a:rPr kumimoji="1" lang="ja-JP" altLang="en-US" dirty="0" smtClean="0"/>
              <a:t>して</a:t>
            </a:r>
            <a:r>
              <a:rPr kumimoji="1" lang="en-US" altLang="ja-JP" dirty="0" smtClean="0"/>
              <a:t>1</a:t>
            </a:r>
            <a:r>
              <a:rPr kumimoji="1" lang="ja-JP" altLang="en-US" dirty="0" smtClean="0"/>
              <a:t>セット分</a:t>
            </a:r>
            <a:r>
              <a:rPr kumimoji="1" lang="en-US" altLang="ja-JP" dirty="0" smtClean="0"/>
              <a:t/>
            </a:r>
            <a:br>
              <a:rPr kumimoji="1" lang="en-US" altLang="ja-JP" dirty="0" smtClean="0"/>
            </a:br>
            <a:r>
              <a:rPr kumimoji="1" lang="ja-JP" altLang="en-US" dirty="0" smtClean="0"/>
              <a:t>ヒトゲノム　⇔　</a:t>
            </a:r>
            <a:r>
              <a:rPr lang="ja-JP" altLang="en-US" dirty="0" smtClean="0"/>
              <a:t>サル</a:t>
            </a:r>
            <a:r>
              <a:rPr kumimoji="1" lang="ja-JP" altLang="en-US" dirty="0" smtClean="0"/>
              <a:t>ゲノム</a:t>
            </a:r>
            <a:r>
              <a:rPr kumimoji="1" lang="en-US" altLang="ja-JP" dirty="0" smtClean="0"/>
              <a:t/>
            </a:r>
            <a:br>
              <a:rPr kumimoji="1" lang="en-US" altLang="ja-JP" dirty="0" smtClean="0"/>
            </a:br>
            <a:r>
              <a:rPr lang="ja-JP" altLang="en-US" dirty="0" smtClean="0"/>
              <a:t>遺伝子座のセットは同じでも遺伝子座上の対立遺伝子は違う。その組み合わせによって</a:t>
            </a:r>
            <a:r>
              <a:rPr lang="en-US" altLang="ja-JP" dirty="0" smtClean="0"/>
              <a:t>60</a:t>
            </a:r>
            <a:r>
              <a:rPr lang="ja-JP" altLang="en-US" dirty="0" smtClean="0"/>
              <a:t>億人がすべて違う。</a:t>
            </a:r>
            <a:endParaRPr kumimoji="1" lang="en-US" altLang="ja-JP" dirty="0" smtClean="0"/>
          </a:p>
        </p:txBody>
      </p:sp>
    </p:spTree>
    <p:extLst>
      <p:ext uri="{BB962C8B-B14F-4D97-AF65-F5344CB8AC3E}">
        <p14:creationId xmlns:p14="http://schemas.microsoft.com/office/powerpoint/2010/main" val="40619982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548680"/>
            <a:ext cx="8229600" cy="5577483"/>
          </a:xfrm>
        </p:spPr>
        <p:txBody>
          <a:bodyPr/>
          <a:lstStyle/>
          <a:p>
            <a:r>
              <a:rPr kumimoji="1" lang="ja-JP" altLang="en-US" dirty="0" smtClean="0"/>
              <a:t>課題</a:t>
            </a:r>
            <a:endParaRPr kumimoji="1" lang="en-US" altLang="ja-JP" dirty="0" smtClean="0"/>
          </a:p>
          <a:p>
            <a:pPr lvl="1"/>
            <a:r>
              <a:rPr lang="ja-JP" altLang="en-US" dirty="0" smtClean="0"/>
              <a:t>ゲノミクスおよびプロテオミクスを中心に「オミクス」と呼ばれる研究について理解しまとめる。</a:t>
            </a:r>
            <a:endParaRPr kumimoji="1" lang="en-US" altLang="ja-JP" dirty="0" smtClean="0"/>
          </a:p>
        </p:txBody>
      </p:sp>
    </p:spTree>
    <p:extLst>
      <p:ext uri="{BB962C8B-B14F-4D97-AF65-F5344CB8AC3E}">
        <p14:creationId xmlns:p14="http://schemas.microsoft.com/office/powerpoint/2010/main" val="40619982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548680"/>
            <a:ext cx="8229600" cy="5577483"/>
          </a:xfrm>
        </p:spPr>
        <p:txBody>
          <a:bodyPr/>
          <a:lstStyle/>
          <a:p>
            <a:r>
              <a:rPr kumimoji="1" lang="ja-JP" altLang="en-US" dirty="0" smtClean="0"/>
              <a:t>ヒト　あるいは　自分はなぜいるのか</a:t>
            </a:r>
            <a:endParaRPr kumimoji="1" lang="en-US" altLang="ja-JP" dirty="0" smtClean="0"/>
          </a:p>
          <a:p>
            <a:pPr lvl="1"/>
            <a:r>
              <a:rPr lang="ja-JP" altLang="en-US" dirty="0" smtClean="0"/>
              <a:t>両親がいたから</a:t>
            </a:r>
            <a:endParaRPr lang="en-US" altLang="ja-JP" dirty="0" smtClean="0"/>
          </a:p>
          <a:p>
            <a:pPr lvl="1"/>
            <a:r>
              <a:rPr kumimoji="1" lang="ja-JP" altLang="en-US" dirty="0" smtClean="0"/>
              <a:t>祖父母がいたから</a:t>
            </a:r>
            <a:endParaRPr kumimoji="1" lang="en-US" altLang="ja-JP" dirty="0" smtClean="0"/>
          </a:p>
          <a:p>
            <a:pPr lvl="1"/>
            <a:r>
              <a:rPr lang="ja-JP" altLang="en-US" dirty="0"/>
              <a:t>・・</a:t>
            </a:r>
            <a:r>
              <a:rPr lang="ja-JP" altLang="en-US" dirty="0" smtClean="0"/>
              <a:t>・これ以上遡れない点、あるいは一番大切だと考える点</a:t>
            </a:r>
            <a:endParaRPr lang="en-US" altLang="ja-JP" dirty="0" smtClean="0"/>
          </a:p>
          <a:p>
            <a:pPr lvl="1"/>
            <a:r>
              <a:rPr kumimoji="1" lang="en-US" altLang="ja-JP" dirty="0" smtClean="0"/>
              <a:t>Big bang</a:t>
            </a:r>
            <a:r>
              <a:rPr kumimoji="1" lang="ja-JP" altLang="en-US" dirty="0" smtClean="0"/>
              <a:t>が起こったから</a:t>
            </a:r>
            <a:endParaRPr kumimoji="1" lang="en-US" altLang="ja-JP" dirty="0" smtClean="0"/>
          </a:p>
          <a:p>
            <a:pPr lvl="2"/>
            <a:r>
              <a:rPr lang="ja-JP" altLang="en-US" dirty="0"/>
              <a:t>でも</a:t>
            </a:r>
            <a:r>
              <a:rPr lang="ja-JP" altLang="en-US" dirty="0" smtClean="0"/>
              <a:t>、これが起こって生物が起きることにつなげにくいので地球上での出来事に限定すると？</a:t>
            </a:r>
            <a:endParaRPr lang="en-US" altLang="ja-JP" dirty="0" smtClean="0"/>
          </a:p>
          <a:p>
            <a:pPr lvl="1"/>
            <a:r>
              <a:rPr kumimoji="1" lang="ja-JP" altLang="en-US" dirty="0" smtClean="0"/>
              <a:t>　→　最初の自己複製分子</a:t>
            </a:r>
            <a:r>
              <a:rPr kumimoji="1" lang="en-US" altLang="ja-JP" dirty="0" smtClean="0"/>
              <a:t/>
            </a:r>
            <a:br>
              <a:rPr kumimoji="1" lang="en-US" altLang="ja-JP" dirty="0" smtClean="0"/>
            </a:br>
            <a:r>
              <a:rPr kumimoji="1" lang="ja-JP" altLang="en-US" dirty="0" smtClean="0"/>
              <a:t>　→　最初の細胞</a:t>
            </a:r>
            <a:r>
              <a:rPr kumimoji="1" lang="en-US" altLang="ja-JP" dirty="0" smtClean="0"/>
              <a:t/>
            </a:r>
            <a:br>
              <a:rPr kumimoji="1" lang="en-US" altLang="ja-JP" dirty="0" smtClean="0"/>
            </a:br>
            <a:r>
              <a:rPr kumimoji="1" lang="ja-JP" altLang="en-US" dirty="0" smtClean="0"/>
              <a:t>→（進化が起こり）→自分ができあがった</a:t>
            </a:r>
            <a:endParaRPr kumimoji="1" lang="en-US" altLang="ja-JP" dirty="0" smtClean="0"/>
          </a:p>
        </p:txBody>
      </p:sp>
    </p:spTree>
    <p:extLst>
      <p:ext uri="{BB962C8B-B14F-4D97-AF65-F5344CB8AC3E}">
        <p14:creationId xmlns:p14="http://schemas.microsoft.com/office/powerpoint/2010/main" val="10773510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548680"/>
            <a:ext cx="8229600" cy="5577483"/>
          </a:xfrm>
        </p:spPr>
        <p:txBody>
          <a:bodyPr/>
          <a:lstStyle/>
          <a:p>
            <a:r>
              <a:rPr kumimoji="1" lang="ja-JP" altLang="en-US" dirty="0" smtClean="0"/>
              <a:t>メンデル</a:t>
            </a:r>
            <a:endParaRPr kumimoji="1" lang="en-US" altLang="ja-JP" dirty="0" smtClean="0"/>
          </a:p>
          <a:p>
            <a:pPr lvl="1"/>
            <a:r>
              <a:rPr lang="ja-JP" altLang="en-US" dirty="0"/>
              <a:t>雑種</a:t>
            </a:r>
            <a:r>
              <a:rPr lang="ja-JP" altLang="en-US" dirty="0" smtClean="0"/>
              <a:t>植物の研究</a:t>
            </a:r>
            <a:endParaRPr kumimoji="1" lang="en-US" altLang="ja-JP" dirty="0" smtClean="0"/>
          </a:p>
          <a:p>
            <a:pPr lvl="1"/>
            <a:r>
              <a:rPr lang="ja-JP" altLang="en-US" dirty="0" smtClean="0"/>
              <a:t>なぜ、親子は似るのかを説明</a:t>
            </a:r>
            <a:endParaRPr kumimoji="1" lang="en-US" altLang="ja-JP" dirty="0" smtClean="0"/>
          </a:p>
          <a:p>
            <a:r>
              <a:rPr kumimoji="1" lang="ja-JP" altLang="en-US" dirty="0" smtClean="0"/>
              <a:t>ダーウィン</a:t>
            </a:r>
            <a:endParaRPr kumimoji="1" lang="en-US" altLang="ja-JP" dirty="0" smtClean="0"/>
          </a:p>
          <a:p>
            <a:pPr lvl="1"/>
            <a:r>
              <a:rPr kumimoji="1" lang="ja-JP" altLang="en-US" dirty="0" smtClean="0"/>
              <a:t>種の起源</a:t>
            </a:r>
            <a:endParaRPr kumimoji="1" lang="en-US" altLang="ja-JP" dirty="0" smtClean="0"/>
          </a:p>
          <a:p>
            <a:pPr lvl="1"/>
            <a:r>
              <a:rPr lang="ja-JP" altLang="en-US" dirty="0"/>
              <a:t>進化</a:t>
            </a:r>
            <a:r>
              <a:rPr lang="ja-JP" altLang="en-US" dirty="0" smtClean="0"/>
              <a:t>の仕組み</a:t>
            </a:r>
            <a:endParaRPr lang="en-US" altLang="ja-JP" dirty="0" smtClean="0"/>
          </a:p>
          <a:p>
            <a:pPr lvl="1"/>
            <a:r>
              <a:rPr kumimoji="1" lang="ja-JP" altLang="en-US" dirty="0" smtClean="0"/>
              <a:t>なぜ、生物はいるのか</a:t>
            </a:r>
            <a:endParaRPr kumimoji="1" lang="en-US" altLang="ja-JP" dirty="0" smtClean="0"/>
          </a:p>
        </p:txBody>
      </p:sp>
    </p:spTree>
    <p:extLst>
      <p:ext uri="{BB962C8B-B14F-4D97-AF65-F5344CB8AC3E}">
        <p14:creationId xmlns:p14="http://schemas.microsoft.com/office/powerpoint/2010/main" val="20545968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548680"/>
            <a:ext cx="8229600" cy="5577483"/>
          </a:xfrm>
        </p:spPr>
        <p:txBody>
          <a:bodyPr/>
          <a:lstStyle/>
          <a:p>
            <a:r>
              <a:rPr kumimoji="1" lang="ja-JP" altLang="en-US" dirty="0" smtClean="0"/>
              <a:t>進化とは</a:t>
            </a:r>
            <a:endParaRPr kumimoji="1" lang="en-US" altLang="ja-JP" dirty="0" smtClean="0"/>
          </a:p>
          <a:p>
            <a:pPr lvl="1"/>
            <a:r>
              <a:rPr lang="ja-JP" altLang="en-US" dirty="0" smtClean="0"/>
              <a:t>ポケモンの進化とは違います</a:t>
            </a:r>
            <a:endParaRPr lang="en-US" altLang="ja-JP" dirty="0" smtClean="0"/>
          </a:p>
          <a:p>
            <a:r>
              <a:rPr kumimoji="1" lang="ja-JP" altLang="en-US" dirty="0" smtClean="0"/>
              <a:t>自然選択（淘汰）</a:t>
            </a:r>
            <a:r>
              <a:rPr kumimoji="1" lang="en-US" altLang="ja-JP" dirty="0" smtClean="0"/>
              <a:t>natural selection</a:t>
            </a:r>
          </a:p>
          <a:p>
            <a:pPr lvl="1"/>
            <a:r>
              <a:rPr lang="ja-JP" altLang="en-US" dirty="0" smtClean="0"/>
              <a:t>進化：自然選択による生物の「変化」</a:t>
            </a:r>
            <a:endParaRPr lang="en-US" altLang="ja-JP" dirty="0" smtClean="0"/>
          </a:p>
          <a:p>
            <a:pPr lvl="2"/>
            <a:r>
              <a:rPr kumimoji="1" lang="ja-JP" altLang="en-US" u="sng" dirty="0"/>
              <a:t>自然選択に</a:t>
            </a:r>
            <a:r>
              <a:rPr kumimoji="1" lang="ja-JP" altLang="en-US" u="sng" dirty="0" smtClean="0"/>
              <a:t>よる適者の生存</a:t>
            </a:r>
            <a:r>
              <a:rPr kumimoji="1" lang="ja-JP" altLang="en-US" dirty="0" smtClean="0"/>
              <a:t>によって進化はおこる</a:t>
            </a:r>
            <a:endParaRPr kumimoji="1" lang="en-US" altLang="ja-JP" dirty="0" smtClean="0"/>
          </a:p>
          <a:p>
            <a:pPr lvl="2"/>
            <a:r>
              <a:rPr lang="ja-JP" altLang="en-US" dirty="0"/>
              <a:t>ある</a:t>
            </a:r>
            <a:r>
              <a:rPr lang="ja-JP" altLang="en-US" dirty="0" smtClean="0"/>
              <a:t>環境・条件において、適したものは生き残り数を増やし、適していないものは数を減らして滅びること</a:t>
            </a:r>
            <a:endParaRPr kumimoji="1" lang="en-US" altLang="ja-JP" dirty="0" smtClean="0"/>
          </a:p>
        </p:txBody>
      </p:sp>
    </p:spTree>
    <p:extLst>
      <p:ext uri="{BB962C8B-B14F-4D97-AF65-F5344CB8AC3E}">
        <p14:creationId xmlns:p14="http://schemas.microsoft.com/office/powerpoint/2010/main" val="10773510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548680"/>
            <a:ext cx="8229600" cy="2376263"/>
          </a:xfrm>
        </p:spPr>
        <p:txBody>
          <a:bodyPr/>
          <a:lstStyle/>
          <a:p>
            <a:r>
              <a:rPr kumimoji="1" lang="en-US" altLang="ja-JP" dirty="0" smtClean="0"/>
              <a:t>P209</a:t>
            </a:r>
            <a:r>
              <a:rPr kumimoji="1" lang="ja-JP" altLang="en-US" dirty="0" smtClean="0"/>
              <a:t>～</a:t>
            </a:r>
            <a:endParaRPr kumimoji="1" lang="en-US" altLang="ja-JP" dirty="0" smtClean="0"/>
          </a:p>
          <a:p>
            <a:pPr lvl="1"/>
            <a:r>
              <a:rPr lang="ja-JP" altLang="en-US" dirty="0"/>
              <a:t>ユーリー・</a:t>
            </a:r>
            <a:r>
              <a:rPr lang="ja-JP" altLang="en-US" dirty="0" smtClean="0"/>
              <a:t>ミラーの実験</a:t>
            </a:r>
            <a:endParaRPr lang="en-US" altLang="ja-JP" dirty="0" smtClean="0"/>
          </a:p>
          <a:p>
            <a:pPr lvl="2"/>
            <a:r>
              <a:rPr lang="ja-JP" altLang="en-US" dirty="0" smtClean="0"/>
              <a:t>タンパク質、</a:t>
            </a:r>
            <a:r>
              <a:rPr lang="en-US" altLang="ja-JP" dirty="0" smtClean="0"/>
              <a:t>DNA</a:t>
            </a:r>
            <a:r>
              <a:rPr lang="ja-JP" altLang="en-US" dirty="0" smtClean="0"/>
              <a:t>の構成単位ができる</a:t>
            </a:r>
            <a:endParaRPr lang="en-US" altLang="ja-JP" dirty="0" smtClean="0"/>
          </a:p>
        </p:txBody>
      </p:sp>
      <p:grpSp>
        <p:nvGrpSpPr>
          <p:cNvPr id="9" name="グループ化 8"/>
          <p:cNvGrpSpPr/>
          <p:nvPr/>
        </p:nvGrpSpPr>
        <p:grpSpPr>
          <a:xfrm>
            <a:off x="827584" y="3212976"/>
            <a:ext cx="7488832" cy="2160240"/>
            <a:chOff x="827584" y="1556792"/>
            <a:chExt cx="7488832" cy="2160240"/>
          </a:xfrm>
        </p:grpSpPr>
        <p:sp>
          <p:nvSpPr>
            <p:cNvPr id="2" name="テキスト ボックス 1"/>
            <p:cNvSpPr txBox="1"/>
            <p:nvPr/>
          </p:nvSpPr>
          <p:spPr>
            <a:xfrm>
              <a:off x="5940152" y="1556792"/>
              <a:ext cx="2376264" cy="369332"/>
            </a:xfrm>
            <a:prstGeom prst="rect">
              <a:avLst/>
            </a:prstGeom>
            <a:noFill/>
          </p:spPr>
          <p:txBody>
            <a:bodyPr wrap="square" rtlCol="0">
              <a:spAutoFit/>
            </a:bodyPr>
            <a:lstStyle/>
            <a:p>
              <a:pPr algn="ctr"/>
              <a:r>
                <a:rPr kumimoji="1" lang="ja-JP" altLang="en-US" dirty="0" smtClean="0"/>
                <a:t>放電（エネルギー）</a:t>
              </a:r>
              <a:endParaRPr kumimoji="1" lang="ja-JP" altLang="en-US" dirty="0"/>
            </a:p>
          </p:txBody>
        </p:sp>
        <p:sp>
          <p:nvSpPr>
            <p:cNvPr id="4" name="テキスト ボックス 3"/>
            <p:cNvSpPr txBox="1"/>
            <p:nvPr/>
          </p:nvSpPr>
          <p:spPr>
            <a:xfrm>
              <a:off x="827584" y="2195572"/>
              <a:ext cx="3888432" cy="369332"/>
            </a:xfrm>
            <a:prstGeom prst="rect">
              <a:avLst/>
            </a:prstGeom>
            <a:noFill/>
          </p:spPr>
          <p:txBody>
            <a:bodyPr wrap="square" rtlCol="0">
              <a:spAutoFit/>
            </a:bodyPr>
            <a:lstStyle/>
            <a:p>
              <a:pPr algn="ctr"/>
              <a:r>
                <a:rPr lang="ja-JP" altLang="en-US" dirty="0" smtClean="0"/>
                <a:t>水素＋メタン＋アンモニア＋水蒸気</a:t>
              </a:r>
              <a:endParaRPr kumimoji="1" lang="ja-JP" altLang="en-US" dirty="0"/>
            </a:p>
          </p:txBody>
        </p:sp>
        <p:cxnSp>
          <p:nvCxnSpPr>
            <p:cNvPr id="6" name="直線矢印コネクタ 5"/>
            <p:cNvCxnSpPr>
              <a:stCxn id="4" idx="2"/>
            </p:cNvCxnSpPr>
            <p:nvPr/>
          </p:nvCxnSpPr>
          <p:spPr>
            <a:xfrm>
              <a:off x="2771800" y="2564904"/>
              <a:ext cx="0" cy="7200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テキスト ボックス 6"/>
            <p:cNvSpPr txBox="1"/>
            <p:nvPr/>
          </p:nvSpPr>
          <p:spPr>
            <a:xfrm>
              <a:off x="827584" y="3347700"/>
              <a:ext cx="3888432" cy="369332"/>
            </a:xfrm>
            <a:prstGeom prst="rect">
              <a:avLst/>
            </a:prstGeom>
            <a:noFill/>
          </p:spPr>
          <p:txBody>
            <a:bodyPr wrap="square" rtlCol="0">
              <a:spAutoFit/>
            </a:bodyPr>
            <a:lstStyle/>
            <a:p>
              <a:pPr algn="ctr"/>
              <a:r>
                <a:rPr lang="ja-JP" altLang="en-US" dirty="0"/>
                <a:t>アミノ酸</a:t>
              </a:r>
              <a:endParaRPr kumimoji="1" lang="ja-JP" altLang="en-US" dirty="0"/>
            </a:p>
          </p:txBody>
        </p:sp>
        <p:sp>
          <p:nvSpPr>
            <p:cNvPr id="8" name="下矢印 7"/>
            <p:cNvSpPr/>
            <p:nvPr/>
          </p:nvSpPr>
          <p:spPr>
            <a:xfrm rot="3886928">
              <a:off x="5158063" y="1433341"/>
              <a:ext cx="576064" cy="12799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0" name="テキスト ボックス 9"/>
          <p:cNvSpPr txBox="1"/>
          <p:nvPr/>
        </p:nvSpPr>
        <p:spPr>
          <a:xfrm>
            <a:off x="395536" y="5517232"/>
            <a:ext cx="7848872" cy="1015663"/>
          </a:xfrm>
          <a:prstGeom prst="rect">
            <a:avLst/>
          </a:prstGeom>
          <a:noFill/>
        </p:spPr>
        <p:txBody>
          <a:bodyPr wrap="square" rtlCol="0">
            <a:spAutoFit/>
          </a:bodyPr>
          <a:lstStyle/>
          <a:p>
            <a:pPr marL="285750" indent="-285750">
              <a:buFont typeface="Arial" pitchFamily="34" charset="0"/>
              <a:buChar char="•"/>
            </a:pPr>
            <a:r>
              <a:rPr kumimoji="1" lang="en-US" altLang="ja-JP" sz="2000" dirty="0" smtClean="0"/>
              <a:t>1</a:t>
            </a:r>
            <a:r>
              <a:rPr kumimoji="1" lang="ja-JP" altLang="en-US" sz="2000" dirty="0" smtClean="0"/>
              <a:t>週間でできる。そして時間は</a:t>
            </a:r>
            <a:r>
              <a:rPr kumimoji="1" lang="en-US" altLang="ja-JP" sz="2000" dirty="0" smtClean="0"/>
              <a:t>30</a:t>
            </a:r>
            <a:r>
              <a:rPr kumimoji="1" lang="ja-JP" altLang="en-US" sz="2000" dirty="0" smtClean="0"/>
              <a:t>億年以上ある</a:t>
            </a:r>
            <a:endParaRPr kumimoji="1" lang="en-US" altLang="ja-JP" sz="2000" dirty="0" smtClean="0"/>
          </a:p>
          <a:p>
            <a:pPr marL="742950" lvl="1" indent="-285750">
              <a:buFont typeface="Arial" pitchFamily="34" charset="0"/>
              <a:buChar char="•"/>
            </a:pPr>
            <a:r>
              <a:rPr lang="ja-JP" altLang="en-US" sz="2000" u="sng" dirty="0" smtClean="0"/>
              <a:t>とびきり際立った分子＝自己複製可能な分子の誕生＝</a:t>
            </a:r>
            <a:r>
              <a:rPr lang="en-US" altLang="ja-JP" sz="2000" u="sng" dirty="0" smtClean="0"/>
              <a:t>DNA</a:t>
            </a:r>
            <a:r>
              <a:rPr lang="ja-JP" altLang="en-US" sz="2000" u="sng" dirty="0" smtClean="0"/>
              <a:t>分子</a:t>
            </a:r>
            <a:r>
              <a:rPr lang="en-US" altLang="ja-JP" sz="2000" dirty="0" smtClean="0"/>
              <a:t/>
            </a:r>
            <a:br>
              <a:rPr lang="en-US" altLang="ja-JP" sz="2000" dirty="0" smtClean="0"/>
            </a:br>
            <a:r>
              <a:rPr lang="ja-JP" altLang="en-US" sz="2000" dirty="0" smtClean="0"/>
              <a:t>もできるだろう</a:t>
            </a:r>
            <a:endParaRPr kumimoji="1" lang="ja-JP" altLang="en-US" sz="2000" dirty="0"/>
          </a:p>
        </p:txBody>
      </p:sp>
    </p:spTree>
    <p:extLst>
      <p:ext uri="{BB962C8B-B14F-4D97-AF65-F5344CB8AC3E}">
        <p14:creationId xmlns:p14="http://schemas.microsoft.com/office/powerpoint/2010/main" val="107735102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509</TotalTime>
  <Words>486</Words>
  <Application>Microsoft Office PowerPoint</Application>
  <PresentationFormat>画面に合わせる (4:3)</PresentationFormat>
  <Paragraphs>69</Paragraphs>
  <Slides>9</Slides>
  <Notes>0</Notes>
  <HiddenSlides>0</HiddenSlides>
  <MMClips>0</MMClips>
  <ScaleCrop>false</ScaleCrop>
  <HeadingPairs>
    <vt:vector size="4" baseType="variant">
      <vt:variant>
        <vt:lpstr>テーマ</vt:lpstr>
      </vt:variant>
      <vt:variant>
        <vt:i4>1</vt:i4>
      </vt:variant>
      <vt:variant>
        <vt:lpstr>スライド タイトル</vt:lpstr>
      </vt:variant>
      <vt:variant>
        <vt:i4>9</vt:i4>
      </vt:variant>
    </vt:vector>
  </HeadingPairs>
  <TitlesOfParts>
    <vt:vector size="10" baseType="lpstr">
      <vt:lpstr>Office テーマ</vt:lpstr>
      <vt:lpstr>20120615</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20120427</dc:title>
  <dc:creator>Ishida</dc:creator>
  <cp:lastModifiedBy>Ishida</cp:lastModifiedBy>
  <cp:revision>55</cp:revision>
  <dcterms:created xsi:type="dcterms:W3CDTF">2012-04-27T00:00:58Z</dcterms:created>
  <dcterms:modified xsi:type="dcterms:W3CDTF">2012-06-15T01:26:02Z</dcterms:modified>
</cp:coreProperties>
</file>