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03" r:id="rId3"/>
    <p:sldId id="304" r:id="rId4"/>
    <p:sldId id="305" r:id="rId5"/>
    <p:sldId id="306" r:id="rId6"/>
    <p:sldId id="307" r:id="rId7"/>
    <p:sldId id="308" r:id="rId8"/>
    <p:sldId id="309" r:id="rId9"/>
    <p:sldId id="310" r:id="rId10"/>
    <p:sldId id="311" r:id="rId11"/>
    <p:sldId id="312" r:id="rId12"/>
    <p:sldId id="313" r:id="rId13"/>
    <p:sldId id="314" r:id="rId14"/>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62" autoAdjust="0"/>
    <p:restoredTop sz="94660"/>
  </p:normalViewPr>
  <p:slideViewPr>
    <p:cSldViewPr>
      <p:cViewPr varScale="1">
        <p:scale>
          <a:sx n="68" d="100"/>
          <a:sy n="68" d="100"/>
        </p:scale>
        <p:origin x="-1440"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 サブタイトルの書式設定</a:t>
            </a:r>
            <a:endParaRPr kumimoji="1" lang="ja-JP" altLang="en-US"/>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t>2012/7/23</a:t>
            </a:fld>
            <a:endParaRPr kumimoji="1" lang="ja-JP" altLang="en-US" dirty="0"/>
          </a:p>
        </p:txBody>
      </p:sp>
      <p:sp>
        <p:nvSpPr>
          <p:cNvPr id="5" name="フッター プレースホルダ 4"/>
          <p:cNvSpPr>
            <a:spLocks noGrp="1"/>
          </p:cNvSpPr>
          <p:nvPr>
            <p:ph type="ftr" sz="quarter" idx="11"/>
          </p:nvPr>
        </p:nvSpPr>
        <p:spPr/>
        <p:txBody>
          <a:bodyPr/>
          <a:lstStyle/>
          <a:p>
            <a:endParaRPr kumimoji="1" lang="ja-JP" altLang="en-US" dirty="0"/>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p:txBody>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t>2012/7/23</a:t>
            </a:fld>
            <a:endParaRPr kumimoji="1" lang="ja-JP" altLang="en-US" dirty="0"/>
          </a:p>
        </p:txBody>
      </p:sp>
      <p:sp>
        <p:nvSpPr>
          <p:cNvPr id="5" name="フッター プレースホルダ 4"/>
          <p:cNvSpPr>
            <a:spLocks noGrp="1"/>
          </p:cNvSpPr>
          <p:nvPr>
            <p:ph type="ftr" sz="quarter" idx="11"/>
          </p:nvPr>
        </p:nvSpPr>
        <p:spPr/>
        <p:txBody>
          <a:bodyPr/>
          <a:lstStyle/>
          <a:p>
            <a:endParaRPr kumimoji="1" lang="ja-JP" altLang="en-US" dirty="0"/>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 テキストの書式設定</a:t>
            </a:r>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t>2012/7/23</a:t>
            </a:fld>
            <a:endParaRPr kumimoji="1" lang="ja-JP" altLang="en-US" dirty="0"/>
          </a:p>
        </p:txBody>
      </p:sp>
      <p:sp>
        <p:nvSpPr>
          <p:cNvPr id="5" name="フッター プレースホルダ 4"/>
          <p:cNvSpPr>
            <a:spLocks noGrp="1"/>
          </p:cNvSpPr>
          <p:nvPr>
            <p:ph type="ftr" sz="quarter" idx="11"/>
          </p:nvPr>
        </p:nvSpPr>
        <p:spPr/>
        <p:txBody>
          <a:bodyPr/>
          <a:lstStyle/>
          <a:p>
            <a:endParaRPr kumimoji="1" lang="ja-JP" altLang="en-US" dirty="0"/>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 4"/>
          <p:cNvSpPr>
            <a:spLocks noGrp="1"/>
          </p:cNvSpPr>
          <p:nvPr>
            <p:ph type="dt" sz="half" idx="10"/>
          </p:nvPr>
        </p:nvSpPr>
        <p:spPr/>
        <p:txBody>
          <a:bodyPr/>
          <a:lstStyle/>
          <a:p>
            <a:fld id="{E90ED720-0104-4369-84BC-D37694168613}" type="datetimeFigureOut">
              <a:rPr kumimoji="1" lang="ja-JP" altLang="en-US" smtClean="0"/>
              <a:t>2012/7/23</a:t>
            </a:fld>
            <a:endParaRPr kumimoji="1" lang="ja-JP" altLang="en-US" dirty="0"/>
          </a:p>
        </p:txBody>
      </p:sp>
      <p:sp>
        <p:nvSpPr>
          <p:cNvPr id="6" name="フッター プレースホルダ 5"/>
          <p:cNvSpPr>
            <a:spLocks noGrp="1"/>
          </p:cNvSpPr>
          <p:nvPr>
            <p:ph type="ftr" sz="quarter" idx="11"/>
          </p:nvPr>
        </p:nvSpPr>
        <p:spPr/>
        <p:txBody>
          <a:bodyPr/>
          <a:lstStyle/>
          <a:p>
            <a:endParaRPr kumimoji="1" lang="ja-JP" altLang="en-US" dirty="0"/>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t>‹#›</a:t>
            </a:fld>
            <a:endParaRPr kumimoji="1" lang="ja-JP" alt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 6"/>
          <p:cNvSpPr>
            <a:spLocks noGrp="1"/>
          </p:cNvSpPr>
          <p:nvPr>
            <p:ph type="dt" sz="half" idx="10"/>
          </p:nvPr>
        </p:nvSpPr>
        <p:spPr/>
        <p:txBody>
          <a:bodyPr/>
          <a:lstStyle/>
          <a:p>
            <a:fld id="{E90ED720-0104-4369-84BC-D37694168613}" type="datetimeFigureOut">
              <a:rPr kumimoji="1" lang="ja-JP" altLang="en-US" smtClean="0"/>
              <a:t>2012/7/23</a:t>
            </a:fld>
            <a:endParaRPr kumimoji="1" lang="ja-JP" altLang="en-US" dirty="0"/>
          </a:p>
        </p:txBody>
      </p:sp>
      <p:sp>
        <p:nvSpPr>
          <p:cNvPr id="8" name="フッター プレースホルダ 7"/>
          <p:cNvSpPr>
            <a:spLocks noGrp="1"/>
          </p:cNvSpPr>
          <p:nvPr>
            <p:ph type="ftr" sz="quarter" idx="11"/>
          </p:nvPr>
        </p:nvSpPr>
        <p:spPr/>
        <p:txBody>
          <a:bodyPr/>
          <a:lstStyle/>
          <a:p>
            <a:endParaRPr kumimoji="1" lang="ja-JP" altLang="en-US" dirty="0"/>
          </a:p>
        </p:txBody>
      </p:sp>
      <p:sp>
        <p:nvSpPr>
          <p:cNvPr id="9" name="スライド番号プレースホルダ 8"/>
          <p:cNvSpPr>
            <a:spLocks noGrp="1"/>
          </p:cNvSpPr>
          <p:nvPr>
            <p:ph type="sldNum" sz="quarter" idx="12"/>
          </p:nvPr>
        </p:nvSpPr>
        <p:spPr/>
        <p:txBody>
          <a:bodyPr/>
          <a:lstStyle/>
          <a:p>
            <a:fld id="{D2D8002D-B5B0-4BAC-B1F6-782DDCCE6D9C}" type="slidenum">
              <a:rPr kumimoji="1" lang="ja-JP" altLang="en-US" smtClean="0"/>
              <a:t>‹#›</a:t>
            </a:fld>
            <a:endParaRPr kumimoji="1" lang="ja-JP" alt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日付プレースホルダ 2"/>
          <p:cNvSpPr>
            <a:spLocks noGrp="1"/>
          </p:cNvSpPr>
          <p:nvPr>
            <p:ph type="dt" sz="half" idx="10"/>
          </p:nvPr>
        </p:nvSpPr>
        <p:spPr/>
        <p:txBody>
          <a:bodyPr/>
          <a:lstStyle/>
          <a:p>
            <a:fld id="{E90ED720-0104-4369-84BC-D37694168613}" type="datetimeFigureOut">
              <a:rPr kumimoji="1" lang="ja-JP" altLang="en-US" smtClean="0"/>
              <a:t>2012/7/23</a:t>
            </a:fld>
            <a:endParaRPr kumimoji="1" lang="ja-JP" altLang="en-US" dirty="0"/>
          </a:p>
        </p:txBody>
      </p:sp>
      <p:sp>
        <p:nvSpPr>
          <p:cNvPr id="4" name="フッター プレースホルダ 3"/>
          <p:cNvSpPr>
            <a:spLocks noGrp="1"/>
          </p:cNvSpPr>
          <p:nvPr>
            <p:ph type="ftr" sz="quarter" idx="11"/>
          </p:nvPr>
        </p:nvSpPr>
        <p:spPr/>
        <p:txBody>
          <a:bodyPr/>
          <a:lstStyle/>
          <a:p>
            <a:endParaRPr kumimoji="1" lang="ja-JP" altLang="en-US" dirty="0"/>
          </a:p>
        </p:txBody>
      </p:sp>
      <p:sp>
        <p:nvSpPr>
          <p:cNvPr id="5" name="スライド番号プレースホルダ 4"/>
          <p:cNvSpPr>
            <a:spLocks noGrp="1"/>
          </p:cNvSpPr>
          <p:nvPr>
            <p:ph type="sldNum" sz="quarter" idx="12"/>
          </p:nvPr>
        </p:nvSpPr>
        <p:spPr/>
        <p:txBody>
          <a:bodyPr/>
          <a:lstStyle/>
          <a:p>
            <a:fld id="{D2D8002D-B5B0-4BAC-B1F6-782DDCCE6D9C}" type="slidenum">
              <a:rPr kumimoji="1" lang="ja-JP" altLang="en-US" smtClean="0"/>
              <a:t>‹#›</a:t>
            </a:fld>
            <a:endParaRPr kumimoji="1" lang="ja-JP" alt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E90ED720-0104-4369-84BC-D37694168613}" type="datetimeFigureOut">
              <a:rPr kumimoji="1" lang="ja-JP" altLang="en-US" smtClean="0"/>
              <a:t>2012/7/23</a:t>
            </a:fld>
            <a:endParaRPr kumimoji="1" lang="ja-JP" altLang="en-US" dirty="0"/>
          </a:p>
        </p:txBody>
      </p:sp>
      <p:sp>
        <p:nvSpPr>
          <p:cNvPr id="3" name="フッター プレースホルダ 2"/>
          <p:cNvSpPr>
            <a:spLocks noGrp="1"/>
          </p:cNvSpPr>
          <p:nvPr>
            <p:ph type="ftr" sz="quarter" idx="11"/>
          </p:nvPr>
        </p:nvSpPr>
        <p:spPr/>
        <p:txBody>
          <a:bodyPr/>
          <a:lstStyle/>
          <a:p>
            <a:endParaRPr kumimoji="1" lang="ja-JP" altLang="en-US" dirty="0"/>
          </a:p>
        </p:txBody>
      </p:sp>
      <p:sp>
        <p:nvSpPr>
          <p:cNvPr id="4" name="スライド番号プレースホルダ 3"/>
          <p:cNvSpPr>
            <a:spLocks noGrp="1"/>
          </p:cNvSpPr>
          <p:nvPr>
            <p:ph type="sldNum" sz="quarter" idx="12"/>
          </p:nvPr>
        </p:nvSpPr>
        <p:spPr/>
        <p:txBody>
          <a:bodyPr/>
          <a:lstStyle/>
          <a:p>
            <a:fld id="{D2D8002D-B5B0-4BAC-B1F6-782DDCCE6D9C}" type="slidenum">
              <a:rPr kumimoji="1" lang="ja-JP" altLang="en-US" smtClean="0"/>
              <a:t>‹#›</a:t>
            </a:fld>
            <a:endParaRPr kumimoji="1" lang="ja-JP" alt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fld id="{E90ED720-0104-4369-84BC-D37694168613}" type="datetimeFigureOut">
              <a:rPr kumimoji="1" lang="ja-JP" altLang="en-US" smtClean="0"/>
              <a:t>2012/7/23</a:t>
            </a:fld>
            <a:endParaRPr kumimoji="1" lang="ja-JP" altLang="en-US" dirty="0"/>
          </a:p>
        </p:txBody>
      </p:sp>
      <p:sp>
        <p:nvSpPr>
          <p:cNvPr id="6" name="フッター プレースホルダ 5"/>
          <p:cNvSpPr>
            <a:spLocks noGrp="1"/>
          </p:cNvSpPr>
          <p:nvPr>
            <p:ph type="ftr" sz="quarter" idx="11"/>
          </p:nvPr>
        </p:nvSpPr>
        <p:spPr/>
        <p:txBody>
          <a:bodyPr/>
          <a:lstStyle/>
          <a:p>
            <a:endParaRPr kumimoji="1" lang="ja-JP" altLang="en-US" dirty="0"/>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t>‹#›</a:t>
            </a:fld>
            <a:endParaRPr kumimoji="1" lang="ja-JP" alt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dirty="0"/>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fld id="{E90ED720-0104-4369-84BC-D37694168613}" type="datetimeFigureOut">
              <a:rPr kumimoji="1" lang="ja-JP" altLang="en-US" smtClean="0"/>
              <a:t>2012/7/23</a:t>
            </a:fld>
            <a:endParaRPr kumimoji="1" lang="ja-JP" altLang="en-US" dirty="0"/>
          </a:p>
        </p:txBody>
      </p:sp>
      <p:sp>
        <p:nvSpPr>
          <p:cNvPr id="6" name="フッター プレースホルダ 5"/>
          <p:cNvSpPr>
            <a:spLocks noGrp="1"/>
          </p:cNvSpPr>
          <p:nvPr>
            <p:ph type="ftr" sz="quarter" idx="11"/>
          </p:nvPr>
        </p:nvSpPr>
        <p:spPr/>
        <p:txBody>
          <a:bodyPr/>
          <a:lstStyle/>
          <a:p>
            <a:endParaRPr kumimoji="1" lang="ja-JP" altLang="en-US" dirty="0"/>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t>‹#›</a:t>
            </a:fld>
            <a:endParaRPr kumimoji="1" lang="ja-JP" alt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t>2012/7/23</a:t>
            </a:fld>
            <a:endParaRPr kumimoji="1" lang="ja-JP" altLang="en-US" dirty="0"/>
          </a:p>
        </p:txBody>
      </p:sp>
      <p:sp>
        <p:nvSpPr>
          <p:cNvPr id="5" name="フッター プレースホルダ 4"/>
          <p:cNvSpPr>
            <a:spLocks noGrp="1"/>
          </p:cNvSpPr>
          <p:nvPr>
            <p:ph type="ftr" sz="quarter" idx="11"/>
          </p:nvPr>
        </p:nvSpPr>
        <p:spPr/>
        <p:txBody>
          <a:bodyPr/>
          <a:lstStyle/>
          <a:p>
            <a:endParaRPr kumimoji="1" lang="ja-JP" altLang="en-US" dirty="0"/>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a:xfrm>
            <a:off x="457200" y="274638"/>
            <a:ext cx="6019800" cy="5851525"/>
          </a:xfrm>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t>2012/7/23</a:t>
            </a:fld>
            <a:endParaRPr kumimoji="1" lang="ja-JP" altLang="en-US" dirty="0"/>
          </a:p>
        </p:txBody>
      </p:sp>
      <p:sp>
        <p:nvSpPr>
          <p:cNvPr id="5" name="フッター プレースホルダ 4"/>
          <p:cNvSpPr>
            <a:spLocks noGrp="1"/>
          </p:cNvSpPr>
          <p:nvPr>
            <p:ph type="ftr" sz="quarter" idx="11"/>
          </p:nvPr>
        </p:nvSpPr>
        <p:spPr/>
        <p:txBody>
          <a:bodyPr/>
          <a:lstStyle/>
          <a:p>
            <a:endParaRPr kumimoji="1" lang="ja-JP" altLang="en-US" dirty="0"/>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90ED720-0104-4369-84BC-D37694168613}" type="datetimeFigureOut">
              <a:rPr kumimoji="1" lang="ja-JP" altLang="en-US" smtClean="0"/>
              <a:t>2012/7/23</a:t>
            </a:fld>
            <a:endParaRPr kumimoji="1" lang="ja-JP" altLang="en-US" dirty="0"/>
          </a:p>
        </p:txBody>
      </p:sp>
      <p:sp>
        <p:nvSpPr>
          <p:cNvPr id="5" name="フッター プレースホル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dirty="0"/>
          </a:p>
        </p:txBody>
      </p:sp>
      <p:sp>
        <p:nvSpPr>
          <p:cNvPr id="6" name="スライド番号プレースホル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D8002D-B5B0-4BAC-B1F6-782DDCCE6D9C}" type="slidenum">
              <a:rPr kumimoji="1" lang="ja-JP" altLang="en-US" smtClean="0"/>
              <a:t>‹#›</a:t>
            </a:fld>
            <a:endParaRPr kumimoji="1" lang="ja-JP" alt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kumimoji="1" lang="en-US" altLang="ja-JP" dirty="0" smtClean="0"/>
              <a:t>20120608</a:t>
            </a:r>
            <a:endParaRPr kumimoji="1" lang="ja-JP" altLang="en-US" dirty="0"/>
          </a:p>
        </p:txBody>
      </p:sp>
      <p:sp>
        <p:nvSpPr>
          <p:cNvPr id="3" name="サブタイトル 2"/>
          <p:cNvSpPr>
            <a:spLocks noGrp="1"/>
          </p:cNvSpPr>
          <p:nvPr>
            <p:ph type="subTitle" idx="1"/>
          </p:nvPr>
        </p:nvSpPr>
        <p:spPr/>
        <p:txBody>
          <a:bodyPr/>
          <a:lstStyle/>
          <a:p>
            <a:endParaRPr kumimoji="1" lang="ja-JP" altLang="en-US" dirty="0"/>
          </a:p>
        </p:txBody>
      </p:sp>
    </p:spTree>
    <p:extLst>
      <p:ext uri="{BB962C8B-B14F-4D97-AF65-F5344CB8AC3E}">
        <p14:creationId xmlns:p14="http://schemas.microsoft.com/office/powerpoint/2010/main" val="73575067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548680"/>
            <a:ext cx="8229600" cy="5577483"/>
          </a:xfrm>
        </p:spPr>
        <p:txBody>
          <a:bodyPr/>
          <a:lstStyle/>
          <a:p>
            <a:r>
              <a:rPr kumimoji="1" lang="ja-JP" altLang="en-US" dirty="0" smtClean="0"/>
              <a:t>小テスト</a:t>
            </a:r>
            <a:endParaRPr kumimoji="1" lang="en-US" altLang="ja-JP" dirty="0" smtClean="0"/>
          </a:p>
          <a:p>
            <a:pPr lvl="1"/>
            <a:r>
              <a:rPr kumimoji="1" lang="ja-JP" altLang="en-US" dirty="0" smtClean="0"/>
              <a:t>カルシウムイオン（</a:t>
            </a:r>
            <a:r>
              <a:rPr kumimoji="1" lang="en-US" altLang="ja-JP" dirty="0" smtClean="0"/>
              <a:t>Ca2+</a:t>
            </a:r>
            <a:r>
              <a:rPr kumimoji="1" lang="ja-JP" altLang="en-US" dirty="0" smtClean="0"/>
              <a:t>）等の流入によって、細胞内の局所的な</a:t>
            </a:r>
            <a:r>
              <a:rPr kumimoji="1" lang="en-US" altLang="ja-JP" dirty="0" smtClean="0"/>
              <a:t>pH</a:t>
            </a:r>
            <a:r>
              <a:rPr kumimoji="1" lang="ja-JP" altLang="en-US" dirty="0" smtClean="0"/>
              <a:t>やイオン強度が変化すると、そこに存在するタンパク質の三次構造や機能の変化をもたらす理由とは</a:t>
            </a:r>
            <a:endParaRPr kumimoji="1" lang="en-US" altLang="ja-JP" dirty="0" smtClean="0"/>
          </a:p>
        </p:txBody>
      </p:sp>
    </p:spTree>
    <p:extLst>
      <p:ext uri="{BB962C8B-B14F-4D97-AF65-F5344CB8AC3E}">
        <p14:creationId xmlns:p14="http://schemas.microsoft.com/office/powerpoint/2010/main" val="83923594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548680"/>
            <a:ext cx="8229600" cy="5577483"/>
          </a:xfrm>
        </p:spPr>
        <p:txBody>
          <a:bodyPr/>
          <a:lstStyle/>
          <a:p>
            <a:r>
              <a:rPr kumimoji="1" lang="ja-JP" altLang="en-US" dirty="0" smtClean="0"/>
              <a:t>タンパク質の形状</a:t>
            </a:r>
            <a:endParaRPr kumimoji="1" lang="en-US" altLang="ja-JP" dirty="0" smtClean="0"/>
          </a:p>
          <a:p>
            <a:pPr lvl="1"/>
            <a:r>
              <a:rPr lang="ja-JP" altLang="en-US" dirty="0"/>
              <a:t>振動して</a:t>
            </a:r>
            <a:r>
              <a:rPr lang="ja-JP" altLang="en-US" dirty="0" smtClean="0"/>
              <a:t>いる。タンパク質の形というのは長時間の変動の中で一番大きく分布を占める形状のことを指す。</a:t>
            </a:r>
            <a:endParaRPr kumimoji="1" lang="en-US" altLang="ja-JP" dirty="0" smtClean="0"/>
          </a:p>
        </p:txBody>
      </p:sp>
    </p:spTree>
    <p:extLst>
      <p:ext uri="{BB962C8B-B14F-4D97-AF65-F5344CB8AC3E}">
        <p14:creationId xmlns:p14="http://schemas.microsoft.com/office/powerpoint/2010/main" val="143865762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548680"/>
            <a:ext cx="8229600" cy="5577483"/>
          </a:xfrm>
        </p:spPr>
        <p:txBody>
          <a:bodyPr/>
          <a:lstStyle/>
          <a:p>
            <a:r>
              <a:rPr kumimoji="1" lang="ja-JP" altLang="en-US" dirty="0" smtClean="0"/>
              <a:t>前回小テスト（</a:t>
            </a:r>
            <a:r>
              <a:rPr kumimoji="1" lang="en-US" altLang="ja-JP" dirty="0" smtClean="0"/>
              <a:t>Q8-1</a:t>
            </a:r>
            <a:r>
              <a:rPr kumimoji="1" lang="ja-JP" altLang="en-US" dirty="0" smtClean="0"/>
              <a:t>）</a:t>
            </a:r>
            <a:endParaRPr kumimoji="1" lang="en-US" altLang="ja-JP" dirty="0" smtClean="0"/>
          </a:p>
          <a:p>
            <a:pPr lvl="1"/>
            <a:r>
              <a:rPr lang="ja-JP" altLang="en-US" dirty="0" smtClean="0"/>
              <a:t>プロモーター、ターミネーターの機能は？結局具体的な「もの」としては何なのか？</a:t>
            </a:r>
            <a:endParaRPr lang="en-US" altLang="ja-JP" dirty="0" smtClean="0"/>
          </a:p>
          <a:p>
            <a:pPr lvl="2"/>
            <a:r>
              <a:rPr kumimoji="1" lang="ja-JP" altLang="en-US" dirty="0" smtClean="0"/>
              <a:t>プロモーター</a:t>
            </a:r>
            <a:endParaRPr kumimoji="1" lang="en-US" altLang="ja-JP" dirty="0" smtClean="0"/>
          </a:p>
          <a:p>
            <a:pPr lvl="3"/>
            <a:r>
              <a:rPr kumimoji="1" lang="ja-JP" altLang="en-US" dirty="0" smtClean="0"/>
              <a:t>転写因子の助けを借りて</a:t>
            </a:r>
            <a:r>
              <a:rPr kumimoji="1" lang="en-US" altLang="ja-JP" dirty="0" smtClean="0"/>
              <a:t>RNA</a:t>
            </a:r>
            <a:r>
              <a:rPr kumimoji="1" lang="ja-JP" altLang="en-US" dirty="0" smtClean="0"/>
              <a:t>合成酵素が</a:t>
            </a:r>
            <a:r>
              <a:rPr kumimoji="1" lang="en-US" altLang="ja-JP" dirty="0" smtClean="0"/>
              <a:t>DNA</a:t>
            </a:r>
            <a:r>
              <a:rPr kumimoji="1" lang="ja-JP" altLang="en-US" dirty="0" err="1" smtClean="0"/>
              <a:t>に結</a:t>
            </a:r>
            <a:r>
              <a:rPr kumimoji="1" lang="ja-JP" altLang="en-US" dirty="0" smtClean="0"/>
              <a:t>合する領域</a:t>
            </a:r>
            <a:endParaRPr kumimoji="1" lang="en-US" altLang="ja-JP" dirty="0" smtClean="0"/>
          </a:p>
          <a:p>
            <a:pPr lvl="2"/>
            <a:r>
              <a:rPr lang="ja-JP" altLang="en-US" dirty="0" smtClean="0"/>
              <a:t>ターミネーター</a:t>
            </a:r>
            <a:endParaRPr lang="en-US" altLang="ja-JP" dirty="0" smtClean="0"/>
          </a:p>
          <a:p>
            <a:pPr lvl="3"/>
            <a:r>
              <a:rPr lang="ja-JP" altLang="en-US" dirty="0" smtClean="0"/>
              <a:t>転写の最後で</a:t>
            </a:r>
            <a:r>
              <a:rPr lang="en-US" altLang="ja-JP" dirty="0" smtClean="0"/>
              <a:t>RNA</a:t>
            </a:r>
            <a:r>
              <a:rPr lang="ja-JP" altLang="en-US" dirty="0" smtClean="0"/>
              <a:t>合成酵素が</a:t>
            </a:r>
            <a:r>
              <a:rPr lang="en-US" altLang="ja-JP" dirty="0" smtClean="0"/>
              <a:t>DNA</a:t>
            </a:r>
            <a:r>
              <a:rPr lang="ja-JP" altLang="en-US" dirty="0" smtClean="0"/>
              <a:t>から解離する領域</a:t>
            </a:r>
            <a:endParaRPr lang="en-US" altLang="ja-JP" dirty="0" smtClean="0"/>
          </a:p>
          <a:p>
            <a:pPr lvl="2"/>
            <a:r>
              <a:rPr kumimoji="1" lang="ja-JP" altLang="en-US" dirty="0"/>
              <a:t>そう</a:t>
            </a:r>
            <a:r>
              <a:rPr kumimoji="1" lang="ja-JP" altLang="en-US" dirty="0" smtClean="0"/>
              <a:t>いう「塩基配列」</a:t>
            </a:r>
            <a:endParaRPr kumimoji="1" lang="en-US" altLang="ja-JP" dirty="0" smtClean="0"/>
          </a:p>
          <a:p>
            <a:pPr lvl="2"/>
            <a:r>
              <a:rPr lang="ja-JP" altLang="en-US" dirty="0" smtClean="0"/>
              <a:t>配布資料</a:t>
            </a:r>
            <a:r>
              <a:rPr lang="en-US" altLang="ja-JP" dirty="0" smtClean="0"/>
              <a:t>P148</a:t>
            </a:r>
            <a:endParaRPr kumimoji="1" lang="en-US" altLang="ja-JP" dirty="0" smtClean="0"/>
          </a:p>
        </p:txBody>
      </p:sp>
    </p:spTree>
    <p:extLst>
      <p:ext uri="{BB962C8B-B14F-4D97-AF65-F5344CB8AC3E}">
        <p14:creationId xmlns:p14="http://schemas.microsoft.com/office/powerpoint/2010/main" val="143865762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548680"/>
            <a:ext cx="8229600" cy="5577483"/>
          </a:xfrm>
        </p:spPr>
        <p:txBody>
          <a:bodyPr>
            <a:normAutofit lnSpcReduction="10000"/>
          </a:bodyPr>
          <a:lstStyle/>
          <a:p>
            <a:r>
              <a:rPr kumimoji="1" lang="ja-JP" altLang="en-US" dirty="0" smtClean="0"/>
              <a:t>タンパク質</a:t>
            </a:r>
            <a:endParaRPr kumimoji="1" lang="en-US" altLang="ja-JP" dirty="0" smtClean="0"/>
          </a:p>
          <a:p>
            <a:pPr lvl="1"/>
            <a:r>
              <a:rPr kumimoji="1" lang="ja-JP" altLang="en-US" dirty="0" smtClean="0"/>
              <a:t>三次構造</a:t>
            </a:r>
            <a:endParaRPr kumimoji="1" lang="en-US" altLang="ja-JP" dirty="0" smtClean="0"/>
          </a:p>
          <a:p>
            <a:pPr lvl="2"/>
            <a:r>
              <a:rPr lang="ja-JP" altLang="en-US" dirty="0"/>
              <a:t>側鎖間</a:t>
            </a:r>
            <a:r>
              <a:rPr lang="ja-JP" altLang="en-US" dirty="0" smtClean="0"/>
              <a:t>の様々な相互作用の結果、熱力学的に最も安定な構造に落ち着く</a:t>
            </a:r>
            <a:endParaRPr lang="en-US" altLang="ja-JP" dirty="0" smtClean="0"/>
          </a:p>
          <a:p>
            <a:pPr lvl="2"/>
            <a:r>
              <a:rPr kumimoji="1" lang="ja-JP" altLang="en-US" dirty="0" smtClean="0"/>
              <a:t>関わる</a:t>
            </a:r>
            <a:r>
              <a:rPr kumimoji="1" lang="ja-JP" altLang="en-US" dirty="0"/>
              <a:t>の</a:t>
            </a:r>
            <a:r>
              <a:rPr kumimoji="1" lang="ja-JP" altLang="en-US" dirty="0" smtClean="0"/>
              <a:t>は非共有結合。基本的に共有結合は関わらない</a:t>
            </a:r>
            <a:endParaRPr kumimoji="1" lang="en-US" altLang="ja-JP" dirty="0" smtClean="0"/>
          </a:p>
          <a:p>
            <a:pPr lvl="1"/>
            <a:r>
              <a:rPr lang="ja-JP" altLang="en-US" dirty="0" smtClean="0"/>
              <a:t>酵素か</a:t>
            </a:r>
            <a:r>
              <a:rPr kumimoji="1" lang="ja-JP" altLang="en-US" dirty="0" smtClean="0"/>
              <a:t>構造タンパク質として働く（若干オーバーラップする）</a:t>
            </a:r>
            <a:endParaRPr kumimoji="1" lang="en-US" altLang="ja-JP" dirty="0" smtClean="0"/>
          </a:p>
          <a:p>
            <a:pPr lvl="2"/>
            <a:r>
              <a:rPr lang="ja-JP" altLang="en-US" dirty="0" smtClean="0"/>
              <a:t>酵素の役割</a:t>
            </a:r>
            <a:endParaRPr lang="en-US" altLang="ja-JP" dirty="0" smtClean="0"/>
          </a:p>
          <a:p>
            <a:pPr lvl="3"/>
            <a:r>
              <a:rPr kumimoji="1" lang="ja-JP" altLang="en-US" dirty="0"/>
              <a:t>活性化</a:t>
            </a:r>
            <a:r>
              <a:rPr kumimoji="1" lang="ja-JP" altLang="en-US" dirty="0" smtClean="0"/>
              <a:t>エネルギーの低下を起こす</a:t>
            </a:r>
            <a:endParaRPr kumimoji="1" lang="en-US" altLang="ja-JP" dirty="0" smtClean="0"/>
          </a:p>
          <a:p>
            <a:pPr lvl="2"/>
            <a:r>
              <a:rPr lang="ja-JP" altLang="en-US" dirty="0"/>
              <a:t>線維状</a:t>
            </a:r>
            <a:r>
              <a:rPr lang="ja-JP" altLang="en-US" dirty="0" smtClean="0"/>
              <a:t>のタンパク質</a:t>
            </a:r>
            <a:endParaRPr lang="en-US" altLang="ja-JP" dirty="0" smtClean="0"/>
          </a:p>
          <a:p>
            <a:pPr lvl="3"/>
            <a:r>
              <a:rPr kumimoji="1" lang="ja-JP" altLang="en-US" dirty="0" smtClean="0"/>
              <a:t>疎水性タンパク質が少ないので球状にならない</a:t>
            </a:r>
            <a:endParaRPr kumimoji="1" lang="en-US" altLang="ja-JP" dirty="0" smtClean="0"/>
          </a:p>
          <a:p>
            <a:pPr lvl="4"/>
            <a:r>
              <a:rPr lang="en-US" altLang="ja-JP" dirty="0" smtClean="0"/>
              <a:t>ex)</a:t>
            </a:r>
            <a:r>
              <a:rPr lang="ja-JP" altLang="en-US" dirty="0" smtClean="0"/>
              <a:t>コラーゲン</a:t>
            </a:r>
            <a:endParaRPr kumimoji="1" lang="en-US" altLang="ja-JP" dirty="0" smtClean="0"/>
          </a:p>
        </p:txBody>
      </p:sp>
    </p:spTree>
    <p:extLst>
      <p:ext uri="{BB962C8B-B14F-4D97-AF65-F5344CB8AC3E}">
        <p14:creationId xmlns:p14="http://schemas.microsoft.com/office/powerpoint/2010/main" val="143865762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548680"/>
            <a:ext cx="8229600" cy="5577483"/>
          </a:xfrm>
        </p:spPr>
        <p:txBody>
          <a:bodyPr/>
          <a:lstStyle/>
          <a:p>
            <a:r>
              <a:rPr kumimoji="1" lang="ja-JP" altLang="en-US" dirty="0" smtClean="0"/>
              <a:t>構造タンパク質</a:t>
            </a:r>
            <a:endParaRPr kumimoji="1" lang="en-US" altLang="ja-JP" dirty="0" smtClean="0"/>
          </a:p>
          <a:p>
            <a:pPr lvl="1"/>
            <a:r>
              <a:rPr lang="ja-JP" altLang="en-US" dirty="0"/>
              <a:t>細胞</a:t>
            </a:r>
            <a:r>
              <a:rPr lang="ja-JP" altLang="en-US" dirty="0" smtClean="0"/>
              <a:t>骨格</a:t>
            </a:r>
            <a:r>
              <a:rPr lang="en-US" altLang="ja-JP" dirty="0" smtClean="0"/>
              <a:t>cytoskeleton</a:t>
            </a:r>
          </a:p>
          <a:p>
            <a:pPr lvl="2"/>
            <a:r>
              <a:rPr lang="ja-JP" altLang="en-US" dirty="0" smtClean="0"/>
              <a:t>アクチン</a:t>
            </a:r>
            <a:endParaRPr lang="en-US" altLang="ja-JP" dirty="0" smtClean="0"/>
          </a:p>
          <a:p>
            <a:pPr lvl="2"/>
            <a:r>
              <a:rPr kumimoji="1" lang="ja-JP" altLang="en-US" dirty="0" smtClean="0"/>
              <a:t>微小管（チュブリン）</a:t>
            </a:r>
            <a:endParaRPr kumimoji="1" lang="en-US" altLang="ja-JP" dirty="0" smtClean="0"/>
          </a:p>
          <a:p>
            <a:pPr lvl="2"/>
            <a:r>
              <a:rPr kumimoji="1" lang="ja-JP" altLang="en-US" dirty="0" smtClean="0"/>
              <a:t>中間径繊維</a:t>
            </a:r>
            <a:endParaRPr kumimoji="1" lang="en-US" altLang="ja-JP" dirty="0" smtClean="0"/>
          </a:p>
        </p:txBody>
      </p:sp>
      <p:pic>
        <p:nvPicPr>
          <p:cNvPr id="1026" name="Picture 2" descr="cytosk.jpg (109604 バイト)"/>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855" y="3140968"/>
            <a:ext cx="8928992" cy="27363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865762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548680"/>
            <a:ext cx="8229600" cy="5577483"/>
          </a:xfrm>
        </p:spPr>
        <p:txBody>
          <a:bodyPr/>
          <a:lstStyle/>
          <a:p>
            <a:r>
              <a:rPr kumimoji="1" lang="ja-JP" altLang="en-US" dirty="0" smtClean="0"/>
              <a:t>細胞分裂期におけるアクチンと微小管</a:t>
            </a:r>
            <a:endParaRPr kumimoji="1" lang="en-US" altLang="ja-JP" dirty="0" smtClean="0"/>
          </a:p>
          <a:p>
            <a:pPr lvl="1"/>
            <a:r>
              <a:rPr kumimoji="1" lang="ja-JP" altLang="en-US" dirty="0" smtClean="0"/>
              <a:t>間期</a:t>
            </a:r>
            <a:r>
              <a:rPr kumimoji="1" lang="en-US" altLang="ja-JP" dirty="0" smtClean="0"/>
              <a:t/>
            </a:r>
            <a:br>
              <a:rPr kumimoji="1" lang="en-US" altLang="ja-JP" dirty="0" smtClean="0"/>
            </a:br>
            <a:r>
              <a:rPr kumimoji="1" lang="ja-JP" altLang="en-US" dirty="0" smtClean="0"/>
              <a:t>↓</a:t>
            </a:r>
            <a:endParaRPr lang="en-US" altLang="ja-JP" dirty="0"/>
          </a:p>
          <a:p>
            <a:pPr lvl="1"/>
            <a:r>
              <a:rPr kumimoji="1" lang="en-US" altLang="ja-JP" dirty="0" smtClean="0"/>
              <a:t>M</a:t>
            </a:r>
            <a:r>
              <a:rPr lang="ja-JP" altLang="en-US" dirty="0" smtClean="0"/>
              <a:t>期中期</a:t>
            </a:r>
            <a:r>
              <a:rPr lang="en-US" altLang="ja-JP" dirty="0" smtClean="0"/>
              <a:t/>
            </a:r>
            <a:br>
              <a:rPr lang="en-US" altLang="ja-JP" dirty="0" smtClean="0"/>
            </a:br>
            <a:r>
              <a:rPr lang="ja-JP" altLang="en-US" dirty="0" smtClean="0"/>
              <a:t>微小管：レールの役割（モータータンパク質運搬）</a:t>
            </a:r>
            <a:r>
              <a:rPr lang="en-US" altLang="ja-JP" dirty="0" smtClean="0"/>
              <a:t/>
            </a:r>
            <a:br>
              <a:rPr lang="en-US" altLang="ja-JP" dirty="0" smtClean="0"/>
            </a:br>
            <a:r>
              <a:rPr lang="ja-JP" altLang="en-US" dirty="0" smtClean="0"/>
              <a:t>↓</a:t>
            </a:r>
            <a:endParaRPr lang="en-US" altLang="ja-JP" dirty="0" smtClean="0"/>
          </a:p>
          <a:p>
            <a:pPr lvl="1"/>
            <a:r>
              <a:rPr kumimoji="1" lang="en-US" altLang="ja-JP" dirty="0" smtClean="0"/>
              <a:t>M</a:t>
            </a:r>
            <a:r>
              <a:rPr kumimoji="1" lang="ja-JP" altLang="en-US" dirty="0" smtClean="0"/>
              <a:t>期終期</a:t>
            </a:r>
            <a:r>
              <a:rPr kumimoji="1" lang="en-US" altLang="ja-JP" dirty="0" smtClean="0"/>
              <a:t/>
            </a:r>
            <a:br>
              <a:rPr kumimoji="1" lang="en-US" altLang="ja-JP" dirty="0" smtClean="0"/>
            </a:br>
            <a:r>
              <a:rPr kumimoji="1" lang="ja-JP" altLang="en-US" dirty="0" smtClean="0"/>
              <a:t>アクチン：収縮環が細胞分裂期終期に</a:t>
            </a:r>
            <a:r>
              <a:rPr kumimoji="1" lang="en-US" altLang="ja-JP" dirty="0" smtClean="0"/>
              <a:t>2</a:t>
            </a:r>
            <a:r>
              <a:rPr kumimoji="1" lang="ja-JP" altLang="en-US" dirty="0" err="1" smtClean="0"/>
              <a:t>つの</a:t>
            </a:r>
            <a:r>
              <a:rPr kumimoji="1" lang="ja-JP" altLang="en-US" dirty="0" smtClean="0"/>
              <a:t>娘細胞に分ける</a:t>
            </a:r>
            <a:r>
              <a:rPr kumimoji="1" lang="en-US" altLang="ja-JP" dirty="0" smtClean="0"/>
              <a:t/>
            </a:r>
            <a:br>
              <a:rPr kumimoji="1" lang="en-US" altLang="ja-JP" dirty="0" smtClean="0"/>
            </a:br>
            <a:r>
              <a:rPr kumimoji="1" lang="ja-JP" altLang="en-US" dirty="0" smtClean="0"/>
              <a:t>↓</a:t>
            </a:r>
            <a:endParaRPr kumimoji="1" lang="en-US" altLang="ja-JP" dirty="0" smtClean="0"/>
          </a:p>
          <a:p>
            <a:pPr lvl="1"/>
            <a:r>
              <a:rPr lang="ja-JP" altLang="en-US" dirty="0" smtClean="0"/>
              <a:t>間期</a:t>
            </a:r>
            <a:endParaRPr kumimoji="1" lang="en-US" altLang="ja-JP" dirty="0" smtClean="0"/>
          </a:p>
        </p:txBody>
      </p:sp>
    </p:spTree>
    <p:extLst>
      <p:ext uri="{BB962C8B-B14F-4D97-AF65-F5344CB8AC3E}">
        <p14:creationId xmlns:p14="http://schemas.microsoft.com/office/powerpoint/2010/main" val="358366551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548680"/>
            <a:ext cx="8229600" cy="5577483"/>
          </a:xfrm>
        </p:spPr>
        <p:txBody>
          <a:bodyPr/>
          <a:lstStyle/>
          <a:p>
            <a:r>
              <a:rPr kumimoji="1" lang="ja-JP" altLang="en-US" dirty="0" smtClean="0"/>
              <a:t>アクチンの機能</a:t>
            </a:r>
            <a:endParaRPr kumimoji="1" lang="en-US" altLang="ja-JP" dirty="0" smtClean="0"/>
          </a:p>
          <a:p>
            <a:pPr lvl="1"/>
            <a:r>
              <a:rPr lang="ja-JP" altLang="en-US" dirty="0" smtClean="0"/>
              <a:t>単量体⇔重合</a:t>
            </a:r>
            <a:endParaRPr kumimoji="1" lang="en-US" altLang="ja-JP" dirty="0" smtClean="0"/>
          </a:p>
          <a:p>
            <a:pPr lvl="2"/>
            <a:r>
              <a:rPr lang="ja-JP" altLang="en-US" dirty="0"/>
              <a:t>アクチン</a:t>
            </a:r>
            <a:r>
              <a:rPr lang="ja-JP" altLang="en-US" dirty="0" smtClean="0"/>
              <a:t>の重合状態を制御することによって、細胞の形態と細胞運動が制御される</a:t>
            </a:r>
            <a:endParaRPr lang="en-US" altLang="ja-JP" dirty="0" smtClean="0"/>
          </a:p>
          <a:p>
            <a:pPr lvl="2"/>
            <a:r>
              <a:rPr kumimoji="1" lang="ja-JP" altLang="en-US" dirty="0" smtClean="0"/>
              <a:t>細胞に栄養分を与えると、脱重合と拡散→重合とアクチン繊維の形成</a:t>
            </a:r>
            <a:endParaRPr kumimoji="1" lang="en-US" altLang="ja-JP" dirty="0" smtClean="0"/>
          </a:p>
          <a:p>
            <a:pPr lvl="2"/>
            <a:r>
              <a:rPr lang="ja-JP" altLang="en-US" dirty="0"/>
              <a:t>この</a:t>
            </a:r>
            <a:r>
              <a:rPr lang="ja-JP" altLang="en-US" dirty="0" smtClean="0"/>
              <a:t>時に、新しい分子は作らないでそれ自体の構造を変える</a:t>
            </a:r>
            <a:endParaRPr lang="en-US" altLang="ja-JP" dirty="0" smtClean="0"/>
          </a:p>
          <a:p>
            <a:pPr lvl="1"/>
            <a:r>
              <a:rPr kumimoji="1" lang="ja-JP" altLang="en-US" dirty="0" smtClean="0"/>
              <a:t>血小板</a:t>
            </a:r>
            <a:endParaRPr kumimoji="1" lang="en-US" altLang="ja-JP" dirty="0" smtClean="0"/>
          </a:p>
          <a:p>
            <a:pPr lvl="2"/>
            <a:r>
              <a:rPr kumimoji="1" lang="ja-JP" altLang="en-US" dirty="0" smtClean="0"/>
              <a:t>外部</a:t>
            </a:r>
            <a:r>
              <a:rPr kumimoji="1" lang="ja-JP" altLang="en-US" dirty="0"/>
              <a:t>から</a:t>
            </a:r>
            <a:r>
              <a:rPr kumimoji="1" lang="ja-JP" altLang="en-US" dirty="0" smtClean="0"/>
              <a:t>のシグナルによってアクチンの配向が変化し、血小板が活性化される。形が変わってかさぶたになって傷をふさぐ。つまり重合状態の変化。</a:t>
            </a:r>
            <a:endParaRPr kumimoji="1" lang="en-US" altLang="ja-JP" dirty="0" smtClean="0"/>
          </a:p>
        </p:txBody>
      </p:sp>
    </p:spTree>
    <p:extLst>
      <p:ext uri="{BB962C8B-B14F-4D97-AF65-F5344CB8AC3E}">
        <p14:creationId xmlns:p14="http://schemas.microsoft.com/office/powerpoint/2010/main" val="358366551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548680"/>
            <a:ext cx="8229600" cy="5577483"/>
          </a:xfrm>
        </p:spPr>
        <p:txBody>
          <a:bodyPr/>
          <a:lstStyle/>
          <a:p>
            <a:r>
              <a:rPr lang="ja-JP" altLang="en-US" dirty="0" smtClean="0"/>
              <a:t>課題６</a:t>
            </a:r>
            <a:endParaRPr lang="en-US" altLang="ja-JP" dirty="0" smtClean="0"/>
          </a:p>
          <a:p>
            <a:pPr lvl="1"/>
            <a:r>
              <a:rPr kumimoji="1" lang="ja-JP" altLang="en-US" dirty="0"/>
              <a:t>メンデル</a:t>
            </a:r>
            <a:r>
              <a:rPr kumimoji="1" lang="ja-JP" altLang="en-US" dirty="0" smtClean="0"/>
              <a:t>の優性の法則を転写、翻訳等に関連付けて「対立遺伝子」とリンクさせて</a:t>
            </a:r>
            <a:r>
              <a:rPr kumimoji="1" lang="ja-JP" altLang="en-US" dirty="0" smtClean="0"/>
              <a:t>まとめる</a:t>
            </a:r>
            <a:endParaRPr kumimoji="1" lang="en-US" altLang="ja-JP" dirty="0" smtClean="0"/>
          </a:p>
          <a:p>
            <a:pPr lvl="1"/>
            <a:endParaRPr lang="en-US" altLang="ja-JP" dirty="0"/>
          </a:p>
          <a:p>
            <a:pPr lvl="2"/>
            <a:r>
              <a:rPr kumimoji="1" lang="en-US" altLang="ja-JP" dirty="0" smtClean="0"/>
              <a:t>Bb</a:t>
            </a:r>
            <a:r>
              <a:rPr kumimoji="1" lang="ja-JP" altLang="en-US" dirty="0" smtClean="0"/>
              <a:t>において、</a:t>
            </a:r>
            <a:r>
              <a:rPr kumimoji="1" lang="en-US" altLang="ja-JP" dirty="0" smtClean="0"/>
              <a:t>b</a:t>
            </a:r>
            <a:r>
              <a:rPr kumimoji="1" lang="ja-JP" altLang="en-US" dirty="0" smtClean="0"/>
              <a:t>の</a:t>
            </a:r>
            <a:r>
              <a:rPr kumimoji="1" lang="en-US" altLang="ja-JP" dirty="0" smtClean="0"/>
              <a:t>RNA</a:t>
            </a:r>
            <a:r>
              <a:rPr lang="ja-JP" altLang="en-US" dirty="0" smtClean="0"/>
              <a:t>合成酵素が機能せずタンパク質が合成されない</a:t>
            </a:r>
            <a:endParaRPr lang="en-US" altLang="ja-JP" dirty="0" smtClean="0"/>
          </a:p>
          <a:p>
            <a:pPr lvl="2"/>
            <a:r>
              <a:rPr kumimoji="1" lang="en-US" altLang="ja-JP" dirty="0" smtClean="0"/>
              <a:t>b</a:t>
            </a:r>
            <a:r>
              <a:rPr kumimoji="1" lang="ja-JP" altLang="en-US" dirty="0" smtClean="0"/>
              <a:t>のタンパク質は合成されるが、基質特異性の親和性の変化に伴い発現しない。</a:t>
            </a:r>
            <a:endParaRPr kumimoji="1" lang="en-US" altLang="ja-JP" dirty="0" smtClean="0"/>
          </a:p>
        </p:txBody>
      </p:sp>
    </p:spTree>
    <p:extLst>
      <p:ext uri="{BB962C8B-B14F-4D97-AF65-F5344CB8AC3E}">
        <p14:creationId xmlns:p14="http://schemas.microsoft.com/office/powerpoint/2010/main" val="358366551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548680"/>
            <a:ext cx="8229600" cy="5577483"/>
          </a:xfrm>
        </p:spPr>
        <p:txBody>
          <a:bodyPr>
            <a:normAutofit lnSpcReduction="10000"/>
          </a:bodyPr>
          <a:lstStyle/>
          <a:p>
            <a:r>
              <a:rPr kumimoji="1" lang="ja-JP" altLang="en-US" dirty="0" smtClean="0"/>
              <a:t>まとめ</a:t>
            </a:r>
            <a:endParaRPr kumimoji="1" lang="en-US" altLang="ja-JP" dirty="0" smtClean="0"/>
          </a:p>
          <a:p>
            <a:pPr lvl="1"/>
            <a:r>
              <a:rPr lang="ja-JP" altLang="en-US" dirty="0"/>
              <a:t>メンデル</a:t>
            </a:r>
            <a:r>
              <a:rPr lang="ja-JP" altLang="en-US" dirty="0" smtClean="0"/>
              <a:t>の交配実験</a:t>
            </a:r>
            <a:endParaRPr lang="en-US" altLang="ja-JP" dirty="0" smtClean="0"/>
          </a:p>
          <a:p>
            <a:pPr lvl="2"/>
            <a:r>
              <a:rPr kumimoji="1" lang="ja-JP" altLang="en-US" dirty="0"/>
              <a:t>遺伝</a:t>
            </a:r>
            <a:r>
              <a:rPr kumimoji="1" lang="ja-JP" altLang="en-US" dirty="0" smtClean="0"/>
              <a:t>は</a:t>
            </a:r>
            <a:r>
              <a:rPr kumimoji="1" lang="ja-JP" altLang="en-US" u="sng" dirty="0" smtClean="0"/>
              <a:t>再現性のある数値として法則に則っており</a:t>
            </a:r>
            <a:r>
              <a:rPr kumimoji="1" lang="ja-JP" altLang="en-US" dirty="0" smtClean="0"/>
              <a:t>研究の対象となる</a:t>
            </a:r>
            <a:endParaRPr kumimoji="1" lang="en-US" altLang="ja-JP" dirty="0" smtClean="0"/>
          </a:p>
          <a:p>
            <a:pPr lvl="2"/>
            <a:r>
              <a:rPr lang="ja-JP" altLang="en-US" dirty="0"/>
              <a:t>遺伝子</a:t>
            </a:r>
            <a:r>
              <a:rPr lang="ja-JP" altLang="en-US" dirty="0" smtClean="0"/>
              <a:t>の分子的実体は</a:t>
            </a:r>
            <a:r>
              <a:rPr lang="en-US" altLang="ja-JP" dirty="0" smtClean="0"/>
              <a:t>DNA</a:t>
            </a:r>
            <a:r>
              <a:rPr lang="ja-JP" altLang="en-US" dirty="0" smtClean="0"/>
              <a:t>である（タンパク質ではない）</a:t>
            </a:r>
            <a:endParaRPr lang="en-US" altLang="ja-JP" dirty="0" smtClean="0"/>
          </a:p>
          <a:p>
            <a:pPr lvl="2"/>
            <a:r>
              <a:rPr kumimoji="1" lang="en-US" altLang="ja-JP" dirty="0" smtClean="0"/>
              <a:t>DNA</a:t>
            </a:r>
            <a:r>
              <a:rPr kumimoji="1" lang="ja-JP" altLang="en-US" dirty="0" smtClean="0"/>
              <a:t>分子が細胞から（娘）細胞、親から子に受け継がれる</a:t>
            </a:r>
            <a:endParaRPr kumimoji="1" lang="en-US" altLang="ja-JP" dirty="0" smtClean="0"/>
          </a:p>
          <a:p>
            <a:pPr lvl="2"/>
            <a:r>
              <a:rPr lang="en-US" altLang="ja-JP" dirty="0" smtClean="0"/>
              <a:t>DNA</a:t>
            </a:r>
            <a:r>
              <a:rPr lang="ja-JP" altLang="en-US" dirty="0" smtClean="0"/>
              <a:t>分子は</a:t>
            </a:r>
            <a:r>
              <a:rPr lang="en-US" altLang="ja-JP" dirty="0" smtClean="0"/>
              <a:t>4</a:t>
            </a:r>
            <a:r>
              <a:rPr lang="ja-JP" altLang="en-US" dirty="0" smtClean="0"/>
              <a:t>種類のヌクレオチドが多数連結したものである</a:t>
            </a:r>
            <a:endParaRPr lang="en-US" altLang="ja-JP" dirty="0" smtClean="0"/>
          </a:p>
          <a:p>
            <a:pPr lvl="2"/>
            <a:r>
              <a:rPr kumimoji="1" lang="ja-JP" altLang="en-US" dirty="0" smtClean="0"/>
              <a:t>開始コドンから終止コドンの間がアミノ酸配列に変換される（→遺伝子）</a:t>
            </a:r>
            <a:endParaRPr kumimoji="1" lang="en-US" altLang="ja-JP" dirty="0" smtClean="0"/>
          </a:p>
          <a:p>
            <a:pPr lvl="2"/>
            <a:r>
              <a:rPr lang="en-US" altLang="ja-JP" dirty="0" smtClean="0"/>
              <a:t>DNA</a:t>
            </a:r>
            <a:r>
              <a:rPr lang="ja-JP" altLang="en-US" dirty="0" smtClean="0"/>
              <a:t>分子＝遺伝子ではない（</a:t>
            </a:r>
            <a:r>
              <a:rPr lang="en-US" altLang="ja-JP" dirty="0" smtClean="0"/>
              <a:t>DNA</a:t>
            </a:r>
            <a:r>
              <a:rPr lang="ja-JP" altLang="en-US" dirty="0" smtClean="0"/>
              <a:t>分子の一部が遺伝子）</a:t>
            </a:r>
            <a:endParaRPr kumimoji="1" lang="en-US" altLang="ja-JP" dirty="0" smtClean="0"/>
          </a:p>
        </p:txBody>
      </p:sp>
    </p:spTree>
    <p:extLst>
      <p:ext uri="{BB962C8B-B14F-4D97-AF65-F5344CB8AC3E}">
        <p14:creationId xmlns:p14="http://schemas.microsoft.com/office/powerpoint/2010/main" val="358366551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548680"/>
            <a:ext cx="8229600" cy="5577483"/>
          </a:xfrm>
        </p:spPr>
        <p:txBody>
          <a:bodyPr>
            <a:normAutofit/>
          </a:bodyPr>
          <a:lstStyle/>
          <a:p>
            <a:r>
              <a:rPr kumimoji="1" lang="ja-JP" altLang="en-US" dirty="0" smtClean="0"/>
              <a:t>タンパク質</a:t>
            </a:r>
            <a:endParaRPr kumimoji="1" lang="en-US" altLang="ja-JP" dirty="0" smtClean="0"/>
          </a:p>
          <a:p>
            <a:pPr lvl="1"/>
            <a:r>
              <a:rPr kumimoji="1" lang="ja-JP" altLang="en-US" dirty="0" smtClean="0"/>
              <a:t>偶発的には起こりえない反応を起こす</a:t>
            </a:r>
            <a:endParaRPr kumimoji="1" lang="en-US" altLang="ja-JP" dirty="0" smtClean="0"/>
          </a:p>
          <a:p>
            <a:pPr lvl="2"/>
            <a:r>
              <a:rPr lang="ja-JP" altLang="en-US" dirty="0"/>
              <a:t>反応</a:t>
            </a:r>
            <a:r>
              <a:rPr lang="ja-JP" altLang="en-US" dirty="0" smtClean="0"/>
              <a:t>の種類</a:t>
            </a:r>
            <a:endParaRPr lang="en-US" altLang="ja-JP" dirty="0" smtClean="0"/>
          </a:p>
          <a:p>
            <a:pPr lvl="3"/>
            <a:r>
              <a:rPr kumimoji="1" lang="ja-JP" altLang="en-US" dirty="0"/>
              <a:t>物質</a:t>
            </a:r>
            <a:r>
              <a:rPr kumimoji="1" lang="ja-JP" altLang="en-US" dirty="0" smtClean="0"/>
              <a:t>代謝：様々な分子の合成と分解</a:t>
            </a:r>
            <a:endParaRPr kumimoji="1" lang="en-US" altLang="ja-JP" dirty="0" smtClean="0"/>
          </a:p>
          <a:p>
            <a:pPr lvl="3"/>
            <a:r>
              <a:rPr lang="ja-JP" altLang="en-US" dirty="0" smtClean="0"/>
              <a:t>エネルギー代謝：</a:t>
            </a:r>
            <a:r>
              <a:rPr lang="en-US" altLang="ja-JP" dirty="0" smtClean="0"/>
              <a:t/>
            </a:r>
            <a:br>
              <a:rPr lang="en-US" altLang="ja-JP" dirty="0" smtClean="0"/>
            </a:br>
            <a:r>
              <a:rPr lang="en-US" altLang="ja-JP" dirty="0" smtClean="0"/>
              <a:t>		</a:t>
            </a:r>
            <a:r>
              <a:rPr lang="ja-JP" altLang="en-US" dirty="0" smtClean="0"/>
              <a:t>光エネルギー→原子間の結合エネルギー</a:t>
            </a:r>
            <a:endParaRPr lang="en-US" altLang="ja-JP" dirty="0"/>
          </a:p>
          <a:p>
            <a:pPr lvl="2"/>
            <a:r>
              <a:rPr lang="ja-JP" altLang="en-US" dirty="0" smtClean="0"/>
              <a:t>究極的目的：</a:t>
            </a:r>
            <a:r>
              <a:rPr lang="en-US" altLang="ja-JP" dirty="0" smtClean="0"/>
              <a:t>DNA</a:t>
            </a:r>
            <a:r>
              <a:rPr lang="ja-JP" altLang="en-US" dirty="0" smtClean="0"/>
              <a:t>分子の複製</a:t>
            </a:r>
            <a:endParaRPr lang="en-US" altLang="ja-JP" dirty="0" smtClean="0"/>
          </a:p>
          <a:p>
            <a:r>
              <a:rPr lang="ja-JP" altLang="en-US" dirty="0" smtClean="0"/>
              <a:t>セントラルドグマ</a:t>
            </a:r>
            <a:endParaRPr lang="en-US" altLang="ja-JP" dirty="0" smtClean="0"/>
          </a:p>
          <a:p>
            <a:pPr lvl="1"/>
            <a:r>
              <a:rPr lang="ja-JP" altLang="en-US" dirty="0"/>
              <a:t>分子</a:t>
            </a:r>
            <a:r>
              <a:rPr lang="ja-JP" altLang="en-US" dirty="0" smtClean="0"/>
              <a:t>生物学の根底はこれ。</a:t>
            </a:r>
            <a:endParaRPr lang="en-US" altLang="ja-JP" dirty="0" smtClean="0"/>
          </a:p>
          <a:p>
            <a:pPr lvl="2"/>
            <a:r>
              <a:rPr lang="ja-JP" altLang="en-US" dirty="0" smtClean="0"/>
              <a:t>親から子へ</a:t>
            </a:r>
            <a:r>
              <a:rPr lang="en-US" altLang="ja-JP" dirty="0" smtClean="0"/>
              <a:t>DNA</a:t>
            </a:r>
            <a:r>
              <a:rPr lang="ja-JP" altLang="en-US" dirty="0" smtClean="0"/>
              <a:t>が複製される。設計図</a:t>
            </a:r>
            <a:endParaRPr lang="en-US" altLang="ja-JP" dirty="0" smtClean="0"/>
          </a:p>
          <a:p>
            <a:pPr lvl="2"/>
            <a:r>
              <a:rPr lang="en-US" altLang="ja-JP" dirty="0" smtClean="0"/>
              <a:t>DNA</a:t>
            </a:r>
            <a:r>
              <a:rPr lang="ja-JP" altLang="en-US" dirty="0" smtClean="0"/>
              <a:t>を元に転写で</a:t>
            </a:r>
            <a:r>
              <a:rPr lang="en-US" altLang="ja-JP" dirty="0" smtClean="0"/>
              <a:t>RNA</a:t>
            </a:r>
            <a:r>
              <a:rPr lang="ja-JP" altLang="en-US" dirty="0" smtClean="0"/>
              <a:t>生成。</a:t>
            </a:r>
            <a:r>
              <a:rPr lang="en-US" altLang="ja-JP" dirty="0" smtClean="0"/>
              <a:t>RNA</a:t>
            </a:r>
            <a:r>
              <a:rPr lang="ja-JP" altLang="en-US" dirty="0" smtClean="0"/>
              <a:t>は</a:t>
            </a:r>
            <a:r>
              <a:rPr lang="en-US" altLang="ja-JP" dirty="0" smtClean="0"/>
              <a:t>RNA</a:t>
            </a:r>
            <a:r>
              <a:rPr lang="ja-JP" altLang="en-US" dirty="0" smtClean="0"/>
              <a:t>で複製される。</a:t>
            </a:r>
            <a:endParaRPr lang="en-US" altLang="ja-JP" dirty="0" smtClean="0"/>
          </a:p>
          <a:p>
            <a:pPr lvl="2"/>
            <a:r>
              <a:rPr lang="en-US" altLang="ja-JP" dirty="0" smtClean="0"/>
              <a:t>RNA</a:t>
            </a:r>
            <a:r>
              <a:rPr lang="ja-JP" altLang="en-US" dirty="0" err="1" smtClean="0"/>
              <a:t>は翻</a:t>
            </a:r>
            <a:r>
              <a:rPr lang="ja-JP" altLang="en-US" dirty="0" smtClean="0"/>
              <a:t>訳されてタンパク質ができあがる。機械・材料</a:t>
            </a:r>
            <a:endParaRPr lang="en-US" altLang="ja-JP" dirty="0" smtClean="0"/>
          </a:p>
        </p:txBody>
      </p:sp>
    </p:spTree>
    <p:extLst>
      <p:ext uri="{BB962C8B-B14F-4D97-AF65-F5344CB8AC3E}">
        <p14:creationId xmlns:p14="http://schemas.microsoft.com/office/powerpoint/2010/main" val="260353187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548680"/>
            <a:ext cx="8229600" cy="5577483"/>
          </a:xfrm>
        </p:spPr>
        <p:txBody>
          <a:bodyPr/>
          <a:lstStyle/>
          <a:p>
            <a:r>
              <a:rPr lang="ja-JP" altLang="en-US" dirty="0" smtClean="0"/>
              <a:t>用語の整理をしておきましょう。</a:t>
            </a:r>
            <a:r>
              <a:rPr lang="en-US" altLang="ja-JP" dirty="0" smtClean="0"/>
              <a:t>(P198)</a:t>
            </a:r>
          </a:p>
          <a:p>
            <a:pPr lvl="1"/>
            <a:r>
              <a:rPr kumimoji="1" lang="en-US" altLang="ja-JP" dirty="0" smtClean="0"/>
              <a:t>DNA</a:t>
            </a:r>
            <a:r>
              <a:rPr lang="ja-JP" altLang="en-US" dirty="0" smtClean="0"/>
              <a:t>：</a:t>
            </a:r>
            <a:endParaRPr kumimoji="1" lang="en-US" altLang="ja-JP" dirty="0" smtClean="0"/>
          </a:p>
          <a:p>
            <a:pPr lvl="1"/>
            <a:r>
              <a:rPr kumimoji="1" lang="ja-JP" altLang="en-US" dirty="0" smtClean="0"/>
              <a:t>染色体：</a:t>
            </a:r>
            <a:r>
              <a:rPr kumimoji="1" lang="en-US" altLang="ja-JP" dirty="0" smtClean="0"/>
              <a:t>DNA</a:t>
            </a:r>
            <a:r>
              <a:rPr kumimoji="1" lang="ja-JP" altLang="en-US" dirty="0" smtClean="0"/>
              <a:t>分子は</a:t>
            </a:r>
            <a:r>
              <a:rPr kumimoji="1" lang="en-US" altLang="ja-JP" dirty="0" smtClean="0"/>
              <a:t>23</a:t>
            </a:r>
            <a:r>
              <a:rPr kumimoji="1" lang="ja-JP" altLang="en-US" dirty="0" smtClean="0"/>
              <a:t>本の染色体から成る</a:t>
            </a:r>
            <a:endParaRPr kumimoji="1" lang="en-US" altLang="ja-JP" dirty="0" smtClean="0"/>
          </a:p>
          <a:p>
            <a:pPr lvl="1"/>
            <a:r>
              <a:rPr kumimoji="1" lang="ja-JP" altLang="en-US" dirty="0" smtClean="0"/>
              <a:t>遺伝子：タンパク質になる部分</a:t>
            </a:r>
            <a:endParaRPr kumimoji="1" lang="en-US" altLang="ja-JP" dirty="0" smtClean="0"/>
          </a:p>
          <a:p>
            <a:pPr lvl="1"/>
            <a:r>
              <a:rPr lang="ja-JP" altLang="en-US" dirty="0" smtClean="0"/>
              <a:t>遺伝子座：</a:t>
            </a:r>
            <a:endParaRPr lang="en-US" altLang="ja-JP" dirty="0" smtClean="0"/>
          </a:p>
          <a:p>
            <a:pPr lvl="1"/>
            <a:r>
              <a:rPr kumimoji="1" lang="ja-JP" altLang="en-US" dirty="0"/>
              <a:t>対立</a:t>
            </a:r>
            <a:r>
              <a:rPr kumimoji="1" lang="ja-JP" altLang="en-US" dirty="0" smtClean="0"/>
              <a:t>遺伝子：</a:t>
            </a:r>
            <a:endParaRPr kumimoji="1" lang="en-US" altLang="ja-JP" dirty="0" smtClean="0"/>
          </a:p>
          <a:p>
            <a:pPr lvl="1"/>
            <a:r>
              <a:rPr lang="ja-JP" altLang="en-US" dirty="0"/>
              <a:t>相同</a:t>
            </a:r>
            <a:r>
              <a:rPr lang="ja-JP" altLang="en-US" dirty="0" smtClean="0"/>
              <a:t>染色体</a:t>
            </a:r>
            <a:endParaRPr lang="en-US" altLang="ja-JP" dirty="0" smtClean="0"/>
          </a:p>
          <a:p>
            <a:pPr lvl="2"/>
            <a:r>
              <a:rPr lang="ja-JP" altLang="en-US" dirty="0" smtClean="0"/>
              <a:t>遺伝子座の並び及び大きさが同じ染色体。</a:t>
            </a:r>
            <a:r>
              <a:rPr lang="en-US" altLang="ja-JP" dirty="0" smtClean="0"/>
              <a:t>DNA</a:t>
            </a:r>
            <a:r>
              <a:rPr lang="ja-JP" altLang="en-US" dirty="0" smtClean="0"/>
              <a:t>分子として異なる、つまり塩基配列</a:t>
            </a:r>
            <a:r>
              <a:rPr lang="ja-JP" altLang="en-US" dirty="0"/>
              <a:t>が</a:t>
            </a:r>
            <a:r>
              <a:rPr lang="ja-JP" altLang="en-US" dirty="0" smtClean="0"/>
              <a:t>異なる場合は対立遺伝子となる</a:t>
            </a:r>
            <a:endParaRPr lang="en-US" altLang="ja-JP" dirty="0" smtClean="0"/>
          </a:p>
          <a:p>
            <a:pPr lvl="1"/>
            <a:r>
              <a:rPr kumimoji="1" lang="ja-JP" altLang="en-US" dirty="0"/>
              <a:t>姉妹</a:t>
            </a:r>
            <a:r>
              <a:rPr kumimoji="1" lang="ja-JP" altLang="en-US" dirty="0" smtClean="0"/>
              <a:t>染色体：</a:t>
            </a:r>
            <a:endParaRPr kumimoji="1" lang="en-US" altLang="ja-JP" dirty="0" smtClean="0"/>
          </a:p>
        </p:txBody>
      </p:sp>
    </p:spTree>
    <p:extLst>
      <p:ext uri="{BB962C8B-B14F-4D97-AF65-F5344CB8AC3E}">
        <p14:creationId xmlns:p14="http://schemas.microsoft.com/office/powerpoint/2010/main" val="260353187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548680"/>
            <a:ext cx="8229600" cy="5577483"/>
          </a:xfrm>
        </p:spPr>
        <p:txBody>
          <a:bodyPr/>
          <a:lstStyle/>
          <a:p>
            <a:r>
              <a:rPr kumimoji="1" lang="ja-JP" altLang="en-US" dirty="0" smtClean="0"/>
              <a:t>相同染色体</a:t>
            </a:r>
            <a:endParaRPr kumimoji="1" lang="en-US" altLang="ja-JP" dirty="0" smtClean="0"/>
          </a:p>
          <a:p>
            <a:pPr lvl="1"/>
            <a:r>
              <a:rPr lang="ja-JP" altLang="en-US" dirty="0"/>
              <a:t>遺伝子座</a:t>
            </a:r>
            <a:r>
              <a:rPr lang="ja-JP" altLang="en-US" dirty="0" smtClean="0"/>
              <a:t>の並びが同じ染色体</a:t>
            </a:r>
            <a:endParaRPr lang="en-US" altLang="ja-JP" dirty="0" smtClean="0"/>
          </a:p>
          <a:p>
            <a:pPr lvl="1"/>
            <a:r>
              <a:rPr kumimoji="1" lang="ja-JP" altLang="en-US" dirty="0"/>
              <a:t>それぞれ</a:t>
            </a:r>
            <a:r>
              <a:rPr kumimoji="1" lang="ja-JP" altLang="en-US" dirty="0" smtClean="0"/>
              <a:t>の遺伝子座における塩基配列は異なる</a:t>
            </a:r>
            <a:endParaRPr kumimoji="1" lang="en-US" altLang="ja-JP" dirty="0" smtClean="0"/>
          </a:p>
          <a:p>
            <a:pPr lvl="1"/>
            <a:r>
              <a:rPr lang="ja-JP" altLang="en-US" dirty="0" smtClean="0"/>
              <a:t>父親と母親から</a:t>
            </a:r>
            <a:r>
              <a:rPr lang="en-US" altLang="ja-JP" dirty="0" smtClean="0"/>
              <a:t>1</a:t>
            </a:r>
            <a:r>
              <a:rPr lang="ja-JP" altLang="en-US" dirty="0" smtClean="0"/>
              <a:t>セットずつ受け取る</a:t>
            </a:r>
            <a:endParaRPr lang="en-US" altLang="ja-JP" dirty="0" smtClean="0"/>
          </a:p>
          <a:p>
            <a:pPr lvl="1"/>
            <a:r>
              <a:rPr kumimoji="1" lang="ja-JP" altLang="en-US" dirty="0"/>
              <a:t>減数分裂</a:t>
            </a:r>
            <a:r>
              <a:rPr kumimoji="1" lang="ja-JP" altLang="en-US" dirty="0" smtClean="0"/>
              <a:t>時に対合する</a:t>
            </a:r>
            <a:endParaRPr kumimoji="1" lang="en-US" altLang="ja-JP" dirty="0" smtClean="0"/>
          </a:p>
          <a:p>
            <a:pPr lvl="1"/>
            <a:r>
              <a:rPr lang="ja-JP" altLang="en-US" dirty="0"/>
              <a:t>体細胞分裂時</a:t>
            </a:r>
            <a:r>
              <a:rPr lang="ja-JP" altLang="en-US" dirty="0" smtClean="0"/>
              <a:t>には相互作用しない</a:t>
            </a:r>
            <a:endParaRPr lang="en-US" altLang="ja-JP" dirty="0" smtClean="0"/>
          </a:p>
          <a:p>
            <a:r>
              <a:rPr kumimoji="1" lang="ja-JP" altLang="en-US" dirty="0" smtClean="0"/>
              <a:t>姉妹染色体</a:t>
            </a:r>
            <a:endParaRPr kumimoji="1" lang="en-US" altLang="ja-JP" dirty="0" smtClean="0"/>
          </a:p>
          <a:p>
            <a:pPr lvl="1"/>
            <a:r>
              <a:rPr lang="ja-JP" altLang="en-US" dirty="0"/>
              <a:t>複製</a:t>
            </a:r>
            <a:r>
              <a:rPr lang="ja-JP" altLang="en-US" dirty="0" smtClean="0"/>
              <a:t>の結果できた塩基配列が（ほぼ）まったく同じ染色体</a:t>
            </a:r>
            <a:endParaRPr lang="en-US" altLang="ja-JP" dirty="0" smtClean="0"/>
          </a:p>
          <a:p>
            <a:pPr lvl="1"/>
            <a:r>
              <a:rPr kumimoji="1" lang="en-US" altLang="ja-JP" dirty="0" smtClean="0"/>
              <a:t>M</a:t>
            </a:r>
            <a:r>
              <a:rPr kumimoji="1" lang="ja-JP" altLang="en-US" dirty="0" smtClean="0"/>
              <a:t>期中期まで連結している</a:t>
            </a:r>
            <a:endParaRPr kumimoji="1" lang="en-US" altLang="ja-JP" dirty="0" smtClean="0"/>
          </a:p>
        </p:txBody>
      </p:sp>
    </p:spTree>
    <p:extLst>
      <p:ext uri="{BB962C8B-B14F-4D97-AF65-F5344CB8AC3E}">
        <p14:creationId xmlns:p14="http://schemas.microsoft.com/office/powerpoint/2010/main" val="260353187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511</TotalTime>
  <Words>630</Words>
  <Application>Microsoft Office PowerPoint</Application>
  <PresentationFormat>画面に合わせる (4:3)</PresentationFormat>
  <Paragraphs>82</Paragraphs>
  <Slides>13</Slides>
  <Notes>0</Notes>
  <HiddenSlides>0</HiddenSlides>
  <MMClips>0</MMClips>
  <ScaleCrop>false</ScaleCrop>
  <HeadingPairs>
    <vt:vector size="4" baseType="variant">
      <vt:variant>
        <vt:lpstr>テーマ</vt:lpstr>
      </vt:variant>
      <vt:variant>
        <vt:i4>1</vt:i4>
      </vt:variant>
      <vt:variant>
        <vt:lpstr>スライド タイトル</vt:lpstr>
      </vt:variant>
      <vt:variant>
        <vt:i4>13</vt:i4>
      </vt:variant>
    </vt:vector>
  </HeadingPairs>
  <TitlesOfParts>
    <vt:vector size="14" baseType="lpstr">
      <vt:lpstr>Office テーマ</vt:lpstr>
      <vt:lpstr>20120608</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20120427</dc:title>
  <dc:creator>Ishida</dc:creator>
  <cp:lastModifiedBy>Ishida</cp:lastModifiedBy>
  <cp:revision>56</cp:revision>
  <dcterms:created xsi:type="dcterms:W3CDTF">2012-04-27T00:00:58Z</dcterms:created>
  <dcterms:modified xsi:type="dcterms:W3CDTF">2012-07-23T09:46:36Z</dcterms:modified>
</cp:coreProperties>
</file>