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2" r:id="rId3"/>
    <p:sldId id="313" r:id="rId4"/>
    <p:sldId id="314" r:id="rId5"/>
    <p:sldId id="315" r:id="rId6"/>
    <p:sldId id="316"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660"/>
  </p:normalViewPr>
  <p:slideViewPr>
    <p:cSldViewPr>
      <p:cViewPr varScale="1">
        <p:scale>
          <a:sx n="68" d="100"/>
          <a:sy n="68" d="100"/>
        </p:scale>
        <p:origin x="-157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2012/6/8</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20120601</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04664"/>
            <a:ext cx="8229600" cy="5721499"/>
          </a:xfrm>
        </p:spPr>
        <p:txBody>
          <a:bodyPr/>
          <a:lstStyle/>
          <a:p>
            <a:r>
              <a:rPr kumimoji="1" lang="ja-JP" altLang="en-US" dirty="0" smtClean="0"/>
              <a:t>転写と翻訳</a:t>
            </a:r>
            <a:endParaRPr kumimoji="1" lang="en-US" altLang="ja-JP" dirty="0" smtClean="0"/>
          </a:p>
          <a:p>
            <a:pPr lvl="1"/>
            <a:r>
              <a:rPr lang="ja-JP" altLang="en-US" dirty="0"/>
              <a:t>前回</a:t>
            </a:r>
            <a:r>
              <a:rPr lang="ja-JP" altLang="en-US" dirty="0" smtClean="0"/>
              <a:t>小テスト</a:t>
            </a:r>
            <a:endParaRPr lang="en-US" altLang="ja-JP" dirty="0" smtClean="0"/>
          </a:p>
          <a:p>
            <a:pPr lvl="2"/>
            <a:r>
              <a:rPr kumimoji="1" lang="en-US" altLang="ja-JP" dirty="0" err="1" smtClean="0"/>
              <a:t>Meselson</a:t>
            </a:r>
            <a:r>
              <a:rPr kumimoji="1" lang="en-US" altLang="ja-JP" dirty="0" smtClean="0"/>
              <a:t> </a:t>
            </a:r>
            <a:r>
              <a:rPr lang="en-US" altLang="ja-JP" dirty="0" smtClean="0"/>
              <a:t>- Stahl</a:t>
            </a:r>
            <a:r>
              <a:rPr lang="ja-JP" altLang="en-US" dirty="0" smtClean="0"/>
              <a:t>による半保存的複製の証明</a:t>
            </a:r>
            <a:r>
              <a:rPr lang="ja-JP" altLang="en-US" dirty="0"/>
              <a:t>（</a:t>
            </a:r>
            <a:r>
              <a:rPr kumimoji="1" lang="en-US" altLang="ja-JP" dirty="0" smtClean="0"/>
              <a:t>P120</a:t>
            </a:r>
            <a:r>
              <a:rPr kumimoji="1" lang="ja-JP" altLang="en-US" dirty="0" smtClean="0"/>
              <a:t>）</a:t>
            </a:r>
            <a:endParaRPr kumimoji="1" lang="en-US" altLang="ja-JP" dirty="0" smtClean="0"/>
          </a:p>
          <a:p>
            <a:pPr lvl="3"/>
            <a:r>
              <a:rPr lang="ja-JP" altLang="en-US" dirty="0" smtClean="0"/>
              <a:t>複製と転写の違い</a:t>
            </a:r>
            <a:endParaRPr lang="en-US" altLang="ja-JP" dirty="0" smtClean="0"/>
          </a:p>
          <a:p>
            <a:pPr lvl="4"/>
            <a:r>
              <a:rPr lang="ja-JP" altLang="en-US" dirty="0" smtClean="0"/>
              <a:t>全体（複製）か部分的か</a:t>
            </a:r>
            <a:endParaRPr lang="en-US" altLang="ja-JP" dirty="0" smtClean="0"/>
          </a:p>
          <a:p>
            <a:pPr lvl="4"/>
            <a:r>
              <a:rPr lang="ja-JP" altLang="en-US" dirty="0"/>
              <a:t>合成</a:t>
            </a:r>
            <a:r>
              <a:rPr lang="ja-JP" altLang="en-US" dirty="0" smtClean="0"/>
              <a:t>される</a:t>
            </a:r>
            <a:r>
              <a:rPr lang="ja-JP" altLang="en-US" dirty="0"/>
              <a:t>の</a:t>
            </a:r>
            <a:r>
              <a:rPr lang="ja-JP" altLang="en-US" dirty="0" smtClean="0"/>
              <a:t>が</a:t>
            </a:r>
            <a:r>
              <a:rPr lang="en-US" altLang="ja-JP" dirty="0" smtClean="0"/>
              <a:t>DNA</a:t>
            </a:r>
            <a:r>
              <a:rPr lang="ja-JP" altLang="en-US" dirty="0"/>
              <a:t>（複製</a:t>
            </a:r>
            <a:r>
              <a:rPr lang="ja-JP" altLang="en-US" dirty="0" smtClean="0"/>
              <a:t>）か、</a:t>
            </a:r>
            <a:r>
              <a:rPr lang="en-US" altLang="ja-JP" dirty="0" smtClean="0"/>
              <a:t>RNA</a:t>
            </a:r>
            <a:r>
              <a:rPr lang="ja-JP" altLang="en-US" dirty="0" smtClean="0"/>
              <a:t>か</a:t>
            </a:r>
            <a:endParaRPr lang="en-US" altLang="ja-JP" dirty="0" smtClean="0"/>
          </a:p>
          <a:p>
            <a:pPr lvl="4"/>
            <a:r>
              <a:rPr lang="ja-JP" altLang="en-US" dirty="0" smtClean="0"/>
              <a:t>次世代の細胞へ分子を</a:t>
            </a:r>
            <a:r>
              <a:rPr lang="ja-JP" altLang="en-US" dirty="0"/>
              <a:t>つなぐか（複製）、</a:t>
            </a:r>
            <a:r>
              <a:rPr lang="ja-JP" altLang="en-US" dirty="0" smtClean="0"/>
              <a:t>その細胞で必要なタンパク質を作る</a:t>
            </a:r>
            <a:endParaRPr lang="en-US" altLang="ja-JP" dirty="0" smtClean="0"/>
          </a:p>
          <a:p>
            <a:pPr lvl="4"/>
            <a:r>
              <a:rPr lang="ja-JP" altLang="en-US" dirty="0"/>
              <a:t>２重鎖</a:t>
            </a:r>
            <a:r>
              <a:rPr lang="ja-JP" altLang="en-US" dirty="0" smtClean="0"/>
              <a:t>の分子が</a:t>
            </a:r>
            <a:r>
              <a:rPr lang="ja-JP" altLang="en-US" dirty="0"/>
              <a:t>できるか（複製）、</a:t>
            </a:r>
            <a:r>
              <a:rPr lang="ja-JP" altLang="en-US" dirty="0" smtClean="0"/>
              <a:t>１本鎖の分子ができるか</a:t>
            </a:r>
            <a:endParaRPr lang="en-US" altLang="ja-JP" dirty="0" smtClean="0"/>
          </a:p>
          <a:p>
            <a:pPr lvl="4"/>
            <a:r>
              <a:rPr lang="ja-JP" altLang="en-US" dirty="0"/>
              <a:t>関与</a:t>
            </a:r>
            <a:r>
              <a:rPr lang="ja-JP" altLang="en-US" dirty="0" smtClean="0"/>
              <a:t>する合成酵素、プライマーの必要性</a:t>
            </a:r>
            <a:endParaRPr lang="en-US" altLang="ja-JP" dirty="0" smtClean="0"/>
          </a:p>
          <a:p>
            <a:pPr lvl="4"/>
            <a:r>
              <a:rPr lang="ja-JP" altLang="en-US" dirty="0" smtClean="0"/>
              <a:t>合成後、離れるか、離れないか</a:t>
            </a:r>
            <a:endParaRPr lang="en-US" altLang="ja-JP" dirty="0" smtClean="0"/>
          </a:p>
        </p:txBody>
      </p:sp>
    </p:spTree>
    <p:extLst>
      <p:ext uri="{BB962C8B-B14F-4D97-AF65-F5344CB8AC3E}">
        <p14:creationId xmlns:p14="http://schemas.microsoft.com/office/powerpoint/2010/main" val="3708459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336704"/>
          </a:xfrm>
        </p:spPr>
        <p:txBody>
          <a:bodyPr>
            <a:normAutofit lnSpcReduction="10000"/>
          </a:bodyPr>
          <a:lstStyle/>
          <a:p>
            <a:r>
              <a:rPr kumimoji="1" lang="ja-JP" altLang="en-US" dirty="0" smtClean="0"/>
              <a:t>転写</a:t>
            </a:r>
            <a:endParaRPr kumimoji="1" lang="en-US" altLang="ja-JP" dirty="0" smtClean="0"/>
          </a:p>
          <a:p>
            <a:pPr lvl="1"/>
            <a:r>
              <a:rPr lang="en-US" altLang="ja-JP" dirty="0" smtClean="0"/>
              <a:t>DNA</a:t>
            </a:r>
            <a:r>
              <a:rPr lang="ja-JP" altLang="en-US" dirty="0" smtClean="0"/>
              <a:t>の塩基配列を</a:t>
            </a:r>
            <a:r>
              <a:rPr lang="en-US" altLang="ja-JP" dirty="0" smtClean="0"/>
              <a:t>mRNA</a:t>
            </a:r>
            <a:r>
              <a:rPr lang="ja-JP" altLang="en-US" dirty="0" smtClean="0"/>
              <a:t>の塩基配列に置き換える</a:t>
            </a:r>
            <a:endParaRPr lang="en-US" altLang="ja-JP" dirty="0" smtClean="0"/>
          </a:p>
          <a:p>
            <a:pPr lvl="1"/>
            <a:r>
              <a:rPr kumimoji="1" lang="ja-JP" altLang="en-US" dirty="0"/>
              <a:t>４種類</a:t>
            </a:r>
            <a:r>
              <a:rPr kumimoji="1" lang="ja-JP" altLang="en-US" dirty="0" smtClean="0"/>
              <a:t>の塩基で２０種類のアミノ酸配列を決めなくてはならない。</a:t>
            </a:r>
            <a:endParaRPr kumimoji="1" lang="en-US" altLang="ja-JP" dirty="0" smtClean="0"/>
          </a:p>
          <a:p>
            <a:pPr lvl="2"/>
            <a:r>
              <a:rPr lang="ja-JP" altLang="en-US" dirty="0" smtClean="0"/>
              <a:t>１：１対応＝４種類、２：１対応＝１６種類、３：１対応＝６４種類で決められる→</a:t>
            </a:r>
            <a:endParaRPr lang="en-US" altLang="ja-JP" dirty="0" smtClean="0"/>
          </a:p>
          <a:p>
            <a:pPr lvl="2"/>
            <a:r>
              <a:rPr kumimoji="1" lang="ja-JP" altLang="en-US" dirty="0" smtClean="0"/>
              <a:t>コドンテーブル：</a:t>
            </a:r>
            <a:r>
              <a:rPr kumimoji="1" lang="en-US" altLang="ja-JP" dirty="0" smtClean="0"/>
              <a:t>mRNA</a:t>
            </a:r>
            <a:r>
              <a:rPr kumimoji="1" lang="ja-JP" altLang="en-US" dirty="0" smtClean="0"/>
              <a:t>の塩基配列であることに注意</a:t>
            </a:r>
            <a:endParaRPr kumimoji="1" lang="en-US" altLang="ja-JP" dirty="0" smtClean="0"/>
          </a:p>
          <a:p>
            <a:pPr lvl="2"/>
            <a:r>
              <a:rPr lang="en-US" altLang="ja-JP" dirty="0" smtClean="0"/>
              <a:t>AUG</a:t>
            </a:r>
            <a:r>
              <a:rPr lang="ja-JP" altLang="en-US" dirty="0" smtClean="0"/>
              <a:t>＝</a:t>
            </a:r>
            <a:r>
              <a:rPr lang="en-US" altLang="ja-JP" dirty="0" smtClean="0"/>
              <a:t>Met</a:t>
            </a:r>
            <a:r>
              <a:rPr lang="ja-JP" altLang="en-US" dirty="0" smtClean="0"/>
              <a:t>で開始コドン、</a:t>
            </a:r>
            <a:r>
              <a:rPr lang="en-US" altLang="ja-JP" dirty="0" smtClean="0"/>
              <a:t>UAA/UAG/UGA</a:t>
            </a:r>
            <a:r>
              <a:rPr lang="ja-JP" altLang="en-US" dirty="0" smtClean="0"/>
              <a:t>＝終止コドン（</a:t>
            </a:r>
            <a:r>
              <a:rPr lang="en-US" altLang="ja-JP" dirty="0" smtClean="0"/>
              <a:t>stop codon</a:t>
            </a:r>
            <a:r>
              <a:rPr lang="ja-JP" altLang="en-US" dirty="0" smtClean="0"/>
              <a:t>）→終結因子が結合する</a:t>
            </a:r>
            <a:endParaRPr lang="en-US" altLang="ja-JP" dirty="0" smtClean="0"/>
          </a:p>
          <a:p>
            <a:pPr lvl="2"/>
            <a:r>
              <a:rPr lang="en-US" altLang="ja-JP" dirty="0" smtClean="0"/>
              <a:t>AUG</a:t>
            </a:r>
            <a:r>
              <a:rPr lang="ja-JP" altLang="en-US" dirty="0" smtClean="0"/>
              <a:t>が出てくるまで読み飛ばされる部分、終止コドンの後の部分はからい大きい＝</a:t>
            </a:r>
            <a:r>
              <a:rPr lang="en-US" altLang="ja-JP" dirty="0" err="1" smtClean="0"/>
              <a:t>Untranslated</a:t>
            </a:r>
            <a:r>
              <a:rPr lang="en-US" altLang="ja-JP" dirty="0" smtClean="0"/>
              <a:t> region</a:t>
            </a:r>
            <a:r>
              <a:rPr lang="ja-JP" altLang="en-US" dirty="0"/>
              <a:t>（</a:t>
            </a:r>
            <a:r>
              <a:rPr lang="en-US" altLang="ja-JP" dirty="0" smtClean="0"/>
              <a:t>UTR</a:t>
            </a:r>
            <a:r>
              <a:rPr lang="ja-JP" altLang="en-US" dirty="0" smtClean="0"/>
              <a:t>）</a:t>
            </a:r>
            <a:endParaRPr lang="en-US" altLang="ja-JP" dirty="0" smtClean="0"/>
          </a:p>
          <a:p>
            <a:pPr lvl="2"/>
            <a:r>
              <a:rPr lang="ja-JP" altLang="en-US" dirty="0" smtClean="0"/>
              <a:t>→「</a:t>
            </a:r>
            <a:r>
              <a:rPr lang="en-US" altLang="ja-JP" dirty="0" smtClean="0"/>
              <a:t>DNA</a:t>
            </a:r>
            <a:r>
              <a:rPr lang="ja-JP" altLang="en-US" dirty="0" smtClean="0"/>
              <a:t>分子上でタンパク質のアミノ酸配列に変換される部分」を「遺伝子」とすると</a:t>
            </a:r>
            <a:r>
              <a:rPr lang="en-US" altLang="ja-JP" dirty="0" smtClean="0"/>
              <a:t>DNA</a:t>
            </a:r>
            <a:r>
              <a:rPr lang="ja-JP" altLang="en-US" dirty="0" smtClean="0"/>
              <a:t>＝遺伝子とはかならずしも言えない。</a:t>
            </a:r>
            <a:endParaRPr lang="en-US" altLang="ja-JP" dirty="0" smtClean="0"/>
          </a:p>
        </p:txBody>
      </p:sp>
    </p:spTree>
    <p:extLst>
      <p:ext uri="{BB962C8B-B14F-4D97-AF65-F5344CB8AC3E}">
        <p14:creationId xmlns:p14="http://schemas.microsoft.com/office/powerpoint/2010/main" val="4081607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120680"/>
          </a:xfrm>
        </p:spPr>
        <p:txBody>
          <a:bodyPr>
            <a:normAutofit fontScale="92500" lnSpcReduction="20000"/>
          </a:bodyPr>
          <a:lstStyle/>
          <a:p>
            <a:r>
              <a:rPr lang="ja-JP" altLang="en-US" dirty="0" smtClean="0"/>
              <a:t>発現遺伝子の選択</a:t>
            </a:r>
            <a:endParaRPr lang="en-US" altLang="ja-JP" dirty="0" smtClean="0"/>
          </a:p>
          <a:p>
            <a:pPr lvl="1"/>
            <a:r>
              <a:rPr kumimoji="1" lang="ja-JP" altLang="en-US" dirty="0" smtClean="0"/>
              <a:t>細胞・組織・状況によりできるタンパク質が異なる</a:t>
            </a:r>
            <a:endParaRPr kumimoji="1" lang="en-US" altLang="ja-JP" dirty="0" smtClean="0"/>
          </a:p>
          <a:p>
            <a:r>
              <a:rPr kumimoji="1" lang="ja-JP" altLang="en-US" dirty="0" smtClean="0"/>
              <a:t>転写・翻訳とメンデルの</a:t>
            </a:r>
            <a:r>
              <a:rPr kumimoji="1" lang="ja-JP" altLang="en-US" dirty="0" smtClean="0"/>
              <a:t>法則</a:t>
            </a:r>
            <a:r>
              <a:rPr kumimoji="1" lang="en-US" altLang="ja-JP" dirty="0" smtClean="0"/>
              <a:t>(P183)</a:t>
            </a:r>
            <a:endParaRPr kumimoji="1" lang="en-US" altLang="ja-JP" dirty="0" smtClean="0"/>
          </a:p>
          <a:p>
            <a:pPr lvl="1"/>
            <a:r>
              <a:rPr lang="ja-JP" altLang="en-US" dirty="0"/>
              <a:t>優性の</a:t>
            </a:r>
            <a:r>
              <a:rPr lang="ja-JP" altLang="en-US" dirty="0" smtClean="0"/>
              <a:t>法則に関わる</a:t>
            </a:r>
            <a:endParaRPr lang="en-US" altLang="ja-JP" dirty="0" smtClean="0"/>
          </a:p>
          <a:p>
            <a:pPr lvl="2"/>
            <a:r>
              <a:rPr lang="ja-JP" altLang="en-US" dirty="0"/>
              <a:t>花の色</a:t>
            </a:r>
            <a:r>
              <a:rPr kumimoji="1" lang="ja-JP" altLang="en-US" dirty="0" smtClean="0"/>
              <a:t>を決めるものが２つあり、それらが異なる（ヘテロ）の時、一方の色になる</a:t>
            </a:r>
            <a:r>
              <a:rPr kumimoji="1" lang="en-US" altLang="ja-JP" dirty="0" smtClean="0"/>
              <a:t/>
            </a:r>
            <a:br>
              <a:rPr kumimoji="1" lang="en-US" altLang="ja-JP" dirty="0" smtClean="0"/>
            </a:br>
            <a:r>
              <a:rPr kumimoji="1" lang="ja-JP" altLang="en-US" dirty="0" smtClean="0"/>
              <a:t>（</a:t>
            </a:r>
            <a:r>
              <a:rPr kumimoji="1" lang="en-US" altLang="ja-JP" dirty="0" smtClean="0"/>
              <a:t>ex:</a:t>
            </a:r>
            <a:r>
              <a:rPr kumimoji="1" lang="ja-JP" altLang="en-US" dirty="0" smtClean="0"/>
              <a:t>紫（優性</a:t>
            </a:r>
            <a:r>
              <a:rPr kumimoji="1" lang="en-US" altLang="ja-JP" dirty="0" smtClean="0"/>
              <a:t>:A</a:t>
            </a:r>
            <a:r>
              <a:rPr kumimoji="1" lang="ja-JP" altLang="en-US" dirty="0" smtClean="0"/>
              <a:t>）と白（劣性</a:t>
            </a:r>
            <a:r>
              <a:rPr kumimoji="1" lang="en-US" altLang="ja-JP" dirty="0" smtClean="0"/>
              <a:t>:a</a:t>
            </a:r>
            <a:r>
              <a:rPr kumimoji="1" lang="ja-JP" altLang="en-US" dirty="0" smtClean="0"/>
              <a:t>））</a:t>
            </a:r>
            <a:endParaRPr kumimoji="1" lang="en-US" altLang="ja-JP" dirty="0" smtClean="0"/>
          </a:p>
          <a:p>
            <a:pPr lvl="2"/>
            <a:r>
              <a:rPr lang="en-US" altLang="ja-JP" dirty="0" smtClean="0"/>
              <a:t>F1</a:t>
            </a:r>
            <a:r>
              <a:rPr lang="ja-JP" altLang="en-US" dirty="0" smtClean="0"/>
              <a:t>の色を決める遺伝子が２つ。→</a:t>
            </a:r>
            <a:r>
              <a:rPr lang="en-US" altLang="ja-JP" dirty="0" smtClean="0"/>
              <a:t>ex</a:t>
            </a:r>
            <a:r>
              <a:rPr lang="ja-JP" altLang="en-US" dirty="0" smtClean="0"/>
              <a:t>：プロモーターの塩基配列が違うと花びらができるときにプロモーターに転写因子がくっつけないので</a:t>
            </a:r>
            <a:r>
              <a:rPr lang="en-US" altLang="ja-JP" dirty="0" smtClean="0"/>
              <a:t>RNA</a:t>
            </a:r>
            <a:r>
              <a:rPr lang="ja-JP" altLang="en-US" dirty="0" smtClean="0"/>
              <a:t>合成酵素が結合できない</a:t>
            </a:r>
            <a:endParaRPr lang="en-US" altLang="ja-JP" dirty="0" smtClean="0"/>
          </a:p>
          <a:p>
            <a:pPr lvl="2"/>
            <a:r>
              <a:rPr kumimoji="1" lang="ja-JP" altLang="en-US" dirty="0" smtClean="0"/>
              <a:t>転写・翻訳＝花びらをつくるから花の色を決めよう（たとえば白をベースに紫に染めましょう）となって初めて起ころうとする</a:t>
            </a:r>
            <a:endParaRPr lang="en-US" altLang="ja-JP" dirty="0"/>
          </a:p>
          <a:p>
            <a:pPr lvl="2"/>
            <a:r>
              <a:rPr lang="ja-JP" altLang="en-US" dirty="0" smtClean="0"/>
              <a:t>花ができるという情報が</a:t>
            </a:r>
            <a:r>
              <a:rPr lang="en-US" altLang="ja-JP" dirty="0" smtClean="0"/>
              <a:t>DNA</a:t>
            </a:r>
            <a:r>
              <a:rPr lang="ja-JP" altLang="en-US" dirty="0" smtClean="0"/>
              <a:t>に伝わる＝</a:t>
            </a:r>
            <a:r>
              <a:rPr lang="en-US" altLang="ja-JP" dirty="0" smtClean="0"/>
              <a:t>DNA</a:t>
            </a:r>
            <a:r>
              <a:rPr lang="ja-JP" altLang="en-US" dirty="0" smtClean="0"/>
              <a:t>のプロモーターに転写因子（紫に染める</a:t>
            </a:r>
            <a:r>
              <a:rPr lang="ja-JP" altLang="en-US" dirty="0" smtClean="0"/>
              <a:t>よ～）</a:t>
            </a:r>
            <a:r>
              <a:rPr lang="ja-JP" altLang="en-US" dirty="0" smtClean="0"/>
              <a:t>がくっつく</a:t>
            </a:r>
            <a:endParaRPr lang="en-US" altLang="ja-JP" dirty="0"/>
          </a:p>
          <a:p>
            <a:pPr lvl="2"/>
            <a:r>
              <a:rPr lang="en-US" altLang="ja-JP" dirty="0" smtClean="0"/>
              <a:t>A</a:t>
            </a:r>
            <a:r>
              <a:rPr lang="ja-JP" altLang="en-US" dirty="0" smtClean="0"/>
              <a:t>と</a:t>
            </a:r>
            <a:r>
              <a:rPr lang="en-US" altLang="ja-JP" dirty="0" smtClean="0"/>
              <a:t>a</a:t>
            </a:r>
            <a:r>
              <a:rPr lang="ja-JP" altLang="en-US" dirty="0" smtClean="0"/>
              <a:t>では塩基配列は異なるので</a:t>
            </a:r>
            <a:r>
              <a:rPr lang="en-US" altLang="ja-JP" dirty="0" smtClean="0"/>
              <a:t>a</a:t>
            </a:r>
            <a:r>
              <a:rPr lang="ja-JP" altLang="en-US" dirty="0" err="1" smtClean="0"/>
              <a:t>には</a:t>
            </a:r>
            <a:r>
              <a:rPr lang="ja-JP" altLang="en-US" dirty="0" smtClean="0"/>
              <a:t>くっつかないけど</a:t>
            </a:r>
            <a:r>
              <a:rPr lang="en-US" altLang="ja-JP" dirty="0" smtClean="0"/>
              <a:t>A</a:t>
            </a:r>
            <a:r>
              <a:rPr lang="ja-JP" altLang="en-US" dirty="0" err="1" smtClean="0"/>
              <a:t>には</a:t>
            </a:r>
            <a:r>
              <a:rPr lang="ja-JP" altLang="en-US" dirty="0" smtClean="0"/>
              <a:t>くっつく</a:t>
            </a:r>
            <a:endParaRPr lang="en-US" altLang="ja-JP" dirty="0" smtClean="0"/>
          </a:p>
          <a:p>
            <a:pPr lvl="2"/>
            <a:r>
              <a:rPr lang="ja-JP" altLang="en-US" dirty="0" smtClean="0"/>
              <a:t>紫に染めるよ、という酵素が出来上がる。</a:t>
            </a:r>
            <a:endParaRPr lang="en-US" altLang="ja-JP" dirty="0"/>
          </a:p>
        </p:txBody>
      </p:sp>
    </p:spTree>
    <p:extLst>
      <p:ext uri="{BB962C8B-B14F-4D97-AF65-F5344CB8AC3E}">
        <p14:creationId xmlns:p14="http://schemas.microsoft.com/office/powerpoint/2010/main" val="3055464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457200" y="332656"/>
                <a:ext cx="8229600" cy="6264696"/>
              </a:xfrm>
            </p:spPr>
            <p:txBody>
              <a:bodyPr>
                <a:normAutofit fontScale="77500" lnSpcReduction="20000"/>
              </a:bodyPr>
              <a:lstStyle/>
              <a:p>
                <a:r>
                  <a:rPr kumimoji="1" lang="en-US" altLang="ja-JP" dirty="0" smtClean="0"/>
                  <a:t>DNA</a:t>
                </a:r>
                <a:r>
                  <a:rPr kumimoji="1" lang="ja-JP" altLang="en-US" dirty="0" smtClean="0"/>
                  <a:t>とタンパク質</a:t>
                </a:r>
                <a:endParaRPr kumimoji="1" lang="en-US" altLang="ja-JP" dirty="0" smtClean="0"/>
              </a:p>
              <a:p>
                <a:pPr lvl="1"/>
                <a:r>
                  <a:rPr kumimoji="1" lang="ja-JP" altLang="en-US" dirty="0" smtClean="0"/>
                  <a:t>タンパク質の高次構造は</a:t>
                </a:r>
                <a:r>
                  <a:rPr kumimoji="1" lang="ja-JP" altLang="en-US" u="sng" dirty="0" smtClean="0"/>
                  <a:t>柔軟かつ可塑的</a:t>
                </a:r>
                <a:endParaRPr kumimoji="1" lang="en-US" altLang="ja-JP" dirty="0" smtClean="0"/>
              </a:p>
              <a:p>
                <a:pPr lvl="2"/>
                <a:r>
                  <a:rPr lang="ja-JP" altLang="en-US" dirty="0" smtClean="0"/>
                  <a:t>２万２千種類のたんぱく質が色々な形をとって機能する</a:t>
                </a:r>
                <a:endParaRPr lang="en-US" altLang="ja-JP" dirty="0" smtClean="0"/>
              </a:p>
              <a:p>
                <a:pPr lvl="3"/>
                <a:r>
                  <a:rPr kumimoji="1" lang="ja-JP" altLang="en-US" dirty="0"/>
                  <a:t>タンパク質</a:t>
                </a:r>
                <a:r>
                  <a:rPr kumimoji="1" lang="ja-JP" altLang="en-US" dirty="0" smtClean="0"/>
                  <a:t>のアミノ酸配列</a:t>
                </a:r>
                <a:endParaRPr kumimoji="1" lang="en-US" altLang="ja-JP" dirty="0" smtClean="0"/>
              </a:p>
              <a:p>
                <a:pPr lvl="4"/>
                <a:r>
                  <a:rPr lang="ja-JP" altLang="en-US" dirty="0" smtClean="0"/>
                  <a:t>可能性</a:t>
                </a:r>
                <a:r>
                  <a:rPr lang="ja-JP" altLang="en-US" dirty="0"/>
                  <a:t>として</a:t>
                </a:r>
                <a:r>
                  <a:rPr lang="ja-JP" altLang="en-US" dirty="0" smtClean="0"/>
                  <a:t>は</a:t>
                </a:r>
                <a14:m>
                  <m:oMath xmlns:m="http://schemas.openxmlformats.org/officeDocument/2006/math">
                    <m:sSup>
                      <m:sSupPr>
                        <m:ctrlPr>
                          <a:rPr lang="en-US" altLang="ja-JP" i="1" smtClean="0">
                            <a:latin typeface="Cambria Math"/>
                          </a:rPr>
                        </m:ctrlPr>
                      </m:sSupPr>
                      <m:e>
                        <m:r>
                          <a:rPr lang="en-US" altLang="ja-JP" b="0" i="1" smtClean="0">
                            <a:latin typeface="Cambria Math"/>
                          </a:rPr>
                          <m:t>20</m:t>
                        </m:r>
                      </m:e>
                      <m:sup>
                        <m:r>
                          <a:rPr lang="en-US" altLang="ja-JP" b="0" i="1" smtClean="0">
                            <a:latin typeface="Cambria Math"/>
                          </a:rPr>
                          <m:t>𝑛</m:t>
                        </m:r>
                      </m:sup>
                    </m:sSup>
                  </m:oMath>
                </a14:m>
                <a:r>
                  <a:rPr kumimoji="1" lang="ja-JP" altLang="en-US" dirty="0" err="1" smtClean="0"/>
                  <a:t>、</a:t>
                </a:r>
                <a:r>
                  <a:rPr kumimoji="1" lang="en-US" altLang="ja-JP" dirty="0" smtClean="0"/>
                  <a:t>500</a:t>
                </a:r>
                <a:r>
                  <a:rPr kumimoji="1" lang="ja-JP" altLang="en-US" dirty="0" smtClean="0"/>
                  <a:t>アミノ酸なら</a:t>
                </a:r>
                <a14:m>
                  <m:oMath xmlns:m="http://schemas.openxmlformats.org/officeDocument/2006/math">
                    <m:sSup>
                      <m:sSupPr>
                        <m:ctrlPr>
                          <a:rPr lang="en-US" altLang="ja-JP" i="1">
                            <a:latin typeface="Cambria Math"/>
                          </a:rPr>
                        </m:ctrlPr>
                      </m:sSupPr>
                      <m:e>
                        <m:r>
                          <a:rPr lang="en-US" altLang="ja-JP" i="1">
                            <a:latin typeface="Cambria Math"/>
                          </a:rPr>
                          <m:t>20</m:t>
                        </m:r>
                      </m:e>
                      <m:sup>
                        <m:r>
                          <a:rPr lang="en-US" altLang="ja-JP" b="0" i="1" smtClean="0">
                            <a:latin typeface="Cambria Math"/>
                          </a:rPr>
                          <m:t>500</m:t>
                        </m:r>
                      </m:sup>
                    </m:sSup>
                  </m:oMath>
                </a14:m>
                <a:endParaRPr kumimoji="1" lang="en-US" altLang="ja-JP" dirty="0" smtClean="0"/>
              </a:p>
              <a:p>
                <a:pPr lvl="4"/>
                <a:r>
                  <a:rPr lang="ja-JP" altLang="en-US" dirty="0"/>
                  <a:t>アミノ酸</a:t>
                </a:r>
                <a:r>
                  <a:rPr lang="ja-JP" altLang="en-US" dirty="0" smtClean="0"/>
                  <a:t>の違いは三次構造に反映される</a:t>
                </a:r>
                <a:endParaRPr lang="en-US" altLang="ja-JP" dirty="0" smtClean="0"/>
              </a:p>
              <a:p>
                <a:pPr lvl="2"/>
                <a:r>
                  <a:rPr lang="ja-JP" altLang="en-US" u="sng" dirty="0" smtClean="0"/>
                  <a:t>一</a:t>
                </a:r>
                <a:r>
                  <a:rPr kumimoji="1" lang="ja-JP" altLang="en-US" u="sng" dirty="0" smtClean="0"/>
                  <a:t>次：リボソーム内でのアミノ酸の結合</a:t>
                </a:r>
                <a:endParaRPr lang="en-US" altLang="ja-JP" u="sng" dirty="0" smtClean="0"/>
              </a:p>
              <a:p>
                <a:pPr lvl="3"/>
                <a:r>
                  <a:rPr kumimoji="1" lang="ja-JP" altLang="en-US" dirty="0" smtClean="0"/>
                  <a:t>細胞内でタンパク質が一次構造として存在しない</a:t>
                </a:r>
                <a:endParaRPr lang="en-US" altLang="ja-JP" dirty="0" smtClean="0"/>
              </a:p>
              <a:p>
                <a:pPr lvl="2"/>
                <a:r>
                  <a:rPr lang="ja-JP" altLang="en-US" dirty="0" smtClean="0"/>
                  <a:t>二次：</a:t>
                </a:r>
                <a:r>
                  <a:rPr lang="en-US" altLang="ja-JP" dirty="0" smtClean="0"/>
                  <a:t>α</a:t>
                </a:r>
                <a:r>
                  <a:rPr lang="ja-JP" altLang="en-US" dirty="0" smtClean="0"/>
                  <a:t>ヘリックス</a:t>
                </a:r>
                <a:r>
                  <a:rPr lang="en-US" altLang="ja-JP" dirty="0" smtClean="0"/>
                  <a:t>orβ</a:t>
                </a:r>
                <a:r>
                  <a:rPr lang="ja-JP" altLang="en-US" dirty="0" smtClean="0"/>
                  <a:t>シート構造</a:t>
                </a:r>
                <a:endParaRPr lang="en-US" altLang="ja-JP" dirty="0" smtClean="0"/>
              </a:p>
              <a:p>
                <a:pPr lvl="3"/>
                <a:r>
                  <a:rPr lang="ja-JP" altLang="en-US" dirty="0" smtClean="0"/>
                  <a:t>主鎖の水素結合のこと。ペプチド結合において酸素原子が水素原子を引き付けて一定の構造を決める主鎖の構造をつくる。らせん状や板状を形成</a:t>
                </a:r>
                <a:endParaRPr lang="en-US" altLang="ja-JP" dirty="0" smtClean="0"/>
              </a:p>
              <a:p>
                <a:pPr lvl="3"/>
                <a:r>
                  <a:rPr lang="ja-JP" altLang="en-US" dirty="0" smtClean="0"/>
                  <a:t>水素結合によって形成される部分的な規則的繰り返し構造</a:t>
                </a:r>
                <a:endParaRPr lang="en-US" altLang="ja-JP" dirty="0" smtClean="0"/>
              </a:p>
              <a:p>
                <a:pPr lvl="2"/>
                <a:r>
                  <a:rPr lang="ja-JP" altLang="en-US" u="sng" dirty="0" smtClean="0"/>
                  <a:t>三</a:t>
                </a:r>
                <a:r>
                  <a:rPr kumimoji="1" lang="ja-JP" altLang="en-US" u="sng" dirty="0" smtClean="0"/>
                  <a:t>次：親水性（極性）と疎水性（非極性）</a:t>
                </a:r>
                <a:r>
                  <a:rPr kumimoji="1" lang="ja-JP" altLang="en-US" dirty="0" smtClean="0"/>
                  <a:t>（</a:t>
                </a:r>
                <a:r>
                  <a:rPr kumimoji="1" lang="en-US" altLang="ja-JP" dirty="0" smtClean="0"/>
                  <a:t>P172</a:t>
                </a:r>
                <a:r>
                  <a:rPr kumimoji="1" lang="ja-JP" altLang="en-US" dirty="0" smtClean="0"/>
                  <a:t>）</a:t>
                </a:r>
                <a:endParaRPr kumimoji="1" lang="en-US" altLang="ja-JP" dirty="0" smtClean="0"/>
              </a:p>
              <a:p>
                <a:pPr lvl="3"/>
                <a:r>
                  <a:rPr lang="ja-JP" altLang="en-US" dirty="0"/>
                  <a:t>翻訳</a:t>
                </a:r>
                <a:r>
                  <a:rPr lang="ja-JP" altLang="en-US" dirty="0" smtClean="0"/>
                  <a:t>が終わったタンパク質は疎水性のアミノ酸を内側に封じ込め、親水性のアミノ酸を外側に配置して立体構造を取る</a:t>
                </a:r>
                <a:endParaRPr lang="en-US" altLang="ja-JP" dirty="0" smtClean="0"/>
              </a:p>
              <a:p>
                <a:pPr lvl="4"/>
                <a:r>
                  <a:rPr lang="en-US" altLang="ja-JP" dirty="0"/>
                  <a:t>ex)</a:t>
                </a:r>
                <a:r>
                  <a:rPr lang="en-US" altLang="ja-JP" dirty="0" err="1"/>
                  <a:t>Glu</a:t>
                </a:r>
                <a:r>
                  <a:rPr lang="ja-JP" altLang="en-US" dirty="0"/>
                  <a:t>（</a:t>
                </a:r>
                <a:r>
                  <a:rPr lang="en-US" altLang="ja-JP" dirty="0"/>
                  <a:t>-</a:t>
                </a:r>
                <a:r>
                  <a:rPr lang="ja-JP" altLang="en-US" dirty="0"/>
                  <a:t>）と</a:t>
                </a:r>
                <a:r>
                  <a:rPr lang="en-US" altLang="ja-JP" dirty="0"/>
                  <a:t>Lys</a:t>
                </a:r>
                <a:r>
                  <a:rPr lang="ja-JP" altLang="en-US" dirty="0"/>
                  <a:t>（</a:t>
                </a:r>
                <a:r>
                  <a:rPr lang="en-US" altLang="ja-JP" dirty="0"/>
                  <a:t>+</a:t>
                </a:r>
                <a:r>
                  <a:rPr lang="ja-JP" altLang="en-US" dirty="0"/>
                  <a:t>）が静電的相互作用が働く、水素結合ができる、ファンデルワールス力が働く</a:t>
                </a:r>
                <a:r>
                  <a:rPr lang="en-US" altLang="ja-JP" dirty="0"/>
                  <a:t>etc…</a:t>
                </a:r>
              </a:p>
              <a:p>
                <a:pPr lvl="3"/>
                <a:r>
                  <a:rPr lang="ja-JP" altLang="en-US" dirty="0"/>
                  <a:t>多くの不安定な構造の中で色々な構造を取り得るが、温度や</a:t>
                </a:r>
                <a:r>
                  <a:rPr lang="en-US" altLang="ja-JP" dirty="0"/>
                  <a:t>pH</a:t>
                </a:r>
                <a:r>
                  <a:rPr lang="ja-JP" altLang="en-US" dirty="0"/>
                  <a:t>等の環境において一番安定な単一の構造を形成する。側鎖間の様々な相互作用（非共有的な相互作用。共有結合では決してない）の結果、熱力学的に最も安定な構造に</a:t>
                </a:r>
                <a:r>
                  <a:rPr lang="ja-JP" altLang="en-US" dirty="0" smtClean="0"/>
                  <a:t>落ち着く</a:t>
                </a:r>
                <a:r>
                  <a:rPr lang="en-US" altLang="ja-JP" dirty="0" smtClean="0"/>
                  <a:t>(P174)</a:t>
                </a:r>
              </a:p>
              <a:p>
                <a:pPr lvl="2"/>
                <a:r>
                  <a:rPr lang="ja-JP" altLang="en-US" smtClean="0"/>
                  <a:t>四次：</a:t>
                </a:r>
                <a:r>
                  <a:rPr lang="ja-JP" altLang="en-US"/>
                  <a:t>三次</a:t>
                </a:r>
                <a:r>
                  <a:rPr lang="ja-JP" altLang="en-US" smtClean="0"/>
                  <a:t>構造</a:t>
                </a:r>
                <a:r>
                  <a:rPr lang="ja-JP" altLang="en-US" dirty="0" smtClean="0"/>
                  <a:t>をとった複数のタンパク質が一定の結合様式で複合体を形成したもの</a:t>
                </a:r>
                <a:endParaRPr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332656"/>
                <a:ext cx="8229600" cy="6264696"/>
              </a:xfrm>
              <a:blipFill rotWithShape="1">
                <a:blip r:embed="rId2"/>
                <a:stretch>
                  <a:fillRect l="-1037" t="-233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055464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457200" y="332656"/>
                <a:ext cx="8229600" cy="5793507"/>
              </a:xfrm>
            </p:spPr>
            <p:txBody>
              <a:bodyPr>
                <a:normAutofit lnSpcReduction="10000"/>
              </a:bodyPr>
              <a:lstStyle/>
              <a:p>
                <a:r>
                  <a:rPr kumimoji="1" lang="ja-JP" altLang="en-US" dirty="0" smtClean="0"/>
                  <a:t>タンパク質</a:t>
                </a:r>
                <a:endParaRPr kumimoji="1" lang="en-US" altLang="ja-JP" dirty="0" smtClean="0"/>
              </a:p>
              <a:p>
                <a:pPr lvl="2"/>
                <a:r>
                  <a:rPr lang="ja-JP" altLang="en-US" dirty="0"/>
                  <a:t>細胞内</a:t>
                </a:r>
                <a:r>
                  <a:rPr lang="ja-JP" altLang="en-US" dirty="0" smtClean="0"/>
                  <a:t>のような一定の条件では熱力学的に安定な一定の構造</a:t>
                </a:r>
                <a:endParaRPr lang="en-US" altLang="ja-JP" dirty="0" smtClean="0"/>
              </a:p>
              <a:p>
                <a:pPr lvl="3"/>
                <a:r>
                  <a:rPr kumimoji="1" lang="ja-JP" altLang="en-US" dirty="0" smtClean="0"/>
                  <a:t>弱い力（非共有結合）の集積</a:t>
                </a:r>
                <a:endParaRPr kumimoji="1" lang="en-US" altLang="ja-JP" dirty="0" smtClean="0"/>
              </a:p>
              <a:p>
                <a:pPr lvl="3"/>
                <a:r>
                  <a:rPr lang="ja-JP" altLang="en-US" dirty="0" smtClean="0"/>
                  <a:t>可能性</a:t>
                </a:r>
                <a:r>
                  <a:rPr lang="ja-JP" altLang="en-US" dirty="0"/>
                  <a:t>としては</a:t>
                </a:r>
                <a14:m>
                  <m:oMath xmlns:m="http://schemas.openxmlformats.org/officeDocument/2006/math">
                    <m:sSup>
                      <m:sSupPr>
                        <m:ctrlPr>
                          <a:rPr lang="en-US" altLang="ja-JP" i="1">
                            <a:latin typeface="Cambria Math"/>
                          </a:rPr>
                        </m:ctrlPr>
                      </m:sSupPr>
                      <m:e>
                        <m:r>
                          <a:rPr lang="en-US" altLang="ja-JP" i="1">
                            <a:latin typeface="Cambria Math"/>
                          </a:rPr>
                          <m:t>20</m:t>
                        </m:r>
                      </m:e>
                      <m:sup>
                        <m:r>
                          <a:rPr lang="en-US" altLang="ja-JP" i="1">
                            <a:latin typeface="Cambria Math"/>
                          </a:rPr>
                          <m:t>𝑛</m:t>
                        </m:r>
                      </m:sup>
                    </m:sSup>
                  </m:oMath>
                </a14:m>
                <a:r>
                  <a:rPr lang="ja-JP" altLang="en-US" dirty="0" err="1"/>
                  <a:t>、</a:t>
                </a:r>
                <a:r>
                  <a:rPr lang="en-US" altLang="ja-JP" dirty="0"/>
                  <a:t>500</a:t>
                </a:r>
                <a:r>
                  <a:rPr lang="ja-JP" altLang="en-US" dirty="0"/>
                  <a:t>アミノ酸なら</a:t>
                </a:r>
                <a14:m>
                  <m:oMath xmlns:m="http://schemas.openxmlformats.org/officeDocument/2006/math">
                    <m:sSup>
                      <m:sSupPr>
                        <m:ctrlPr>
                          <a:rPr lang="en-US" altLang="ja-JP" i="1">
                            <a:latin typeface="Cambria Math"/>
                          </a:rPr>
                        </m:ctrlPr>
                      </m:sSupPr>
                      <m:e>
                        <m:r>
                          <a:rPr lang="en-US" altLang="ja-JP" i="1">
                            <a:latin typeface="Cambria Math"/>
                          </a:rPr>
                          <m:t>20</m:t>
                        </m:r>
                      </m:e>
                      <m:sup>
                        <m:r>
                          <a:rPr lang="en-US" altLang="ja-JP" i="1">
                            <a:latin typeface="Cambria Math"/>
                          </a:rPr>
                          <m:t>500</m:t>
                        </m:r>
                      </m:sup>
                    </m:sSup>
                  </m:oMath>
                </a14:m>
                <a:endParaRPr lang="en-US" altLang="ja-JP" dirty="0" smtClean="0"/>
              </a:p>
              <a:p>
                <a:pPr lvl="3"/>
                <a:r>
                  <a:rPr lang="ja-JP" altLang="en-US" dirty="0"/>
                  <a:t>アミノ酸の違いは三次構造に</a:t>
                </a:r>
                <a:r>
                  <a:rPr lang="ja-JP" altLang="en-US"/>
                  <a:t>反映</a:t>
                </a:r>
                <a:r>
                  <a:rPr lang="ja-JP" altLang="en-US" smtClean="0"/>
                  <a:t>される</a:t>
                </a:r>
                <a:endParaRPr kumimoji="1" lang="en-US" altLang="ja-JP" dirty="0" smtClean="0"/>
              </a:p>
              <a:p>
                <a:pPr lvl="2"/>
                <a:r>
                  <a:rPr lang="ja-JP" altLang="en-US" dirty="0"/>
                  <a:t>タンパク質の安定な形はすべて違う</a:t>
                </a:r>
              </a:p>
              <a:p>
                <a:pPr lvl="2"/>
                <a:r>
                  <a:rPr lang="ja-JP" altLang="en-US" dirty="0"/>
                  <a:t>無数にあり得る基質分子に対してフィットする形になれる→基質特異性</a:t>
                </a:r>
                <a:endParaRPr kumimoji="1" lang="en-US" altLang="ja-JP" dirty="0" smtClean="0"/>
              </a:p>
              <a:p>
                <a:pPr lvl="1"/>
                <a:r>
                  <a:rPr lang="ja-JP" altLang="en-US" dirty="0" smtClean="0"/>
                  <a:t>酵素</a:t>
                </a:r>
                <a:endParaRPr lang="en-US" altLang="ja-JP" dirty="0" smtClean="0"/>
              </a:p>
              <a:p>
                <a:pPr lvl="2"/>
                <a:r>
                  <a:rPr lang="ja-JP" altLang="en-US" dirty="0" smtClean="0"/>
                  <a:t>生体内の化学反応（代謝）を進行させる生体触媒。分子の形を変える手助けをする。効率（速度）を高める。</a:t>
                </a:r>
                <a:r>
                  <a:rPr lang="ja-JP" altLang="en-US" u="sng" dirty="0" smtClean="0"/>
                  <a:t>反応に必要とされる活性化エネルギーを低下させる。</a:t>
                </a:r>
                <a:endParaRPr lang="en-US" altLang="ja-JP" dirty="0" smtClean="0"/>
              </a:p>
              <a:p>
                <a:pPr lvl="1"/>
                <a:r>
                  <a:rPr kumimoji="1" lang="ja-JP" altLang="en-US" dirty="0" smtClean="0"/>
                  <a:t>構造</a:t>
                </a:r>
                <a:r>
                  <a:rPr kumimoji="1" lang="ja-JP" altLang="en-US" dirty="0"/>
                  <a:t>タンパク質</a:t>
                </a: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332656"/>
                <a:ext cx="8229600" cy="5793507"/>
              </a:xfrm>
              <a:blipFill rotWithShape="1">
                <a:blip r:embed="rId2"/>
                <a:stretch>
                  <a:fillRect l="-1630" t="-2737" r="-88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0554641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TotalTime>
  <Words>691</Words>
  <Application>Microsoft Office PowerPoint</Application>
  <PresentationFormat>画面に合わせる (4:3)</PresentationFormat>
  <Paragraphs>55</Paragraphs>
  <Slides>6</Slides>
  <Notes>0</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Office テーマ</vt:lpstr>
      <vt:lpstr>20120601</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59</cp:revision>
  <dcterms:created xsi:type="dcterms:W3CDTF">2012-04-27T00:00:58Z</dcterms:created>
  <dcterms:modified xsi:type="dcterms:W3CDTF">2012-06-08T00:50:28Z</dcterms:modified>
</cp:coreProperties>
</file>