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-14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2012/5/25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20120525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575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kumimoji="1" lang="ja-JP" altLang="en-US" dirty="0" smtClean="0"/>
              <a:t>プリント</a:t>
            </a:r>
            <a:r>
              <a:rPr kumimoji="1" lang="ja-JP" altLang="en-US" dirty="0" smtClean="0"/>
              <a:t>Ｐ１</a:t>
            </a:r>
            <a:r>
              <a:rPr lang="ja-JP" altLang="en-US" dirty="0" smtClean="0"/>
              <a:t>４８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転写が起こるときはプロモーター領域内に使う</a:t>
            </a:r>
            <a:r>
              <a:rPr kumimoji="1" lang="en-US" altLang="ja-JP" dirty="0" smtClean="0"/>
              <a:t>DNA</a:t>
            </a:r>
            <a:r>
              <a:rPr kumimoji="1" lang="ja-JP" altLang="en-US" dirty="0" smtClean="0"/>
              <a:t>鋳型を決めてくれる。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出来上がったものを</a:t>
            </a:r>
            <a:r>
              <a:rPr lang="en-US" altLang="ja-JP" dirty="0" smtClean="0"/>
              <a:t>mRNA</a:t>
            </a:r>
            <a:r>
              <a:rPr lang="ja-JP" altLang="en-US" dirty="0" smtClean="0"/>
              <a:t>（メッセンジャー</a:t>
            </a:r>
            <a:r>
              <a:rPr lang="en-US" altLang="ja-JP" dirty="0" smtClean="0"/>
              <a:t>RNA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ターミネーター領域まで転写が起こる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en-US" altLang="ja-JP" dirty="0" smtClean="0"/>
              <a:t>RNA</a:t>
            </a:r>
            <a:r>
              <a:rPr kumimoji="1" lang="ja-JP" altLang="en-US" dirty="0" smtClean="0"/>
              <a:t>合成酵素は初めから機能するが</a:t>
            </a:r>
            <a:r>
              <a:rPr kumimoji="1" lang="en-US" altLang="ja-JP" dirty="0" smtClean="0"/>
              <a:t>DNA</a:t>
            </a:r>
            <a:r>
              <a:rPr kumimoji="1" lang="ja-JP" altLang="en-US" dirty="0" smtClean="0"/>
              <a:t>合成酵素は機能しない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DNA</a:t>
            </a:r>
            <a:r>
              <a:rPr lang="ja-JP" altLang="en-US" dirty="0"/>
              <a:t>合成</a:t>
            </a:r>
            <a:r>
              <a:rPr lang="ja-JP" altLang="en-US" dirty="0" smtClean="0"/>
              <a:t>酵素はプライマーゼが必要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83923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kumimoji="1" lang="ja-JP" altLang="en-US" dirty="0" smtClean="0"/>
              <a:t>前回の小テスト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DNA</a:t>
            </a:r>
            <a:r>
              <a:rPr lang="ja-JP" altLang="en-US" dirty="0" smtClean="0"/>
              <a:t>と</a:t>
            </a:r>
            <a:r>
              <a:rPr lang="en-US" altLang="ja-JP" dirty="0" smtClean="0"/>
              <a:t>RNA</a:t>
            </a:r>
            <a:r>
              <a:rPr lang="ja-JP" altLang="en-US" dirty="0" smtClean="0"/>
              <a:t>の違い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DNA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本鎖、</a:t>
            </a:r>
            <a:r>
              <a:rPr kumimoji="1" lang="en-US" altLang="ja-JP" dirty="0" smtClean="0"/>
              <a:t>RNA</a:t>
            </a:r>
            <a:r>
              <a:rPr kumimoji="1" lang="ja-JP" altLang="en-US" dirty="0" smtClean="0"/>
              <a:t>は１</a:t>
            </a:r>
            <a:r>
              <a:rPr lang="ja-JP" altLang="en-US" dirty="0" smtClean="0"/>
              <a:t>本鎖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DNA(A,C,G,T) RNA(A,C,G,U)</a:t>
            </a:r>
          </a:p>
        </p:txBody>
      </p:sp>
    </p:spTree>
    <p:extLst>
      <p:ext uri="{BB962C8B-B14F-4D97-AF65-F5344CB8AC3E}">
        <p14:creationId xmlns:p14="http://schemas.microsoft.com/office/powerpoint/2010/main" val="318771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kumimoji="1" lang="ja-JP" altLang="en-US" dirty="0" smtClean="0"/>
              <a:t>転写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DNA</a:t>
            </a:r>
            <a:r>
              <a:rPr lang="ja-JP" altLang="en-US" dirty="0" smtClean="0"/>
              <a:t>の</a:t>
            </a:r>
            <a:r>
              <a:rPr lang="en-US" altLang="ja-JP" dirty="0" smtClean="0"/>
              <a:t>A,C,G,T</a:t>
            </a:r>
            <a:r>
              <a:rPr lang="ja-JP" altLang="en-US" dirty="0" smtClean="0"/>
              <a:t>の</a:t>
            </a:r>
            <a:r>
              <a:rPr lang="en-US" altLang="ja-JP" dirty="0" smtClean="0"/>
              <a:t>4</a:t>
            </a:r>
            <a:r>
              <a:rPr lang="ja-JP" altLang="en-US" dirty="0" smtClean="0"/>
              <a:t>種類の塩基の並びを</a:t>
            </a:r>
            <a:r>
              <a:rPr lang="en-US" altLang="ja-JP" dirty="0" smtClean="0"/>
              <a:t>RNA</a:t>
            </a:r>
            <a:r>
              <a:rPr lang="ja-JP" altLang="en-US" dirty="0" smtClean="0"/>
              <a:t>の</a:t>
            </a:r>
            <a:r>
              <a:rPr lang="en-US" altLang="ja-JP" dirty="0" smtClean="0"/>
              <a:t>A,C,G,U</a:t>
            </a:r>
            <a:r>
              <a:rPr lang="ja-JP" altLang="en-US" dirty="0" smtClean="0"/>
              <a:t>の並びに置き換える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タンパク質：</a:t>
            </a:r>
            <a:r>
              <a:rPr kumimoji="1" lang="en-US" altLang="ja-JP" dirty="0" smtClean="0"/>
              <a:t>20</a:t>
            </a:r>
            <a:r>
              <a:rPr kumimoji="1" lang="ja-JP" altLang="en-US" dirty="0"/>
              <a:t>種類</a:t>
            </a:r>
            <a:r>
              <a:rPr kumimoji="1" lang="ja-JP" altLang="en-US" dirty="0" smtClean="0"/>
              <a:t>のアミノ酸の並び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18771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en-US" altLang="ja-JP" dirty="0" err="1" smtClean="0"/>
              <a:t>tRNA</a:t>
            </a:r>
            <a:r>
              <a:rPr lang="ja-JP" altLang="en-US" dirty="0" smtClean="0"/>
              <a:t>とリボソーム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リボソーム</a:t>
            </a:r>
            <a:endParaRPr kumimoji="1" lang="en-US" altLang="ja-JP" dirty="0" smtClean="0"/>
          </a:p>
          <a:p>
            <a:pPr lvl="2"/>
            <a:r>
              <a:rPr lang="en-US" altLang="ja-JP" dirty="0"/>
              <a:t>50</a:t>
            </a:r>
            <a:r>
              <a:rPr lang="ja-JP" altLang="en-US" dirty="0"/>
              <a:t>個ほどのタンパク質が</a:t>
            </a:r>
            <a:r>
              <a:rPr lang="ja-JP" altLang="en-US" dirty="0" smtClean="0"/>
              <a:t>集まっている場所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大ユニットと小ユニットで分けられ、その中にトンネル（</a:t>
            </a:r>
            <a:r>
              <a:rPr lang="en-US" altLang="ja-JP" dirty="0" smtClean="0"/>
              <a:t>mRNA</a:t>
            </a:r>
            <a:r>
              <a:rPr lang="ja-JP" altLang="en-US" dirty="0" smtClean="0"/>
              <a:t>結合部位：</a:t>
            </a:r>
            <a:r>
              <a:rPr lang="en-US" altLang="ja-JP" dirty="0" smtClean="0"/>
              <a:t>mRNA</a:t>
            </a:r>
            <a:r>
              <a:rPr lang="ja-JP" altLang="en-US" dirty="0" smtClean="0"/>
              <a:t>を挟み込む場所）が出来ており、その中にくぼみが</a:t>
            </a:r>
            <a:r>
              <a:rPr lang="en-US" altLang="ja-JP" dirty="0" smtClean="0"/>
              <a:t>E,P,A</a:t>
            </a:r>
            <a:r>
              <a:rPr lang="ja-JP" altLang="en-US" dirty="0" smtClean="0"/>
              <a:t>部位の３つある。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tRNA</a:t>
            </a:r>
            <a:endParaRPr lang="en-US" altLang="ja-JP" dirty="0" smtClean="0"/>
          </a:p>
          <a:p>
            <a:pPr lvl="2"/>
            <a:r>
              <a:rPr lang="ja-JP" altLang="en-US" dirty="0"/>
              <a:t>アミノ</a:t>
            </a:r>
            <a:r>
              <a:rPr lang="ja-JP" altLang="en-US" dirty="0" smtClean="0"/>
              <a:t>酸付加部位とアンチコドン領域からなる</a:t>
            </a:r>
            <a:endParaRPr lang="en-US" altLang="ja-JP" dirty="0" smtClean="0"/>
          </a:p>
          <a:p>
            <a:pPr lvl="2"/>
            <a:r>
              <a:rPr lang="ja-JP" altLang="en-US" dirty="0"/>
              <a:t>高次</a:t>
            </a:r>
            <a:r>
              <a:rPr lang="ja-JP" altLang="en-US" dirty="0" smtClean="0"/>
              <a:t>構造をとる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付加されるアミノ酸は先端の配列で決められる</a:t>
            </a:r>
            <a:endParaRPr lang="en-US" altLang="ja-JP" dirty="0" smtClean="0"/>
          </a:p>
          <a:p>
            <a:pPr lvl="3"/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18771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ja-JP" altLang="en-US" dirty="0" smtClean="0"/>
              <a:t>リボソーム内での</a:t>
            </a:r>
            <a:r>
              <a:rPr lang="en-US" altLang="ja-JP" dirty="0" err="1" smtClean="0"/>
              <a:t>tRNA</a:t>
            </a:r>
            <a:r>
              <a:rPr lang="ja-JP" altLang="en-US" dirty="0" smtClean="0"/>
              <a:t>と</a:t>
            </a:r>
            <a:r>
              <a:rPr lang="en-US" altLang="ja-JP" dirty="0" smtClean="0"/>
              <a:t>mRNA</a:t>
            </a:r>
            <a:r>
              <a:rPr lang="ja-JP" altLang="en-US" dirty="0" smtClean="0"/>
              <a:t>の相互作用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mRNA</a:t>
            </a:r>
            <a:r>
              <a:rPr kumimoji="1" lang="ja-JP" altLang="en-US" dirty="0" smtClean="0"/>
              <a:t>を通過する</a:t>
            </a:r>
            <a:r>
              <a:rPr kumimoji="1" lang="en-US" altLang="ja-JP" dirty="0" err="1" smtClean="0"/>
              <a:t>tRNA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mRNA</a:t>
            </a:r>
            <a:r>
              <a:rPr lang="ja-JP" altLang="en-US" dirty="0" smtClean="0"/>
              <a:t>の塩基配列（コドン）に相補的塩基対を形成できる</a:t>
            </a:r>
            <a:r>
              <a:rPr lang="en-US" altLang="ja-JP" dirty="0" err="1" smtClean="0"/>
              <a:t>tRNA</a:t>
            </a:r>
            <a:r>
              <a:rPr lang="ja-JP" altLang="en-US" dirty="0" smtClean="0"/>
              <a:t>の先端の塩基配列（アンチコドン）がはまりこむ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リボソーム内の</a:t>
            </a:r>
            <a:r>
              <a:rPr lang="en-US" altLang="ja-JP" dirty="0" smtClean="0"/>
              <a:t>P</a:t>
            </a:r>
            <a:r>
              <a:rPr lang="ja-JP" altLang="en-US" dirty="0"/>
              <a:t>部位（ペプチジル</a:t>
            </a:r>
            <a:r>
              <a:rPr lang="ja-JP" altLang="en-US" dirty="0" smtClean="0"/>
              <a:t>部位）に</a:t>
            </a:r>
            <a:r>
              <a:rPr lang="en-US" altLang="ja-JP" dirty="0" err="1" smtClean="0"/>
              <a:t>tRNA</a:t>
            </a:r>
            <a:r>
              <a:rPr lang="ja-JP" altLang="en-US" dirty="0" smtClean="0"/>
              <a:t>が入り込んで、</a:t>
            </a:r>
            <a:r>
              <a:rPr lang="en-US" altLang="ja-JP" dirty="0" smtClean="0"/>
              <a:t>mRNA</a:t>
            </a:r>
            <a:r>
              <a:rPr lang="ja-JP" altLang="en-US" dirty="0" smtClean="0"/>
              <a:t>結合部位の中を</a:t>
            </a:r>
            <a:r>
              <a:rPr lang="en-US" altLang="ja-JP" dirty="0" smtClean="0"/>
              <a:t>mRNA</a:t>
            </a:r>
            <a:r>
              <a:rPr lang="ja-JP" altLang="en-US" dirty="0" smtClean="0"/>
              <a:t>が通過して塩基配列を読んでいく形</a:t>
            </a:r>
            <a:endParaRPr lang="en-US" altLang="ja-JP" dirty="0" smtClean="0"/>
          </a:p>
          <a:p>
            <a:pPr lvl="2"/>
            <a:r>
              <a:rPr kumimoji="1" lang="ja-JP" altLang="en-US" dirty="0"/>
              <a:t>はまりこむ</a:t>
            </a:r>
            <a:r>
              <a:rPr kumimoji="1" lang="ja-JP" altLang="en-US" dirty="0" smtClean="0"/>
              <a:t>とペプチド結合が作られる</a:t>
            </a:r>
            <a:endParaRPr kumimoji="1" lang="en-US" altLang="ja-JP" dirty="0" smtClean="0"/>
          </a:p>
          <a:p>
            <a:pPr lvl="2"/>
            <a:endParaRPr lang="en-US" altLang="ja-JP" dirty="0"/>
          </a:p>
          <a:p>
            <a:pPr lvl="2"/>
            <a:r>
              <a:rPr kumimoji="1" lang="ja-JP" altLang="en-US" dirty="0" smtClean="0"/>
              <a:t>詳しくは動画で</a:t>
            </a:r>
            <a:endParaRPr kumimoji="1" lang="en-US" altLang="ja-JP" dirty="0" smtClean="0"/>
          </a:p>
          <a:p>
            <a:pPr lvl="3"/>
            <a:r>
              <a:rPr lang="en-US" altLang="ja-JP" dirty="0"/>
              <a:t>http://www.youtube.com/watch?v=Ikq9AcBcohA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99407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kumimoji="1" lang="ja-JP" altLang="en-US" dirty="0" smtClean="0"/>
              <a:t>コドンテーブル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DNA</a:t>
            </a:r>
            <a:r>
              <a:rPr lang="ja-JP" altLang="en-US" dirty="0" smtClean="0"/>
              <a:t>の塩基配列情報が</a:t>
            </a:r>
            <a:r>
              <a:rPr lang="en-US" altLang="ja-JP" dirty="0" smtClean="0"/>
              <a:t>mRNA</a:t>
            </a:r>
            <a:r>
              <a:rPr lang="ja-JP" altLang="en-US" dirty="0" smtClean="0"/>
              <a:t>と</a:t>
            </a:r>
            <a:r>
              <a:rPr lang="en-US" altLang="ja-JP" dirty="0" err="1" smtClean="0"/>
              <a:t>tRNA</a:t>
            </a:r>
            <a:r>
              <a:rPr lang="ja-JP" altLang="en-US" dirty="0" smtClean="0"/>
              <a:t>を介してタンパク質のアミノ酸配列に変換される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あく</a:t>
            </a:r>
            <a:r>
              <a:rPr kumimoji="1" lang="ja-JP" altLang="en-US" dirty="0" smtClean="0"/>
              <a:t>まで「</a:t>
            </a:r>
            <a:r>
              <a:rPr kumimoji="1" lang="en-US" altLang="ja-JP" dirty="0" smtClean="0"/>
              <a:t>mRNA</a:t>
            </a:r>
            <a:r>
              <a:rPr kumimoji="1" lang="ja-JP" altLang="en-US" dirty="0" smtClean="0"/>
              <a:t>の塩基配列」である</a:t>
            </a:r>
            <a:endParaRPr kumimoji="1" lang="en-US" altLang="ja-JP" dirty="0" smtClean="0"/>
          </a:p>
          <a:p>
            <a:pPr lvl="2"/>
            <a:r>
              <a:rPr lang="ja-JP" altLang="en-US" dirty="0"/>
              <a:t>開始</a:t>
            </a:r>
            <a:r>
              <a:rPr lang="ja-JP" altLang="en-US" dirty="0" smtClean="0"/>
              <a:t>コドン：</a:t>
            </a:r>
            <a:r>
              <a:rPr lang="en-US" altLang="ja-JP" dirty="0" smtClean="0"/>
              <a:t>AUG</a:t>
            </a:r>
            <a:r>
              <a:rPr lang="ja-JP" altLang="en-US" dirty="0" smtClean="0"/>
              <a:t>→メチオニン</a:t>
            </a:r>
            <a:endParaRPr lang="en-US" altLang="ja-JP" dirty="0" smtClean="0"/>
          </a:p>
          <a:p>
            <a:pPr lvl="2"/>
            <a:r>
              <a:rPr kumimoji="1" lang="ja-JP" altLang="en-US" dirty="0"/>
              <a:t>終始</a:t>
            </a:r>
            <a:r>
              <a:rPr kumimoji="1" lang="ja-JP" altLang="en-US" dirty="0" smtClean="0"/>
              <a:t>コドン：</a:t>
            </a:r>
            <a:r>
              <a:rPr kumimoji="1" lang="en-US" altLang="ja-JP" dirty="0" smtClean="0"/>
              <a:t>UAA,UAG,UGA</a:t>
            </a:r>
          </a:p>
          <a:p>
            <a:pPr lvl="2"/>
            <a:r>
              <a:rPr lang="ja-JP" altLang="en-US" dirty="0" smtClean="0"/>
              <a:t>開始コドンより前、終始コドンより後ろ：</a:t>
            </a:r>
            <a:r>
              <a:rPr lang="en-US" altLang="ja-JP" dirty="0" smtClean="0"/>
              <a:t>UTR</a:t>
            </a:r>
          </a:p>
          <a:p>
            <a:pPr lvl="3"/>
            <a:r>
              <a:rPr kumimoji="1" lang="ja-JP" altLang="en-US" dirty="0" smtClean="0"/>
              <a:t>アミノ酸配列に翻訳されない</a:t>
            </a:r>
            <a:r>
              <a:rPr kumimoji="1" lang="en-US" altLang="ja-JP" dirty="0" err="1" smtClean="0"/>
              <a:t>Untranslated</a:t>
            </a:r>
            <a:r>
              <a:rPr kumimoji="1" lang="en-US" altLang="ja-JP" dirty="0" smtClean="0"/>
              <a:t> region</a:t>
            </a:r>
          </a:p>
          <a:p>
            <a:pPr lvl="2"/>
            <a:r>
              <a:rPr lang="ja-JP" altLang="en-US" dirty="0"/>
              <a:t>開始</a:t>
            </a:r>
            <a:r>
              <a:rPr lang="ja-JP" altLang="en-US" dirty="0" smtClean="0"/>
              <a:t>コドン～終始コドン：遺伝子</a:t>
            </a:r>
            <a:endParaRPr lang="en-US" altLang="ja-JP" dirty="0" smtClean="0"/>
          </a:p>
          <a:p>
            <a:pPr lvl="3"/>
            <a:r>
              <a:rPr kumimoji="1" lang="ja-JP" altLang="en-US" dirty="0"/>
              <a:t>タンパク質</a:t>
            </a:r>
            <a:r>
              <a:rPr kumimoji="1" lang="ja-JP" altLang="en-US" dirty="0" smtClean="0"/>
              <a:t>のアミノ酸配列に変換される部分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99407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kumimoji="1" lang="ja-JP" altLang="en-US" dirty="0" smtClean="0"/>
              <a:t>転写される部位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ヒト：</a:t>
            </a:r>
            <a:r>
              <a:rPr kumimoji="1" lang="en-US" altLang="ja-JP" dirty="0" smtClean="0"/>
              <a:t>30</a:t>
            </a:r>
            <a:r>
              <a:rPr lang="ja-JP" altLang="en-US" dirty="0" smtClean="0"/>
              <a:t>億（</a:t>
            </a:r>
            <a:r>
              <a:rPr lang="en-US" altLang="ja-JP" dirty="0" smtClean="0"/>
              <a:t>=3×10^9</a:t>
            </a:r>
            <a:r>
              <a:rPr lang="ja-JP" altLang="en-US" dirty="0" smtClean="0"/>
              <a:t>のヌクレオチド）</a:t>
            </a:r>
            <a:endParaRPr lang="en-US" altLang="ja-JP" dirty="0" smtClean="0"/>
          </a:p>
          <a:p>
            <a:pPr lvl="1"/>
            <a:r>
              <a:rPr kumimoji="1" lang="en-US" altLang="ja-JP" dirty="0"/>
              <a:t>3</a:t>
            </a:r>
            <a:r>
              <a:rPr kumimoji="1" lang="ja-JP" altLang="en-US" dirty="0"/>
              <a:t>個</a:t>
            </a:r>
            <a:r>
              <a:rPr kumimoji="1" lang="ja-JP" altLang="en-US" dirty="0" smtClean="0"/>
              <a:t>のヌクレオチドが１つのアミノ酸に対応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タンパク質</a:t>
            </a:r>
            <a:r>
              <a:rPr lang="ja-JP" altLang="en-US" dirty="0" smtClean="0"/>
              <a:t>は</a:t>
            </a:r>
            <a:r>
              <a:rPr lang="en-US" altLang="ja-JP" dirty="0" smtClean="0"/>
              <a:t>1000</a:t>
            </a:r>
            <a:r>
              <a:rPr lang="ja-JP" altLang="en-US" dirty="0" smtClean="0"/>
              <a:t>（</a:t>
            </a:r>
            <a:r>
              <a:rPr lang="en-US" altLang="ja-JP" dirty="0" smtClean="0"/>
              <a:t>=10^3</a:t>
            </a:r>
            <a:r>
              <a:rPr lang="ja-JP" altLang="en-US" dirty="0" smtClean="0"/>
              <a:t>）アミノ酸程度</a:t>
            </a:r>
            <a:endParaRPr lang="en-US" altLang="ja-JP" dirty="0" smtClean="0"/>
          </a:p>
          <a:p>
            <a:pPr lvl="2"/>
            <a:r>
              <a:rPr lang="ja-JP" altLang="en-US" dirty="0"/>
              <a:t>これ</a:t>
            </a:r>
            <a:r>
              <a:rPr lang="ja-JP" altLang="en-US" dirty="0" smtClean="0"/>
              <a:t>は多い目に見積もって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１つのタンパク質に必要な塩基</a:t>
            </a:r>
            <a:r>
              <a:rPr kumimoji="1" lang="en-US" altLang="ja-JP" dirty="0" smtClean="0"/>
              <a:t>=3×10^3</a:t>
            </a:r>
          </a:p>
          <a:p>
            <a:pPr lvl="1"/>
            <a:r>
              <a:rPr lang="ja-JP" altLang="en-US" dirty="0" smtClean="0"/>
              <a:t>ヒトではタンパク質（</a:t>
            </a:r>
            <a:r>
              <a:rPr lang="en-US" altLang="ja-JP" dirty="0" smtClean="0"/>
              <a:t>=</a:t>
            </a:r>
            <a:r>
              <a:rPr lang="ja-JP" altLang="en-US" dirty="0" smtClean="0"/>
              <a:t>遺伝子）は</a:t>
            </a:r>
            <a:r>
              <a:rPr lang="en-US" altLang="ja-JP" dirty="0" smtClean="0"/>
              <a:t>2</a:t>
            </a:r>
            <a:r>
              <a:rPr lang="ja-JP" altLang="en-US" dirty="0" smtClean="0"/>
              <a:t>万（</a:t>
            </a:r>
            <a:r>
              <a:rPr lang="en-US" altLang="ja-JP" dirty="0" smtClean="0"/>
              <a:t>=2×10^4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(3×10^3)×(2×10^4)=6×10^7</a:t>
            </a:r>
            <a:br>
              <a:rPr kumimoji="1" lang="en-US" altLang="ja-JP" dirty="0" smtClean="0"/>
            </a:br>
            <a:r>
              <a:rPr kumimoji="1" lang="en-US" altLang="ja-JP" dirty="0" smtClean="0"/>
              <a:t>3×10^9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1/50=2%</a:t>
            </a:r>
          </a:p>
        </p:txBody>
      </p:sp>
    </p:spTree>
    <p:extLst>
      <p:ext uri="{BB962C8B-B14F-4D97-AF65-F5344CB8AC3E}">
        <p14:creationId xmlns:p14="http://schemas.microsoft.com/office/powerpoint/2010/main" val="99407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DNA</a:t>
            </a:r>
            <a:r>
              <a:rPr kumimoji="1" lang="ja-JP" altLang="en-US" dirty="0" smtClean="0"/>
              <a:t>分子上でタンパク質のアミノ酸配列に変換される部分＝遺伝子</a:t>
            </a:r>
            <a:endParaRPr lang="en-US" altLang="ja-JP" dirty="0"/>
          </a:p>
          <a:p>
            <a:pPr lvl="1"/>
            <a:r>
              <a:rPr kumimoji="1" lang="ja-JP" altLang="en-US" dirty="0" smtClean="0"/>
              <a:t>遺伝子座：</a:t>
            </a:r>
            <a:r>
              <a:rPr kumimoji="1" lang="en-US" altLang="ja-JP" dirty="0" smtClean="0"/>
              <a:t>DNA</a:t>
            </a:r>
            <a:r>
              <a:rPr kumimoji="1" lang="ja-JP" altLang="en-US" dirty="0" smtClean="0"/>
              <a:t>分子上で遺伝子が存在する部分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遺伝子＝</a:t>
            </a:r>
            <a:r>
              <a:rPr lang="en-US" altLang="ja-JP" dirty="0" smtClean="0"/>
              <a:t>DNA</a:t>
            </a:r>
            <a:r>
              <a:rPr lang="ja-JP" altLang="en-US" dirty="0" smtClean="0"/>
              <a:t>であっても、</a:t>
            </a:r>
            <a:r>
              <a:rPr lang="en-US" altLang="ja-JP" dirty="0" smtClean="0"/>
              <a:t>DNA</a:t>
            </a:r>
            <a:r>
              <a:rPr lang="ja-JP" altLang="en-US" dirty="0" smtClean="0"/>
              <a:t>は必ずしも遺伝子とは言えない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08893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複製と転写の違い</a:t>
            </a:r>
            <a:endParaRPr kumimoji="1" lang="en-US" altLang="ja-JP" dirty="0" smtClean="0"/>
          </a:p>
          <a:p>
            <a:r>
              <a:rPr lang="ja-JP" altLang="en-US" dirty="0"/>
              <a:t>最低</a:t>
            </a:r>
            <a:r>
              <a:rPr lang="en-US" altLang="ja-JP" dirty="0"/>
              <a:t>2</a:t>
            </a:r>
            <a:r>
              <a:rPr lang="ja-JP" altLang="en-US"/>
              <a:t>つ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02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446</Words>
  <Application>Microsoft Office PowerPoint</Application>
  <PresentationFormat>画面に合わせる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Office テーマ</vt:lpstr>
      <vt:lpstr>20120525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20120427</dc:title>
  <dc:creator>Ishida</dc:creator>
  <cp:lastModifiedBy>Ishida</cp:lastModifiedBy>
  <cp:revision>46</cp:revision>
  <dcterms:created xsi:type="dcterms:W3CDTF">2012-04-27T00:00:58Z</dcterms:created>
  <dcterms:modified xsi:type="dcterms:W3CDTF">2012-05-25T01:31:43Z</dcterms:modified>
</cp:coreProperties>
</file>