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2" r:id="rId3"/>
    <p:sldId id="304" r:id="rId4"/>
    <p:sldId id="303" r:id="rId5"/>
    <p:sldId id="305" r:id="rId6"/>
    <p:sldId id="306" r:id="rId7"/>
    <p:sldId id="307" r:id="rId8"/>
    <p:sldId id="308" r:id="rId9"/>
    <p:sldId id="309" r:id="rId10"/>
    <p:sldId id="310" r:id="rId11"/>
    <p:sldId id="311" r:id="rId12"/>
    <p:sldId id="312" r:id="rId13"/>
    <p:sldId id="313" r:id="rId1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0"/>
  </p:normalViewPr>
  <p:slideViewPr>
    <p:cSldViewPr>
      <p:cViewPr varScale="1">
        <p:scale>
          <a:sx n="68" d="100"/>
          <a:sy n="68" d="100"/>
        </p:scale>
        <p:origin x="-144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20120518</a:t>
            </a:r>
            <a:endParaRPr kumimoji="1" lang="ja-JP" altLang="en-US" dirty="0"/>
          </a:p>
        </p:txBody>
      </p:sp>
      <p:sp>
        <p:nvSpPr>
          <p:cNvPr id="3" name="サブタイトル 2"/>
          <p:cNvSpPr>
            <a:spLocks noGrp="1"/>
          </p:cNvSpPr>
          <p:nvPr>
            <p:ph type="subTitle" idx="1"/>
          </p:nvPr>
        </p:nvSpPr>
        <p:spPr/>
        <p:txBody>
          <a:bodyPr/>
          <a:lstStyle/>
          <a:p>
            <a:endParaRPr kumimoji="1" lang="ja-JP" altLang="en-US" dirty="0"/>
          </a:p>
        </p:txBody>
      </p:sp>
    </p:spTree>
    <p:extLst>
      <p:ext uri="{BB962C8B-B14F-4D97-AF65-F5344CB8AC3E}">
        <p14:creationId xmlns:p14="http://schemas.microsoft.com/office/powerpoint/2010/main" val="7357506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457200" y="260648"/>
                <a:ext cx="8229600" cy="5865515"/>
              </a:xfrm>
            </p:spPr>
            <p:txBody>
              <a:bodyPr>
                <a:normAutofit/>
              </a:bodyPr>
              <a:lstStyle/>
              <a:p>
                <a:r>
                  <a:rPr lang="ja-JP" altLang="en-US" dirty="0" smtClean="0"/>
                  <a:t>（前回の小テスト）</a:t>
                </a:r>
                <a:r>
                  <a:rPr kumimoji="1" lang="en-US" altLang="ja-JP" dirty="0" smtClean="0"/>
                  <a:t>Q5-2</a:t>
                </a:r>
              </a:p>
              <a:p>
                <a:pPr lvl="1"/>
                <a:r>
                  <a:rPr kumimoji="1" lang="en-US" altLang="ja-JP" dirty="0" smtClean="0"/>
                  <a:t>DNA</a:t>
                </a:r>
                <a:r>
                  <a:rPr kumimoji="1" lang="ja-JP" altLang="en-US" dirty="0" smtClean="0"/>
                  <a:t>分子が分子種として多様になりうる理由</a:t>
                </a:r>
                <a:endParaRPr kumimoji="1" lang="en-US" altLang="ja-JP" dirty="0" smtClean="0"/>
              </a:p>
              <a:p>
                <a:pPr lvl="2"/>
                <a:r>
                  <a:rPr kumimoji="1" lang="ja-JP" altLang="en-US" dirty="0" smtClean="0"/>
                  <a:t>ポリヌクレオチド中の隣り合うヌクレオチドの塩基に制約がないこと</a:t>
                </a:r>
                <a:endParaRPr kumimoji="1" lang="en-US" altLang="ja-JP" dirty="0" smtClean="0"/>
              </a:p>
              <a:p>
                <a:pPr lvl="3"/>
                <a:r>
                  <a:rPr lang="ja-JP" altLang="en-US" dirty="0"/>
                  <a:t>塩基</a:t>
                </a:r>
                <a:r>
                  <a:rPr lang="ja-JP" altLang="en-US" dirty="0" smtClean="0"/>
                  <a:t>の並びとして無限の多様性を持ちうる</a:t>
                </a:r>
                <a:endParaRPr lang="en-US" altLang="ja-JP" dirty="0" smtClean="0"/>
              </a:p>
              <a:p>
                <a:pPr lvl="3"/>
                <a:r>
                  <a:rPr kumimoji="1" lang="ja-JP" altLang="en-US" dirty="0" smtClean="0"/>
                  <a:t>場合の数としては</a:t>
                </a:r>
                <a14:m>
                  <m:oMath xmlns:m="http://schemas.openxmlformats.org/officeDocument/2006/math">
                    <m:sSup>
                      <m:sSupPr>
                        <m:ctrlPr>
                          <a:rPr kumimoji="1" lang="en-US" altLang="ja-JP" i="1" smtClean="0">
                            <a:latin typeface="Cambria Math"/>
                          </a:rPr>
                        </m:ctrlPr>
                      </m:sSupPr>
                      <m:e>
                        <m:r>
                          <a:rPr kumimoji="1" lang="en-US" altLang="ja-JP" b="0" i="1" smtClean="0">
                            <a:latin typeface="Cambria Math"/>
                          </a:rPr>
                          <m:t>4</m:t>
                        </m:r>
                      </m:e>
                      <m:sup>
                        <m:r>
                          <a:rPr kumimoji="1" lang="en-US" altLang="ja-JP" b="0" i="1" smtClean="0">
                            <a:latin typeface="Cambria Math"/>
                          </a:rPr>
                          <m:t>𝑛</m:t>
                        </m:r>
                      </m:sup>
                    </m:sSup>
                  </m:oMath>
                </a14:m>
                <a:r>
                  <a:rPr kumimoji="1" lang="ja-JP" altLang="en-US" dirty="0" smtClean="0"/>
                  <a:t>通りある</a:t>
                </a:r>
                <a:endParaRPr kumimoji="1" lang="en-US" altLang="ja-JP" dirty="0" smtClean="0"/>
              </a:p>
              <a:p>
                <a:pPr lvl="1"/>
                <a:r>
                  <a:rPr lang="ja-JP" altLang="en-US" dirty="0" smtClean="0"/>
                  <a:t>塩基配列が異なれば違う分子と考えると、人の場合何種類になれる？</a:t>
                </a:r>
                <a:endParaRPr lang="en-US" altLang="ja-JP" dirty="0" smtClean="0"/>
              </a:p>
              <a:p>
                <a:pPr lvl="2"/>
                <a:r>
                  <a:rPr kumimoji="1" lang="ja-JP" altLang="en-US" dirty="0" smtClean="0"/>
                  <a:t>塩基対数が</a:t>
                </a:r>
                <a:r>
                  <a:rPr kumimoji="1" lang="en-US" altLang="ja-JP" dirty="0" smtClean="0"/>
                  <a:t>30</a:t>
                </a:r>
                <a:r>
                  <a:rPr lang="ja-JP" altLang="en-US" dirty="0" smtClean="0"/>
                  <a:t>億</a:t>
                </a:r>
                <a:endParaRPr lang="en-US" altLang="ja-JP" dirty="0" smtClean="0"/>
              </a:p>
              <a:p>
                <a:pPr lvl="2"/>
                <a14:m>
                  <m:oMath xmlns:m="http://schemas.openxmlformats.org/officeDocument/2006/math">
                    <m:sSup>
                      <m:sSupPr>
                        <m:ctrlPr>
                          <a:rPr lang="en-US" altLang="ja-JP" i="1">
                            <a:latin typeface="Cambria Math"/>
                          </a:rPr>
                        </m:ctrlPr>
                      </m:sSupPr>
                      <m:e>
                        <m:r>
                          <a:rPr lang="en-US" altLang="ja-JP" i="1">
                            <a:latin typeface="Cambria Math"/>
                          </a:rPr>
                          <m:t>4</m:t>
                        </m:r>
                      </m:e>
                      <m:sup>
                        <m:r>
                          <a:rPr lang="en-US" altLang="ja-JP" b="0" i="1" smtClean="0">
                            <a:latin typeface="Cambria Math"/>
                          </a:rPr>
                          <m:t>30</m:t>
                        </m:r>
                        <m:r>
                          <a:rPr lang="ja-JP" altLang="en-US" b="0" i="1" smtClean="0">
                            <a:latin typeface="Cambria Math"/>
                          </a:rPr>
                          <m:t>億</m:t>
                        </m:r>
                      </m:sup>
                    </m:sSup>
                  </m:oMath>
                </a14:m>
                <a:r>
                  <a:rPr kumimoji="1" lang="ja-JP" altLang="en-US" dirty="0" smtClean="0"/>
                  <a:t>になる</a:t>
                </a:r>
                <a:endParaRPr kumimoji="1" lang="en-US" altLang="ja-JP" dirty="0" smtClean="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457200" y="260648"/>
                <a:ext cx="8229600" cy="5865515"/>
              </a:xfrm>
              <a:blipFill rotWithShape="1">
                <a:blip r:embed="rId2"/>
                <a:stretch>
                  <a:fillRect l="-1630" t="-1871"/>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4126937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a:bodyPr>
          <a:lstStyle/>
          <a:p>
            <a:r>
              <a:rPr lang="ja-JP" altLang="en-US" dirty="0"/>
              <a:t>（前回の小テスト） </a:t>
            </a:r>
            <a:r>
              <a:rPr lang="en-US" altLang="ja-JP" dirty="0" smtClean="0"/>
              <a:t>Q5-1</a:t>
            </a:r>
          </a:p>
          <a:p>
            <a:pPr lvl="1"/>
            <a:r>
              <a:rPr kumimoji="1" lang="ja-JP" altLang="en-US" dirty="0" smtClean="0"/>
              <a:t>グルコースはわれわれの体内に大量に存在するにもかかわらずなぜ遺伝子になれないのか。</a:t>
            </a:r>
            <a:endParaRPr kumimoji="1" lang="en-US" altLang="ja-JP" dirty="0" smtClean="0"/>
          </a:p>
          <a:p>
            <a:pPr lvl="2"/>
            <a:r>
              <a:rPr lang="ja-JP" altLang="en-US" dirty="0" smtClean="0"/>
              <a:t>グルコースは分子として複製することができないので遺伝子として、親から子に受け継がれることができない。</a:t>
            </a:r>
            <a:endParaRPr lang="en-US" altLang="ja-JP" dirty="0" smtClean="0"/>
          </a:p>
          <a:p>
            <a:pPr lvl="2"/>
            <a:r>
              <a:rPr kumimoji="1" lang="ja-JP" altLang="en-US" dirty="0" smtClean="0"/>
              <a:t>多様にもなりえないので、生物の多様性を規定できない。</a:t>
            </a:r>
            <a:endParaRPr kumimoji="1" lang="en-US" altLang="ja-JP" dirty="0" smtClean="0"/>
          </a:p>
        </p:txBody>
      </p:sp>
    </p:spTree>
    <p:extLst>
      <p:ext uri="{BB962C8B-B14F-4D97-AF65-F5344CB8AC3E}">
        <p14:creationId xmlns:p14="http://schemas.microsoft.com/office/powerpoint/2010/main" val="13236590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lstStyle/>
          <a:p>
            <a:r>
              <a:rPr kumimoji="1" lang="ja-JP" altLang="en-US" dirty="0" smtClean="0"/>
              <a:t>プリントＰ１０９</a:t>
            </a:r>
            <a:endParaRPr kumimoji="1" lang="en-US" altLang="ja-JP" dirty="0" smtClean="0"/>
          </a:p>
          <a:p>
            <a:pPr lvl="1"/>
            <a:r>
              <a:rPr lang="ja-JP" altLang="en-US" dirty="0" smtClean="0"/>
              <a:t>デオキシリボース間の結合</a:t>
            </a:r>
            <a:endParaRPr lang="en-US" altLang="ja-JP" dirty="0" smtClean="0"/>
          </a:p>
          <a:p>
            <a:pPr lvl="2"/>
            <a:r>
              <a:rPr kumimoji="1" lang="ja-JP" altLang="en-US" dirty="0"/>
              <a:t>ホスホジエステル</a:t>
            </a:r>
            <a:r>
              <a:rPr kumimoji="1" lang="ja-JP" altLang="en-US" dirty="0" smtClean="0"/>
              <a:t>結合＝共有結合＝強い</a:t>
            </a:r>
            <a:endParaRPr kumimoji="1" lang="en-US" altLang="ja-JP" dirty="0" smtClean="0"/>
          </a:p>
          <a:p>
            <a:pPr lvl="2"/>
            <a:r>
              <a:rPr lang="en-US" altLang="ja-JP" dirty="0"/>
              <a:t>1</a:t>
            </a:r>
            <a:r>
              <a:rPr lang="ja-JP" altLang="en-US" dirty="0" smtClean="0"/>
              <a:t>本鎖</a:t>
            </a:r>
            <a:r>
              <a:rPr lang="en-US" altLang="ja-JP" dirty="0" smtClean="0"/>
              <a:t>DNA</a:t>
            </a:r>
            <a:r>
              <a:rPr lang="ja-JP" altLang="en-US" dirty="0" smtClean="0"/>
              <a:t>分子において塩基の並びは変わらない</a:t>
            </a:r>
            <a:endParaRPr lang="en-US" altLang="ja-JP" dirty="0" smtClean="0"/>
          </a:p>
          <a:p>
            <a:pPr lvl="2"/>
            <a:r>
              <a:rPr lang="ja-JP" altLang="en-US" u="sng" dirty="0"/>
              <a:t>遺伝できるのはデオキシリボースの強い結合</a:t>
            </a:r>
            <a:r>
              <a:rPr lang="ja-JP" altLang="en-US" u="sng" dirty="0" smtClean="0"/>
              <a:t>が維持されるから</a:t>
            </a:r>
            <a:endParaRPr lang="en-US" altLang="ja-JP" u="sng" dirty="0" smtClean="0"/>
          </a:p>
          <a:p>
            <a:pPr lvl="1"/>
            <a:r>
              <a:rPr kumimoji="1" lang="ja-JP" altLang="en-US" dirty="0"/>
              <a:t>塩基</a:t>
            </a:r>
            <a:r>
              <a:rPr kumimoji="1" lang="ja-JP" altLang="en-US" dirty="0" smtClean="0"/>
              <a:t>間の結合</a:t>
            </a:r>
            <a:endParaRPr kumimoji="1" lang="en-US" altLang="ja-JP" dirty="0" smtClean="0"/>
          </a:p>
          <a:p>
            <a:pPr lvl="2"/>
            <a:r>
              <a:rPr lang="ja-JP" altLang="en-US" dirty="0"/>
              <a:t>水素</a:t>
            </a:r>
            <a:r>
              <a:rPr lang="ja-JP" altLang="en-US" dirty="0" smtClean="0"/>
              <a:t>結合＝非共有結合＝弱い</a:t>
            </a:r>
            <a:endParaRPr lang="en-US" altLang="ja-JP" dirty="0" smtClean="0"/>
          </a:p>
          <a:p>
            <a:pPr lvl="2"/>
            <a:r>
              <a:rPr lang="en-US" altLang="ja-JP" dirty="0"/>
              <a:t>2</a:t>
            </a:r>
            <a:r>
              <a:rPr lang="ja-JP" altLang="en-US" dirty="0" smtClean="0"/>
              <a:t>本鎖</a:t>
            </a:r>
            <a:r>
              <a:rPr lang="en-US" altLang="ja-JP" dirty="0" smtClean="0"/>
              <a:t>DNA</a:t>
            </a:r>
            <a:r>
              <a:rPr lang="ja-JP" altLang="en-US" dirty="0" smtClean="0"/>
              <a:t>分子は</a:t>
            </a:r>
            <a:r>
              <a:rPr lang="en-US" altLang="ja-JP" dirty="0" smtClean="0"/>
              <a:t>2</a:t>
            </a:r>
            <a:r>
              <a:rPr lang="ja-JP" altLang="en-US" dirty="0" smtClean="0"/>
              <a:t>本の</a:t>
            </a:r>
            <a:r>
              <a:rPr lang="en-US" altLang="ja-JP" dirty="0" smtClean="0"/>
              <a:t>1</a:t>
            </a:r>
            <a:r>
              <a:rPr lang="ja-JP" altLang="en-US" dirty="0" smtClean="0"/>
              <a:t>本鎖</a:t>
            </a:r>
            <a:r>
              <a:rPr lang="en-US" altLang="ja-JP" dirty="0" smtClean="0"/>
              <a:t>DNA</a:t>
            </a:r>
            <a:r>
              <a:rPr lang="ja-JP" altLang="en-US" dirty="0" smtClean="0"/>
              <a:t>分子に解離（変性）する</a:t>
            </a:r>
            <a:endParaRPr lang="en-US" altLang="ja-JP" dirty="0" smtClean="0"/>
          </a:p>
          <a:p>
            <a:pPr lvl="2"/>
            <a:r>
              <a:rPr kumimoji="1" lang="ja-JP" altLang="en-US" dirty="0" smtClean="0"/>
              <a:t>塩基間の水素結合は維持されない</a:t>
            </a:r>
            <a:endParaRPr kumimoji="1" lang="en-US" altLang="ja-JP" dirty="0"/>
          </a:p>
        </p:txBody>
      </p:sp>
    </p:spTree>
    <p:extLst>
      <p:ext uri="{BB962C8B-B14F-4D97-AF65-F5344CB8AC3E}">
        <p14:creationId xmlns:p14="http://schemas.microsoft.com/office/powerpoint/2010/main" val="8392359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lstStyle/>
          <a:p>
            <a:r>
              <a:rPr kumimoji="1" lang="ja-JP" altLang="en-US" dirty="0" smtClean="0"/>
              <a:t>プリント</a:t>
            </a:r>
            <a:r>
              <a:rPr kumimoji="1" lang="en-US" altLang="ja-JP" dirty="0" smtClean="0"/>
              <a:t>P115</a:t>
            </a:r>
            <a:r>
              <a:rPr kumimoji="1" lang="ja-JP" altLang="en-US" dirty="0" smtClean="0"/>
              <a:t>（混乱の元なので注意）</a:t>
            </a:r>
            <a:endParaRPr kumimoji="1" lang="en-US" altLang="ja-JP" dirty="0" smtClean="0"/>
          </a:p>
          <a:p>
            <a:pPr lvl="1"/>
            <a:r>
              <a:rPr kumimoji="1" lang="ja-JP" altLang="en-US" dirty="0" smtClean="0"/>
              <a:t>メンデルの法則</a:t>
            </a:r>
            <a:endParaRPr kumimoji="1" lang="en-US" altLang="ja-JP" dirty="0" smtClean="0"/>
          </a:p>
          <a:p>
            <a:pPr lvl="2"/>
            <a:r>
              <a:rPr lang="ja-JP" altLang="en-US" dirty="0"/>
              <a:t>分離の</a:t>
            </a:r>
            <a:r>
              <a:rPr lang="ja-JP" altLang="en-US" dirty="0" smtClean="0"/>
              <a:t>法則</a:t>
            </a:r>
            <a:endParaRPr lang="en-US" altLang="ja-JP" dirty="0" smtClean="0"/>
          </a:p>
          <a:p>
            <a:pPr lvl="3"/>
            <a:r>
              <a:rPr kumimoji="1" lang="ja-JP" altLang="en-US" dirty="0"/>
              <a:t>体</a:t>
            </a:r>
            <a:r>
              <a:rPr kumimoji="1" lang="ja-JP" altLang="en-US" dirty="0" smtClean="0"/>
              <a:t>細胞：花の色を決めるものが</a:t>
            </a:r>
            <a:r>
              <a:rPr kumimoji="1" lang="en-US" altLang="ja-JP" dirty="0" smtClean="0"/>
              <a:t>2</a:t>
            </a:r>
            <a:r>
              <a:rPr kumimoji="1" lang="ja-JP" altLang="en-US" dirty="0" smtClean="0"/>
              <a:t>つある</a:t>
            </a:r>
            <a:r>
              <a:rPr kumimoji="1" lang="en-US" altLang="ja-JP" dirty="0" smtClean="0"/>
              <a:t/>
            </a:r>
            <a:br>
              <a:rPr kumimoji="1" lang="en-US" altLang="ja-JP" dirty="0" smtClean="0"/>
            </a:br>
            <a:r>
              <a:rPr kumimoji="1" lang="ja-JP" altLang="en-US" dirty="0" smtClean="0"/>
              <a:t>配偶子には１つずつ、分離して入る</a:t>
            </a:r>
            <a:endParaRPr kumimoji="1" lang="en-US" altLang="ja-JP" dirty="0" smtClean="0"/>
          </a:p>
          <a:p>
            <a:pPr lvl="2"/>
            <a:r>
              <a:rPr lang="en-US" altLang="ja-JP" dirty="0" smtClean="0"/>
              <a:t>DNA</a:t>
            </a:r>
            <a:r>
              <a:rPr lang="ja-JP" altLang="en-US" dirty="0" smtClean="0"/>
              <a:t>は</a:t>
            </a:r>
            <a:r>
              <a:rPr lang="en-US" altLang="ja-JP" dirty="0" smtClean="0"/>
              <a:t>2</a:t>
            </a:r>
            <a:r>
              <a:rPr lang="ja-JP" altLang="en-US" dirty="0" smtClean="0"/>
              <a:t>重らせん構造（</a:t>
            </a:r>
            <a:r>
              <a:rPr lang="en-US" altLang="ja-JP" dirty="0" smtClean="0"/>
              <a:t>2</a:t>
            </a:r>
            <a:r>
              <a:rPr lang="ja-JP" altLang="en-US" dirty="0" smtClean="0"/>
              <a:t>本のポリヌクレオチドが結合）</a:t>
            </a:r>
            <a:endParaRPr lang="en-US" altLang="ja-JP" dirty="0" smtClean="0"/>
          </a:p>
          <a:p>
            <a:pPr lvl="2"/>
            <a:r>
              <a:rPr kumimoji="1" lang="ja-JP" altLang="en-US" dirty="0"/>
              <a:t>分離</a:t>
            </a:r>
            <a:r>
              <a:rPr kumimoji="1" lang="ja-JP" altLang="en-US" dirty="0" smtClean="0"/>
              <a:t>の法則は</a:t>
            </a:r>
            <a:r>
              <a:rPr kumimoji="1" lang="en-US" altLang="ja-JP" dirty="0" smtClean="0"/>
              <a:t>2</a:t>
            </a:r>
            <a:r>
              <a:rPr kumimoji="1" lang="ja-JP" altLang="en-US" dirty="0" smtClean="0"/>
              <a:t>重らせんが</a:t>
            </a:r>
            <a:r>
              <a:rPr kumimoji="1" lang="en-US" altLang="ja-JP" dirty="0" smtClean="0"/>
              <a:t>2</a:t>
            </a:r>
            <a:r>
              <a:rPr lang="ja-JP" altLang="en-US" dirty="0" smtClean="0"/>
              <a:t>つあって</a:t>
            </a:r>
            <a:r>
              <a:rPr lang="en-US" altLang="ja-JP" dirty="0" smtClean="0"/>
              <a:t>DNA</a:t>
            </a:r>
            <a:r>
              <a:rPr lang="ja-JP" altLang="en-US" dirty="0" smtClean="0"/>
              <a:t>分子を父・母からそれぞれ</a:t>
            </a:r>
            <a:r>
              <a:rPr lang="en-US" altLang="ja-JP" dirty="0" smtClean="0"/>
              <a:t>1</a:t>
            </a:r>
            <a:r>
              <a:rPr lang="ja-JP" altLang="en-US" dirty="0" smtClean="0"/>
              <a:t>本ずつ受け取る</a:t>
            </a:r>
            <a:endParaRPr kumimoji="1" lang="ja-JP" altLang="en-US" dirty="0"/>
          </a:p>
        </p:txBody>
      </p:sp>
      <p:sp>
        <p:nvSpPr>
          <p:cNvPr id="2" name="円/楕円 1"/>
          <p:cNvSpPr/>
          <p:nvPr/>
        </p:nvSpPr>
        <p:spPr>
          <a:xfrm>
            <a:off x="5364088" y="1988840"/>
            <a:ext cx="504056" cy="432048"/>
          </a:xfrm>
          <a:prstGeom prst="ellipse">
            <a:avLst/>
          </a:prstGeom>
          <a:noFill/>
          <a:ln>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4" name="円/楕円 3"/>
          <p:cNvSpPr/>
          <p:nvPr/>
        </p:nvSpPr>
        <p:spPr>
          <a:xfrm>
            <a:off x="2555776" y="2780928"/>
            <a:ext cx="504056" cy="432048"/>
          </a:xfrm>
          <a:prstGeom prst="ellipse">
            <a:avLst/>
          </a:prstGeom>
          <a:noFill/>
          <a:ln>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6" name="直線矢印コネクタ 5"/>
          <p:cNvCxnSpPr>
            <a:stCxn id="2" idx="2"/>
            <a:endCxn id="4" idx="7"/>
          </p:cNvCxnSpPr>
          <p:nvPr/>
        </p:nvCxnSpPr>
        <p:spPr>
          <a:xfrm flipH="1">
            <a:off x="2986015" y="2204864"/>
            <a:ext cx="2378073" cy="639336"/>
          </a:xfrm>
          <a:prstGeom prst="straightConnector1">
            <a:avLst/>
          </a:prstGeom>
          <a:ln>
            <a:prstDash val="sysDash"/>
            <a:headEnd type="arrow"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148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normAutofit fontScale="85000" lnSpcReduction="10000"/>
          </a:bodyPr>
          <a:lstStyle/>
          <a:p>
            <a:r>
              <a:rPr kumimoji="1" lang="en-US" altLang="ja-JP" dirty="0" smtClean="0"/>
              <a:t>DNA</a:t>
            </a:r>
            <a:r>
              <a:rPr kumimoji="1" lang="ja-JP" altLang="en-US" dirty="0" smtClean="0"/>
              <a:t>の複製について（課題としてちゃんと見ておくこと）</a:t>
            </a:r>
            <a:endParaRPr kumimoji="1" lang="en-US" altLang="ja-JP" dirty="0" smtClean="0"/>
          </a:p>
          <a:p>
            <a:pPr lvl="1"/>
            <a:r>
              <a:rPr lang="en-US" altLang="ja-JP" dirty="0" smtClean="0"/>
              <a:t>DNA</a:t>
            </a:r>
            <a:r>
              <a:rPr lang="ja-JP" altLang="en-US" dirty="0" smtClean="0"/>
              <a:t>分子の複製過程</a:t>
            </a:r>
            <a:endParaRPr lang="en-US" altLang="ja-JP" dirty="0" smtClean="0"/>
          </a:p>
          <a:p>
            <a:pPr lvl="2"/>
            <a:r>
              <a:rPr kumimoji="1" lang="en-US" altLang="ja-JP" dirty="0"/>
              <a:t>2</a:t>
            </a:r>
            <a:r>
              <a:rPr kumimoji="1" lang="ja-JP" altLang="en-US" dirty="0" smtClean="0"/>
              <a:t>本鎖</a:t>
            </a:r>
            <a:r>
              <a:rPr kumimoji="1" lang="en-US" altLang="ja-JP" dirty="0" smtClean="0"/>
              <a:t>DNA</a:t>
            </a:r>
            <a:r>
              <a:rPr kumimoji="1" lang="ja-JP" altLang="en-US" dirty="0" smtClean="0"/>
              <a:t>の解離（→プライマリー合成）→伸長反応</a:t>
            </a:r>
            <a:endParaRPr kumimoji="1" lang="en-US" altLang="ja-JP" dirty="0" smtClean="0"/>
          </a:p>
          <a:p>
            <a:pPr lvl="1"/>
            <a:r>
              <a:rPr lang="ja-JP" altLang="en-US" dirty="0" smtClean="0"/>
              <a:t>複製過程の特長</a:t>
            </a:r>
            <a:endParaRPr kumimoji="1" lang="en-US" altLang="ja-JP" dirty="0" smtClean="0"/>
          </a:p>
          <a:p>
            <a:pPr lvl="2"/>
            <a:r>
              <a:rPr lang="ja-JP" altLang="en-US" dirty="0" smtClean="0"/>
              <a:t>①</a:t>
            </a:r>
            <a:r>
              <a:rPr lang="ja-JP" altLang="en-US" b="1" u="sng" dirty="0" smtClean="0"/>
              <a:t>半保存的複製</a:t>
            </a:r>
            <a:r>
              <a:rPr lang="en-US" altLang="ja-JP" dirty="0" smtClean="0"/>
              <a:t/>
            </a:r>
            <a:br>
              <a:rPr lang="en-US" altLang="ja-JP" dirty="0" smtClean="0"/>
            </a:br>
            <a:r>
              <a:rPr lang="ja-JP" altLang="en-US" dirty="0" smtClean="0"/>
              <a:t>②複製方向と</a:t>
            </a:r>
            <a:r>
              <a:rPr lang="en-US" altLang="ja-JP" dirty="0" smtClean="0"/>
              <a:t>DNA</a:t>
            </a:r>
            <a:r>
              <a:rPr lang="ja-JP" altLang="en-US" dirty="0" smtClean="0"/>
              <a:t>合成</a:t>
            </a:r>
            <a:r>
              <a:rPr lang="ja-JP" altLang="en-US" dirty="0" smtClean="0"/>
              <a:t>の伸長方向</a:t>
            </a:r>
            <a:r>
              <a:rPr lang="ja-JP" altLang="en-US" dirty="0" smtClean="0"/>
              <a:t>の問題</a:t>
            </a:r>
            <a:r>
              <a:rPr lang="en-US" altLang="ja-JP" dirty="0"/>
              <a:t/>
            </a:r>
            <a:br>
              <a:rPr lang="en-US" altLang="ja-JP" dirty="0"/>
            </a:br>
            <a:r>
              <a:rPr lang="en-US" altLang="ja-JP" dirty="0" smtClean="0"/>
              <a:t>		</a:t>
            </a:r>
            <a:r>
              <a:rPr lang="ja-JP" altLang="en-US" sz="1600" dirty="0" smtClean="0"/>
              <a:t>リーディング鎖（連続的）とラギング鎖（不連続的）</a:t>
            </a:r>
            <a:r>
              <a:rPr lang="en-US" altLang="ja-JP" dirty="0" smtClean="0"/>
              <a:t/>
            </a:r>
            <a:br>
              <a:rPr lang="en-US" altLang="ja-JP" dirty="0" smtClean="0"/>
            </a:br>
            <a:r>
              <a:rPr lang="ja-JP" altLang="en-US" dirty="0" smtClean="0"/>
              <a:t>③末端の複製問題</a:t>
            </a:r>
            <a:endParaRPr kumimoji="1" lang="en-US" altLang="ja-JP" dirty="0"/>
          </a:p>
          <a:p>
            <a:pPr lvl="1"/>
            <a:r>
              <a:rPr lang="ja-JP" altLang="en-US" dirty="0" smtClean="0"/>
              <a:t>関与する分子</a:t>
            </a:r>
            <a:endParaRPr lang="en-US" altLang="ja-JP" dirty="0" smtClean="0"/>
          </a:p>
          <a:p>
            <a:pPr lvl="2"/>
            <a:r>
              <a:rPr kumimoji="1" lang="ja-JP" altLang="en-US" dirty="0" smtClean="0"/>
              <a:t>（複製される）</a:t>
            </a:r>
            <a:r>
              <a:rPr kumimoji="1" lang="ja-JP" altLang="en-US" u="sng" dirty="0" smtClean="0"/>
              <a:t>鋳型</a:t>
            </a:r>
            <a:r>
              <a:rPr kumimoji="1" lang="en-US" altLang="ja-JP" u="sng" dirty="0" smtClean="0"/>
              <a:t>DNA</a:t>
            </a:r>
            <a:r>
              <a:rPr kumimoji="1" lang="ja-JP" altLang="en-US" u="sng" dirty="0" smtClean="0"/>
              <a:t>分子</a:t>
            </a:r>
            <a:endParaRPr kumimoji="1" lang="en-US" altLang="ja-JP" u="sng" dirty="0" smtClean="0"/>
          </a:p>
          <a:p>
            <a:pPr lvl="2"/>
            <a:r>
              <a:rPr lang="ja-JP" altLang="en-US" u="sng" dirty="0" smtClean="0"/>
              <a:t>リボヌクレオチド</a:t>
            </a:r>
            <a:endParaRPr lang="en-US" altLang="ja-JP" u="sng" dirty="0" smtClean="0"/>
          </a:p>
          <a:p>
            <a:pPr lvl="2"/>
            <a:r>
              <a:rPr kumimoji="1" lang="ja-JP" altLang="en-US" dirty="0" smtClean="0"/>
              <a:t>デオキシリボヌクレオチド</a:t>
            </a:r>
            <a:endParaRPr kumimoji="1" lang="en-US" altLang="ja-JP" dirty="0" smtClean="0"/>
          </a:p>
          <a:p>
            <a:pPr lvl="2"/>
            <a:r>
              <a:rPr lang="ja-JP" altLang="en-US" dirty="0" smtClean="0"/>
              <a:t>酵素（タンパク質）</a:t>
            </a:r>
            <a:endParaRPr lang="en-US" altLang="ja-JP" dirty="0" smtClean="0"/>
          </a:p>
          <a:p>
            <a:pPr lvl="3"/>
            <a:r>
              <a:rPr lang="en-US" altLang="ja-JP" u="sng" dirty="0" smtClean="0"/>
              <a:t>DNA</a:t>
            </a:r>
            <a:r>
              <a:rPr lang="ja-JP" altLang="en-US" u="sng" dirty="0" smtClean="0"/>
              <a:t>合成酵素</a:t>
            </a:r>
            <a:r>
              <a:rPr lang="en-US" altLang="ja-JP" dirty="0" smtClean="0"/>
              <a:t>/</a:t>
            </a:r>
            <a:r>
              <a:rPr lang="ja-JP" altLang="en-US" dirty="0" smtClean="0"/>
              <a:t>プライマーゼ</a:t>
            </a:r>
            <a:endParaRPr lang="en-US" altLang="ja-JP" dirty="0" smtClean="0"/>
          </a:p>
          <a:p>
            <a:pPr lvl="3"/>
            <a:r>
              <a:rPr kumimoji="1" lang="en-US" altLang="ja-JP" dirty="0" smtClean="0"/>
              <a:t>RNA</a:t>
            </a:r>
            <a:r>
              <a:rPr kumimoji="1" lang="ja-JP" altLang="en-US" dirty="0" smtClean="0"/>
              <a:t>分解酵素</a:t>
            </a:r>
            <a:r>
              <a:rPr kumimoji="1" lang="en-US" altLang="ja-JP" dirty="0" smtClean="0"/>
              <a:t>/</a:t>
            </a:r>
            <a:r>
              <a:rPr kumimoji="1" lang="ja-JP" altLang="en-US" dirty="0" smtClean="0"/>
              <a:t>リガーゼ</a:t>
            </a:r>
            <a:endParaRPr kumimoji="1" lang="en-US" altLang="ja-JP" dirty="0" smtClean="0"/>
          </a:p>
          <a:p>
            <a:pPr lvl="3"/>
            <a:r>
              <a:rPr lang="ja-JP" altLang="en-US" dirty="0" smtClean="0"/>
              <a:t>ヘリカーゼ</a:t>
            </a:r>
            <a:r>
              <a:rPr lang="en-US" altLang="ja-JP" dirty="0" smtClean="0"/>
              <a:t>/</a:t>
            </a:r>
            <a:r>
              <a:rPr lang="ja-JP" altLang="en-US" dirty="0" smtClean="0"/>
              <a:t>一本鎖</a:t>
            </a:r>
            <a:r>
              <a:rPr lang="en-US" altLang="ja-JP" dirty="0" smtClean="0"/>
              <a:t>DNA</a:t>
            </a:r>
            <a:r>
              <a:rPr lang="ja-JP" altLang="en-US" dirty="0" smtClean="0"/>
              <a:t>結合タンパク質</a:t>
            </a:r>
            <a:endParaRPr kumimoji="1" lang="ja-JP" altLang="en-US" dirty="0"/>
          </a:p>
        </p:txBody>
      </p:sp>
    </p:spTree>
    <p:extLst>
      <p:ext uri="{BB962C8B-B14F-4D97-AF65-F5344CB8AC3E}">
        <p14:creationId xmlns:p14="http://schemas.microsoft.com/office/powerpoint/2010/main" val="2751489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760640"/>
          </a:xfrm>
        </p:spPr>
        <p:txBody>
          <a:bodyPr>
            <a:normAutofit fontScale="77500" lnSpcReduction="20000"/>
          </a:bodyPr>
          <a:lstStyle/>
          <a:p>
            <a:r>
              <a:rPr kumimoji="1" lang="ja-JP" altLang="en-US" dirty="0" smtClean="0"/>
              <a:t>半保存的複製</a:t>
            </a:r>
            <a:r>
              <a:rPr lang="en-US" altLang="ja-JP" dirty="0"/>
              <a:t>Semiconservative replication</a:t>
            </a:r>
            <a:r>
              <a:rPr kumimoji="1" lang="ja-JP" altLang="en-US" dirty="0" smtClean="0"/>
              <a:t>について</a:t>
            </a:r>
            <a:endParaRPr kumimoji="1" lang="en-US" altLang="ja-JP" dirty="0" smtClean="0"/>
          </a:p>
          <a:p>
            <a:pPr lvl="1"/>
            <a:r>
              <a:rPr lang="en-US" altLang="ja-JP" dirty="0" smtClean="0"/>
              <a:t>DNA</a:t>
            </a:r>
            <a:r>
              <a:rPr lang="ja-JP" altLang="en-US" dirty="0" smtClean="0"/>
              <a:t>分子が次の世代では半分が元々の</a:t>
            </a:r>
            <a:r>
              <a:rPr lang="en-US" altLang="ja-JP" dirty="0" smtClean="0"/>
              <a:t>DNA</a:t>
            </a:r>
            <a:r>
              <a:rPr lang="ja-JP" altLang="en-US" u="sng" dirty="0" smtClean="0"/>
              <a:t>（＝鋳型</a:t>
            </a:r>
            <a:r>
              <a:rPr lang="en-US" altLang="ja-JP" u="sng" dirty="0" smtClean="0"/>
              <a:t>DNA</a:t>
            </a:r>
            <a:r>
              <a:rPr lang="ja-JP" altLang="en-US" u="sng" dirty="0" smtClean="0"/>
              <a:t>）</a:t>
            </a:r>
            <a:r>
              <a:rPr lang="ja-JP" altLang="en-US" dirty="0" smtClean="0"/>
              <a:t>で複製されたものが半分、つまり半分が保存されているという意味合い</a:t>
            </a:r>
            <a:endParaRPr kumimoji="1" lang="en-US" altLang="ja-JP" dirty="0" smtClean="0"/>
          </a:p>
          <a:p>
            <a:pPr lvl="1"/>
            <a:r>
              <a:rPr lang="ja-JP" altLang="en-US" dirty="0" smtClean="0"/>
              <a:t>（図で理解すること）</a:t>
            </a:r>
            <a:endParaRPr lang="en-US" altLang="ja-JP" dirty="0" smtClean="0"/>
          </a:p>
          <a:p>
            <a:pPr lvl="1"/>
            <a:r>
              <a:rPr kumimoji="1" lang="ja-JP" altLang="en-US" dirty="0" smtClean="0"/>
              <a:t>（末端の複製問題はガンの話の時に戻ってきます）</a:t>
            </a:r>
            <a:endParaRPr kumimoji="1" lang="en-US" altLang="ja-JP" dirty="0" smtClean="0"/>
          </a:p>
          <a:p>
            <a:r>
              <a:rPr lang="ja-JP" altLang="en-US" dirty="0" smtClean="0"/>
              <a:t>プリント</a:t>
            </a:r>
            <a:r>
              <a:rPr lang="en-US" altLang="ja-JP" dirty="0" smtClean="0"/>
              <a:t>P119</a:t>
            </a:r>
          </a:p>
          <a:p>
            <a:pPr lvl="1"/>
            <a:r>
              <a:rPr kumimoji="1" lang="en-US" altLang="ja-JP" dirty="0"/>
              <a:t>2</a:t>
            </a:r>
            <a:r>
              <a:rPr kumimoji="1" lang="ja-JP" altLang="en-US" dirty="0"/>
              <a:t>本</a:t>
            </a:r>
            <a:r>
              <a:rPr kumimoji="1" lang="ja-JP" altLang="en-US" dirty="0" smtClean="0"/>
              <a:t>のポリヌクレオチドが相補的塩基対で弱い力で結びついている</a:t>
            </a:r>
            <a:endParaRPr kumimoji="1" lang="en-US" altLang="ja-JP" dirty="0" smtClean="0"/>
          </a:p>
          <a:p>
            <a:pPr lvl="1"/>
            <a:r>
              <a:rPr lang="ja-JP" altLang="en-US" dirty="0"/>
              <a:t>細胞</a:t>
            </a:r>
            <a:r>
              <a:rPr lang="ja-JP" altLang="en-US" dirty="0" smtClean="0"/>
              <a:t>分裂</a:t>
            </a:r>
            <a:r>
              <a:rPr lang="ja-JP" altLang="en-US" dirty="0"/>
              <a:t>するとき</a:t>
            </a:r>
            <a:r>
              <a:rPr lang="ja-JP" altLang="en-US" dirty="0" smtClean="0"/>
              <a:t>に同じ分子を作る（＝複製）するとき、相補的塩基対を</a:t>
            </a:r>
            <a:r>
              <a:rPr lang="ja-JP" altLang="en-US" u="sng" dirty="0" smtClean="0"/>
              <a:t>ヘリカーゼで解離</a:t>
            </a:r>
            <a:r>
              <a:rPr lang="ja-JP" altLang="en-US" dirty="0" smtClean="0"/>
              <a:t>（</a:t>
            </a:r>
            <a:r>
              <a:rPr lang="en-US" altLang="ja-JP" dirty="0" smtClean="0"/>
              <a:t>denaturation</a:t>
            </a:r>
            <a:r>
              <a:rPr lang="ja-JP" altLang="en-US" dirty="0" smtClean="0"/>
              <a:t>）</a:t>
            </a:r>
            <a:endParaRPr lang="en-US" altLang="ja-JP" dirty="0" smtClean="0"/>
          </a:p>
          <a:p>
            <a:pPr lvl="1"/>
            <a:r>
              <a:rPr kumimoji="1" lang="en-US" altLang="ja-JP" u="sng" dirty="0" smtClean="0"/>
              <a:t>DNA</a:t>
            </a:r>
            <a:r>
              <a:rPr kumimoji="1" lang="ja-JP" altLang="en-US" u="sng" dirty="0" smtClean="0"/>
              <a:t>合成酵素</a:t>
            </a:r>
            <a:r>
              <a:rPr kumimoji="1" lang="ja-JP" altLang="en-US" dirty="0" smtClean="0"/>
              <a:t>でそれぞれ解離したポリヌクレオチドと</a:t>
            </a:r>
            <a:r>
              <a:rPr kumimoji="1" lang="ja-JP" altLang="en-US" u="sng" dirty="0" smtClean="0"/>
              <a:t>相補的なヌクレオチド（</a:t>
            </a:r>
            <a:r>
              <a:rPr kumimoji="1" lang="en-US" altLang="ja-JP" u="sng" dirty="0" smtClean="0"/>
              <a:t>A</a:t>
            </a:r>
            <a:r>
              <a:rPr kumimoji="1" lang="ja-JP" altLang="en-US" u="sng" dirty="0" smtClean="0"/>
              <a:t>ならば</a:t>
            </a:r>
            <a:r>
              <a:rPr kumimoji="1" lang="en-US" altLang="ja-JP" u="sng" dirty="0" smtClean="0"/>
              <a:t>T</a:t>
            </a:r>
            <a:r>
              <a:rPr kumimoji="1" lang="ja-JP" altLang="en-US" u="sng" dirty="0" err="1" smtClean="0"/>
              <a:t>、</a:t>
            </a:r>
            <a:r>
              <a:rPr kumimoji="1" lang="en-US" altLang="ja-JP" u="sng" dirty="0" smtClean="0"/>
              <a:t>G</a:t>
            </a:r>
            <a:r>
              <a:rPr kumimoji="1" lang="ja-JP" altLang="en-US" u="sng" dirty="0" smtClean="0"/>
              <a:t>ならば</a:t>
            </a:r>
            <a:r>
              <a:rPr kumimoji="1" lang="en-US" altLang="ja-JP" u="sng" dirty="0" smtClean="0"/>
              <a:t>C</a:t>
            </a:r>
            <a:r>
              <a:rPr kumimoji="1" lang="ja-JP" altLang="en-US" u="sng" dirty="0" err="1" smtClean="0"/>
              <a:t>、</a:t>
            </a:r>
            <a:r>
              <a:rPr kumimoji="1" lang="ja-JP" altLang="en-US" u="sng" dirty="0" smtClean="0"/>
              <a:t>という具合に）で結合</a:t>
            </a:r>
            <a:r>
              <a:rPr kumimoji="1" lang="ja-JP" altLang="en-US" dirty="0" smtClean="0"/>
              <a:t>する</a:t>
            </a:r>
            <a:endParaRPr kumimoji="1" lang="en-US" altLang="ja-JP" dirty="0" smtClean="0"/>
          </a:p>
          <a:p>
            <a:pPr lvl="1"/>
            <a:r>
              <a:rPr lang="ja-JP" altLang="en-US" u="sng" dirty="0" smtClean="0"/>
              <a:t>合成されたヌクレオチドがホスホジエステル結合を形成</a:t>
            </a:r>
            <a:r>
              <a:rPr lang="ja-JP" altLang="en-US" dirty="0" smtClean="0"/>
              <a:t>する</a:t>
            </a:r>
            <a:endParaRPr lang="en-US" altLang="ja-JP" dirty="0" smtClean="0"/>
          </a:p>
          <a:p>
            <a:pPr lvl="1"/>
            <a:r>
              <a:rPr kumimoji="1" lang="ja-JP" altLang="en-US" dirty="0" smtClean="0"/>
              <a:t>結果、もともとあった</a:t>
            </a:r>
            <a:r>
              <a:rPr kumimoji="1" lang="en-US" altLang="ja-JP" dirty="0" smtClean="0"/>
              <a:t>DNA</a:t>
            </a:r>
            <a:r>
              <a:rPr kumimoji="1" lang="ja-JP" altLang="en-US" dirty="0" smtClean="0"/>
              <a:t>分子と同じものが</a:t>
            </a:r>
            <a:r>
              <a:rPr kumimoji="1" lang="en-US" altLang="ja-JP" dirty="0" smtClean="0"/>
              <a:t>2</a:t>
            </a:r>
            <a:r>
              <a:rPr kumimoji="1" lang="ja-JP" altLang="en-US" dirty="0" smtClean="0"/>
              <a:t>本出来上がることになる</a:t>
            </a:r>
            <a:endParaRPr kumimoji="1" lang="en-US" altLang="ja-JP" dirty="0" smtClean="0"/>
          </a:p>
          <a:p>
            <a:pPr lvl="2"/>
            <a:r>
              <a:rPr lang="ja-JP" altLang="en-US" dirty="0"/>
              <a:t>半保存的複製の証明</a:t>
            </a:r>
          </a:p>
          <a:p>
            <a:pPr lvl="2"/>
            <a:r>
              <a:rPr lang="ja-JP" altLang="en-US" dirty="0"/>
              <a:t>軽い窒素</a:t>
            </a:r>
            <a:r>
              <a:rPr lang="ja-JP" altLang="en-US" dirty="0" smtClean="0"/>
              <a:t>と</a:t>
            </a:r>
            <a:r>
              <a:rPr lang="ja-JP" altLang="en-US" dirty="0"/>
              <a:t>重い</a:t>
            </a:r>
            <a:r>
              <a:rPr lang="ja-JP" altLang="en-US" dirty="0" smtClean="0"/>
              <a:t>窒素</a:t>
            </a:r>
            <a:r>
              <a:rPr lang="ja-JP" altLang="en-US" dirty="0"/>
              <a:t>を用意（</a:t>
            </a:r>
            <a:r>
              <a:rPr lang="en-US" altLang="ja-JP" dirty="0"/>
              <a:t>14N 15N</a:t>
            </a:r>
            <a:r>
              <a:rPr lang="ja-JP" altLang="en-US" dirty="0" smtClean="0"/>
              <a:t>）</a:t>
            </a:r>
            <a:endParaRPr lang="ja-JP" altLang="en-US" dirty="0"/>
          </a:p>
        </p:txBody>
      </p:sp>
    </p:spTree>
    <p:extLst>
      <p:ext uri="{BB962C8B-B14F-4D97-AF65-F5344CB8AC3E}">
        <p14:creationId xmlns:p14="http://schemas.microsoft.com/office/powerpoint/2010/main" val="2751489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6264696"/>
          </a:xfrm>
        </p:spPr>
        <p:txBody>
          <a:bodyPr>
            <a:normAutofit fontScale="92500" lnSpcReduction="20000"/>
          </a:bodyPr>
          <a:lstStyle/>
          <a:p>
            <a:pPr lvl="2"/>
            <a:r>
              <a:rPr lang="ja-JP" altLang="en-US" dirty="0"/>
              <a:t>生体内で</a:t>
            </a:r>
            <a:r>
              <a:rPr lang="ja-JP" altLang="en-US" dirty="0" smtClean="0"/>
              <a:t>は、共有結合は酵素なしではできない</a:t>
            </a:r>
            <a:endParaRPr lang="en-US" altLang="ja-JP" dirty="0" smtClean="0"/>
          </a:p>
          <a:p>
            <a:pPr lvl="2"/>
            <a:r>
              <a:rPr kumimoji="1" lang="ja-JP" altLang="en-US" dirty="0"/>
              <a:t>非共有</a:t>
            </a:r>
            <a:r>
              <a:rPr kumimoji="1" lang="ja-JP" altLang="en-US" dirty="0" smtClean="0"/>
              <a:t>結合は</a:t>
            </a:r>
            <a:r>
              <a:rPr kumimoji="1" lang="en-US" altLang="ja-JP" dirty="0" smtClean="0"/>
              <a:t>(O</a:t>
            </a:r>
            <a:r>
              <a:rPr kumimoji="1" lang="ja-JP" altLang="en-US" dirty="0" smtClean="0"/>
              <a:t>や</a:t>
            </a:r>
            <a:r>
              <a:rPr kumimoji="1" lang="en-US" altLang="ja-JP" dirty="0" smtClean="0"/>
              <a:t>N</a:t>
            </a:r>
            <a:r>
              <a:rPr kumimoji="1" lang="ja-JP" altLang="en-US" dirty="0" smtClean="0"/>
              <a:t>と</a:t>
            </a:r>
            <a:r>
              <a:rPr kumimoji="1" lang="en-US" altLang="ja-JP" dirty="0" smtClean="0"/>
              <a:t>H</a:t>
            </a:r>
            <a:r>
              <a:rPr kumimoji="1" lang="ja-JP" altLang="en-US" dirty="0" smtClean="0"/>
              <a:t>が</a:t>
            </a:r>
            <a:r>
              <a:rPr kumimoji="1" lang="en-US" altLang="ja-JP" dirty="0" smtClean="0"/>
              <a:t>)</a:t>
            </a:r>
            <a:r>
              <a:rPr kumimoji="1" lang="ja-JP" altLang="en-US" dirty="0" smtClean="0"/>
              <a:t>十分近づけばできる</a:t>
            </a:r>
            <a:endParaRPr kumimoji="1" lang="en-US" altLang="ja-JP" dirty="0" smtClean="0"/>
          </a:p>
          <a:p>
            <a:r>
              <a:rPr lang="en-US" altLang="ja-JP" dirty="0" smtClean="0"/>
              <a:t>DNA</a:t>
            </a:r>
            <a:r>
              <a:rPr lang="ja-JP" altLang="en-US" dirty="0"/>
              <a:t>合成</a:t>
            </a:r>
            <a:r>
              <a:rPr lang="ja-JP" altLang="en-US" dirty="0" smtClean="0"/>
              <a:t>酵素の働き（教科書</a:t>
            </a:r>
            <a:r>
              <a:rPr lang="en-US" altLang="ja-JP" dirty="0" smtClean="0"/>
              <a:t>p228</a:t>
            </a:r>
            <a:r>
              <a:rPr lang="ja-JP" altLang="en-US" dirty="0" err="1"/>
              <a:t>、</a:t>
            </a:r>
            <a:r>
              <a:rPr lang="en-US" altLang="ja-JP" dirty="0" smtClean="0"/>
              <a:t>p158</a:t>
            </a:r>
            <a:r>
              <a:rPr lang="ja-JP" altLang="en-US" dirty="0" smtClean="0"/>
              <a:t>）</a:t>
            </a:r>
            <a:endParaRPr lang="en-US" altLang="ja-JP" dirty="0" smtClean="0"/>
          </a:p>
          <a:p>
            <a:pPr lvl="1"/>
            <a:r>
              <a:rPr kumimoji="1" lang="ja-JP" altLang="en-US" dirty="0" smtClean="0"/>
              <a:t>酵素</a:t>
            </a:r>
            <a:endParaRPr kumimoji="1" lang="en-US" altLang="ja-JP" dirty="0" smtClean="0"/>
          </a:p>
          <a:p>
            <a:pPr lvl="2"/>
            <a:r>
              <a:rPr kumimoji="1" lang="ja-JP" altLang="en-US" dirty="0" smtClean="0"/>
              <a:t>生体触媒⇒反応速度を高める（反応が起こるようにする）</a:t>
            </a:r>
            <a:endParaRPr kumimoji="1" lang="en-US" altLang="ja-JP" dirty="0" smtClean="0"/>
          </a:p>
          <a:p>
            <a:pPr lvl="2"/>
            <a:r>
              <a:rPr kumimoji="1" lang="ja-JP" altLang="en-US" dirty="0" smtClean="0"/>
              <a:t>酵素なしではできない分子ができるようになる</a:t>
            </a:r>
            <a:endParaRPr kumimoji="1" lang="en-US" altLang="ja-JP" dirty="0" smtClean="0"/>
          </a:p>
          <a:p>
            <a:pPr lvl="1"/>
            <a:r>
              <a:rPr lang="en-US" altLang="ja-JP" dirty="0" smtClean="0"/>
              <a:t>DNA</a:t>
            </a:r>
            <a:r>
              <a:rPr lang="ja-JP" altLang="en-US" dirty="0" smtClean="0"/>
              <a:t>合成酵素</a:t>
            </a:r>
            <a:endParaRPr lang="en-US" altLang="ja-JP" dirty="0" smtClean="0"/>
          </a:p>
          <a:p>
            <a:pPr lvl="2"/>
            <a:r>
              <a:rPr lang="ja-JP" altLang="en-US" dirty="0" smtClean="0"/>
              <a:t>プリント</a:t>
            </a:r>
            <a:r>
              <a:rPr lang="en-US" altLang="ja-JP" dirty="0" smtClean="0"/>
              <a:t>P125</a:t>
            </a:r>
          </a:p>
          <a:p>
            <a:pPr lvl="2"/>
            <a:r>
              <a:rPr lang="ja-JP" altLang="en-US" dirty="0" smtClean="0"/>
              <a:t>色々と制約が多いことがわかる</a:t>
            </a:r>
            <a:endParaRPr lang="en-US" altLang="ja-JP" dirty="0" smtClean="0"/>
          </a:p>
          <a:p>
            <a:pPr lvl="3"/>
            <a:r>
              <a:rPr lang="ja-JP" altLang="en-US" dirty="0"/>
              <a:t>最初</a:t>
            </a:r>
            <a:r>
              <a:rPr lang="ja-JP" altLang="en-US" dirty="0" smtClean="0"/>
              <a:t>のヌクレオチドを持ってこれない：</a:t>
            </a:r>
            <a:r>
              <a:rPr lang="en-US" altLang="ja-JP" dirty="0" smtClean="0"/>
              <a:t>2</a:t>
            </a:r>
            <a:r>
              <a:rPr lang="ja-JP" altLang="en-US" dirty="0" smtClean="0"/>
              <a:t>本鎖の足場が必要</a:t>
            </a:r>
            <a:endParaRPr lang="en-US" altLang="ja-JP" dirty="0" smtClean="0"/>
          </a:p>
          <a:p>
            <a:pPr lvl="4"/>
            <a:r>
              <a:rPr lang="ja-JP" altLang="en-US" dirty="0" smtClean="0"/>
              <a:t>足場</a:t>
            </a:r>
            <a:r>
              <a:rPr lang="en-US" altLang="ja-JP" dirty="0" smtClean="0"/>
              <a:t>(</a:t>
            </a:r>
            <a:r>
              <a:rPr lang="ja-JP" altLang="en-US" dirty="0" smtClean="0"/>
              <a:t>プライマー</a:t>
            </a:r>
            <a:r>
              <a:rPr lang="en-US" altLang="ja-JP" dirty="0" smtClean="0"/>
              <a:t>)</a:t>
            </a:r>
            <a:r>
              <a:rPr lang="ja-JP" altLang="en-US" dirty="0" smtClean="0"/>
              <a:t>となるのはプライマーゼ（</a:t>
            </a:r>
            <a:r>
              <a:rPr lang="en-US" altLang="ja-JP" dirty="0" smtClean="0"/>
              <a:t>RNA</a:t>
            </a:r>
            <a:r>
              <a:rPr lang="ja-JP" altLang="en-US" dirty="0" smtClean="0"/>
              <a:t>合成酵素）</a:t>
            </a:r>
            <a:endParaRPr lang="en-US" altLang="ja-JP" dirty="0" smtClean="0"/>
          </a:p>
          <a:p>
            <a:pPr lvl="3"/>
            <a:r>
              <a:rPr lang="en-US" altLang="ja-JP" dirty="0" smtClean="0"/>
              <a:t>3</a:t>
            </a:r>
            <a:r>
              <a:rPr lang="ja-JP" altLang="en-US" dirty="0" smtClean="0"/>
              <a:t>番目のヒドロキシ基に対してしかヌクレオチドを付加できない</a:t>
            </a:r>
            <a:endParaRPr lang="en-US" altLang="ja-JP" dirty="0" smtClean="0"/>
          </a:p>
          <a:p>
            <a:pPr lvl="4"/>
            <a:r>
              <a:rPr lang="ja-JP" altLang="en-US" dirty="0" smtClean="0"/>
              <a:t>末端部分に</a:t>
            </a:r>
            <a:r>
              <a:rPr lang="en-US" altLang="ja-JP" dirty="0" smtClean="0"/>
              <a:t>RNA</a:t>
            </a:r>
            <a:r>
              <a:rPr lang="ja-JP" altLang="en-US" dirty="0" smtClean="0"/>
              <a:t>のプライマーが残る</a:t>
            </a:r>
            <a:endParaRPr lang="en-US" altLang="ja-JP" dirty="0" smtClean="0"/>
          </a:p>
          <a:p>
            <a:pPr lvl="2"/>
            <a:r>
              <a:rPr lang="en-US" altLang="ja-JP" dirty="0" smtClean="0"/>
              <a:t>DNA</a:t>
            </a:r>
            <a:r>
              <a:rPr lang="ja-JP" altLang="en-US" dirty="0" smtClean="0"/>
              <a:t>合成酵素は</a:t>
            </a:r>
            <a:r>
              <a:rPr lang="en-US" altLang="ja-JP" dirty="0" smtClean="0"/>
              <a:t>RNA</a:t>
            </a:r>
            <a:r>
              <a:rPr lang="ja-JP" altLang="en-US" dirty="0" smtClean="0"/>
              <a:t>を鋳型にできないので、この部分が複製されない</a:t>
            </a:r>
            <a:endParaRPr lang="en-US" altLang="ja-JP" dirty="0" smtClean="0"/>
          </a:p>
          <a:p>
            <a:pPr lvl="3"/>
            <a:r>
              <a:rPr lang="ja-JP" altLang="en-US" dirty="0" smtClean="0"/>
              <a:t>つまり、複製を繰り返すと</a:t>
            </a:r>
            <a:r>
              <a:rPr lang="en-US" altLang="ja-JP" dirty="0" smtClean="0"/>
              <a:t>DNA</a:t>
            </a:r>
            <a:r>
              <a:rPr lang="ja-JP" altLang="en-US" dirty="0" smtClean="0"/>
              <a:t>はどんどん短くなる</a:t>
            </a:r>
            <a:endParaRPr lang="en-US" altLang="ja-JP" dirty="0" smtClean="0"/>
          </a:p>
          <a:p>
            <a:pPr lvl="3"/>
            <a:r>
              <a:rPr lang="ja-JP" altLang="en-US" dirty="0" smtClean="0"/>
              <a:t>あまりにも短くなると分裂を止める＝細胞寿命に到達</a:t>
            </a:r>
            <a:endParaRPr lang="en-US" altLang="ja-JP" dirty="0" smtClean="0"/>
          </a:p>
          <a:p>
            <a:pPr lvl="2"/>
            <a:r>
              <a:rPr lang="ja-JP" altLang="en-US" dirty="0"/>
              <a:t>これ</a:t>
            </a:r>
            <a:r>
              <a:rPr lang="ja-JP" altLang="en-US" dirty="0" smtClean="0"/>
              <a:t>を戻そうとするテロメアーゼがある</a:t>
            </a:r>
            <a:endParaRPr lang="en-US" altLang="ja-JP" dirty="0" smtClean="0"/>
          </a:p>
          <a:p>
            <a:pPr lvl="3"/>
            <a:r>
              <a:rPr lang="ja-JP" altLang="en-US" dirty="0"/>
              <a:t>これ</a:t>
            </a:r>
            <a:r>
              <a:rPr lang="ja-JP" altLang="en-US" dirty="0" smtClean="0"/>
              <a:t>がデタラメに働くとガンになる</a:t>
            </a:r>
            <a:endParaRPr lang="en-US" altLang="ja-JP" dirty="0" smtClean="0"/>
          </a:p>
        </p:txBody>
      </p:sp>
    </p:spTree>
    <p:extLst>
      <p:ext uri="{BB962C8B-B14F-4D97-AF65-F5344CB8AC3E}">
        <p14:creationId xmlns:p14="http://schemas.microsoft.com/office/powerpoint/2010/main" val="2751489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5577483"/>
          </a:xfrm>
        </p:spPr>
        <p:txBody>
          <a:bodyPr/>
          <a:lstStyle/>
          <a:p>
            <a:r>
              <a:rPr kumimoji="1" lang="ja-JP" altLang="en-US" dirty="0" smtClean="0"/>
              <a:t>課題</a:t>
            </a:r>
            <a:r>
              <a:rPr kumimoji="1" lang="en-US" altLang="ja-JP" dirty="0" smtClean="0"/>
              <a:t>5</a:t>
            </a:r>
          </a:p>
          <a:p>
            <a:pPr lvl="1"/>
            <a:r>
              <a:rPr lang="en-US" altLang="ja-JP" dirty="0" smtClean="0"/>
              <a:t>DNA</a:t>
            </a:r>
            <a:r>
              <a:rPr lang="ja-JP" altLang="en-US" dirty="0" smtClean="0"/>
              <a:t>の末端複製問題と、細胞寿命、細胞のガン化（不死化）についてテロメア、テロメアーゼと関連づけて説明</a:t>
            </a:r>
            <a:endParaRPr kumimoji="1" lang="ja-JP" altLang="en-US" dirty="0"/>
          </a:p>
        </p:txBody>
      </p:sp>
    </p:spTree>
    <p:extLst>
      <p:ext uri="{BB962C8B-B14F-4D97-AF65-F5344CB8AC3E}">
        <p14:creationId xmlns:p14="http://schemas.microsoft.com/office/powerpoint/2010/main" val="2751489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fontScale="92500" lnSpcReduction="20000"/>
          </a:bodyPr>
          <a:lstStyle/>
          <a:p>
            <a:r>
              <a:rPr kumimoji="1" lang="ja-JP" altLang="en-US" dirty="0" smtClean="0"/>
              <a:t>遺伝子の２つの役割</a:t>
            </a:r>
            <a:endParaRPr kumimoji="1" lang="en-US" altLang="ja-JP" dirty="0" smtClean="0"/>
          </a:p>
          <a:p>
            <a:pPr lvl="1"/>
            <a:r>
              <a:rPr lang="ja-JP" altLang="en-US" dirty="0"/>
              <a:t>遺伝子</a:t>
            </a:r>
            <a:r>
              <a:rPr lang="ja-JP" altLang="en-US" dirty="0" smtClean="0"/>
              <a:t>の条件</a:t>
            </a:r>
            <a:endParaRPr lang="en-US" altLang="ja-JP" dirty="0" smtClean="0"/>
          </a:p>
          <a:p>
            <a:pPr lvl="2"/>
            <a:r>
              <a:rPr kumimoji="1" lang="ja-JP" altLang="en-US" dirty="0"/>
              <a:t>自己</a:t>
            </a:r>
            <a:r>
              <a:rPr kumimoji="1" lang="ja-JP" altLang="en-US" dirty="0" smtClean="0"/>
              <a:t>複製能</a:t>
            </a:r>
            <a:endParaRPr kumimoji="1" lang="en-US" altLang="ja-JP" dirty="0" smtClean="0"/>
          </a:p>
          <a:p>
            <a:pPr lvl="2"/>
            <a:r>
              <a:rPr lang="ja-JP" altLang="en-US" dirty="0"/>
              <a:t>多様性</a:t>
            </a:r>
            <a:r>
              <a:rPr lang="ja-JP" altLang="en-US" dirty="0" smtClean="0"/>
              <a:t>の創出</a:t>
            </a:r>
            <a:endParaRPr lang="en-US" altLang="ja-JP" dirty="0" smtClean="0"/>
          </a:p>
          <a:p>
            <a:pPr lvl="2"/>
            <a:endParaRPr kumimoji="1" lang="en-US" altLang="ja-JP" dirty="0" smtClean="0"/>
          </a:p>
          <a:p>
            <a:pPr lvl="1"/>
            <a:r>
              <a:rPr lang="ja-JP" altLang="en-US" dirty="0"/>
              <a:t>親</a:t>
            </a:r>
            <a:r>
              <a:rPr lang="ja-JP" altLang="en-US" dirty="0" smtClean="0"/>
              <a:t>細胞から子細胞に特徴を伝える</a:t>
            </a:r>
            <a:endParaRPr lang="en-US" altLang="ja-JP" dirty="0" smtClean="0"/>
          </a:p>
          <a:p>
            <a:pPr lvl="3"/>
            <a:r>
              <a:rPr lang="ja-JP" altLang="en-US" dirty="0" smtClean="0"/>
              <a:t>複製：同じ分子を作って受け渡す</a:t>
            </a:r>
            <a:endParaRPr lang="en-US" altLang="ja-JP" dirty="0"/>
          </a:p>
          <a:p>
            <a:pPr lvl="4"/>
            <a:r>
              <a:rPr lang="en-US" altLang="ja-JP" dirty="0" smtClean="0"/>
              <a:t>DNA-DNA</a:t>
            </a:r>
          </a:p>
          <a:p>
            <a:pPr lvl="1"/>
            <a:endParaRPr lang="en-US" altLang="ja-JP" dirty="0" smtClean="0"/>
          </a:p>
          <a:p>
            <a:pPr lvl="1"/>
            <a:endParaRPr lang="en-US" altLang="ja-JP" dirty="0" smtClean="0"/>
          </a:p>
          <a:p>
            <a:pPr lvl="1"/>
            <a:r>
              <a:rPr kumimoji="1" lang="ja-JP" altLang="en-US" dirty="0"/>
              <a:t>それぞれ</a:t>
            </a:r>
            <a:r>
              <a:rPr kumimoji="1" lang="ja-JP" altLang="en-US" dirty="0" smtClean="0"/>
              <a:t>の個体で特徴を決める</a:t>
            </a:r>
            <a:endParaRPr kumimoji="1" lang="en-US" altLang="ja-JP" dirty="0" smtClean="0"/>
          </a:p>
          <a:p>
            <a:pPr lvl="2"/>
            <a:r>
              <a:rPr lang="ja-JP" altLang="en-US" u="sng" dirty="0" smtClean="0"/>
              <a:t>転写・翻訳</a:t>
            </a:r>
            <a:r>
              <a:rPr lang="ja-JP" altLang="en-US" dirty="0" smtClean="0"/>
              <a:t>：実際に仕事を</a:t>
            </a:r>
            <a:r>
              <a:rPr lang="ja-JP" altLang="en-US" dirty="0"/>
              <a:t>するタンパク質（様々な</a:t>
            </a:r>
            <a:r>
              <a:rPr lang="ja-JP" altLang="en-US" dirty="0" smtClean="0"/>
              <a:t>構造）をつくる</a:t>
            </a:r>
            <a:endParaRPr lang="en-US" altLang="ja-JP" dirty="0" smtClean="0"/>
          </a:p>
          <a:p>
            <a:pPr lvl="3"/>
            <a:r>
              <a:rPr kumimoji="1" lang="en-US" altLang="ja-JP" dirty="0" smtClean="0"/>
              <a:t>DNA</a:t>
            </a:r>
            <a:r>
              <a:rPr kumimoji="1" lang="ja-JP" altLang="en-US" dirty="0" smtClean="0"/>
              <a:t>　⇒　</a:t>
            </a:r>
            <a:r>
              <a:rPr kumimoji="1" lang="en-US" altLang="ja-JP" dirty="0" smtClean="0"/>
              <a:t>RNA</a:t>
            </a:r>
            <a:r>
              <a:rPr kumimoji="1" lang="ja-JP" altLang="en-US" dirty="0" smtClean="0"/>
              <a:t>　⇒　タンパク質</a:t>
            </a:r>
            <a:endParaRPr kumimoji="1" lang="en-US" altLang="ja-JP" dirty="0" smtClean="0"/>
          </a:p>
          <a:p>
            <a:pPr lvl="3"/>
            <a:endParaRPr kumimoji="1" lang="en-US" altLang="ja-JP" dirty="0" smtClean="0"/>
          </a:p>
          <a:p>
            <a:pPr lvl="2"/>
            <a:r>
              <a:rPr lang="en-US" altLang="ja-JP" dirty="0" smtClean="0"/>
              <a:t>DNA</a:t>
            </a:r>
            <a:r>
              <a:rPr lang="ja-JP" altLang="en-US" dirty="0" smtClean="0"/>
              <a:t>の塩基の並びをタンパク質のアミノ酸の並びに置き換える過程</a:t>
            </a:r>
            <a:endParaRPr kumimoji="1" lang="ja-JP" altLang="en-US" dirty="0"/>
          </a:p>
        </p:txBody>
      </p:sp>
      <p:cxnSp>
        <p:nvCxnSpPr>
          <p:cNvPr id="4" name="直線矢印コネクタ 3"/>
          <p:cNvCxnSpPr/>
          <p:nvPr/>
        </p:nvCxnSpPr>
        <p:spPr>
          <a:xfrm>
            <a:off x="1403648" y="2492896"/>
            <a:ext cx="0" cy="1512168"/>
          </a:xfrm>
          <a:prstGeom prst="straightConnector1">
            <a:avLst/>
          </a:prstGeom>
          <a:ln w="76200">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円/楕円 5"/>
          <p:cNvSpPr/>
          <p:nvPr/>
        </p:nvSpPr>
        <p:spPr>
          <a:xfrm>
            <a:off x="1418180" y="4293096"/>
            <a:ext cx="1656184" cy="398122"/>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 name="直線矢印コネクタ 9"/>
          <p:cNvCxnSpPr/>
          <p:nvPr/>
        </p:nvCxnSpPr>
        <p:spPr>
          <a:xfrm>
            <a:off x="1574185" y="4691218"/>
            <a:ext cx="117495" cy="7540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正方形/長方形 10"/>
          <p:cNvSpPr/>
          <p:nvPr/>
        </p:nvSpPr>
        <p:spPr>
          <a:xfrm>
            <a:off x="1547664" y="5445224"/>
            <a:ext cx="7128792" cy="865001"/>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2751489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5793507"/>
          </a:xfrm>
        </p:spPr>
        <p:txBody>
          <a:bodyPr>
            <a:normAutofit fontScale="92500"/>
          </a:bodyPr>
          <a:lstStyle/>
          <a:p>
            <a:r>
              <a:rPr kumimoji="1" lang="en-US" altLang="ja-JP" dirty="0" smtClean="0"/>
              <a:t>DNA</a:t>
            </a:r>
            <a:r>
              <a:rPr lang="ja-JP" altLang="en-US" dirty="0" smtClean="0"/>
              <a:t>：一定の構造（</a:t>
            </a:r>
            <a:r>
              <a:rPr lang="en-US" altLang="ja-JP" dirty="0" smtClean="0"/>
              <a:t>2</a:t>
            </a:r>
            <a:r>
              <a:rPr lang="ja-JP" altLang="en-US" dirty="0" smtClean="0"/>
              <a:t>重らせん）</a:t>
            </a:r>
            <a:endParaRPr lang="en-US" altLang="ja-JP" dirty="0" smtClean="0"/>
          </a:p>
          <a:p>
            <a:r>
              <a:rPr kumimoji="1" lang="ja-JP" altLang="en-US" dirty="0" smtClean="0"/>
              <a:t>タンパク質：様々な構造</a:t>
            </a:r>
            <a:endParaRPr kumimoji="1" lang="en-US" altLang="ja-JP" dirty="0" smtClean="0"/>
          </a:p>
          <a:p>
            <a:pPr lvl="1"/>
            <a:r>
              <a:rPr kumimoji="1" lang="ja-JP" altLang="en-US" dirty="0" smtClean="0"/>
              <a:t>細胞・組織・状況によってできるタンパク質が異なる</a:t>
            </a:r>
            <a:endParaRPr kumimoji="1" lang="en-US" altLang="ja-JP" dirty="0" smtClean="0"/>
          </a:p>
          <a:p>
            <a:r>
              <a:rPr lang="ja-JP" altLang="en-US" dirty="0" smtClean="0"/>
              <a:t>プリント</a:t>
            </a:r>
            <a:r>
              <a:rPr lang="en-US" altLang="ja-JP" dirty="0" smtClean="0"/>
              <a:t>P142</a:t>
            </a:r>
            <a:r>
              <a:rPr lang="ja-JP" altLang="en-US" dirty="0" smtClean="0"/>
              <a:t>（キー資料）</a:t>
            </a:r>
            <a:endParaRPr lang="en-US" altLang="ja-JP" dirty="0" smtClean="0"/>
          </a:p>
          <a:p>
            <a:pPr lvl="1"/>
            <a:r>
              <a:rPr kumimoji="1" lang="en-US" altLang="ja-JP" dirty="0" smtClean="0"/>
              <a:t>Replication</a:t>
            </a:r>
          </a:p>
          <a:p>
            <a:pPr lvl="2"/>
            <a:r>
              <a:rPr lang="ja-JP" altLang="en-US" dirty="0" smtClean="0"/>
              <a:t>複製：</a:t>
            </a:r>
            <a:r>
              <a:rPr lang="en-US" altLang="ja-JP" dirty="0" smtClean="0"/>
              <a:t>DNA-DNA	</a:t>
            </a:r>
            <a:r>
              <a:rPr lang="ja-JP" altLang="en-US" dirty="0" smtClean="0"/>
              <a:t>子に特徴（情報）を伝える</a:t>
            </a:r>
            <a:endParaRPr lang="en-US" altLang="ja-JP" dirty="0" smtClean="0"/>
          </a:p>
          <a:p>
            <a:pPr lvl="1"/>
            <a:r>
              <a:rPr lang="en-US" altLang="ja-JP" dirty="0" smtClean="0"/>
              <a:t>Transcription</a:t>
            </a:r>
          </a:p>
          <a:p>
            <a:pPr lvl="2"/>
            <a:r>
              <a:rPr lang="ja-JP" altLang="en-US" dirty="0" smtClean="0"/>
              <a:t>転写：</a:t>
            </a:r>
            <a:r>
              <a:rPr lang="en-US" altLang="ja-JP" dirty="0" smtClean="0"/>
              <a:t>DNA-mRNA</a:t>
            </a:r>
            <a:r>
              <a:rPr lang="ja-JP" altLang="en-US" dirty="0" smtClean="0"/>
              <a:t>　それぞれの細胞（場面）で機能する</a:t>
            </a:r>
            <a:endParaRPr lang="en-US" altLang="ja-JP" dirty="0" smtClean="0"/>
          </a:p>
          <a:p>
            <a:pPr lvl="2"/>
            <a:r>
              <a:rPr lang="ja-JP" altLang="en-US" dirty="0" smtClean="0"/>
              <a:t>複製の時とは異なり片方の</a:t>
            </a:r>
            <a:r>
              <a:rPr lang="en-US" altLang="ja-JP" dirty="0" smtClean="0"/>
              <a:t>DNA</a:t>
            </a:r>
            <a:r>
              <a:rPr lang="ja-JP" altLang="en-US" dirty="0" smtClean="0"/>
              <a:t>を鋳型にして</a:t>
            </a:r>
            <a:r>
              <a:rPr lang="en-US" altLang="ja-JP" dirty="0" smtClean="0"/>
              <a:t>mRNA</a:t>
            </a:r>
            <a:r>
              <a:rPr lang="ja-JP" altLang="en-US" dirty="0" smtClean="0"/>
              <a:t>を作って翻訳へ</a:t>
            </a:r>
            <a:endParaRPr lang="en-US" altLang="ja-JP" dirty="0" smtClean="0"/>
          </a:p>
          <a:p>
            <a:pPr lvl="1"/>
            <a:r>
              <a:rPr lang="en-US" altLang="ja-JP" dirty="0" smtClean="0"/>
              <a:t>Translation</a:t>
            </a:r>
          </a:p>
          <a:p>
            <a:pPr lvl="2"/>
            <a:r>
              <a:rPr lang="ja-JP" altLang="en-US" dirty="0" smtClean="0"/>
              <a:t>翻訳：</a:t>
            </a:r>
            <a:r>
              <a:rPr lang="en-US" altLang="ja-JP" dirty="0" smtClean="0"/>
              <a:t>mRNA</a:t>
            </a:r>
            <a:r>
              <a:rPr lang="ja-JP" altLang="en-US" dirty="0" smtClean="0"/>
              <a:t>⇒</a:t>
            </a:r>
            <a:r>
              <a:rPr lang="en-US" altLang="ja-JP" dirty="0" err="1" smtClean="0"/>
              <a:t>tRNA</a:t>
            </a:r>
            <a:endParaRPr lang="en-US" altLang="ja-JP" dirty="0" smtClean="0"/>
          </a:p>
        </p:txBody>
      </p:sp>
    </p:spTree>
    <p:extLst>
      <p:ext uri="{BB962C8B-B14F-4D97-AF65-F5344CB8AC3E}">
        <p14:creationId xmlns:p14="http://schemas.microsoft.com/office/powerpoint/2010/main" val="29058057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5793507"/>
          </a:xfrm>
        </p:spPr>
        <p:txBody>
          <a:bodyPr/>
          <a:lstStyle/>
          <a:p>
            <a:r>
              <a:rPr lang="ja-JP" altLang="en-US" dirty="0" smtClean="0"/>
              <a:t>タンパク質（プリント</a:t>
            </a:r>
            <a:r>
              <a:rPr lang="en-US" altLang="ja-JP" dirty="0" smtClean="0"/>
              <a:t>P145</a:t>
            </a:r>
            <a:r>
              <a:rPr lang="ja-JP" altLang="en-US" dirty="0" smtClean="0"/>
              <a:t>）</a:t>
            </a:r>
            <a:endParaRPr lang="en-US" altLang="ja-JP" dirty="0" smtClean="0"/>
          </a:p>
          <a:p>
            <a:pPr lvl="1"/>
            <a:r>
              <a:rPr kumimoji="1" lang="ja-JP" altLang="en-US" dirty="0"/>
              <a:t>ポリアミノ</a:t>
            </a:r>
            <a:r>
              <a:rPr kumimoji="1" lang="ja-JP" altLang="en-US" dirty="0" smtClean="0"/>
              <a:t>酸構造</a:t>
            </a:r>
            <a:endParaRPr kumimoji="1" lang="en-US" altLang="ja-JP" dirty="0" smtClean="0"/>
          </a:p>
          <a:p>
            <a:pPr lvl="2"/>
            <a:r>
              <a:rPr lang="ja-JP" altLang="en-US" dirty="0"/>
              <a:t>アミノ酸同士がペプチド</a:t>
            </a:r>
            <a:r>
              <a:rPr lang="ja-JP" altLang="en-US" dirty="0" smtClean="0"/>
              <a:t>結合（脱水反応）する</a:t>
            </a:r>
            <a:r>
              <a:rPr lang="ja-JP" altLang="en-US" dirty="0"/>
              <a:t>ことでタンパク質を</a:t>
            </a:r>
            <a:r>
              <a:rPr lang="ja-JP" altLang="en-US" dirty="0" smtClean="0"/>
              <a:t>形成</a:t>
            </a:r>
            <a:endParaRPr lang="en-US" altLang="ja-JP" dirty="0" smtClean="0"/>
          </a:p>
          <a:p>
            <a:pPr lvl="2"/>
            <a:r>
              <a:rPr kumimoji="1" lang="ja-JP" altLang="en-US" u="sng" dirty="0" smtClean="0"/>
              <a:t>主鎖</a:t>
            </a:r>
            <a:r>
              <a:rPr kumimoji="1" lang="ja-JP" altLang="en-US" dirty="0" smtClean="0"/>
              <a:t>に対して</a:t>
            </a:r>
            <a:r>
              <a:rPr kumimoji="1" lang="ja-JP" altLang="en-US" u="sng" dirty="0" smtClean="0"/>
              <a:t>側鎖</a:t>
            </a:r>
            <a:r>
              <a:rPr kumimoji="1" lang="ja-JP" altLang="en-US" dirty="0" smtClean="0"/>
              <a:t>が存在</a:t>
            </a:r>
            <a:endParaRPr kumimoji="1" lang="en-US" altLang="ja-JP" dirty="0" smtClean="0"/>
          </a:p>
          <a:p>
            <a:pPr lvl="1"/>
            <a:r>
              <a:rPr kumimoji="1" lang="ja-JP" altLang="en-US" dirty="0" smtClean="0"/>
              <a:t>アミノ酸</a:t>
            </a:r>
            <a:endParaRPr kumimoji="1" lang="en-US" altLang="ja-JP" dirty="0" smtClean="0"/>
          </a:p>
          <a:p>
            <a:pPr lvl="2"/>
            <a:r>
              <a:rPr kumimoji="1" lang="ja-JP" altLang="en-US" dirty="0" smtClean="0"/>
              <a:t>中心にある</a:t>
            </a:r>
            <a:r>
              <a:rPr kumimoji="1" lang="en-US" altLang="ja-JP" dirty="0" smtClean="0"/>
              <a:t>α</a:t>
            </a:r>
            <a:r>
              <a:rPr kumimoji="1" lang="ja-JP" altLang="en-US" dirty="0" smtClean="0"/>
              <a:t>炭素にアミノ基とカルボキシル基と側鎖がくっついている</a:t>
            </a:r>
            <a:endParaRPr kumimoji="1" lang="en-US" altLang="ja-JP" dirty="0" smtClean="0"/>
          </a:p>
          <a:p>
            <a:pPr lvl="1"/>
            <a:r>
              <a:rPr lang="en-US" altLang="ja-JP" dirty="0"/>
              <a:t>20</a:t>
            </a:r>
            <a:r>
              <a:rPr lang="ja-JP" altLang="en-US" dirty="0" smtClean="0"/>
              <a:t>種類（親水性＝極性</a:t>
            </a:r>
            <a:r>
              <a:rPr lang="en-US" altLang="ja-JP" dirty="0" smtClean="0"/>
              <a:t>/</a:t>
            </a:r>
            <a:r>
              <a:rPr lang="ja-JP" altLang="en-US" dirty="0" smtClean="0"/>
              <a:t>疎水性＝非極性が１０種類ずつ）</a:t>
            </a:r>
            <a:endParaRPr lang="en-US" altLang="ja-JP" dirty="0" smtClean="0"/>
          </a:p>
        </p:txBody>
      </p:sp>
    </p:spTree>
    <p:extLst>
      <p:ext uri="{BB962C8B-B14F-4D97-AF65-F5344CB8AC3E}">
        <p14:creationId xmlns:p14="http://schemas.microsoft.com/office/powerpoint/2010/main" val="29058057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5793507"/>
          </a:xfrm>
        </p:spPr>
        <p:txBody>
          <a:bodyPr/>
          <a:lstStyle/>
          <a:p>
            <a:r>
              <a:rPr lang="ja-JP" altLang="en-US" dirty="0" smtClean="0"/>
              <a:t>小テスト６－２</a:t>
            </a:r>
            <a:endParaRPr kumimoji="1" lang="en-US" altLang="ja-JP" dirty="0" smtClean="0"/>
          </a:p>
          <a:p>
            <a:pPr lvl="1"/>
            <a:r>
              <a:rPr kumimoji="1" lang="en-US" altLang="ja-JP" dirty="0" smtClean="0"/>
              <a:t>DNA</a:t>
            </a:r>
            <a:r>
              <a:rPr kumimoji="1" lang="ja-JP" altLang="en-US" dirty="0" smtClean="0"/>
              <a:t>の複製が分子全体の問題であるのに対して、転写は</a:t>
            </a:r>
            <a:r>
              <a:rPr kumimoji="1" lang="en-US" altLang="ja-JP" dirty="0" smtClean="0"/>
              <a:t>DNA</a:t>
            </a:r>
            <a:r>
              <a:rPr kumimoji="1" lang="ja-JP" altLang="en-US" dirty="0" smtClean="0"/>
              <a:t>分子のごく一部の出来事であるのはなぜか</a:t>
            </a:r>
            <a:endParaRPr kumimoji="1" lang="ja-JP" altLang="en-US" dirty="0"/>
          </a:p>
        </p:txBody>
      </p:sp>
    </p:spTree>
    <p:extLst>
      <p:ext uri="{BB962C8B-B14F-4D97-AF65-F5344CB8AC3E}">
        <p14:creationId xmlns:p14="http://schemas.microsoft.com/office/powerpoint/2010/main" val="29058057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TotalTime>
  <Words>845</Words>
  <Application>Microsoft Office PowerPoint</Application>
  <PresentationFormat>画面に合わせる (4:3)</PresentationFormat>
  <Paragraphs>108</Paragraphs>
  <Slides>13</Slides>
  <Notes>0</Notes>
  <HiddenSlides>0</HiddenSlides>
  <MMClips>0</MMClips>
  <ScaleCrop>false</ScaleCrop>
  <HeadingPairs>
    <vt:vector size="4" baseType="variant">
      <vt:variant>
        <vt:lpstr>テーマ</vt:lpstr>
      </vt:variant>
      <vt:variant>
        <vt:i4>1</vt:i4>
      </vt:variant>
      <vt:variant>
        <vt:lpstr>スライド タイトル</vt:lpstr>
      </vt:variant>
      <vt:variant>
        <vt:i4>13</vt:i4>
      </vt:variant>
    </vt:vector>
  </HeadingPairs>
  <TitlesOfParts>
    <vt:vector size="14" baseType="lpstr">
      <vt:lpstr>Office テーマ</vt:lpstr>
      <vt:lpstr>20120518</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20120427</dc:title>
  <dc:creator>Ishida</dc:creator>
  <cp:lastModifiedBy>Ishida</cp:lastModifiedBy>
  <cp:revision>44</cp:revision>
  <dcterms:created xsi:type="dcterms:W3CDTF">2012-04-27T00:00:58Z</dcterms:created>
  <dcterms:modified xsi:type="dcterms:W3CDTF">2012-07-23T09:21:16Z</dcterms:modified>
</cp:coreProperties>
</file>