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90" r:id="rId4"/>
    <p:sldId id="291" r:id="rId5"/>
    <p:sldId id="292" r:id="rId6"/>
    <p:sldId id="293" r:id="rId7"/>
    <p:sldId id="294" r:id="rId8"/>
    <p:sldId id="295" r:id="rId9"/>
    <p:sldId id="296" r:id="rId10"/>
    <p:sldId id="297" r:id="rId11"/>
    <p:sldId id="298" r:id="rId12"/>
    <p:sldId id="299" r:id="rId13"/>
    <p:sldId id="300" r:id="rId14"/>
    <p:sldId id="301" r:id="rId15"/>
    <p:sldId id="302" r:id="rId1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0"/>
  </p:normalViewPr>
  <p:slideViewPr>
    <p:cSldViewPr>
      <p:cViewPr varScale="1">
        <p:scale>
          <a:sx n="63" d="100"/>
          <a:sy n="63" d="100"/>
        </p:scale>
        <p:origin x="-126" y="-1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2012/5/17</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2012/5/17</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2012/5/17</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2012/5/17</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2012/5/17</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2012/5/17</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2012/5/17</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2012/5/17</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2012/5/17</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2012/5/17</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2012/5/17</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2012/5/17</a:t>
            </a:fld>
            <a:endParaRPr kumimoji="1" lang="ja-JP" altLang="en-US" dirty="0"/>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20120511</a:t>
            </a:r>
            <a:endParaRPr kumimoji="1" lang="ja-JP" altLang="en-US" dirty="0"/>
          </a:p>
        </p:txBody>
      </p:sp>
      <p:sp>
        <p:nvSpPr>
          <p:cNvPr id="3" name="サブタイトル 2"/>
          <p:cNvSpPr>
            <a:spLocks noGrp="1"/>
          </p:cNvSpPr>
          <p:nvPr>
            <p:ph type="subTitle" idx="1"/>
          </p:nvPr>
        </p:nvSpPr>
        <p:spPr/>
        <p:txBody>
          <a:bodyPr/>
          <a:lstStyle/>
          <a:p>
            <a:endParaRPr kumimoji="1" lang="ja-JP" altLang="en-US" dirty="0"/>
          </a:p>
        </p:txBody>
      </p:sp>
    </p:spTree>
    <p:extLst>
      <p:ext uri="{BB962C8B-B14F-4D97-AF65-F5344CB8AC3E}">
        <p14:creationId xmlns:p14="http://schemas.microsoft.com/office/powerpoint/2010/main" val="735750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a:bodyPr>
          <a:lstStyle/>
          <a:p>
            <a:r>
              <a:rPr lang="en-US" altLang="ja-JP" dirty="0" smtClean="0"/>
              <a:t>Q5-1</a:t>
            </a:r>
          </a:p>
          <a:p>
            <a:pPr lvl="1"/>
            <a:r>
              <a:rPr kumimoji="1" lang="ja-JP" altLang="en-US" dirty="0" smtClean="0"/>
              <a:t>グルコースはわれわれの体内に大量に存在するにもかかわらずなぜ遺伝子になれないのか。</a:t>
            </a:r>
            <a:endParaRPr kumimoji="1" lang="en-US" altLang="ja-JP" dirty="0" smtClean="0"/>
          </a:p>
          <a:p>
            <a:pPr lvl="2"/>
            <a:r>
              <a:rPr lang="ja-JP" altLang="en-US" dirty="0" smtClean="0"/>
              <a:t>（期末ではこういう抽象的な内容は問いません）</a:t>
            </a:r>
            <a:endParaRPr kumimoji="1" lang="en-US" altLang="ja-JP" dirty="0" smtClean="0"/>
          </a:p>
        </p:txBody>
      </p:sp>
    </p:spTree>
    <p:extLst>
      <p:ext uri="{BB962C8B-B14F-4D97-AF65-F5344CB8AC3E}">
        <p14:creationId xmlns:p14="http://schemas.microsoft.com/office/powerpoint/2010/main" val="762332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a:bodyPr>
          <a:lstStyle/>
          <a:p>
            <a:r>
              <a:rPr kumimoji="1" lang="ja-JP" altLang="en-US" dirty="0" smtClean="0"/>
              <a:t>前回小テスト</a:t>
            </a:r>
            <a:r>
              <a:rPr kumimoji="1" lang="en-US" altLang="ja-JP" dirty="0" smtClean="0"/>
              <a:t>Q4-1</a:t>
            </a:r>
          </a:p>
          <a:p>
            <a:pPr lvl="1"/>
            <a:r>
              <a:rPr lang="ja-JP" altLang="en-US" dirty="0"/>
              <a:t>対立</a:t>
            </a:r>
            <a:r>
              <a:rPr lang="ja-JP" altLang="en-US" dirty="0" smtClean="0"/>
              <a:t>形質の例</a:t>
            </a:r>
            <a:endParaRPr lang="en-US" altLang="ja-JP" dirty="0" smtClean="0"/>
          </a:p>
          <a:p>
            <a:pPr lvl="2"/>
            <a:r>
              <a:rPr kumimoji="1" lang="ja-JP" altLang="en-US" dirty="0" smtClean="0"/>
              <a:t>ナスビの実の形</a:t>
            </a:r>
            <a:endParaRPr kumimoji="1" lang="en-US" altLang="ja-JP" dirty="0" smtClean="0"/>
          </a:p>
          <a:p>
            <a:pPr lvl="2"/>
            <a:r>
              <a:rPr lang="ja-JP" altLang="en-US" dirty="0" smtClean="0"/>
              <a:t>イネの収穫量</a:t>
            </a:r>
            <a:endParaRPr lang="en-US" altLang="ja-JP" dirty="0" smtClean="0"/>
          </a:p>
          <a:p>
            <a:pPr lvl="2"/>
            <a:r>
              <a:rPr kumimoji="1" lang="ja-JP" altLang="en-US" dirty="0" smtClean="0"/>
              <a:t>ヒトの眼の色</a:t>
            </a:r>
            <a:endParaRPr kumimoji="1" lang="en-US" altLang="ja-JP" dirty="0" smtClean="0"/>
          </a:p>
          <a:p>
            <a:pPr lvl="2"/>
            <a:r>
              <a:rPr lang="ja-JP" altLang="en-US" dirty="0" smtClean="0"/>
              <a:t>ネコの毛色</a:t>
            </a:r>
            <a:endParaRPr lang="en-US" altLang="ja-JP" dirty="0" smtClean="0"/>
          </a:p>
          <a:p>
            <a:pPr lvl="3"/>
            <a:r>
              <a:rPr kumimoji="1" lang="en-US" altLang="ja-JP" dirty="0" smtClean="0"/>
              <a:t>※</a:t>
            </a:r>
            <a:r>
              <a:rPr kumimoji="1" lang="ja-JP" altLang="en-US" dirty="0" smtClean="0"/>
              <a:t>モミジの葉の色</a:t>
            </a:r>
            <a:r>
              <a:rPr lang="ja-JP" altLang="en-US" dirty="0" smtClean="0"/>
              <a:t>：ただの紅葉</a:t>
            </a:r>
            <a:endParaRPr kumimoji="1" lang="en-US" altLang="ja-JP" dirty="0" smtClean="0"/>
          </a:p>
          <a:p>
            <a:pPr lvl="3"/>
            <a:r>
              <a:rPr lang="en-US" altLang="ja-JP" dirty="0" smtClean="0"/>
              <a:t>※</a:t>
            </a:r>
            <a:r>
              <a:rPr lang="ja-JP" altLang="en-US" dirty="0" smtClean="0"/>
              <a:t>アマガエルの体色：自然に変化するわけでなく意志が働く</a:t>
            </a:r>
            <a:r>
              <a:rPr lang="en-US" altLang="ja-JP" dirty="0" smtClean="0"/>
              <a:t/>
            </a:r>
            <a:br>
              <a:rPr lang="en-US" altLang="ja-JP" dirty="0" smtClean="0"/>
            </a:br>
            <a:r>
              <a:rPr lang="ja-JP" altLang="en-US" dirty="0" smtClean="0"/>
              <a:t>例えば、体色を変える能力が＜ある</a:t>
            </a:r>
            <a:r>
              <a:rPr lang="en-US" altLang="ja-JP" dirty="0" smtClean="0"/>
              <a:t>/</a:t>
            </a:r>
            <a:r>
              <a:rPr lang="ja-JP" altLang="en-US" dirty="0" smtClean="0"/>
              <a:t>ない＞というなら対立形質</a:t>
            </a:r>
            <a:endParaRPr kumimoji="1" lang="en-US" altLang="ja-JP" dirty="0" smtClean="0"/>
          </a:p>
        </p:txBody>
      </p:sp>
    </p:spTree>
    <p:extLst>
      <p:ext uri="{BB962C8B-B14F-4D97-AF65-F5344CB8AC3E}">
        <p14:creationId xmlns:p14="http://schemas.microsoft.com/office/powerpoint/2010/main" val="7623323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a:bodyPr>
          <a:lstStyle/>
          <a:p>
            <a:r>
              <a:rPr kumimoji="1" lang="ja-JP" altLang="en-US" dirty="0" smtClean="0"/>
              <a:t>対立形質について</a:t>
            </a:r>
            <a:endParaRPr kumimoji="1" lang="en-US" altLang="ja-JP" dirty="0" smtClean="0"/>
          </a:p>
          <a:p>
            <a:pPr lvl="1"/>
            <a:r>
              <a:rPr lang="ja-JP" altLang="en-US" dirty="0" smtClean="0"/>
              <a:t>ある個体において（同時に）存在できない表現型</a:t>
            </a:r>
            <a:endParaRPr lang="en-US" altLang="ja-JP" dirty="0" smtClean="0"/>
          </a:p>
          <a:p>
            <a:pPr lvl="1"/>
            <a:r>
              <a:rPr kumimoji="1" lang="ja-JP" altLang="en-US" u="sng" dirty="0"/>
              <a:t>量的な</a:t>
            </a:r>
            <a:r>
              <a:rPr kumimoji="1" lang="ja-JP" altLang="en-US" u="sng" dirty="0" smtClean="0"/>
              <a:t>形質で連続的かつ、変動するもの</a:t>
            </a:r>
            <a:r>
              <a:rPr kumimoji="1" lang="ja-JP" altLang="en-US" dirty="0" smtClean="0"/>
              <a:t>は違う</a:t>
            </a:r>
            <a:endParaRPr kumimoji="1" lang="en-US" altLang="ja-JP" dirty="0" smtClean="0"/>
          </a:p>
          <a:p>
            <a:pPr lvl="1"/>
            <a:r>
              <a:rPr lang="ja-JP" altLang="en-US" dirty="0"/>
              <a:t>ただし</a:t>
            </a:r>
            <a:r>
              <a:rPr lang="ja-JP" altLang="en-US" dirty="0" smtClean="0"/>
              <a:t>、連続的な量的形質を絶対に対立形質と考えないというわけではない</a:t>
            </a:r>
            <a:endParaRPr lang="en-US" altLang="ja-JP" dirty="0" smtClean="0"/>
          </a:p>
          <a:p>
            <a:pPr lvl="2"/>
            <a:r>
              <a:rPr kumimoji="1" lang="ja-JP" altLang="en-US" dirty="0" smtClean="0"/>
              <a:t>イネの収穫がその例：</a:t>
            </a:r>
            <a:r>
              <a:rPr kumimoji="1" lang="en-US" altLang="ja-JP" dirty="0" smtClean="0"/>
              <a:t/>
            </a:r>
            <a:br>
              <a:rPr kumimoji="1" lang="en-US" altLang="ja-JP" dirty="0" smtClean="0"/>
            </a:br>
            <a:r>
              <a:rPr kumimoji="1" lang="ja-JP" altLang="en-US" dirty="0" smtClean="0"/>
              <a:t>厳密に制御された条件下で育てた</a:t>
            </a:r>
            <a:r>
              <a:rPr kumimoji="1" lang="en-US" altLang="ja-JP" dirty="0" smtClean="0"/>
              <a:t>2</a:t>
            </a:r>
            <a:r>
              <a:rPr kumimoji="1" lang="ja-JP" altLang="en-US" dirty="0" smtClean="0"/>
              <a:t>系統（品種）間で統計的に有意な差が出れば、対立形質として扱える。ヒトとイネのクローンとして多数の個体を解析できるかどうか。</a:t>
            </a:r>
            <a:endParaRPr kumimoji="1" lang="en-US" altLang="ja-JP" dirty="0" smtClean="0"/>
          </a:p>
          <a:p>
            <a:pPr lvl="2"/>
            <a:r>
              <a:rPr lang="ja-JP" altLang="en-US" dirty="0"/>
              <a:t>実際に</a:t>
            </a:r>
            <a:r>
              <a:rPr lang="ja-JP" altLang="en-US" dirty="0" smtClean="0"/>
              <a:t>は「連続的ではない形質」</a:t>
            </a:r>
            <a:endParaRPr kumimoji="1" lang="en-US" altLang="ja-JP" dirty="0" smtClean="0"/>
          </a:p>
        </p:txBody>
      </p:sp>
    </p:spTree>
    <p:extLst>
      <p:ext uri="{BB962C8B-B14F-4D97-AF65-F5344CB8AC3E}">
        <p14:creationId xmlns:p14="http://schemas.microsoft.com/office/powerpoint/2010/main" val="7623323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a:bodyPr>
          <a:lstStyle/>
          <a:p>
            <a:r>
              <a:rPr kumimoji="1" lang="ja-JP" altLang="en-US" dirty="0" smtClean="0"/>
              <a:t>前回小テスト</a:t>
            </a:r>
            <a:r>
              <a:rPr kumimoji="1" lang="en-US" altLang="ja-JP" dirty="0" smtClean="0"/>
              <a:t>Q</a:t>
            </a:r>
            <a:r>
              <a:rPr kumimoji="1" lang="ja-JP" altLang="en-US" dirty="0" smtClean="0"/>
              <a:t>４－２</a:t>
            </a:r>
            <a:endParaRPr kumimoji="1" lang="en-US" altLang="ja-JP" dirty="0" smtClean="0"/>
          </a:p>
          <a:p>
            <a:pPr lvl="1"/>
            <a:r>
              <a:rPr lang="ja-JP" altLang="en-US" dirty="0" smtClean="0"/>
              <a:t>オカメインコの</a:t>
            </a:r>
            <a:r>
              <a:rPr lang="en-US" altLang="ja-JP" dirty="0" smtClean="0"/>
              <a:t>WF</a:t>
            </a:r>
            <a:r>
              <a:rPr lang="ja-JP" altLang="en-US" dirty="0" smtClean="0"/>
              <a:t>（優性）</a:t>
            </a:r>
            <a:r>
              <a:rPr lang="en-US" altLang="ja-JP" dirty="0" smtClean="0"/>
              <a:t>/CP</a:t>
            </a:r>
            <a:r>
              <a:rPr lang="ja-JP" altLang="en-US" dirty="0" smtClean="0"/>
              <a:t>（劣性）、</a:t>
            </a:r>
            <a:r>
              <a:rPr lang="en-US" altLang="ja-JP" dirty="0" smtClean="0"/>
              <a:t>B</a:t>
            </a:r>
            <a:r>
              <a:rPr lang="ja-JP" altLang="en-US" dirty="0" smtClean="0"/>
              <a:t>（優性）</a:t>
            </a:r>
            <a:r>
              <a:rPr lang="en-US" altLang="ja-JP" dirty="0" smtClean="0"/>
              <a:t>/R</a:t>
            </a:r>
            <a:r>
              <a:rPr lang="ja-JP" altLang="en-US" dirty="0" smtClean="0"/>
              <a:t>（劣性）</a:t>
            </a:r>
            <a:endParaRPr lang="en-US" altLang="ja-JP" dirty="0" smtClean="0"/>
          </a:p>
          <a:p>
            <a:pPr lvl="1"/>
            <a:r>
              <a:rPr lang="ja-JP" altLang="en-US" dirty="0" smtClean="0"/>
              <a:t>劣性はホモであることは明らか</a:t>
            </a:r>
            <a:r>
              <a:rPr lang="en-US" altLang="ja-JP" dirty="0" smtClean="0"/>
              <a:t/>
            </a:r>
            <a:br>
              <a:rPr lang="en-US" altLang="ja-JP" dirty="0" smtClean="0"/>
            </a:br>
            <a:r>
              <a:rPr lang="ja-JP" altLang="en-US" dirty="0" smtClean="0"/>
              <a:t>優性はホモかヘテロか不明</a:t>
            </a:r>
            <a:endParaRPr lang="en-US" altLang="ja-JP" dirty="0" smtClean="0"/>
          </a:p>
          <a:p>
            <a:pPr lvl="1"/>
            <a:r>
              <a:rPr kumimoji="1" lang="ja-JP" altLang="en-US" dirty="0" smtClean="0"/>
              <a:t>色々な組み合わせでどうなるかを考えてください</a:t>
            </a:r>
            <a:endParaRPr kumimoji="1" lang="en-US" altLang="ja-JP" dirty="0" smtClean="0"/>
          </a:p>
          <a:p>
            <a:pPr lvl="1"/>
            <a:r>
              <a:rPr lang="en-US" altLang="ja-JP" dirty="0" smtClean="0"/>
              <a:t>CP/B</a:t>
            </a:r>
            <a:r>
              <a:rPr lang="ja-JP" altLang="en-US" dirty="0" smtClean="0"/>
              <a:t>と</a:t>
            </a:r>
            <a:r>
              <a:rPr lang="en-US" altLang="ja-JP" dirty="0" smtClean="0"/>
              <a:t>CP/R</a:t>
            </a:r>
            <a:r>
              <a:rPr lang="ja-JP" altLang="en-US" dirty="0" smtClean="0"/>
              <a:t>を「任意」に交配するとどうなるか</a:t>
            </a:r>
            <a:endParaRPr lang="en-US" altLang="ja-JP" dirty="0" smtClean="0"/>
          </a:p>
          <a:p>
            <a:pPr lvl="1"/>
            <a:endParaRPr kumimoji="1" lang="en-US" altLang="ja-JP" dirty="0"/>
          </a:p>
          <a:p>
            <a:pPr lvl="1"/>
            <a:r>
              <a:rPr lang="en-US" altLang="ja-JP" dirty="0" smtClean="0"/>
              <a:t>※</a:t>
            </a:r>
            <a:r>
              <a:rPr lang="ja-JP" altLang="en-US" dirty="0" smtClean="0"/>
              <a:t>あくまでも２つの対立遺伝子間の総体的な問題なので血液型のように対立遺伝子が３つ以上あるような場合など、混乱のもとになるので注意</a:t>
            </a:r>
            <a:endParaRPr kumimoji="1" lang="en-US" altLang="ja-JP" dirty="0" smtClean="0"/>
          </a:p>
        </p:txBody>
      </p:sp>
    </p:spTree>
    <p:extLst>
      <p:ext uri="{BB962C8B-B14F-4D97-AF65-F5344CB8AC3E}">
        <p14:creationId xmlns:p14="http://schemas.microsoft.com/office/powerpoint/2010/main" val="7623323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fontScale="92500" lnSpcReduction="10000"/>
          </a:bodyPr>
          <a:lstStyle/>
          <a:p>
            <a:r>
              <a:rPr kumimoji="1" lang="en-US" altLang="ja-JP" dirty="0" smtClean="0"/>
              <a:t>1953</a:t>
            </a:r>
            <a:r>
              <a:rPr kumimoji="1" lang="ja-JP" altLang="en-US" dirty="0" smtClean="0"/>
              <a:t>年</a:t>
            </a:r>
            <a:r>
              <a:rPr kumimoji="1" lang="en-US" altLang="ja-JP" dirty="0" smtClean="0"/>
              <a:t>4</a:t>
            </a:r>
            <a:r>
              <a:rPr kumimoji="1" lang="ja-JP" altLang="en-US" dirty="0" smtClean="0"/>
              <a:t>月</a:t>
            </a:r>
            <a:r>
              <a:rPr kumimoji="1" lang="en-US" altLang="ja-JP" dirty="0" smtClean="0"/>
              <a:t>25</a:t>
            </a:r>
            <a:r>
              <a:rPr kumimoji="1" lang="ja-JP" altLang="en-US" dirty="0" smtClean="0"/>
              <a:t>日</a:t>
            </a:r>
            <a:endParaRPr kumimoji="1" lang="en-US" altLang="ja-JP" dirty="0" smtClean="0"/>
          </a:p>
          <a:p>
            <a:pPr lvl="1"/>
            <a:r>
              <a:rPr lang="en-US" altLang="ja-JP" dirty="0" smtClean="0"/>
              <a:t>Watson &amp; Crick</a:t>
            </a:r>
          </a:p>
          <a:p>
            <a:pPr lvl="2"/>
            <a:r>
              <a:rPr kumimoji="1" lang="en-US" altLang="ja-JP" dirty="0" smtClean="0"/>
              <a:t>DNA</a:t>
            </a:r>
            <a:r>
              <a:rPr kumimoji="1" lang="ja-JP" altLang="en-US" dirty="0" smtClean="0"/>
              <a:t>二重らせん構造を決定</a:t>
            </a:r>
            <a:endParaRPr kumimoji="1" lang="en-US" altLang="ja-JP" dirty="0" smtClean="0"/>
          </a:p>
          <a:p>
            <a:pPr lvl="2"/>
            <a:r>
              <a:rPr lang="en-US" altLang="ja-JP" dirty="0" smtClean="0"/>
              <a:t>DNA</a:t>
            </a:r>
            <a:r>
              <a:rPr lang="ja-JP" altLang="en-US" dirty="0" smtClean="0"/>
              <a:t>の写真（</a:t>
            </a:r>
            <a:r>
              <a:rPr lang="en-US" altLang="ja-JP" dirty="0" smtClean="0"/>
              <a:t>P97</a:t>
            </a:r>
            <a:r>
              <a:rPr lang="ja-JP" altLang="en-US" dirty="0" smtClean="0"/>
              <a:t>）</a:t>
            </a:r>
            <a:endParaRPr lang="en-US" altLang="ja-JP" dirty="0" smtClean="0"/>
          </a:p>
          <a:p>
            <a:pPr lvl="3"/>
            <a:r>
              <a:rPr kumimoji="1" lang="ja-JP" altLang="en-US" dirty="0" smtClean="0"/>
              <a:t>大腸菌を潰したときに紐状のものが</a:t>
            </a:r>
            <a:r>
              <a:rPr lang="en-US" altLang="ja-JP" dirty="0" smtClean="0"/>
              <a:t>DNA</a:t>
            </a:r>
            <a:r>
              <a:rPr kumimoji="1" lang="ja-JP" altLang="en-US" dirty="0" smtClean="0"/>
              <a:t>分子</a:t>
            </a:r>
            <a:endParaRPr kumimoji="1" lang="en-US" altLang="ja-JP" dirty="0" smtClean="0"/>
          </a:p>
          <a:p>
            <a:pPr lvl="2"/>
            <a:r>
              <a:rPr lang="en-US" altLang="ja-JP" dirty="0" smtClean="0"/>
              <a:t>P101</a:t>
            </a:r>
            <a:r>
              <a:rPr lang="ja-JP" altLang="en-US" dirty="0" smtClean="0"/>
              <a:t>～</a:t>
            </a:r>
            <a:endParaRPr lang="en-US" altLang="ja-JP" dirty="0" smtClean="0"/>
          </a:p>
          <a:p>
            <a:pPr lvl="3"/>
            <a:r>
              <a:rPr kumimoji="1" lang="en-US" altLang="ja-JP" dirty="0" smtClean="0"/>
              <a:t>DNA</a:t>
            </a:r>
            <a:r>
              <a:rPr kumimoji="1" lang="ja-JP" altLang="en-US" dirty="0" smtClean="0"/>
              <a:t>：ポリヌクレオチドが</a:t>
            </a:r>
            <a:r>
              <a:rPr kumimoji="1" lang="en-US" altLang="ja-JP" dirty="0" smtClean="0"/>
              <a:t>2</a:t>
            </a:r>
            <a:r>
              <a:rPr kumimoji="1" lang="ja-JP" altLang="en-US" dirty="0" smtClean="0"/>
              <a:t>本、らせん構造を作る</a:t>
            </a:r>
            <a:endParaRPr kumimoji="1" lang="en-US" altLang="ja-JP" dirty="0" smtClean="0"/>
          </a:p>
          <a:p>
            <a:pPr lvl="3"/>
            <a:r>
              <a:rPr lang="ja-JP" altLang="en-US" dirty="0" smtClean="0"/>
              <a:t>ポリヌクレオチド：ヌクレオチドがいっぱい</a:t>
            </a:r>
            <a:endParaRPr lang="en-US" altLang="ja-JP" dirty="0" smtClean="0"/>
          </a:p>
          <a:p>
            <a:pPr lvl="3"/>
            <a:r>
              <a:rPr kumimoji="1" lang="ja-JP" altLang="en-US" dirty="0" smtClean="0"/>
              <a:t>ヌクレオチド：</a:t>
            </a:r>
            <a:r>
              <a:rPr kumimoji="1" lang="ja-JP" altLang="en-US" u="sng" dirty="0" smtClean="0"/>
              <a:t>「糖（五炭糖）＋塩基＋リン酸」</a:t>
            </a:r>
            <a:r>
              <a:rPr kumimoji="1" lang="ja-JP" altLang="en-US" dirty="0" smtClean="0"/>
              <a:t>の総称</a:t>
            </a:r>
            <a:endParaRPr kumimoji="1" lang="en-US" altLang="ja-JP" dirty="0" smtClean="0"/>
          </a:p>
          <a:p>
            <a:pPr lvl="4"/>
            <a:r>
              <a:rPr lang="ja-JP" altLang="en-US" dirty="0" smtClean="0"/>
              <a:t>核：</a:t>
            </a:r>
            <a:r>
              <a:rPr lang="en-US" altLang="ja-JP" dirty="0" smtClean="0"/>
              <a:t>nucleus</a:t>
            </a:r>
            <a:r>
              <a:rPr lang="ja-JP" altLang="en-US" dirty="0" smtClean="0"/>
              <a:t>（単）</a:t>
            </a:r>
            <a:r>
              <a:rPr lang="en-US" altLang="ja-JP" dirty="0" smtClean="0"/>
              <a:t>nuclei</a:t>
            </a:r>
            <a:r>
              <a:rPr lang="ja-JP" altLang="en-US" dirty="0" smtClean="0"/>
              <a:t>（複）</a:t>
            </a:r>
            <a:r>
              <a:rPr lang="en-US" altLang="ja-JP" dirty="0" smtClean="0"/>
              <a:t>nuclear</a:t>
            </a:r>
            <a:r>
              <a:rPr lang="ja-JP" altLang="en-US" dirty="0" smtClean="0"/>
              <a:t>（形）</a:t>
            </a:r>
            <a:endParaRPr lang="en-US" altLang="ja-JP" dirty="0" smtClean="0"/>
          </a:p>
          <a:p>
            <a:pPr lvl="2"/>
            <a:r>
              <a:rPr kumimoji="1" lang="ja-JP" altLang="en-US" dirty="0"/>
              <a:t>細胞</a:t>
            </a:r>
            <a:r>
              <a:rPr kumimoji="1" lang="ja-JP" altLang="en-US" dirty="0" smtClean="0"/>
              <a:t>から核を集め、成分を抽出すると酸性を示す</a:t>
            </a:r>
            <a:r>
              <a:rPr kumimoji="1" lang="en-US" altLang="ja-JP" dirty="0" smtClean="0"/>
              <a:t/>
            </a:r>
            <a:br>
              <a:rPr kumimoji="1" lang="en-US" altLang="ja-JP" dirty="0" smtClean="0"/>
            </a:br>
            <a:r>
              <a:rPr kumimoji="1" lang="ja-JP" altLang="en-US" dirty="0" smtClean="0"/>
              <a:t>→核酸：</a:t>
            </a:r>
            <a:r>
              <a:rPr kumimoji="1" lang="en-US" altLang="ja-JP" dirty="0" smtClean="0"/>
              <a:t>nucleic acid</a:t>
            </a:r>
            <a:endParaRPr lang="en-US" altLang="ja-JP" dirty="0"/>
          </a:p>
          <a:p>
            <a:pPr lvl="3"/>
            <a:r>
              <a:rPr kumimoji="1" lang="en-US" altLang="ja-JP" dirty="0" smtClean="0"/>
              <a:t>Miescher</a:t>
            </a:r>
            <a:r>
              <a:rPr kumimoji="1" lang="ja-JP" altLang="en-US" dirty="0" smtClean="0"/>
              <a:t>：核の単利と核酸の発見</a:t>
            </a:r>
            <a:endParaRPr kumimoji="1" lang="en-US" altLang="ja-JP" dirty="0" smtClean="0"/>
          </a:p>
          <a:p>
            <a:pPr lvl="2"/>
            <a:r>
              <a:rPr lang="ja-JP" altLang="en-US" dirty="0" smtClean="0"/>
              <a:t>核酸をなしている構成分子：</a:t>
            </a:r>
            <a:r>
              <a:rPr lang="en-US" altLang="ja-JP" dirty="0" smtClean="0"/>
              <a:t>nucleotide</a:t>
            </a:r>
          </a:p>
          <a:p>
            <a:pPr lvl="3"/>
            <a:r>
              <a:rPr kumimoji="1" lang="ja-JP" altLang="en-US" dirty="0" smtClean="0"/>
              <a:t>単一の分子を指すわけではない、ということ</a:t>
            </a:r>
            <a:endParaRPr kumimoji="1" lang="en-US" altLang="ja-JP" dirty="0" smtClean="0"/>
          </a:p>
          <a:p>
            <a:pPr lvl="3"/>
            <a:r>
              <a:rPr lang="ja-JP" altLang="en-US" dirty="0"/>
              <a:t>ただし</a:t>
            </a:r>
            <a:r>
              <a:rPr lang="ja-JP" altLang="en-US" dirty="0" smtClean="0"/>
              <a:t>、リボースとデオキシリボースぐらいしかない</a:t>
            </a:r>
            <a:endParaRPr kumimoji="1" lang="en-US" altLang="ja-JP" dirty="0" smtClean="0"/>
          </a:p>
        </p:txBody>
      </p:sp>
    </p:spTree>
    <p:extLst>
      <p:ext uri="{BB962C8B-B14F-4D97-AF65-F5344CB8AC3E}">
        <p14:creationId xmlns:p14="http://schemas.microsoft.com/office/powerpoint/2010/main" val="762332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a:bodyPr>
          <a:lstStyle/>
          <a:p>
            <a:r>
              <a:rPr kumimoji="1" lang="ja-JP" altLang="en-US" dirty="0" smtClean="0"/>
              <a:t>ヌクレオチド：糖＋塩基＋リン酸基</a:t>
            </a:r>
            <a:endParaRPr kumimoji="1" lang="en-US" altLang="ja-JP" dirty="0" smtClean="0"/>
          </a:p>
          <a:p>
            <a:pPr lvl="1"/>
            <a:r>
              <a:rPr lang="en-US" altLang="ja-JP" dirty="0" smtClean="0"/>
              <a:t>DNA</a:t>
            </a:r>
            <a:r>
              <a:rPr lang="ja-JP" altLang="en-US" dirty="0"/>
              <a:t>：</a:t>
            </a:r>
            <a:r>
              <a:rPr lang="en-US" altLang="ja-JP" dirty="0" smtClean="0"/>
              <a:t>RNA</a:t>
            </a:r>
          </a:p>
          <a:p>
            <a:pPr lvl="1"/>
            <a:r>
              <a:rPr kumimoji="1" lang="ja-JP" altLang="en-US" dirty="0" smtClean="0"/>
              <a:t>デオキシリボ核酸：リボ核酸</a:t>
            </a:r>
            <a:r>
              <a:rPr kumimoji="1" lang="en-US" altLang="ja-JP" dirty="0" smtClean="0"/>
              <a:t/>
            </a:r>
            <a:br>
              <a:rPr kumimoji="1" lang="en-US" altLang="ja-JP" dirty="0" smtClean="0"/>
            </a:br>
            <a:r>
              <a:rPr kumimoji="1" lang="ja-JP" altLang="en-US" dirty="0" smtClean="0"/>
              <a:t>（</a:t>
            </a:r>
            <a:r>
              <a:rPr kumimoji="1" lang="en-US" altLang="ja-JP" dirty="0" smtClean="0"/>
              <a:t>de:</a:t>
            </a:r>
            <a:r>
              <a:rPr kumimoji="1" lang="ja-JP" altLang="en-US" dirty="0" smtClean="0"/>
              <a:t>～がない </a:t>
            </a:r>
            <a:r>
              <a:rPr kumimoji="1" lang="en-US" altLang="ja-JP" dirty="0" smtClean="0"/>
              <a:t>oxygen</a:t>
            </a:r>
            <a:r>
              <a:rPr kumimoji="1" lang="ja-JP" altLang="en-US" dirty="0" smtClean="0"/>
              <a:t>：酸素）</a:t>
            </a:r>
            <a:endParaRPr kumimoji="1" lang="en-US" altLang="ja-JP" dirty="0" smtClean="0"/>
          </a:p>
          <a:p>
            <a:pPr lvl="1"/>
            <a:r>
              <a:rPr lang="ja-JP" altLang="en-US" dirty="0" smtClean="0"/>
              <a:t>デオキシリボース：リボース</a:t>
            </a:r>
            <a:r>
              <a:rPr lang="ja-JP" altLang="en-US" dirty="0"/>
              <a:t>（＋塩基＋</a:t>
            </a:r>
            <a:r>
              <a:rPr lang="ja-JP" altLang="en-US" dirty="0" smtClean="0"/>
              <a:t>リン</a:t>
            </a:r>
            <a:r>
              <a:rPr lang="ja-JP" altLang="en-US" dirty="0" smtClean="0">
                <a:sym typeface="Wingdings" pitchFamily="2" charset="2"/>
              </a:rPr>
              <a:t>酸）</a:t>
            </a:r>
            <a:endParaRPr lang="en-US" altLang="ja-JP" dirty="0" smtClean="0">
              <a:sym typeface="Wingdings" pitchFamily="2" charset="2"/>
            </a:endParaRPr>
          </a:p>
          <a:p>
            <a:pPr lvl="1"/>
            <a:r>
              <a:rPr kumimoji="1" lang="ja-JP" altLang="en-US" dirty="0" smtClean="0">
                <a:sym typeface="Wingdings" pitchFamily="2" charset="2"/>
              </a:rPr>
              <a:t>デオキシリボヌクレオチド：リボヌクレオチド</a:t>
            </a:r>
            <a:endParaRPr kumimoji="1" lang="en-US" altLang="ja-JP" dirty="0" smtClean="0"/>
          </a:p>
        </p:txBody>
      </p:sp>
      <p:graphicFrame>
        <p:nvGraphicFramePr>
          <p:cNvPr id="2" name="表 1"/>
          <p:cNvGraphicFramePr>
            <a:graphicFrameLocks noGrp="1"/>
          </p:cNvGraphicFramePr>
          <p:nvPr>
            <p:extLst>
              <p:ext uri="{D42A27DB-BD31-4B8C-83A1-F6EECF244321}">
                <p14:modId xmlns:p14="http://schemas.microsoft.com/office/powerpoint/2010/main" val="2604512710"/>
              </p:ext>
            </p:extLst>
          </p:nvPr>
        </p:nvGraphicFramePr>
        <p:xfrm>
          <a:off x="1043608" y="5013176"/>
          <a:ext cx="6690043" cy="1483360"/>
        </p:xfrm>
        <a:graphic>
          <a:graphicData uri="http://schemas.openxmlformats.org/drawingml/2006/table">
            <a:tbl>
              <a:tblPr firstRow="1" bandRow="1">
                <a:tableStyleId>{5C22544A-7EE6-4342-B048-85BDC9FD1C3A}</a:tableStyleId>
              </a:tblPr>
              <a:tblGrid>
                <a:gridCol w="3642043"/>
                <a:gridCol w="3048000"/>
              </a:tblGrid>
              <a:tr h="370840">
                <a:tc>
                  <a:txBody>
                    <a:bodyPr/>
                    <a:lstStyle/>
                    <a:p>
                      <a:pPr lvl="1" algn="ctr"/>
                      <a:r>
                        <a:rPr lang="en-US" altLang="ja-JP" dirty="0" smtClean="0"/>
                        <a:t>DNA</a:t>
                      </a:r>
                      <a:endParaRPr kumimoji="1" lang="ja-JP" altLang="en-US" dirty="0"/>
                    </a:p>
                  </a:txBody>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altLang="ja-JP" dirty="0" smtClean="0"/>
                        <a:t>RNA</a:t>
                      </a:r>
                      <a:endParaRPr kumimoji="1" lang="ja-JP" altLang="en-US" dirty="0"/>
                    </a:p>
                  </a:txBody>
                  <a:tcPr/>
                </a:tc>
              </a:tr>
              <a:tr h="370840">
                <a:tc>
                  <a:txBody>
                    <a:bodyPr/>
                    <a:lstStyle/>
                    <a:p>
                      <a:r>
                        <a:rPr kumimoji="1" lang="ja-JP" altLang="en-US" dirty="0" smtClean="0"/>
                        <a:t>デオキシリボ核酸</a:t>
                      </a:r>
                      <a:endParaRPr kumimoji="1" lang="ja-JP" altLang="en-US" dirty="0"/>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リボ核酸</a:t>
                      </a:r>
                      <a:endParaRPr kumimoji="1" lang="ja-JP" alt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smtClean="0"/>
                        <a:t>デオキシリボース（＋塩基＋リン</a:t>
                      </a:r>
                      <a:r>
                        <a:rPr lang="ja-JP" altLang="en-US" dirty="0" smtClean="0">
                          <a:sym typeface="Wingdings" pitchFamily="2" charset="2"/>
                        </a:rPr>
                        <a:t>酸）</a:t>
                      </a:r>
                      <a:endParaRPr kumimoji="1" lang="ja-JP" altLang="en-US" dirty="0"/>
                    </a:p>
                  </a:txBody>
                  <a:tcPr/>
                </a:tc>
                <a:tc>
                  <a:txBody>
                    <a:bodyPr/>
                    <a:lstStyle/>
                    <a:p>
                      <a:r>
                        <a:rPr lang="ja-JP" altLang="en-US" dirty="0" smtClean="0"/>
                        <a:t>リボース（＋塩基＋リン</a:t>
                      </a:r>
                      <a:r>
                        <a:rPr lang="ja-JP" altLang="en-US" dirty="0" smtClean="0">
                          <a:sym typeface="Wingdings" pitchFamily="2" charset="2"/>
                        </a:rPr>
                        <a:t>酸）</a:t>
                      </a:r>
                      <a:endParaRPr kumimoji="1" lang="ja-JP" altLang="en-US" dirty="0"/>
                    </a:p>
                  </a:txBody>
                  <a:tcPr/>
                </a:tc>
              </a:tr>
              <a:tr h="370840">
                <a:tc>
                  <a:txBody>
                    <a:bodyPr/>
                    <a:lstStyle/>
                    <a:p>
                      <a:r>
                        <a:rPr kumimoji="1" lang="ja-JP" altLang="en-US" dirty="0" smtClean="0">
                          <a:sym typeface="Wingdings" pitchFamily="2" charset="2"/>
                        </a:rPr>
                        <a:t>デオキシリボヌクレオチド</a:t>
                      </a:r>
                      <a:endParaRPr kumimoji="1" lang="ja-JP" altLang="en-US" dirty="0"/>
                    </a:p>
                  </a:txBody>
                  <a:tcPr/>
                </a:tc>
                <a:tc>
                  <a:txBody>
                    <a:bodyPr/>
                    <a:lstStyle/>
                    <a:p>
                      <a:r>
                        <a:rPr kumimoji="1" lang="ja-JP" altLang="en-US" dirty="0" smtClean="0">
                          <a:sym typeface="Wingdings" pitchFamily="2" charset="2"/>
                        </a:rPr>
                        <a:t>リボヌクレオチド</a:t>
                      </a:r>
                      <a:endParaRPr kumimoji="1" lang="ja-JP" altLang="en-US" dirty="0"/>
                    </a:p>
                  </a:txBody>
                  <a:tcPr/>
                </a:tc>
              </a:tr>
            </a:tbl>
          </a:graphicData>
        </a:graphic>
      </p:graphicFrame>
    </p:spTree>
    <p:extLst>
      <p:ext uri="{BB962C8B-B14F-4D97-AF65-F5344CB8AC3E}">
        <p14:creationId xmlns:p14="http://schemas.microsoft.com/office/powerpoint/2010/main" val="7623323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a:bodyPr>
          <a:lstStyle/>
          <a:p>
            <a:r>
              <a:rPr kumimoji="1" lang="ja-JP" altLang="en-US" dirty="0" smtClean="0"/>
              <a:t>四種類の塩基：</a:t>
            </a:r>
            <a:r>
              <a:rPr kumimoji="1" lang="en-US" altLang="ja-JP" dirty="0" smtClean="0"/>
              <a:t>A,T,G,C</a:t>
            </a:r>
          </a:p>
          <a:p>
            <a:pPr lvl="1"/>
            <a:r>
              <a:rPr lang="en-US" altLang="ja-JP" dirty="0" smtClean="0"/>
              <a:t>A</a:t>
            </a:r>
            <a:r>
              <a:rPr lang="ja-JP" altLang="en-US" dirty="0" smtClean="0"/>
              <a:t>は</a:t>
            </a:r>
            <a:r>
              <a:rPr lang="en-US" altLang="ja-JP" dirty="0" smtClean="0"/>
              <a:t>T</a:t>
            </a:r>
            <a:r>
              <a:rPr lang="ja-JP" altLang="en-US" dirty="0" smtClean="0"/>
              <a:t>と、</a:t>
            </a:r>
            <a:r>
              <a:rPr lang="en-US" altLang="ja-JP" dirty="0" smtClean="0"/>
              <a:t>G</a:t>
            </a:r>
            <a:r>
              <a:rPr lang="ja-JP" altLang="en-US" dirty="0" smtClean="0"/>
              <a:t>は</a:t>
            </a:r>
            <a:r>
              <a:rPr lang="en-US" altLang="ja-JP" dirty="0" smtClean="0"/>
              <a:t>C</a:t>
            </a:r>
            <a:r>
              <a:rPr lang="ja-JP" altLang="en-US" dirty="0" smtClean="0"/>
              <a:t>と相補的に塩基対を形成する。</a:t>
            </a:r>
            <a:r>
              <a:rPr lang="en-US" altLang="ja-JP" dirty="0" smtClean="0"/>
              <a:t/>
            </a:r>
            <a:br>
              <a:rPr lang="en-US" altLang="ja-JP" dirty="0" smtClean="0"/>
            </a:br>
            <a:r>
              <a:rPr kumimoji="1" lang="ja-JP" altLang="en-US" u="sng" dirty="0" smtClean="0"/>
              <a:t>水素結合</a:t>
            </a:r>
            <a:r>
              <a:rPr kumimoji="1" lang="ja-JP" altLang="en-US" dirty="0" smtClean="0"/>
              <a:t>がうまいことできる組み合わせのことを</a:t>
            </a:r>
            <a:r>
              <a:rPr kumimoji="1" lang="ja-JP" altLang="en-US" u="sng" dirty="0" smtClean="0"/>
              <a:t>「相補的塩基対」</a:t>
            </a:r>
            <a:r>
              <a:rPr kumimoji="1" lang="ja-JP" altLang="en-US" dirty="0" smtClean="0"/>
              <a:t>という。</a:t>
            </a:r>
            <a:endParaRPr kumimoji="1" lang="en-US" altLang="ja-JP" dirty="0" smtClean="0"/>
          </a:p>
        </p:txBody>
      </p:sp>
      <p:sp>
        <p:nvSpPr>
          <p:cNvPr id="5" name="正方形/長方形 4"/>
          <p:cNvSpPr/>
          <p:nvPr/>
        </p:nvSpPr>
        <p:spPr>
          <a:xfrm>
            <a:off x="30023" y="3769074"/>
            <a:ext cx="4032448" cy="273630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dirty="0"/>
          </a:p>
        </p:txBody>
      </p:sp>
      <p:pic>
        <p:nvPicPr>
          <p:cNvPr id="1029" name="Picture 5" descr="http://upload.wikimedia.org/wikipedia/commons/thumb/0/06/Adenine_numbered.svg/150px-Adenine_numbered.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063" y="4849194"/>
            <a:ext cx="1428750" cy="145732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チミンの構造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4778" y="4849194"/>
            <a:ext cx="1361986" cy="1457326"/>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p:cNvSpPr txBox="1"/>
          <p:nvPr/>
        </p:nvSpPr>
        <p:spPr>
          <a:xfrm>
            <a:off x="534079" y="4201122"/>
            <a:ext cx="1152128" cy="369332"/>
          </a:xfrm>
          <a:prstGeom prst="rect">
            <a:avLst/>
          </a:prstGeom>
          <a:noFill/>
        </p:spPr>
        <p:txBody>
          <a:bodyPr wrap="square" rtlCol="0">
            <a:spAutoFit/>
          </a:bodyPr>
          <a:lstStyle/>
          <a:p>
            <a:pPr algn="ctr"/>
            <a:r>
              <a:rPr kumimoji="1" lang="ja-JP" altLang="en-US" dirty="0" smtClean="0"/>
              <a:t>アデニン</a:t>
            </a:r>
            <a:endParaRPr kumimoji="1" lang="ja-JP" altLang="en-US" dirty="0"/>
          </a:p>
        </p:txBody>
      </p:sp>
      <p:sp>
        <p:nvSpPr>
          <p:cNvPr id="8" name="テキスト ボックス 7"/>
          <p:cNvSpPr txBox="1"/>
          <p:nvPr/>
        </p:nvSpPr>
        <p:spPr>
          <a:xfrm>
            <a:off x="2451089" y="4201122"/>
            <a:ext cx="1152128" cy="369332"/>
          </a:xfrm>
          <a:prstGeom prst="rect">
            <a:avLst/>
          </a:prstGeom>
          <a:noFill/>
        </p:spPr>
        <p:txBody>
          <a:bodyPr wrap="square" rtlCol="0">
            <a:spAutoFit/>
          </a:bodyPr>
          <a:lstStyle/>
          <a:p>
            <a:pPr algn="ctr"/>
            <a:r>
              <a:rPr kumimoji="1" lang="ja-JP" altLang="en-US" dirty="0" smtClean="0"/>
              <a:t>チミン</a:t>
            </a:r>
            <a:endParaRPr kumimoji="1" lang="ja-JP" altLang="en-US" dirty="0"/>
          </a:p>
        </p:txBody>
      </p:sp>
      <p:sp>
        <p:nvSpPr>
          <p:cNvPr id="4" name="テキスト ボックス 3"/>
          <p:cNvSpPr txBox="1"/>
          <p:nvPr/>
        </p:nvSpPr>
        <p:spPr>
          <a:xfrm>
            <a:off x="462071" y="3851756"/>
            <a:ext cx="1373625" cy="369332"/>
          </a:xfrm>
          <a:prstGeom prst="rect">
            <a:avLst/>
          </a:prstGeom>
          <a:noFill/>
        </p:spPr>
        <p:txBody>
          <a:bodyPr wrap="square" rtlCol="0">
            <a:spAutoFit/>
          </a:bodyPr>
          <a:lstStyle/>
          <a:p>
            <a:pPr algn="ctr"/>
            <a:r>
              <a:rPr kumimoji="1" lang="ja-JP" altLang="en-US" dirty="0" smtClean="0"/>
              <a:t>（プリン）</a:t>
            </a:r>
            <a:endParaRPr kumimoji="1" lang="ja-JP" altLang="en-US" dirty="0"/>
          </a:p>
        </p:txBody>
      </p:sp>
      <p:sp>
        <p:nvSpPr>
          <p:cNvPr id="12" name="テキスト ボックス 11"/>
          <p:cNvSpPr txBox="1"/>
          <p:nvPr/>
        </p:nvSpPr>
        <p:spPr>
          <a:xfrm>
            <a:off x="2339752" y="3851756"/>
            <a:ext cx="1373625" cy="369332"/>
          </a:xfrm>
          <a:prstGeom prst="rect">
            <a:avLst/>
          </a:prstGeom>
          <a:noFill/>
        </p:spPr>
        <p:txBody>
          <a:bodyPr wrap="square" rtlCol="0">
            <a:spAutoFit/>
          </a:bodyPr>
          <a:lstStyle/>
          <a:p>
            <a:pPr algn="ctr"/>
            <a:r>
              <a:rPr lang="ja-JP" altLang="en-US" dirty="0" smtClean="0"/>
              <a:t>（ピリミジン）</a:t>
            </a:r>
            <a:endParaRPr kumimoji="1" lang="ja-JP" altLang="en-US" dirty="0"/>
          </a:p>
        </p:txBody>
      </p:sp>
      <p:grpSp>
        <p:nvGrpSpPr>
          <p:cNvPr id="9" name="グループ化 8"/>
          <p:cNvGrpSpPr/>
          <p:nvPr/>
        </p:nvGrpSpPr>
        <p:grpSpPr>
          <a:xfrm>
            <a:off x="4283968" y="3769074"/>
            <a:ext cx="4608512" cy="2736304"/>
            <a:chOff x="4283968" y="3769074"/>
            <a:chExt cx="4608512" cy="2736304"/>
          </a:xfrm>
        </p:grpSpPr>
        <p:sp>
          <p:nvSpPr>
            <p:cNvPr id="7" name="正方形/長方形 6"/>
            <p:cNvSpPr/>
            <p:nvPr/>
          </p:nvSpPr>
          <p:spPr>
            <a:xfrm>
              <a:off x="4283968" y="3769074"/>
              <a:ext cx="4608512" cy="273630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dirty="0"/>
            </a:p>
          </p:txBody>
        </p:sp>
        <p:pic>
          <p:nvPicPr>
            <p:cNvPr id="1033" name="Picture 9" descr="グアニンの構造式"/>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015" y="4849194"/>
              <a:ext cx="1762893" cy="1457326"/>
            </a:xfrm>
            <a:prstGeom prst="rect">
              <a:avLst/>
            </a:prstGeom>
            <a:noFill/>
            <a:extLst>
              <a:ext uri="{909E8E84-426E-40DD-AFC4-6F175D3DCCD1}">
                <a14:hiddenFill xmlns:a14="http://schemas.microsoft.com/office/drawing/2010/main">
                  <a:solidFill>
                    <a:srgbClr val="FFFFFF"/>
                  </a:solidFill>
                </a14:hiddenFill>
              </a:ext>
            </a:extLst>
          </p:spPr>
        </p:pic>
        <p:sp>
          <p:nvSpPr>
            <p:cNvPr id="15" name="テキスト ボックス 14"/>
            <p:cNvSpPr txBox="1"/>
            <p:nvPr/>
          </p:nvSpPr>
          <p:spPr>
            <a:xfrm>
              <a:off x="4788024" y="4211796"/>
              <a:ext cx="1152128" cy="369332"/>
            </a:xfrm>
            <a:prstGeom prst="rect">
              <a:avLst/>
            </a:prstGeom>
            <a:noFill/>
          </p:spPr>
          <p:txBody>
            <a:bodyPr wrap="square" rtlCol="0">
              <a:spAutoFit/>
            </a:bodyPr>
            <a:lstStyle/>
            <a:p>
              <a:pPr algn="ctr"/>
              <a:r>
                <a:rPr lang="ja-JP" altLang="en-US" dirty="0"/>
                <a:t>グアニン</a:t>
              </a:r>
              <a:endParaRPr kumimoji="1" lang="ja-JP" altLang="en-US" dirty="0"/>
            </a:p>
          </p:txBody>
        </p:sp>
        <p:sp>
          <p:nvSpPr>
            <p:cNvPr id="16" name="テキスト ボックス 15"/>
            <p:cNvSpPr txBox="1"/>
            <p:nvPr/>
          </p:nvSpPr>
          <p:spPr>
            <a:xfrm>
              <a:off x="4644008" y="3851756"/>
              <a:ext cx="1373625" cy="369332"/>
            </a:xfrm>
            <a:prstGeom prst="rect">
              <a:avLst/>
            </a:prstGeom>
            <a:noFill/>
          </p:spPr>
          <p:txBody>
            <a:bodyPr wrap="square" rtlCol="0">
              <a:spAutoFit/>
            </a:bodyPr>
            <a:lstStyle/>
            <a:p>
              <a:pPr algn="ctr"/>
              <a:r>
                <a:rPr kumimoji="1" lang="ja-JP" altLang="en-US" dirty="0" smtClean="0"/>
                <a:t>（プリン）</a:t>
              </a:r>
              <a:endParaRPr kumimoji="1" lang="ja-JP" altLang="en-US" dirty="0"/>
            </a:p>
          </p:txBody>
        </p:sp>
        <p:pic>
          <p:nvPicPr>
            <p:cNvPr id="1035" name="Picture 11" descr="シトシンの構造式"/>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6296" y="4772994"/>
              <a:ext cx="1143000" cy="1533526"/>
            </a:xfrm>
            <a:prstGeom prst="rect">
              <a:avLst/>
            </a:prstGeom>
            <a:noFill/>
            <a:extLst>
              <a:ext uri="{909E8E84-426E-40DD-AFC4-6F175D3DCCD1}">
                <a14:hiddenFill xmlns:a14="http://schemas.microsoft.com/office/drawing/2010/main">
                  <a:solidFill>
                    <a:srgbClr val="FFFFFF"/>
                  </a:solidFill>
                </a14:hiddenFill>
              </a:ext>
            </a:extLst>
          </p:spPr>
        </p:pic>
        <p:sp>
          <p:nvSpPr>
            <p:cNvPr id="18" name="テキスト ボックス 17"/>
            <p:cNvSpPr txBox="1"/>
            <p:nvPr/>
          </p:nvSpPr>
          <p:spPr>
            <a:xfrm>
              <a:off x="7158815" y="4211796"/>
              <a:ext cx="1152128" cy="369332"/>
            </a:xfrm>
            <a:prstGeom prst="rect">
              <a:avLst/>
            </a:prstGeom>
            <a:noFill/>
          </p:spPr>
          <p:txBody>
            <a:bodyPr wrap="square" rtlCol="0">
              <a:spAutoFit/>
            </a:bodyPr>
            <a:lstStyle/>
            <a:p>
              <a:pPr algn="ctr"/>
              <a:r>
                <a:rPr kumimoji="1" lang="ja-JP" altLang="en-US" dirty="0" smtClean="0"/>
                <a:t>シトシン</a:t>
              </a:r>
              <a:endParaRPr kumimoji="1" lang="ja-JP" altLang="en-US" dirty="0"/>
            </a:p>
          </p:txBody>
        </p:sp>
        <p:sp>
          <p:nvSpPr>
            <p:cNvPr id="19" name="テキスト ボックス 18"/>
            <p:cNvSpPr txBox="1"/>
            <p:nvPr/>
          </p:nvSpPr>
          <p:spPr>
            <a:xfrm>
              <a:off x="7014799" y="3851756"/>
              <a:ext cx="1373625" cy="369332"/>
            </a:xfrm>
            <a:prstGeom prst="rect">
              <a:avLst/>
            </a:prstGeom>
            <a:noFill/>
          </p:spPr>
          <p:txBody>
            <a:bodyPr wrap="square" rtlCol="0">
              <a:spAutoFit/>
            </a:bodyPr>
            <a:lstStyle/>
            <a:p>
              <a:pPr algn="ctr"/>
              <a:r>
                <a:rPr kumimoji="1" lang="ja-JP" altLang="en-US" dirty="0" smtClean="0"/>
                <a:t>（ピリミジン）</a:t>
              </a:r>
              <a:endParaRPr kumimoji="1" lang="ja-JP" altLang="en-US" dirty="0"/>
            </a:p>
          </p:txBody>
        </p:sp>
      </p:grpSp>
    </p:spTree>
    <p:extLst>
      <p:ext uri="{BB962C8B-B14F-4D97-AF65-F5344CB8AC3E}">
        <p14:creationId xmlns:p14="http://schemas.microsoft.com/office/powerpoint/2010/main" val="10371179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a:bodyPr>
          <a:lstStyle/>
          <a:p>
            <a:r>
              <a:rPr kumimoji="1" lang="ja-JP" altLang="en-US" dirty="0" smtClean="0"/>
              <a:t>共有結合：強い結合</a:t>
            </a:r>
            <a:endParaRPr kumimoji="1" lang="en-US" altLang="ja-JP" dirty="0" smtClean="0"/>
          </a:p>
          <a:p>
            <a:pPr lvl="3"/>
            <a:r>
              <a:rPr lang="ja-JP" altLang="en-US" u="sng" dirty="0" smtClean="0"/>
              <a:t>ホスホジ</a:t>
            </a:r>
            <a:r>
              <a:rPr kumimoji="1" lang="ja-JP" altLang="en-US" u="sng" dirty="0" smtClean="0"/>
              <a:t>エステル結合</a:t>
            </a:r>
            <a:endParaRPr kumimoji="1" lang="en-US" altLang="ja-JP" u="sng" dirty="0" smtClean="0"/>
          </a:p>
          <a:p>
            <a:pPr lvl="3"/>
            <a:r>
              <a:rPr lang="ja-JP" altLang="en-US" dirty="0" smtClean="0"/>
              <a:t>ペプチド結合</a:t>
            </a:r>
            <a:endParaRPr lang="en-US" altLang="ja-JP" dirty="0" smtClean="0"/>
          </a:p>
          <a:p>
            <a:r>
              <a:rPr kumimoji="1" lang="ja-JP" altLang="en-US" dirty="0"/>
              <a:t>非共有</a:t>
            </a:r>
            <a:r>
              <a:rPr kumimoji="1" lang="ja-JP" altLang="en-US" dirty="0" smtClean="0"/>
              <a:t>結合：弱い結合</a:t>
            </a:r>
            <a:endParaRPr kumimoji="1" lang="en-US" altLang="ja-JP" dirty="0" smtClean="0"/>
          </a:p>
          <a:p>
            <a:pPr lvl="3"/>
            <a:r>
              <a:rPr lang="ja-JP" altLang="en-US" u="sng" dirty="0"/>
              <a:t>水素</a:t>
            </a:r>
            <a:r>
              <a:rPr lang="ja-JP" altLang="en-US" u="sng" dirty="0" smtClean="0"/>
              <a:t>結合</a:t>
            </a:r>
            <a:endParaRPr lang="en-US" altLang="ja-JP" u="sng" dirty="0"/>
          </a:p>
          <a:p>
            <a:pPr lvl="3"/>
            <a:r>
              <a:rPr lang="ja-JP" altLang="en-US" dirty="0" smtClean="0"/>
              <a:t>ファンデルワールス力</a:t>
            </a:r>
            <a:endParaRPr lang="en-US" altLang="ja-JP" dirty="0" smtClean="0"/>
          </a:p>
          <a:p>
            <a:pPr lvl="3"/>
            <a:r>
              <a:rPr lang="ja-JP" altLang="en-US" dirty="0"/>
              <a:t>イオン</a:t>
            </a:r>
            <a:r>
              <a:rPr lang="ja-JP" altLang="en-US" dirty="0" smtClean="0"/>
              <a:t>結合</a:t>
            </a:r>
            <a:endParaRPr lang="en-US" altLang="ja-JP" dirty="0" smtClean="0"/>
          </a:p>
          <a:p>
            <a:r>
              <a:rPr lang="ja-JP" altLang="en-US" dirty="0" smtClean="0"/>
              <a:t>生物科学においては結合について＜共有／非共有＞的、つまり強いか弱いかに注目</a:t>
            </a:r>
            <a:endParaRPr lang="en-US" altLang="ja-JP" dirty="0" smtClean="0"/>
          </a:p>
          <a:p>
            <a:r>
              <a:rPr lang="ja-JP" altLang="en-US" dirty="0"/>
              <a:t>非常</a:t>
            </a:r>
            <a:r>
              <a:rPr lang="ja-JP" altLang="en-US" dirty="0" smtClean="0"/>
              <a:t>に雑な言い方をすると沸騰水中で結合が保持されるかどうか</a:t>
            </a:r>
            <a:endParaRPr lang="en-US" altLang="ja-JP" dirty="0" smtClean="0"/>
          </a:p>
        </p:txBody>
      </p:sp>
    </p:spTree>
    <p:extLst>
      <p:ext uri="{BB962C8B-B14F-4D97-AF65-F5344CB8AC3E}">
        <p14:creationId xmlns:p14="http://schemas.microsoft.com/office/powerpoint/2010/main" val="21386208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3898776" cy="5865515"/>
          </a:xfrm>
        </p:spPr>
        <p:txBody>
          <a:bodyPr>
            <a:normAutofit/>
          </a:bodyPr>
          <a:lstStyle/>
          <a:p>
            <a:r>
              <a:rPr kumimoji="1" lang="ja-JP" altLang="en-US" dirty="0" smtClean="0"/>
              <a:t>ホスホジエステル結合</a:t>
            </a:r>
            <a:endParaRPr lang="en-US" altLang="ja-JP" dirty="0"/>
          </a:p>
          <a:p>
            <a:pPr lvl="1"/>
            <a:r>
              <a:rPr kumimoji="1" lang="en-US" altLang="ja-JP" dirty="0" smtClean="0"/>
              <a:t>R-O-P-O-R’</a:t>
            </a:r>
          </a:p>
          <a:p>
            <a:pPr lvl="2"/>
            <a:r>
              <a:rPr lang="ja-JP" altLang="en-US" dirty="0" smtClean="0"/>
              <a:t>＜</a:t>
            </a:r>
            <a:r>
              <a:rPr lang="en-US" altLang="ja-JP" dirty="0"/>
              <a:t>p</a:t>
            </a:r>
            <a:r>
              <a:rPr lang="en-US" altLang="ja-JP" dirty="0" smtClean="0"/>
              <a:t>hosphorus:</a:t>
            </a:r>
            <a:r>
              <a:rPr lang="ja-JP" altLang="en-US" dirty="0" smtClean="0"/>
              <a:t>リン＞の両脇に、つまり＜</a:t>
            </a:r>
            <a:r>
              <a:rPr lang="en-US" altLang="ja-JP" dirty="0" smtClean="0"/>
              <a:t>di:</a:t>
            </a:r>
            <a:r>
              <a:rPr lang="ja-JP" altLang="en-US" dirty="0" smtClean="0"/>
              <a:t>２つ＞エステル結合がある</a:t>
            </a:r>
            <a:endParaRPr lang="en-US" altLang="ja-JP" dirty="0" smtClean="0"/>
          </a:p>
          <a:p>
            <a:pPr lvl="1"/>
            <a:r>
              <a:rPr lang="en-US" altLang="ja-JP" dirty="0"/>
              <a:t>DNA</a:t>
            </a:r>
            <a:r>
              <a:rPr lang="ja-JP" altLang="en-US" dirty="0"/>
              <a:t>や</a:t>
            </a:r>
            <a:r>
              <a:rPr lang="en-US" altLang="ja-JP" dirty="0"/>
              <a:t>RNA</a:t>
            </a:r>
            <a:r>
              <a:rPr lang="ja-JP" altLang="en-US" dirty="0"/>
              <a:t>ではホスホジエステル結合はデオキシリボースもしくはリボースの</a:t>
            </a:r>
            <a:r>
              <a:rPr lang="en-US" altLang="ja-JP" dirty="0"/>
              <a:t>3'</a:t>
            </a:r>
            <a:r>
              <a:rPr lang="ja-JP" altLang="en-US" dirty="0"/>
              <a:t>および</a:t>
            </a:r>
            <a:r>
              <a:rPr lang="en-US" altLang="ja-JP" dirty="0"/>
              <a:t>5'</a:t>
            </a:r>
            <a:r>
              <a:rPr lang="ja-JP" altLang="en-US" dirty="0"/>
              <a:t>の炭素原子の間に結合</a:t>
            </a:r>
            <a:endParaRPr kumimoji="1" lang="en-US" altLang="ja-JP" dirty="0" smtClean="0"/>
          </a:p>
        </p:txBody>
      </p:sp>
      <p:pic>
        <p:nvPicPr>
          <p:cNvPr id="2050" name="Picture 2" descr="http://upload.wikimedia.org/wikipedia/commons/thumb/1/1d/AGCT_DNA_mini.png/220px-AGCT_DNA_mini.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6079" y="605877"/>
            <a:ext cx="4852431" cy="4896544"/>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p:cNvSpPr txBox="1"/>
          <p:nvPr/>
        </p:nvSpPr>
        <p:spPr>
          <a:xfrm>
            <a:off x="6084168" y="5590981"/>
            <a:ext cx="252028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ja-JP" dirty="0"/>
              <a:t>P107</a:t>
            </a:r>
            <a:r>
              <a:rPr lang="ja-JP" altLang="en-US" dirty="0" err="1"/>
              <a:t>までの</a:t>
            </a:r>
            <a:r>
              <a:rPr lang="ja-JP" altLang="en-US" dirty="0"/>
              <a:t>図をしっかり見て</a:t>
            </a:r>
            <a:r>
              <a:rPr lang="ja-JP" altLang="en-US" dirty="0" smtClean="0"/>
              <a:t>おきましょう</a:t>
            </a:r>
            <a:endParaRPr lang="en-US" altLang="ja-JP" dirty="0"/>
          </a:p>
        </p:txBody>
      </p:sp>
    </p:spTree>
    <p:extLst>
      <p:ext uri="{BB962C8B-B14F-4D97-AF65-F5344CB8AC3E}">
        <p14:creationId xmlns:p14="http://schemas.microsoft.com/office/powerpoint/2010/main" val="16697366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a:xfrm>
                <a:off x="457200" y="260648"/>
                <a:ext cx="8229600" cy="5865515"/>
              </a:xfrm>
            </p:spPr>
            <p:txBody>
              <a:bodyPr>
                <a:normAutofit fontScale="92500" lnSpcReduction="20000"/>
              </a:bodyPr>
              <a:lstStyle/>
              <a:p>
                <a:r>
                  <a:rPr kumimoji="1" lang="ja-JP" altLang="en-US" dirty="0" smtClean="0"/>
                  <a:t>生物のゲノムサイズ（塩基対数）</a:t>
                </a:r>
                <a:endParaRPr kumimoji="1" lang="en-US" altLang="ja-JP" dirty="0" smtClean="0"/>
              </a:p>
              <a:p>
                <a:pPr lvl="1"/>
                <a:r>
                  <a:rPr kumimoji="1" lang="ja-JP" altLang="en-US" u="sng" dirty="0" smtClean="0"/>
                  <a:t>ヒト：</a:t>
                </a:r>
                <a:r>
                  <a:rPr kumimoji="1" lang="en-US" altLang="ja-JP" u="sng" dirty="0" smtClean="0"/>
                  <a:t>30</a:t>
                </a:r>
                <a:r>
                  <a:rPr kumimoji="1" lang="ja-JP" altLang="en-US" u="sng" dirty="0" smtClean="0"/>
                  <a:t>億（</a:t>
                </a:r>
                <a:r>
                  <a:rPr kumimoji="1" lang="en-US" altLang="ja-JP" u="sng" dirty="0" smtClean="0"/>
                  <a:t>3×</a:t>
                </a:r>
                <a14:m>
                  <m:oMath xmlns:m="http://schemas.openxmlformats.org/officeDocument/2006/math">
                    <m:sSup>
                      <m:sSupPr>
                        <m:ctrlPr>
                          <a:rPr kumimoji="1" lang="en-US" altLang="ja-JP" i="1" u="sng" smtClean="0">
                            <a:latin typeface="Cambria Math"/>
                          </a:rPr>
                        </m:ctrlPr>
                      </m:sSupPr>
                      <m:e>
                        <m:r>
                          <a:rPr kumimoji="1" lang="en-US" altLang="ja-JP" b="0" i="1" u="sng" smtClean="0">
                            <a:latin typeface="Cambria Math"/>
                          </a:rPr>
                          <m:t>10</m:t>
                        </m:r>
                      </m:e>
                      <m:sup>
                        <m:r>
                          <a:rPr kumimoji="1" lang="en-US" altLang="ja-JP" b="0" i="1" u="sng" smtClean="0">
                            <a:latin typeface="Cambria Math"/>
                          </a:rPr>
                          <m:t>9</m:t>
                        </m:r>
                      </m:sup>
                    </m:sSup>
                    <m:r>
                      <a:rPr kumimoji="1" lang="en-US" altLang="ja-JP" b="0" i="1" u="sng" smtClean="0">
                        <a:latin typeface="Cambria Math"/>
                      </a:rPr>
                      <m:t>)</m:t>
                    </m:r>
                  </m:oMath>
                </a14:m>
                <a:endParaRPr kumimoji="1" lang="en-US" altLang="ja-JP" b="0" u="sng" dirty="0" smtClean="0"/>
              </a:p>
              <a:p>
                <a:endParaRPr kumimoji="1" lang="en-US" altLang="ja-JP" dirty="0" smtClean="0"/>
              </a:p>
              <a:p>
                <a:r>
                  <a:rPr lang="en-US" altLang="ja-JP" dirty="0" smtClean="0"/>
                  <a:t>DNA</a:t>
                </a:r>
                <a:r>
                  <a:rPr lang="ja-JP" altLang="en-US" dirty="0" smtClean="0"/>
                  <a:t>分子はくっつく時に塩基間の水素結合でくっつく。</a:t>
                </a:r>
                <a:r>
                  <a:rPr kumimoji="1" lang="ja-JP" altLang="en-US" dirty="0" smtClean="0"/>
                  <a:t>一方のヌクレオチドが決まればもう一個が決まる（塩基対：</a:t>
                </a:r>
                <a:r>
                  <a:rPr kumimoji="1" lang="en-US" altLang="ja-JP" dirty="0" smtClean="0"/>
                  <a:t>Base pair</a:t>
                </a:r>
                <a:r>
                  <a:rPr kumimoji="1" lang="ja-JP" altLang="en-US" dirty="0" smtClean="0"/>
                  <a:t>）</a:t>
                </a:r>
                <a:endParaRPr kumimoji="1" lang="en-US" altLang="ja-JP" dirty="0" smtClean="0"/>
              </a:p>
              <a:p>
                <a:r>
                  <a:rPr lang="en-US" altLang="ja-JP" dirty="0" smtClean="0"/>
                  <a:t>DNA</a:t>
                </a:r>
                <a:r>
                  <a:rPr lang="ja-JP" altLang="en-US" dirty="0" smtClean="0"/>
                  <a:t>どうし隣合う</a:t>
                </a:r>
                <a:r>
                  <a:rPr lang="ja-JP" altLang="en-US" dirty="0" smtClean="0"/>
                  <a:t>時、</a:t>
                </a:r>
                <a:r>
                  <a:rPr lang="ja-JP" altLang="en-US" dirty="0" smtClean="0"/>
                  <a:t>横に</a:t>
                </a:r>
                <a:r>
                  <a:rPr lang="en-US" altLang="ja-JP" dirty="0" smtClean="0"/>
                  <a:t>A</a:t>
                </a:r>
                <a:r>
                  <a:rPr lang="ja-JP" altLang="en-US" dirty="0" smtClean="0"/>
                  <a:t>と</a:t>
                </a:r>
                <a:r>
                  <a:rPr lang="en-US" altLang="ja-JP" dirty="0" smtClean="0"/>
                  <a:t>T</a:t>
                </a:r>
                <a:r>
                  <a:rPr lang="ja-JP" altLang="en-US" dirty="0" err="1" smtClean="0"/>
                  <a:t>、</a:t>
                </a:r>
                <a:r>
                  <a:rPr lang="en-US" altLang="ja-JP" dirty="0" smtClean="0"/>
                  <a:t>G</a:t>
                </a:r>
                <a:r>
                  <a:rPr lang="ja-JP" altLang="en-US" dirty="0" smtClean="0"/>
                  <a:t>と</a:t>
                </a:r>
                <a:r>
                  <a:rPr lang="en-US" altLang="ja-JP" dirty="0" smtClean="0"/>
                  <a:t>C</a:t>
                </a:r>
                <a:r>
                  <a:rPr lang="ja-JP" altLang="en-US" dirty="0" smtClean="0"/>
                  <a:t>というような制約はない点に注意</a:t>
                </a:r>
                <a:endParaRPr lang="en-US" altLang="ja-JP" dirty="0" smtClean="0"/>
              </a:p>
              <a:p>
                <a:endParaRPr kumimoji="1" lang="en-US" altLang="ja-JP" dirty="0"/>
              </a:p>
              <a:p>
                <a:r>
                  <a:rPr lang="ja-JP" altLang="en-US" dirty="0" smtClean="0"/>
                  <a:t>リン酸を介したデオキシリボースのつながりは、</a:t>
                </a:r>
                <a:r>
                  <a:rPr lang="ja-JP" altLang="en-US" u="sng" dirty="0" smtClean="0"/>
                  <a:t>タンパク質のアミノ酸の配列を規定するという</a:t>
                </a:r>
                <a:r>
                  <a:rPr lang="en-US" altLang="ja-JP" u="sng" dirty="0" smtClean="0"/>
                  <a:t>DNA</a:t>
                </a:r>
                <a:r>
                  <a:rPr lang="ja-JP" altLang="en-US" u="sng" dirty="0" smtClean="0"/>
                  <a:t>の機能</a:t>
                </a:r>
                <a:r>
                  <a:rPr lang="ja-JP" altLang="en-US" dirty="0" smtClean="0"/>
                  <a:t>に、直接は関与しない。</a:t>
                </a:r>
                <a:endParaRPr lang="en-US" altLang="ja-JP" dirty="0" smtClean="0"/>
              </a:p>
              <a:p>
                <a:pPr lvl="1"/>
                <a:r>
                  <a:rPr kumimoji="1" lang="ja-JP" altLang="en-US" dirty="0"/>
                  <a:t>重要なの</a:t>
                </a:r>
                <a:r>
                  <a:rPr kumimoji="1" lang="ja-JP" altLang="en-US" dirty="0" smtClean="0"/>
                  <a:t>は</a:t>
                </a:r>
                <a:r>
                  <a:rPr kumimoji="1" lang="ja-JP" altLang="en-US" u="sng" dirty="0" smtClean="0"/>
                  <a:t>塩基の並び</a:t>
                </a:r>
                <a:endParaRPr kumimoji="1" lang="en-US" altLang="ja-JP" u="sng" dirty="0"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457200" y="260648"/>
                <a:ext cx="8229600" cy="5865515"/>
              </a:xfrm>
              <a:blipFill rotWithShape="1">
                <a:blip r:embed="rId2"/>
                <a:stretch>
                  <a:fillRect l="-1481" t="-3326" r="-1037"/>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6697366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a:bodyPr>
          <a:lstStyle/>
          <a:p>
            <a:r>
              <a:rPr kumimoji="1" lang="ja-JP" altLang="en-US" dirty="0" smtClean="0"/>
              <a:t>リン酸を介したデオキシリボースのつながりは、タンパク質のアミノ酸の配列を規定するという</a:t>
            </a:r>
            <a:r>
              <a:rPr kumimoji="1" lang="en-US" altLang="ja-JP" dirty="0" smtClean="0"/>
              <a:t>DAN</a:t>
            </a:r>
            <a:r>
              <a:rPr kumimoji="1" lang="ja-JP" altLang="en-US" dirty="0" smtClean="0"/>
              <a:t>の機能に、直接は関与しない</a:t>
            </a:r>
            <a:endParaRPr kumimoji="1" lang="en-US" altLang="ja-JP" dirty="0" smtClean="0"/>
          </a:p>
          <a:p>
            <a:r>
              <a:rPr lang="ja-JP" altLang="en-US" dirty="0"/>
              <a:t>普通</a:t>
            </a:r>
            <a:r>
              <a:rPr lang="ja-JP" altLang="en-US" dirty="0" smtClean="0"/>
              <a:t>は</a:t>
            </a:r>
            <a:r>
              <a:rPr lang="en-US" altLang="ja-JP" dirty="0" smtClean="0"/>
              <a:t>4</a:t>
            </a:r>
            <a:r>
              <a:rPr lang="ja-JP" altLang="en-US" dirty="0" smtClean="0"/>
              <a:t>種の塩基の並びだけを示す</a:t>
            </a:r>
            <a:endParaRPr kumimoji="1" lang="en-US" altLang="ja-JP" dirty="0" smtClean="0"/>
          </a:p>
        </p:txBody>
      </p:sp>
    </p:spTree>
    <p:extLst>
      <p:ext uri="{BB962C8B-B14F-4D97-AF65-F5344CB8AC3E}">
        <p14:creationId xmlns:p14="http://schemas.microsoft.com/office/powerpoint/2010/main" val="38390284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a:bodyPr>
          <a:lstStyle/>
          <a:p>
            <a:r>
              <a:rPr kumimoji="1" lang="ja-JP" altLang="en-US" dirty="0" smtClean="0"/>
              <a:t>分子の極性</a:t>
            </a:r>
            <a:endParaRPr kumimoji="1" lang="en-US" altLang="ja-JP" dirty="0" smtClean="0"/>
          </a:p>
          <a:p>
            <a:pPr lvl="1"/>
            <a:r>
              <a:rPr lang="ja-JP" altLang="en-US" dirty="0"/>
              <a:t>五炭</a:t>
            </a:r>
            <a:r>
              <a:rPr lang="ja-JP" altLang="en-US" dirty="0" smtClean="0"/>
              <a:t>糖：</a:t>
            </a:r>
            <a:r>
              <a:rPr lang="en-US" altLang="ja-JP" dirty="0" smtClean="0"/>
              <a:t>1</a:t>
            </a:r>
            <a:r>
              <a:rPr lang="ja-JP" altLang="en-US" dirty="0" smtClean="0"/>
              <a:t>番目の炭素には塩基、</a:t>
            </a:r>
            <a:r>
              <a:rPr lang="en-US" altLang="ja-JP" dirty="0" smtClean="0"/>
              <a:t>3</a:t>
            </a:r>
            <a:r>
              <a:rPr lang="ja-JP" altLang="en-US" dirty="0" smtClean="0"/>
              <a:t>番目の炭素にはヒドロキシル基、</a:t>
            </a:r>
            <a:r>
              <a:rPr lang="en-US" altLang="ja-JP" dirty="0" smtClean="0"/>
              <a:t>5</a:t>
            </a:r>
            <a:r>
              <a:rPr lang="ja-JP" altLang="en-US" dirty="0" smtClean="0"/>
              <a:t>番目の炭素にはリン酸がくっつく</a:t>
            </a:r>
            <a:endParaRPr lang="en-US" altLang="ja-JP" dirty="0" smtClean="0"/>
          </a:p>
          <a:p>
            <a:pPr lvl="1"/>
            <a:r>
              <a:rPr kumimoji="1" lang="ja-JP" altLang="en-US" dirty="0" smtClean="0"/>
              <a:t>５端⇒３端</a:t>
            </a:r>
            <a:endParaRPr kumimoji="1" lang="en-US" altLang="ja-JP" dirty="0" smtClean="0"/>
          </a:p>
          <a:p>
            <a:pPr lvl="1"/>
            <a:r>
              <a:rPr lang="ja-JP" altLang="en-US" dirty="0" smtClean="0"/>
              <a:t>アンチパラレルでくっつく</a:t>
            </a:r>
            <a:endParaRPr kumimoji="1" lang="en-US" altLang="ja-JP" dirty="0" smtClean="0"/>
          </a:p>
        </p:txBody>
      </p:sp>
    </p:spTree>
    <p:extLst>
      <p:ext uri="{BB962C8B-B14F-4D97-AF65-F5344CB8AC3E}">
        <p14:creationId xmlns:p14="http://schemas.microsoft.com/office/powerpoint/2010/main" val="14126937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a:bodyPr>
          <a:lstStyle/>
          <a:p>
            <a:r>
              <a:rPr kumimoji="1" lang="ja-JP" altLang="en-US" dirty="0" smtClean="0"/>
              <a:t>課題４</a:t>
            </a:r>
            <a:endParaRPr kumimoji="1" lang="en-US" altLang="ja-JP" dirty="0" smtClean="0"/>
          </a:p>
          <a:p>
            <a:pPr lvl="1"/>
            <a:r>
              <a:rPr lang="en-US" altLang="ja-JP" dirty="0" smtClean="0"/>
              <a:t>DNA</a:t>
            </a:r>
            <a:r>
              <a:rPr lang="ja-JP" altLang="en-US" dirty="0"/>
              <a:t>分子の構造を規定する、デオキシリボース間の</a:t>
            </a:r>
            <a:r>
              <a:rPr lang="ja-JP" altLang="en-US" dirty="0" smtClean="0"/>
              <a:t>ホスホジエステル</a:t>
            </a:r>
            <a:r>
              <a:rPr lang="ja-JP" altLang="en-US" dirty="0"/>
              <a:t>結合と塩基間の水素結合は、</a:t>
            </a:r>
            <a:r>
              <a:rPr lang="en-US" altLang="ja-JP" dirty="0"/>
              <a:t>DNA</a:t>
            </a:r>
            <a:r>
              <a:rPr lang="ja-JP" altLang="en-US" dirty="0"/>
              <a:t>分子が遺伝子であることに</a:t>
            </a:r>
            <a:r>
              <a:rPr lang="ja-JP" altLang="en-US" dirty="0" smtClean="0"/>
              <a:t>対して</a:t>
            </a:r>
            <a:r>
              <a:rPr lang="ja-JP" altLang="en-US" dirty="0"/>
              <a:t>、どのように関連づけられるか、まとめる。</a:t>
            </a:r>
            <a:endParaRPr lang="en-US" altLang="ja-JP" dirty="0" smtClean="0"/>
          </a:p>
        </p:txBody>
      </p:sp>
    </p:spTree>
    <p:extLst>
      <p:ext uri="{BB962C8B-B14F-4D97-AF65-F5344CB8AC3E}">
        <p14:creationId xmlns:p14="http://schemas.microsoft.com/office/powerpoint/2010/main" val="14126937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260648"/>
            <a:ext cx="8229600" cy="5865515"/>
          </a:xfrm>
        </p:spPr>
        <p:txBody>
          <a:bodyPr>
            <a:normAutofit/>
          </a:bodyPr>
          <a:lstStyle/>
          <a:p>
            <a:r>
              <a:rPr kumimoji="1" lang="en-US" altLang="ja-JP" dirty="0" smtClean="0"/>
              <a:t>Q5-2</a:t>
            </a:r>
          </a:p>
          <a:p>
            <a:pPr lvl="1"/>
            <a:r>
              <a:rPr kumimoji="1" lang="en-US" altLang="ja-JP" dirty="0" smtClean="0"/>
              <a:t>DNA</a:t>
            </a:r>
            <a:r>
              <a:rPr kumimoji="1" lang="ja-JP" altLang="en-US" dirty="0" smtClean="0"/>
              <a:t>分子が分子種として多様になりうる理由</a:t>
            </a:r>
            <a:endParaRPr kumimoji="1" lang="en-US" altLang="ja-JP" dirty="0" smtClean="0"/>
          </a:p>
          <a:p>
            <a:pPr lvl="1"/>
            <a:r>
              <a:rPr lang="ja-JP" altLang="en-US" dirty="0" smtClean="0"/>
              <a:t>塩基配列が異なれば違う分子と考えると、人の場合何種類になれる？</a:t>
            </a:r>
            <a:endParaRPr kumimoji="1" lang="en-US" altLang="ja-JP" dirty="0" smtClean="0"/>
          </a:p>
        </p:txBody>
      </p:sp>
    </p:spTree>
    <p:extLst>
      <p:ext uri="{BB962C8B-B14F-4D97-AF65-F5344CB8AC3E}">
        <p14:creationId xmlns:p14="http://schemas.microsoft.com/office/powerpoint/2010/main" val="14126937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261</TotalTime>
  <Words>711</Words>
  <Application>Microsoft Office PowerPoint</Application>
  <PresentationFormat>画面に合わせる (4:3)</PresentationFormat>
  <Paragraphs>96</Paragraphs>
  <Slides>15</Slides>
  <Notes>0</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Office テーマ</vt:lpstr>
      <vt:lpstr>20120511</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20120427</dc:title>
  <dc:creator>Ishida</dc:creator>
  <cp:lastModifiedBy>Ishida</cp:lastModifiedBy>
  <cp:revision>31</cp:revision>
  <dcterms:created xsi:type="dcterms:W3CDTF">2012-04-27T00:00:58Z</dcterms:created>
  <dcterms:modified xsi:type="dcterms:W3CDTF">2012-05-17T00:41:09Z</dcterms:modified>
</cp:coreProperties>
</file>