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73" r:id="rId6"/>
    <p:sldId id="274" r:id="rId7"/>
    <p:sldId id="275" r:id="rId8"/>
    <p:sldId id="276" r:id="rId9"/>
    <p:sldId id="277" r:id="rId10"/>
    <p:sldId id="278" r:id="rId11"/>
    <p:sldId id="279" r:id="rId12"/>
    <p:sldId id="280" r:id="rId13"/>
    <p:sldId id="281" r:id="rId14"/>
    <p:sldId id="282" r:id="rId15"/>
    <p:sldId id="283" r:id="rId16"/>
    <p:sldId id="285" r:id="rId17"/>
    <p:sldId id="286" r:id="rId18"/>
    <p:sldId id="287" r:id="rId1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2012/7/22</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20120502</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小テスト（</a:t>
            </a:r>
            <a:r>
              <a:rPr kumimoji="1" lang="en-US" altLang="ja-JP" dirty="0" smtClean="0"/>
              <a:t>Q4-1)</a:t>
            </a:r>
          </a:p>
          <a:p>
            <a:pPr lvl="1"/>
            <a:r>
              <a:rPr kumimoji="1" lang="ja-JP" altLang="en-US" dirty="0" smtClean="0"/>
              <a:t>対立形質と言えそうなもの</a:t>
            </a:r>
            <a:endParaRPr kumimoji="1" lang="en-US" altLang="ja-JP" dirty="0" smtClean="0"/>
          </a:p>
          <a:p>
            <a:pPr lvl="2"/>
            <a:r>
              <a:rPr lang="ja-JP" altLang="en-US" dirty="0"/>
              <a:t>モミジ</a:t>
            </a:r>
            <a:r>
              <a:rPr lang="ja-JP" altLang="en-US" dirty="0" smtClean="0"/>
              <a:t>の葉の色</a:t>
            </a:r>
            <a:r>
              <a:rPr lang="en-US" altLang="ja-JP" dirty="0" smtClean="0"/>
              <a:t>	</a:t>
            </a:r>
            <a:r>
              <a:rPr lang="ja-JP" altLang="en-US" dirty="0" smtClean="0"/>
              <a:t>緑：紅</a:t>
            </a:r>
            <a:endParaRPr lang="en-US" altLang="ja-JP" dirty="0" smtClean="0"/>
          </a:p>
          <a:p>
            <a:pPr lvl="2"/>
            <a:r>
              <a:rPr kumimoji="1" lang="ja-JP" altLang="en-US" dirty="0"/>
              <a:t>・・・</a:t>
            </a:r>
          </a:p>
        </p:txBody>
      </p:sp>
    </p:spTree>
    <p:extLst>
      <p:ext uri="{BB962C8B-B14F-4D97-AF65-F5344CB8AC3E}">
        <p14:creationId xmlns:p14="http://schemas.microsoft.com/office/powerpoint/2010/main" val="23517532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遺伝</a:t>
            </a:r>
            <a:endParaRPr kumimoji="1" lang="en-US" altLang="ja-JP" dirty="0" smtClean="0"/>
          </a:p>
          <a:p>
            <a:pPr lvl="1"/>
            <a:r>
              <a:rPr lang="ja-JP" altLang="en-US" dirty="0" smtClean="0"/>
              <a:t>人類は昔から興味があったはず</a:t>
            </a:r>
            <a:endParaRPr lang="en-US" altLang="ja-JP" dirty="0" smtClean="0"/>
          </a:p>
          <a:p>
            <a:pPr lvl="2"/>
            <a:r>
              <a:rPr kumimoji="1" lang="ja-JP" altLang="en-US" dirty="0" smtClean="0"/>
              <a:t>しかし理論づけたのは１８６０年代のメンデルの発見</a:t>
            </a:r>
            <a:endParaRPr kumimoji="1" lang="en-US" altLang="ja-JP" dirty="0" smtClean="0"/>
          </a:p>
          <a:p>
            <a:pPr lvl="3"/>
            <a:r>
              <a:rPr lang="ja-JP" altLang="en-US" dirty="0"/>
              <a:t>交雑</a:t>
            </a:r>
            <a:r>
              <a:rPr lang="ja-JP" altLang="en-US" dirty="0" smtClean="0"/>
              <a:t>実験</a:t>
            </a:r>
            <a:endParaRPr lang="en-US" altLang="ja-JP" dirty="0" smtClean="0"/>
          </a:p>
          <a:p>
            <a:pPr lvl="4"/>
            <a:r>
              <a:rPr kumimoji="1" lang="ja-JP" altLang="en-US" dirty="0" smtClean="0"/>
              <a:t>単性交雑</a:t>
            </a:r>
            <a:endParaRPr kumimoji="1" lang="en-US" altLang="ja-JP" dirty="0" smtClean="0"/>
          </a:p>
          <a:p>
            <a:pPr lvl="5"/>
            <a:r>
              <a:rPr lang="ja-JP" altLang="en-US" dirty="0" smtClean="0"/>
              <a:t>分離の法則</a:t>
            </a:r>
            <a:endParaRPr lang="en-US" altLang="ja-JP" dirty="0" smtClean="0"/>
          </a:p>
          <a:p>
            <a:pPr lvl="5"/>
            <a:r>
              <a:rPr kumimoji="1" lang="ja-JP" altLang="en-US" dirty="0" smtClean="0"/>
              <a:t>優性の法則</a:t>
            </a:r>
            <a:endParaRPr kumimoji="1" lang="en-US" altLang="ja-JP" dirty="0" smtClean="0"/>
          </a:p>
          <a:p>
            <a:pPr lvl="4"/>
            <a:r>
              <a:rPr lang="ja-JP" altLang="en-US" dirty="0" smtClean="0"/>
              <a:t>両性交雑</a:t>
            </a:r>
            <a:endParaRPr kumimoji="1" lang="ja-JP" altLang="en-US" dirty="0"/>
          </a:p>
        </p:txBody>
      </p:sp>
    </p:spTree>
    <p:extLst>
      <p:ext uri="{BB962C8B-B14F-4D97-AF65-F5344CB8AC3E}">
        <p14:creationId xmlns:p14="http://schemas.microsoft.com/office/powerpoint/2010/main" val="1951672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alpha val="82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小テスト（</a:t>
            </a:r>
            <a:r>
              <a:rPr kumimoji="1" lang="en-US" altLang="ja-JP" dirty="0" smtClean="0"/>
              <a:t>Q3-1</a:t>
            </a:r>
            <a:r>
              <a:rPr kumimoji="1" lang="ja-JP" altLang="en-US" dirty="0" smtClean="0"/>
              <a:t>）</a:t>
            </a:r>
            <a:endParaRPr lang="en-US" altLang="ja-JP" dirty="0"/>
          </a:p>
          <a:p>
            <a:pPr lvl="1"/>
            <a:r>
              <a:rPr kumimoji="1" lang="ja-JP" altLang="en-US" dirty="0" smtClean="0"/>
              <a:t>生物の定義づけ</a:t>
            </a:r>
            <a:endParaRPr kumimoji="1" lang="en-US" altLang="ja-JP" dirty="0" smtClean="0"/>
          </a:p>
          <a:p>
            <a:pPr lvl="2"/>
            <a:r>
              <a:rPr lang="ja-JP" altLang="en-US" dirty="0" smtClean="0"/>
              <a:t>池谷氏・福岡氏・</a:t>
            </a:r>
            <a:r>
              <a:rPr lang="en-US" altLang="ja-JP" dirty="0" smtClean="0"/>
              <a:t>Dawkins</a:t>
            </a:r>
            <a:r>
              <a:rPr lang="ja-JP" altLang="en-US" dirty="0" smtClean="0"/>
              <a:t>氏・</a:t>
            </a:r>
            <a:r>
              <a:rPr lang="en-US" altLang="ja-JP" dirty="0" smtClean="0"/>
              <a:t>Watson</a:t>
            </a:r>
            <a:r>
              <a:rPr lang="ja-JP" altLang="en-US" dirty="0" smtClean="0"/>
              <a:t>氏</a:t>
            </a:r>
            <a:endParaRPr kumimoji="1" lang="en-US" altLang="ja-JP" dirty="0" smtClean="0"/>
          </a:p>
        </p:txBody>
      </p:sp>
    </p:spTree>
    <p:extLst>
      <p:ext uri="{BB962C8B-B14F-4D97-AF65-F5344CB8AC3E}">
        <p14:creationId xmlns:p14="http://schemas.microsoft.com/office/powerpoint/2010/main" val="1811269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メンデル</a:t>
            </a:r>
            <a:endParaRPr kumimoji="1" lang="en-US" altLang="ja-JP" dirty="0" smtClean="0"/>
          </a:p>
          <a:p>
            <a:pPr lvl="1"/>
            <a:r>
              <a:rPr lang="ja-JP" altLang="en-US" dirty="0" smtClean="0"/>
              <a:t>エンドウの純系の交配と後代の解析</a:t>
            </a:r>
            <a:endParaRPr lang="en-US" altLang="ja-JP" u="sng" dirty="0" smtClean="0"/>
          </a:p>
          <a:p>
            <a:pPr lvl="2"/>
            <a:r>
              <a:rPr kumimoji="1" lang="ja-JP" altLang="en-US" u="sng" dirty="0"/>
              <a:t>メンデル</a:t>
            </a:r>
            <a:r>
              <a:rPr kumimoji="1" lang="ja-JP" altLang="en-US" u="sng" dirty="0" smtClean="0"/>
              <a:t>の３法則（分離・優性・独立）</a:t>
            </a:r>
            <a:endParaRPr kumimoji="1" lang="en-US" altLang="ja-JP" u="sng" dirty="0" smtClean="0"/>
          </a:p>
          <a:p>
            <a:pPr lvl="2"/>
            <a:r>
              <a:rPr kumimoji="1" lang="ja-JP" altLang="en-US" dirty="0" smtClean="0"/>
              <a:t>単性交雑</a:t>
            </a:r>
            <a:endParaRPr kumimoji="1" lang="en-US" altLang="ja-JP" dirty="0" smtClean="0"/>
          </a:p>
          <a:p>
            <a:pPr lvl="3"/>
            <a:r>
              <a:rPr lang="ja-JP" altLang="en-US" dirty="0"/>
              <a:t>単一</a:t>
            </a:r>
            <a:r>
              <a:rPr lang="ja-JP" altLang="en-US" dirty="0" smtClean="0"/>
              <a:t>の遺伝子座（１組の対立遺伝子）</a:t>
            </a:r>
            <a:endParaRPr lang="en-US" altLang="ja-JP" dirty="0" smtClean="0"/>
          </a:p>
          <a:p>
            <a:pPr lvl="4"/>
            <a:r>
              <a:rPr kumimoji="1" lang="ja-JP" altLang="en-US" dirty="0" smtClean="0"/>
              <a:t>同じ遺伝子座上の（２つ）の対立遺伝子の関係</a:t>
            </a:r>
            <a:endParaRPr kumimoji="1" lang="en-US" altLang="ja-JP" dirty="0" smtClean="0"/>
          </a:p>
          <a:p>
            <a:pPr lvl="2"/>
            <a:r>
              <a:rPr lang="ja-JP" altLang="en-US" dirty="0" smtClean="0"/>
              <a:t>複性（両性）交雑</a:t>
            </a:r>
            <a:endParaRPr kumimoji="1" lang="ja-JP" altLang="en-US" dirty="0"/>
          </a:p>
        </p:txBody>
      </p:sp>
    </p:spTree>
    <p:extLst>
      <p:ext uri="{BB962C8B-B14F-4D97-AF65-F5344CB8AC3E}">
        <p14:creationId xmlns:p14="http://schemas.microsoft.com/office/powerpoint/2010/main" val="16826270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alpha val="72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小テスト（</a:t>
            </a:r>
            <a:r>
              <a:rPr kumimoji="1" lang="en-US" altLang="ja-JP" dirty="0" smtClean="0"/>
              <a:t>Q3-2)</a:t>
            </a:r>
          </a:p>
          <a:p>
            <a:pPr lvl="1"/>
            <a:r>
              <a:rPr kumimoji="1" lang="ja-JP" altLang="en-US" dirty="0" smtClean="0"/>
              <a:t>カタツムリ</a:t>
            </a:r>
            <a:endParaRPr kumimoji="1" lang="en-US" altLang="ja-JP" dirty="0" smtClean="0"/>
          </a:p>
          <a:p>
            <a:pPr lvl="2"/>
            <a:r>
              <a:rPr kumimoji="1" lang="ja-JP" altLang="en-US" dirty="0" smtClean="0"/>
              <a:t>右巻きが左巻きに対して優性</a:t>
            </a:r>
            <a:endParaRPr kumimoji="1" lang="en-US" altLang="ja-JP" dirty="0" smtClean="0"/>
          </a:p>
          <a:p>
            <a:pPr lvl="2"/>
            <a:r>
              <a:rPr lang="ja-JP" altLang="en-US" dirty="0" smtClean="0"/>
              <a:t>分離比が１対１になる時</a:t>
            </a:r>
            <a:endParaRPr lang="en-US" altLang="ja-JP" dirty="0" smtClean="0"/>
          </a:p>
          <a:p>
            <a:pPr lvl="3"/>
            <a:r>
              <a:rPr kumimoji="1" lang="en-US" altLang="ja-JP" dirty="0" smtClean="0"/>
              <a:t>A.RL</a:t>
            </a:r>
            <a:r>
              <a:rPr kumimoji="1" lang="ja-JP" altLang="en-US" dirty="0" smtClean="0"/>
              <a:t>の親と</a:t>
            </a:r>
            <a:r>
              <a:rPr kumimoji="1" lang="en-US" altLang="ja-JP" dirty="0" smtClean="0"/>
              <a:t>LL</a:t>
            </a:r>
            <a:r>
              <a:rPr kumimoji="1" lang="ja-JP" altLang="en-US" dirty="0" smtClean="0"/>
              <a:t>の親で掛け合わせる</a:t>
            </a:r>
            <a:endParaRPr kumimoji="1" lang="en-US" altLang="ja-JP" dirty="0" smtClean="0"/>
          </a:p>
          <a:p>
            <a:pPr lvl="3"/>
            <a:r>
              <a:rPr lang="ja-JP" altLang="en-US" dirty="0"/>
              <a:t>それぞれ</a:t>
            </a:r>
            <a:r>
              <a:rPr lang="ja-JP" altLang="en-US" dirty="0" smtClean="0"/>
              <a:t>の配偶子が分離の法則にのっとって</a:t>
            </a:r>
            <a:r>
              <a:rPr lang="en-US" altLang="ja-JP" dirty="0" smtClean="0"/>
              <a:t>RL</a:t>
            </a:r>
            <a:r>
              <a:rPr lang="ja-JP" altLang="en-US" dirty="0" smtClean="0"/>
              <a:t>と</a:t>
            </a:r>
            <a:r>
              <a:rPr lang="en-US" altLang="ja-JP" dirty="0" smtClean="0"/>
              <a:t>LL</a:t>
            </a:r>
            <a:r>
              <a:rPr lang="ja-JP" altLang="en-US" dirty="0" smtClean="0"/>
              <a:t>が１：１でできていき、優性の法則で</a:t>
            </a:r>
            <a:r>
              <a:rPr lang="en-US" altLang="ja-JP" dirty="0" smtClean="0"/>
              <a:t>RL</a:t>
            </a:r>
            <a:r>
              <a:rPr lang="ja-JP" altLang="en-US" dirty="0" smtClean="0"/>
              <a:t>＝右巻き、</a:t>
            </a:r>
            <a:r>
              <a:rPr lang="en-US" altLang="ja-JP" dirty="0" smtClean="0"/>
              <a:t>LL</a:t>
            </a:r>
            <a:r>
              <a:rPr lang="ja-JP" altLang="en-US" dirty="0" smtClean="0"/>
              <a:t>＝左巻きで１：１</a:t>
            </a:r>
            <a:endParaRPr kumimoji="1" lang="ja-JP" altLang="en-US" dirty="0"/>
          </a:p>
        </p:txBody>
      </p:sp>
    </p:spTree>
    <p:extLst>
      <p:ext uri="{BB962C8B-B14F-4D97-AF65-F5344CB8AC3E}">
        <p14:creationId xmlns:p14="http://schemas.microsoft.com/office/powerpoint/2010/main" val="815224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lnSpcReduction="10000"/>
          </a:bodyPr>
          <a:lstStyle/>
          <a:p>
            <a:r>
              <a:rPr kumimoji="1" lang="ja-JP" altLang="en-US" dirty="0" smtClean="0"/>
              <a:t>交配実験２：両性交雑（</a:t>
            </a:r>
            <a:r>
              <a:rPr kumimoji="1" lang="en-US" altLang="ja-JP" dirty="0" smtClean="0"/>
              <a:t>P65,66,</a:t>
            </a:r>
            <a:r>
              <a:rPr kumimoji="1" lang="en-US" altLang="ja-JP" u="sng" dirty="0" smtClean="0"/>
              <a:t>69</a:t>
            </a:r>
            <a:r>
              <a:rPr kumimoji="1" lang="en-US" altLang="ja-JP" dirty="0" smtClean="0"/>
              <a:t>)</a:t>
            </a:r>
          </a:p>
          <a:p>
            <a:r>
              <a:rPr lang="ja-JP" altLang="en-US" dirty="0" smtClean="0"/>
              <a:t>２つの対立形質＝遺伝子（座）の関係</a:t>
            </a:r>
            <a:endParaRPr lang="en-US" altLang="ja-JP" dirty="0" smtClean="0"/>
          </a:p>
          <a:p>
            <a:pPr lvl="2"/>
            <a:r>
              <a:rPr lang="ja-JP" altLang="en-US" u="sng" dirty="0" smtClean="0"/>
              <a:t>独立の法則</a:t>
            </a:r>
            <a:endParaRPr lang="en-US" altLang="ja-JP" u="sng" dirty="0" smtClean="0"/>
          </a:p>
          <a:p>
            <a:pPr lvl="1"/>
            <a:r>
              <a:rPr lang="en-US" altLang="ja-JP" dirty="0" smtClean="0"/>
              <a:t>P</a:t>
            </a:r>
            <a:r>
              <a:rPr lang="ja-JP" altLang="en-US" dirty="0" smtClean="0"/>
              <a:t>は（丸・白）：（しわ・緑）の掛け合わせ</a:t>
            </a:r>
            <a:endParaRPr lang="en-US" altLang="ja-JP" dirty="0" smtClean="0"/>
          </a:p>
          <a:p>
            <a:pPr lvl="1"/>
            <a:r>
              <a:rPr kumimoji="1" lang="en-US" altLang="ja-JP" dirty="0" smtClean="0"/>
              <a:t>F1</a:t>
            </a:r>
            <a:r>
              <a:rPr kumimoji="1" lang="ja-JP" altLang="en-US" dirty="0" smtClean="0"/>
              <a:t>はすべて（丸・白）</a:t>
            </a:r>
            <a:endParaRPr kumimoji="1" lang="en-US" altLang="ja-JP" dirty="0" smtClean="0"/>
          </a:p>
          <a:p>
            <a:pPr lvl="1"/>
            <a:r>
              <a:rPr lang="en-US" altLang="ja-JP" dirty="0" smtClean="0"/>
              <a:t>F2</a:t>
            </a:r>
            <a:r>
              <a:rPr lang="ja-JP" altLang="en-US" dirty="0" smtClean="0"/>
              <a:t>は</a:t>
            </a:r>
            <a:r>
              <a:rPr lang="en-US" altLang="ja-JP" dirty="0" smtClean="0"/>
              <a:t/>
            </a:r>
            <a:br>
              <a:rPr lang="en-US" altLang="ja-JP" dirty="0" smtClean="0"/>
            </a:br>
            <a:r>
              <a:rPr lang="ja-JP" altLang="en-US" dirty="0" smtClean="0"/>
              <a:t>（丸・白）：（丸・緑）：（しわ・白）：（しわ・緑）</a:t>
            </a:r>
            <a:r>
              <a:rPr lang="en-US" altLang="ja-JP" dirty="0" smtClean="0"/>
              <a:t/>
            </a:r>
            <a:br>
              <a:rPr lang="en-US" altLang="ja-JP" dirty="0" smtClean="0"/>
            </a:br>
            <a:r>
              <a:rPr lang="ja-JP" altLang="en-US" dirty="0" smtClean="0"/>
              <a:t>＝９：３：３：１</a:t>
            </a:r>
            <a:endParaRPr lang="en-US" altLang="ja-JP" dirty="0"/>
          </a:p>
          <a:p>
            <a:pPr lvl="1"/>
            <a:r>
              <a:rPr lang="ja-JP" altLang="en-US" dirty="0" smtClean="0"/>
              <a:t>配偶子：形を決める対立遺伝子と色を決める対立遺伝子は別。同じ配偶子に入れない</a:t>
            </a:r>
            <a:endParaRPr lang="en-US" altLang="ja-JP" dirty="0" smtClean="0"/>
          </a:p>
          <a:p>
            <a:pPr lvl="1"/>
            <a:r>
              <a:rPr lang="ja-JP" altLang="en-US" u="sng" dirty="0" smtClean="0"/>
              <a:t>形と色を決める遺伝子座においてまったく無関係</a:t>
            </a:r>
            <a:endParaRPr lang="en-US" altLang="ja-JP" u="sng" dirty="0" smtClean="0"/>
          </a:p>
          <a:p>
            <a:pPr lvl="2"/>
            <a:r>
              <a:rPr lang="ja-JP" altLang="en-US" u="sng" dirty="0" smtClean="0"/>
              <a:t>独立して分離の法則が成り立つ</a:t>
            </a:r>
            <a:endParaRPr lang="en-US" altLang="ja-JP" u="sng" dirty="0" smtClean="0"/>
          </a:p>
        </p:txBody>
      </p:sp>
    </p:spTree>
    <p:extLst>
      <p:ext uri="{BB962C8B-B14F-4D97-AF65-F5344CB8AC3E}">
        <p14:creationId xmlns:p14="http://schemas.microsoft.com/office/powerpoint/2010/main" val="2801855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en-US" altLang="ja-JP" dirty="0" smtClean="0"/>
              <a:t>P67,70</a:t>
            </a:r>
          </a:p>
          <a:p>
            <a:pPr lvl="1"/>
            <a:r>
              <a:rPr kumimoji="1" lang="ja-JP" altLang="en-US" dirty="0" smtClean="0"/>
              <a:t>単性交雑</a:t>
            </a:r>
            <a:endParaRPr kumimoji="1" lang="en-US" altLang="ja-JP" dirty="0" smtClean="0"/>
          </a:p>
          <a:p>
            <a:pPr lvl="2"/>
            <a:r>
              <a:rPr kumimoji="1" lang="ja-JP" altLang="en-US" dirty="0" smtClean="0"/>
              <a:t>分離の法則・優性の法則</a:t>
            </a:r>
            <a:endParaRPr kumimoji="1" lang="en-US" altLang="ja-JP" dirty="0" smtClean="0"/>
          </a:p>
          <a:p>
            <a:pPr lvl="3"/>
            <a:r>
              <a:rPr lang="ja-JP" altLang="en-US" dirty="0" smtClean="0"/>
              <a:t>同じ遺伝子座の２つの対立遺伝子の関係</a:t>
            </a:r>
            <a:endParaRPr lang="en-US" altLang="ja-JP" dirty="0"/>
          </a:p>
          <a:p>
            <a:pPr lvl="1"/>
            <a:r>
              <a:rPr lang="ja-JP" altLang="en-US" dirty="0" smtClean="0"/>
              <a:t>両性交雑</a:t>
            </a:r>
            <a:endParaRPr lang="en-US" altLang="ja-JP" dirty="0" smtClean="0"/>
          </a:p>
          <a:p>
            <a:pPr lvl="2"/>
            <a:r>
              <a:rPr lang="ja-JP" altLang="en-US" dirty="0"/>
              <a:t>独立</a:t>
            </a:r>
            <a:r>
              <a:rPr lang="ja-JP" altLang="en-US" dirty="0" smtClean="0"/>
              <a:t>の法則</a:t>
            </a:r>
            <a:endParaRPr lang="en-US" altLang="ja-JP" dirty="0" smtClean="0"/>
          </a:p>
          <a:p>
            <a:pPr lvl="3"/>
            <a:r>
              <a:rPr lang="ja-JP" altLang="en-US" dirty="0" smtClean="0"/>
              <a:t>異なる２つの遺伝子座の関係</a:t>
            </a:r>
            <a:endParaRPr lang="en-US" altLang="ja-JP" dirty="0" smtClean="0"/>
          </a:p>
        </p:txBody>
      </p:sp>
      <p:sp>
        <p:nvSpPr>
          <p:cNvPr id="2" name="テキスト ボックス 1"/>
          <p:cNvSpPr txBox="1"/>
          <p:nvPr/>
        </p:nvSpPr>
        <p:spPr>
          <a:xfrm>
            <a:off x="6804248" y="5476582"/>
            <a:ext cx="1872208"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5400" dirty="0" smtClean="0">
                <a:solidFill>
                  <a:srgbClr val="FF0000"/>
                </a:solidFill>
              </a:rPr>
              <a:t>重要</a:t>
            </a:r>
            <a:endParaRPr kumimoji="1" lang="ja-JP" altLang="en-US" sz="5400" dirty="0">
              <a:solidFill>
                <a:srgbClr val="FF0000"/>
              </a:solidFill>
            </a:endParaRPr>
          </a:p>
        </p:txBody>
      </p:sp>
    </p:spTree>
    <p:extLst>
      <p:ext uri="{BB962C8B-B14F-4D97-AF65-F5344CB8AC3E}">
        <p14:creationId xmlns:p14="http://schemas.microsoft.com/office/powerpoint/2010/main" val="3593326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メンデルが遺伝の法則を発見できた理由</a:t>
            </a:r>
            <a:endParaRPr kumimoji="1" lang="en-US" altLang="ja-JP" dirty="0" smtClean="0"/>
          </a:p>
          <a:p>
            <a:pPr lvl="1"/>
            <a:r>
              <a:rPr lang="ja-JP" altLang="en-US" dirty="0"/>
              <a:t>好意的に見る</a:t>
            </a:r>
            <a:r>
              <a:rPr lang="ja-JP" altLang="en-US" dirty="0" smtClean="0"/>
              <a:t>と・・・</a:t>
            </a:r>
            <a:endParaRPr lang="en-US" altLang="ja-JP" dirty="0" smtClean="0"/>
          </a:p>
          <a:p>
            <a:pPr lvl="2"/>
            <a:r>
              <a:rPr lang="ja-JP" altLang="en-US" dirty="0" smtClean="0"/>
              <a:t>研究対象を注意深く観察したこと</a:t>
            </a:r>
            <a:endParaRPr lang="en-US" altLang="ja-JP" dirty="0" smtClean="0"/>
          </a:p>
          <a:p>
            <a:pPr lvl="3"/>
            <a:r>
              <a:rPr lang="ja-JP" altLang="en-US" dirty="0" smtClean="0"/>
              <a:t>純系をしっかり集めたこと</a:t>
            </a:r>
            <a:endParaRPr lang="en-US" altLang="ja-JP" dirty="0"/>
          </a:p>
          <a:p>
            <a:pPr lvl="1"/>
            <a:r>
              <a:rPr kumimoji="1" lang="ja-JP" altLang="en-US" dirty="0" smtClean="0"/>
              <a:t>悪意を持ってみると・・・</a:t>
            </a:r>
            <a:endParaRPr kumimoji="1" lang="en-US" altLang="ja-JP" dirty="0" smtClean="0"/>
          </a:p>
          <a:p>
            <a:pPr lvl="2"/>
            <a:r>
              <a:rPr kumimoji="1" lang="ja-JP" altLang="en-US" dirty="0" smtClean="0"/>
              <a:t>理論に合わない観察は見ないことに</a:t>
            </a:r>
            <a:endParaRPr kumimoji="1" lang="en-US" altLang="ja-JP" dirty="0" smtClean="0"/>
          </a:p>
          <a:p>
            <a:pPr lvl="3"/>
            <a:r>
              <a:rPr lang="ja-JP" altLang="en-US" dirty="0" smtClean="0"/>
              <a:t>今後研究でぶち当たる。見なかったことにすれば大発見だったのに・・・ということもあるぜ</a:t>
            </a:r>
            <a:endParaRPr kumimoji="1" lang="ja-JP" altLang="en-US" dirty="0"/>
          </a:p>
        </p:txBody>
      </p:sp>
    </p:spTree>
    <p:extLst>
      <p:ext uri="{BB962C8B-B14F-4D97-AF65-F5344CB8AC3E}">
        <p14:creationId xmlns:p14="http://schemas.microsoft.com/office/powerpoint/2010/main" val="32886164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メンデル以降の遺伝学：連鎖と組み換え</a:t>
            </a:r>
            <a:endParaRPr kumimoji="1" lang="en-US" altLang="ja-JP" dirty="0" smtClean="0"/>
          </a:p>
          <a:p>
            <a:pPr lvl="1"/>
            <a:r>
              <a:rPr lang="ja-JP" altLang="en-US" dirty="0" smtClean="0"/>
              <a:t>（この計算問題が生物嫌いの一因になったりするので気を付けて）</a:t>
            </a:r>
            <a:endParaRPr lang="en-US" altLang="ja-JP" dirty="0" smtClean="0"/>
          </a:p>
          <a:p>
            <a:pPr lvl="1"/>
            <a:r>
              <a:rPr lang="ja-JP" altLang="en-US" dirty="0" smtClean="0"/>
              <a:t>これらの内容については（１４）生殖で説明</a:t>
            </a:r>
            <a:endParaRPr kumimoji="1" lang="ja-JP" altLang="en-US" dirty="0"/>
          </a:p>
        </p:txBody>
      </p:sp>
    </p:spTree>
    <p:extLst>
      <p:ext uri="{BB962C8B-B14F-4D97-AF65-F5344CB8AC3E}">
        <p14:creationId xmlns:p14="http://schemas.microsoft.com/office/powerpoint/2010/main" val="4219975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alpha val="66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課題３</a:t>
            </a:r>
            <a:endParaRPr kumimoji="1" lang="en-US" altLang="ja-JP" dirty="0" smtClean="0"/>
          </a:p>
          <a:p>
            <a:r>
              <a:rPr lang="ja-JP" altLang="en-US" dirty="0"/>
              <a:t>メンデル</a:t>
            </a:r>
            <a:r>
              <a:rPr lang="ja-JP" altLang="en-US" dirty="0" smtClean="0"/>
              <a:t>の分離・優性・独立の３法則についてまとめる。</a:t>
            </a:r>
            <a:endParaRPr lang="en-US" altLang="ja-JP" dirty="0" smtClean="0"/>
          </a:p>
          <a:p>
            <a:pPr lvl="1"/>
            <a:r>
              <a:rPr lang="ja-JP" altLang="en-US" dirty="0"/>
              <a:t>対立</a:t>
            </a:r>
            <a:r>
              <a:rPr lang="ja-JP" altLang="en-US" dirty="0" smtClean="0"/>
              <a:t>遺伝子および遺伝子座の関係について焦点を当てる。</a:t>
            </a:r>
            <a:endParaRPr lang="en-US" altLang="ja-JP" dirty="0" smtClean="0"/>
          </a:p>
          <a:p>
            <a:pPr lvl="1"/>
            <a:r>
              <a:rPr kumimoji="1" lang="ja-JP" altLang="en-US" dirty="0"/>
              <a:t>具体的</a:t>
            </a:r>
            <a:r>
              <a:rPr kumimoji="1" lang="ja-JP" altLang="en-US" dirty="0" smtClean="0"/>
              <a:t>な実験結果について言及</a:t>
            </a:r>
            <a:endParaRPr kumimoji="1" lang="en-US" altLang="ja-JP" dirty="0" smtClean="0"/>
          </a:p>
          <a:p>
            <a:r>
              <a:rPr lang="ja-JP" altLang="en-US" dirty="0" smtClean="0"/>
              <a:t>メンデル以前に考えられていた遺伝のしくみについて調べる。</a:t>
            </a:r>
            <a:endParaRPr lang="en-US" altLang="ja-JP" dirty="0" smtClean="0"/>
          </a:p>
          <a:p>
            <a:endParaRPr kumimoji="1" lang="en-US" altLang="ja-JP" dirty="0"/>
          </a:p>
          <a:p>
            <a:r>
              <a:rPr lang="ja-JP" altLang="en-US" u="sng" dirty="0" smtClean="0"/>
              <a:t>提出：メール・翌週の講義まで</a:t>
            </a:r>
            <a:endParaRPr kumimoji="1" lang="ja-JP" altLang="en-US" u="sng" dirty="0"/>
          </a:p>
        </p:txBody>
      </p:sp>
    </p:spTree>
    <p:extLst>
      <p:ext uri="{BB962C8B-B14F-4D97-AF65-F5344CB8AC3E}">
        <p14:creationId xmlns:p14="http://schemas.microsoft.com/office/powerpoint/2010/main" val="2857673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メンデルの法則</a:t>
            </a:r>
            <a:endParaRPr kumimoji="1" lang="en-US" altLang="ja-JP" dirty="0" smtClean="0"/>
          </a:p>
          <a:p>
            <a:pPr lvl="1"/>
            <a:r>
              <a:rPr lang="ja-JP" altLang="en-US" dirty="0" smtClean="0"/>
              <a:t>例外が多すぎたのが認められるまでの時間がかかった理由</a:t>
            </a:r>
            <a:endParaRPr lang="en-US" altLang="ja-JP" dirty="0" smtClean="0"/>
          </a:p>
          <a:p>
            <a:pPr lvl="1"/>
            <a:r>
              <a:rPr kumimoji="1" lang="ja-JP" altLang="en-US" dirty="0" smtClean="0"/>
              <a:t>エンドウで当てはまること</a:t>
            </a:r>
            <a:r>
              <a:rPr kumimoji="1" lang="en-US" altLang="ja-JP" dirty="0" smtClean="0"/>
              <a:t/>
            </a:r>
            <a:br>
              <a:rPr kumimoji="1" lang="en-US" altLang="ja-JP" dirty="0" smtClean="0"/>
            </a:br>
            <a:r>
              <a:rPr kumimoji="1" lang="ja-JP" altLang="en-US" dirty="0" smtClean="0"/>
              <a:t>＝生物全体に当てはまり得る</a:t>
            </a:r>
            <a:r>
              <a:rPr kumimoji="1" lang="en-US" altLang="ja-JP" dirty="0" smtClean="0"/>
              <a:t/>
            </a:r>
            <a:br>
              <a:rPr kumimoji="1" lang="en-US" altLang="ja-JP" dirty="0" smtClean="0"/>
            </a:br>
            <a:r>
              <a:rPr kumimoji="1" lang="ja-JP" altLang="en-US" dirty="0" smtClean="0"/>
              <a:t>（若干、飛躍があるものの・・・）</a:t>
            </a:r>
            <a:r>
              <a:rPr lang="en-US" altLang="ja-JP" dirty="0"/>
              <a:t/>
            </a:r>
            <a:br>
              <a:rPr lang="en-US" altLang="ja-JP" dirty="0"/>
            </a:br>
            <a:r>
              <a:rPr lang="ja-JP" altLang="en-US" dirty="0" smtClean="0"/>
              <a:t>ヒト</a:t>
            </a:r>
            <a:r>
              <a:rPr lang="ja-JP" altLang="en-US" dirty="0"/>
              <a:t>の場合、エンドウのような実験が</a:t>
            </a:r>
            <a:r>
              <a:rPr lang="ja-JP" altLang="en-US" dirty="0" smtClean="0"/>
              <a:t>できない</a:t>
            </a:r>
            <a:endParaRPr lang="en-US" altLang="ja-JP" dirty="0"/>
          </a:p>
          <a:p>
            <a:pPr lvl="1"/>
            <a:endParaRPr lang="en-US" altLang="ja-JP" dirty="0"/>
          </a:p>
          <a:p>
            <a:pPr lvl="1"/>
            <a:r>
              <a:rPr lang="ja-JP" altLang="en-US" dirty="0" smtClean="0"/>
              <a:t>われわれ生物の中に遺伝を決めるもの</a:t>
            </a:r>
            <a:r>
              <a:rPr lang="en-US" altLang="ja-JP" dirty="0" smtClean="0"/>
              <a:t/>
            </a:r>
            <a:br>
              <a:rPr lang="en-US" altLang="ja-JP" dirty="0" smtClean="0"/>
            </a:br>
            <a:r>
              <a:rPr lang="ja-JP" altLang="en-US" dirty="0" smtClean="0"/>
              <a:t>＝</a:t>
            </a:r>
            <a:r>
              <a:rPr lang="ja-JP" altLang="en-US" u="sng" dirty="0" smtClean="0"/>
              <a:t>遺伝子</a:t>
            </a:r>
            <a:endParaRPr lang="en-US" altLang="ja-JP" u="sng" dirty="0"/>
          </a:p>
        </p:txBody>
      </p:sp>
    </p:spTree>
    <p:extLst>
      <p:ext uri="{BB962C8B-B14F-4D97-AF65-F5344CB8AC3E}">
        <p14:creationId xmlns:p14="http://schemas.microsoft.com/office/powerpoint/2010/main" val="23644773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fontScale="92500" lnSpcReduction="20000"/>
          </a:bodyPr>
          <a:lstStyle/>
          <a:p>
            <a:r>
              <a:rPr kumimoji="1" lang="ja-JP" altLang="en-US" dirty="0" smtClean="0"/>
              <a:t>遺伝子としての資格を持つ分子の条件</a:t>
            </a:r>
            <a:endParaRPr kumimoji="1" lang="en-US" altLang="ja-JP" dirty="0" smtClean="0"/>
          </a:p>
          <a:p>
            <a:pPr lvl="1"/>
            <a:r>
              <a:rPr lang="ja-JP" altLang="en-US" dirty="0"/>
              <a:t>われわれ</a:t>
            </a:r>
            <a:r>
              <a:rPr lang="ja-JP" altLang="en-US" dirty="0" smtClean="0"/>
              <a:t>の中にある「もの」</a:t>
            </a:r>
            <a:endParaRPr lang="en-US" altLang="ja-JP" dirty="0" smtClean="0"/>
          </a:p>
          <a:p>
            <a:pPr lvl="2"/>
            <a:r>
              <a:rPr kumimoji="1" lang="ja-JP" altLang="en-US" dirty="0" smtClean="0"/>
              <a:t>原子（イオン）</a:t>
            </a:r>
            <a:endParaRPr kumimoji="1" lang="en-US" altLang="ja-JP" dirty="0" smtClean="0"/>
          </a:p>
          <a:p>
            <a:pPr lvl="3"/>
            <a:r>
              <a:rPr kumimoji="1" lang="en-US" altLang="ja-JP" dirty="0" err="1" smtClean="0"/>
              <a:t>Na,K,Ca</a:t>
            </a:r>
            <a:r>
              <a:rPr kumimoji="1" lang="ja-JP" altLang="en-US" dirty="0" smtClean="0"/>
              <a:t>等</a:t>
            </a:r>
            <a:endParaRPr kumimoji="1" lang="en-US" altLang="ja-JP" dirty="0" smtClean="0"/>
          </a:p>
          <a:p>
            <a:pPr lvl="2"/>
            <a:r>
              <a:rPr lang="ja-JP" altLang="en-US" dirty="0" smtClean="0"/>
              <a:t>分子</a:t>
            </a:r>
            <a:endParaRPr lang="en-US" altLang="ja-JP" dirty="0" smtClean="0"/>
          </a:p>
          <a:p>
            <a:pPr lvl="3"/>
            <a:r>
              <a:rPr kumimoji="1" lang="ja-JP" altLang="en-US" dirty="0" smtClean="0"/>
              <a:t>低分子：</a:t>
            </a:r>
            <a:r>
              <a:rPr kumimoji="1" lang="en-US" altLang="ja-JP" dirty="0" smtClean="0"/>
              <a:t>	</a:t>
            </a:r>
            <a:r>
              <a:rPr kumimoji="1" lang="ja-JP" altLang="en-US" dirty="0" smtClean="0"/>
              <a:t>単糖、アミノ酸、</a:t>
            </a:r>
            <a:r>
              <a:rPr kumimoji="1" lang="en-US" altLang="ja-JP" dirty="0" smtClean="0"/>
              <a:t>ATP</a:t>
            </a:r>
            <a:r>
              <a:rPr kumimoji="1" lang="ja-JP" altLang="en-US" dirty="0" smtClean="0"/>
              <a:t>等</a:t>
            </a:r>
            <a:endParaRPr kumimoji="1" lang="en-US" altLang="ja-JP" dirty="0" smtClean="0"/>
          </a:p>
          <a:p>
            <a:pPr lvl="3"/>
            <a:r>
              <a:rPr lang="ja-JP" altLang="en-US" dirty="0" smtClean="0"/>
              <a:t>高分子：</a:t>
            </a:r>
            <a:r>
              <a:rPr lang="en-US" altLang="ja-JP" dirty="0" smtClean="0"/>
              <a:t>	</a:t>
            </a:r>
            <a:r>
              <a:rPr lang="ja-JP" altLang="en-US" dirty="0" smtClean="0"/>
              <a:t>（脂質）</a:t>
            </a:r>
            <a:r>
              <a:rPr lang="en-US" altLang="ja-JP" dirty="0" smtClean="0"/>
              <a:t/>
            </a:r>
            <a:br>
              <a:rPr lang="en-US" altLang="ja-JP" dirty="0" smtClean="0"/>
            </a:br>
            <a:r>
              <a:rPr lang="en-US" altLang="ja-JP" dirty="0" smtClean="0"/>
              <a:t>		</a:t>
            </a:r>
            <a:r>
              <a:rPr lang="ja-JP" altLang="en-US" dirty="0" smtClean="0"/>
              <a:t>多糖：単糖のポリマー</a:t>
            </a:r>
            <a:r>
              <a:rPr lang="en-US" altLang="ja-JP" dirty="0"/>
              <a:t/>
            </a:r>
            <a:br>
              <a:rPr lang="en-US" altLang="ja-JP" dirty="0"/>
            </a:br>
            <a:r>
              <a:rPr lang="en-US" altLang="ja-JP" dirty="0" smtClean="0"/>
              <a:t>		</a:t>
            </a:r>
            <a:r>
              <a:rPr lang="ja-JP" altLang="en-US" dirty="0" smtClean="0"/>
              <a:t>核酸（</a:t>
            </a:r>
            <a:r>
              <a:rPr lang="en-US" altLang="ja-JP" dirty="0" smtClean="0"/>
              <a:t>DNA,RNA)</a:t>
            </a:r>
            <a:r>
              <a:rPr lang="ja-JP" altLang="en-US" dirty="0" smtClean="0"/>
              <a:t>：ヌクレオチドのポリマー</a:t>
            </a:r>
            <a:r>
              <a:rPr lang="en-US" altLang="ja-JP" dirty="0" smtClean="0"/>
              <a:t/>
            </a:r>
            <a:br>
              <a:rPr lang="en-US" altLang="ja-JP" dirty="0" smtClean="0"/>
            </a:br>
            <a:r>
              <a:rPr lang="en-US" altLang="ja-JP" dirty="0" smtClean="0"/>
              <a:t>		</a:t>
            </a:r>
            <a:r>
              <a:rPr lang="ja-JP" altLang="en-US" dirty="0" smtClean="0"/>
              <a:t>タンパク質：アミノ酸のポリマー</a:t>
            </a:r>
            <a:r>
              <a:rPr lang="en-US" altLang="ja-JP" dirty="0" smtClean="0"/>
              <a:t/>
            </a:r>
            <a:br>
              <a:rPr lang="en-US" altLang="ja-JP" dirty="0" smtClean="0"/>
            </a:br>
            <a:r>
              <a:rPr lang="ja-JP" altLang="en-US" dirty="0" smtClean="0"/>
              <a:t>（ポリマー：構成単位が（規則的に）連結したもの）</a:t>
            </a:r>
            <a:endParaRPr lang="en-US" altLang="ja-JP" dirty="0" smtClean="0"/>
          </a:p>
          <a:p>
            <a:pPr lvl="1"/>
            <a:r>
              <a:rPr lang="ja-JP" altLang="en-US" dirty="0" smtClean="0"/>
              <a:t>遺伝子の条件</a:t>
            </a:r>
            <a:endParaRPr lang="en-US" altLang="ja-JP" dirty="0" smtClean="0"/>
          </a:p>
          <a:p>
            <a:pPr lvl="2"/>
            <a:r>
              <a:rPr lang="ja-JP" altLang="en-US" dirty="0"/>
              <a:t>親</a:t>
            </a:r>
            <a:r>
              <a:rPr lang="ja-JP" altLang="en-US" dirty="0" smtClean="0"/>
              <a:t>から子に受け継がれる</a:t>
            </a:r>
            <a:endParaRPr lang="en-US" altLang="ja-JP" dirty="0" smtClean="0"/>
          </a:p>
          <a:p>
            <a:pPr lvl="4"/>
            <a:r>
              <a:rPr lang="ja-JP" altLang="en-US" dirty="0" smtClean="0"/>
              <a:t>複製機構が保証されないといけない</a:t>
            </a:r>
            <a:endParaRPr lang="en-US" altLang="ja-JP" dirty="0" smtClean="0"/>
          </a:p>
          <a:p>
            <a:pPr lvl="5"/>
            <a:r>
              <a:rPr lang="ja-JP" altLang="en-US" dirty="0" smtClean="0"/>
              <a:t>（親から子に行っても親は生きていないといけない）</a:t>
            </a:r>
            <a:endParaRPr lang="en-US" altLang="ja-JP" dirty="0"/>
          </a:p>
          <a:p>
            <a:pPr lvl="2"/>
            <a:r>
              <a:rPr lang="ja-JP" altLang="en-US" dirty="0" smtClean="0"/>
              <a:t>生物の複雑さと多様性を規定できる</a:t>
            </a:r>
            <a:endParaRPr lang="en-US" altLang="ja-JP" dirty="0" smtClean="0"/>
          </a:p>
          <a:p>
            <a:pPr lvl="4"/>
            <a:r>
              <a:rPr lang="ja-JP" altLang="en-US" dirty="0" smtClean="0"/>
              <a:t>「遺伝子」自体が分子種として多様</a:t>
            </a:r>
            <a:endParaRPr lang="en-US" altLang="ja-JP" dirty="0" smtClean="0"/>
          </a:p>
          <a:p>
            <a:pPr lvl="2"/>
            <a:r>
              <a:rPr lang="ja-JP" altLang="en-US" dirty="0"/>
              <a:t>ここで原子や分子（単純なもの）は消える</a:t>
            </a:r>
          </a:p>
          <a:p>
            <a:pPr lvl="1"/>
            <a:endParaRPr lang="en-US" altLang="ja-JP" dirty="0" smtClean="0"/>
          </a:p>
        </p:txBody>
      </p:sp>
      <p:sp>
        <p:nvSpPr>
          <p:cNvPr id="2" name="左中かっこ 1"/>
          <p:cNvSpPr/>
          <p:nvPr/>
        </p:nvSpPr>
        <p:spPr>
          <a:xfrm>
            <a:off x="1331640" y="4005064"/>
            <a:ext cx="72008" cy="1152128"/>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solidFill>
                <a:srgbClr val="FF0000"/>
              </a:solidFill>
            </a:endParaRPr>
          </a:p>
        </p:txBody>
      </p:sp>
    </p:spTree>
    <p:extLst>
      <p:ext uri="{BB962C8B-B14F-4D97-AF65-F5344CB8AC3E}">
        <p14:creationId xmlns:p14="http://schemas.microsoft.com/office/powerpoint/2010/main" val="38655224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ja-JP" altLang="en-US" dirty="0" smtClean="0"/>
              <a:t>遺伝子の分子的実体が</a:t>
            </a:r>
            <a:r>
              <a:rPr kumimoji="1" lang="en-US" altLang="ja-JP" dirty="0" smtClean="0"/>
              <a:t>DNA</a:t>
            </a:r>
            <a:r>
              <a:rPr kumimoji="1" lang="ja-JP" altLang="en-US" dirty="0" smtClean="0"/>
              <a:t>であることが明らかにされた歴史</a:t>
            </a:r>
            <a:endParaRPr kumimoji="1" lang="en-US" altLang="ja-JP" dirty="0" smtClean="0"/>
          </a:p>
          <a:p>
            <a:pPr lvl="1"/>
            <a:r>
              <a:rPr lang="en-US" altLang="ja-JP" dirty="0" smtClean="0"/>
              <a:t>1866:Mendel</a:t>
            </a:r>
          </a:p>
          <a:p>
            <a:pPr lvl="2"/>
            <a:r>
              <a:rPr lang="ja-JP" altLang="en-US" dirty="0" smtClean="0"/>
              <a:t>雑種育種の研究</a:t>
            </a:r>
            <a:endParaRPr lang="en-US" altLang="ja-JP" dirty="0" smtClean="0"/>
          </a:p>
          <a:p>
            <a:pPr lvl="1"/>
            <a:r>
              <a:rPr kumimoji="1" lang="en-US" altLang="ja-JP" dirty="0" smtClean="0"/>
              <a:t>1944:Avery</a:t>
            </a:r>
          </a:p>
          <a:p>
            <a:pPr lvl="2"/>
            <a:r>
              <a:rPr kumimoji="1" lang="ja-JP" altLang="en-US" dirty="0" smtClean="0"/>
              <a:t>肺炎連鎖（双）球菌の形質転換の原理の解明</a:t>
            </a:r>
            <a:endParaRPr kumimoji="1" lang="en-US" altLang="ja-JP" dirty="0" smtClean="0"/>
          </a:p>
          <a:p>
            <a:pPr lvl="1"/>
            <a:r>
              <a:rPr lang="en-US" altLang="ja-JP" dirty="0" smtClean="0"/>
              <a:t>1952:Hershey &amp; Chase</a:t>
            </a:r>
          </a:p>
          <a:p>
            <a:pPr lvl="2"/>
            <a:r>
              <a:rPr kumimoji="1" lang="ja-JP" altLang="en-US" dirty="0"/>
              <a:t>ファージ</a:t>
            </a:r>
            <a:r>
              <a:rPr kumimoji="1" lang="ja-JP" altLang="en-US" dirty="0" smtClean="0"/>
              <a:t>のブレンダー実験（遺伝子は</a:t>
            </a:r>
            <a:r>
              <a:rPr kumimoji="1" lang="en-US" altLang="ja-JP" dirty="0" smtClean="0"/>
              <a:t>DNA</a:t>
            </a:r>
            <a:r>
              <a:rPr kumimoji="1" lang="ja-JP" altLang="en-US" dirty="0" smtClean="0"/>
              <a:t>である）</a:t>
            </a:r>
            <a:endParaRPr kumimoji="1" lang="en-US" altLang="ja-JP" dirty="0" smtClean="0"/>
          </a:p>
          <a:p>
            <a:pPr lvl="3"/>
            <a:r>
              <a:rPr lang="ja-JP" altLang="en-US" dirty="0"/>
              <a:t>最近</a:t>
            </a:r>
            <a:r>
              <a:rPr lang="ja-JP" altLang="en-US" dirty="0" smtClean="0"/>
              <a:t>に感染するウイルス：</a:t>
            </a:r>
            <a:r>
              <a:rPr lang="en-US" altLang="ja-JP" dirty="0" err="1" smtClean="0"/>
              <a:t>Bacterio</a:t>
            </a:r>
            <a:r>
              <a:rPr lang="en-US" altLang="ja-JP" dirty="0" smtClean="0"/>
              <a:t> Phage</a:t>
            </a:r>
          </a:p>
          <a:p>
            <a:pPr lvl="2"/>
            <a:r>
              <a:rPr kumimoji="1" lang="ja-JP" altLang="en-US" dirty="0"/>
              <a:t>授業で</a:t>
            </a:r>
            <a:r>
              <a:rPr kumimoji="1" lang="ja-JP" altLang="en-US" dirty="0" smtClean="0"/>
              <a:t>はこっちにフィーチャー</a:t>
            </a:r>
            <a:endParaRPr kumimoji="1" lang="en-US" altLang="ja-JP" dirty="0" smtClean="0"/>
          </a:p>
          <a:p>
            <a:pPr lvl="2"/>
            <a:r>
              <a:rPr lang="en-US" altLang="ja-JP" dirty="0" err="1" smtClean="0"/>
              <a:t>Youtube</a:t>
            </a:r>
            <a:endParaRPr lang="en-US" altLang="ja-JP" dirty="0"/>
          </a:p>
          <a:p>
            <a:pPr lvl="3"/>
            <a:r>
              <a:rPr lang="en-US" altLang="ja-JP" dirty="0" smtClean="0"/>
              <a:t>http</a:t>
            </a:r>
            <a:r>
              <a:rPr lang="en-US" altLang="ja-JP" dirty="0"/>
              <a:t>://www.youtube.com/watch?v=9hzUjx_oD8E</a:t>
            </a:r>
            <a:endParaRPr kumimoji="1" lang="ja-JP" altLang="en-US" dirty="0"/>
          </a:p>
        </p:txBody>
      </p:sp>
    </p:spTree>
    <p:extLst>
      <p:ext uri="{BB962C8B-B14F-4D97-AF65-F5344CB8AC3E}">
        <p14:creationId xmlns:p14="http://schemas.microsoft.com/office/powerpoint/2010/main" val="1067028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fontScale="92500" lnSpcReduction="20000"/>
          </a:bodyPr>
          <a:lstStyle/>
          <a:p>
            <a:r>
              <a:rPr lang="ja-JP" altLang="en-US" dirty="0" smtClean="0"/>
              <a:t>ウイルス</a:t>
            </a:r>
            <a:endParaRPr lang="en-US" altLang="ja-JP" dirty="0" smtClean="0"/>
          </a:p>
          <a:p>
            <a:pPr lvl="1"/>
            <a:r>
              <a:rPr kumimoji="1" lang="en-US" altLang="ja-JP" dirty="0" smtClean="0"/>
              <a:t>DNA</a:t>
            </a:r>
            <a:r>
              <a:rPr kumimoji="1" lang="ja-JP" altLang="en-US" dirty="0" smtClean="0"/>
              <a:t>か</a:t>
            </a:r>
            <a:r>
              <a:rPr kumimoji="1" lang="en-US" altLang="ja-JP" dirty="0" smtClean="0"/>
              <a:t>RNA</a:t>
            </a:r>
            <a:r>
              <a:rPr kumimoji="1" lang="ja-JP" altLang="en-US" dirty="0" smtClean="0"/>
              <a:t>がタンパク質の殻に収まっている</a:t>
            </a:r>
            <a:endParaRPr kumimoji="1" lang="en-US" altLang="ja-JP" dirty="0" smtClean="0"/>
          </a:p>
          <a:p>
            <a:pPr lvl="2"/>
            <a:r>
              <a:rPr lang="ja-JP" altLang="en-US" dirty="0" smtClean="0"/>
              <a:t>ウイルスはたったこの二つだけ</a:t>
            </a:r>
            <a:endParaRPr lang="en-US" altLang="ja-JP" dirty="0" smtClean="0"/>
          </a:p>
          <a:p>
            <a:pPr lvl="1"/>
            <a:r>
              <a:rPr lang="ja-JP" altLang="en-US" dirty="0" smtClean="0"/>
              <a:t>増えたウイルスは親も子もまったく一緒</a:t>
            </a:r>
            <a:endParaRPr lang="en-US" altLang="ja-JP" dirty="0" smtClean="0"/>
          </a:p>
          <a:p>
            <a:r>
              <a:rPr kumimoji="1" lang="ja-JP" altLang="en-US" dirty="0"/>
              <a:t>ハーシー</a:t>
            </a:r>
            <a:r>
              <a:rPr kumimoji="1" lang="ja-JP" altLang="en-US" dirty="0" smtClean="0"/>
              <a:t>とチェイスのブレンダー実験</a:t>
            </a:r>
            <a:endParaRPr kumimoji="1" lang="en-US" altLang="ja-JP" dirty="0" smtClean="0"/>
          </a:p>
          <a:p>
            <a:pPr lvl="2"/>
            <a:r>
              <a:rPr lang="ja-JP" altLang="en-US" dirty="0" smtClean="0"/>
              <a:t>タンパク質の中には硫黄（</a:t>
            </a:r>
            <a:r>
              <a:rPr lang="en-US" altLang="ja-JP" dirty="0" smtClean="0"/>
              <a:t>S)</a:t>
            </a:r>
            <a:r>
              <a:rPr lang="ja-JP" altLang="en-US" dirty="0" smtClean="0"/>
              <a:t>がある</a:t>
            </a:r>
            <a:endParaRPr lang="en-US" altLang="ja-JP" dirty="0" smtClean="0"/>
          </a:p>
          <a:p>
            <a:pPr lvl="3"/>
            <a:r>
              <a:rPr lang="en-US" altLang="ja-JP" dirty="0" smtClean="0"/>
              <a:t>DNA</a:t>
            </a:r>
            <a:r>
              <a:rPr lang="ja-JP" altLang="en-US" dirty="0" err="1" smtClean="0"/>
              <a:t>には</a:t>
            </a:r>
            <a:r>
              <a:rPr lang="ja-JP" altLang="en-US" dirty="0" smtClean="0"/>
              <a:t>ない</a:t>
            </a:r>
            <a:endParaRPr lang="en-US" altLang="ja-JP" dirty="0" smtClean="0"/>
          </a:p>
          <a:p>
            <a:pPr lvl="2"/>
            <a:r>
              <a:rPr kumimoji="1" lang="en-US" altLang="ja-JP" dirty="0" smtClean="0"/>
              <a:t>DNA</a:t>
            </a:r>
            <a:r>
              <a:rPr kumimoji="1" lang="ja-JP" altLang="en-US" dirty="0" smtClean="0"/>
              <a:t>の中にはリン（</a:t>
            </a:r>
            <a:r>
              <a:rPr kumimoji="1" lang="en-US" altLang="ja-JP" dirty="0" smtClean="0"/>
              <a:t>P</a:t>
            </a:r>
            <a:r>
              <a:rPr kumimoji="1" lang="ja-JP" altLang="en-US" dirty="0" smtClean="0"/>
              <a:t>）がある</a:t>
            </a:r>
            <a:endParaRPr kumimoji="1" lang="en-US" altLang="ja-JP" dirty="0" smtClean="0"/>
          </a:p>
          <a:p>
            <a:pPr lvl="3"/>
            <a:r>
              <a:rPr lang="ja-JP" altLang="en-US" dirty="0" smtClean="0"/>
              <a:t>タンパク質にはない</a:t>
            </a:r>
            <a:endParaRPr lang="en-US" altLang="ja-JP" dirty="0" smtClean="0"/>
          </a:p>
          <a:p>
            <a:pPr lvl="2"/>
            <a:r>
              <a:rPr kumimoji="1" lang="en-US" altLang="ja-JP" dirty="0" smtClean="0"/>
              <a:t>S</a:t>
            </a:r>
            <a:r>
              <a:rPr kumimoji="1" lang="ja-JP" altLang="en-US" dirty="0" smtClean="0"/>
              <a:t>も</a:t>
            </a:r>
            <a:r>
              <a:rPr kumimoji="1" lang="en-US" altLang="ja-JP" dirty="0" smtClean="0"/>
              <a:t>P</a:t>
            </a:r>
            <a:r>
              <a:rPr kumimoji="1" lang="ja-JP" altLang="en-US" dirty="0" smtClean="0"/>
              <a:t>も放射性の同位体を得やすい</a:t>
            </a:r>
            <a:r>
              <a:rPr kumimoji="1" lang="en-US" altLang="ja-JP" dirty="0" smtClean="0"/>
              <a:t/>
            </a:r>
            <a:br>
              <a:rPr kumimoji="1" lang="en-US" altLang="ja-JP" dirty="0" smtClean="0"/>
            </a:br>
            <a:r>
              <a:rPr kumimoji="1" lang="ja-JP" altLang="en-US" dirty="0" smtClean="0"/>
              <a:t>＝目印をつけやすい</a:t>
            </a:r>
            <a:endParaRPr kumimoji="1" lang="en-US" altLang="ja-JP" dirty="0" smtClean="0"/>
          </a:p>
          <a:p>
            <a:pPr lvl="1"/>
            <a:r>
              <a:rPr kumimoji="1" lang="ja-JP" altLang="en-US" dirty="0" smtClean="0"/>
              <a:t>タンパク質・</a:t>
            </a:r>
            <a:r>
              <a:rPr kumimoji="1" lang="en-US" altLang="ja-JP" dirty="0" smtClean="0"/>
              <a:t>DNA</a:t>
            </a:r>
            <a:r>
              <a:rPr kumimoji="1" lang="ja-JP" altLang="en-US" dirty="0" smtClean="0"/>
              <a:t>にそれぞれ目印をつける</a:t>
            </a:r>
            <a:endParaRPr kumimoji="1" lang="en-US" altLang="ja-JP" dirty="0" smtClean="0"/>
          </a:p>
          <a:p>
            <a:pPr lvl="1"/>
            <a:r>
              <a:rPr lang="ja-JP" altLang="en-US" dirty="0"/>
              <a:t>大腸</a:t>
            </a:r>
            <a:r>
              <a:rPr lang="ja-JP" altLang="en-US" dirty="0" smtClean="0"/>
              <a:t>菌の細胞の中には目印をつけた</a:t>
            </a:r>
            <a:r>
              <a:rPr lang="en-US" altLang="ja-JP" dirty="0" smtClean="0"/>
              <a:t>DNA</a:t>
            </a:r>
            <a:r>
              <a:rPr lang="ja-JP" altLang="en-US" dirty="0" err="1" smtClean="0"/>
              <a:t>は検</a:t>
            </a:r>
            <a:r>
              <a:rPr lang="ja-JP" altLang="en-US" dirty="0" smtClean="0"/>
              <a:t>出されたが、タンパク質は検出されず</a:t>
            </a:r>
            <a:r>
              <a:rPr lang="en-US" altLang="ja-JP" dirty="0"/>
              <a:t/>
            </a:r>
            <a:br>
              <a:rPr lang="en-US" altLang="ja-JP" dirty="0"/>
            </a:br>
            <a:r>
              <a:rPr kumimoji="1" lang="ja-JP" altLang="en-US" dirty="0" smtClean="0"/>
              <a:t>⇒</a:t>
            </a:r>
            <a:r>
              <a:rPr kumimoji="1" lang="en-US" altLang="ja-JP" dirty="0" smtClean="0"/>
              <a:t>DNA</a:t>
            </a:r>
            <a:r>
              <a:rPr kumimoji="1" lang="ja-JP" altLang="en-US" dirty="0" smtClean="0"/>
              <a:t>からタンパク質はできるが、逆は成り立たない</a:t>
            </a:r>
            <a:endParaRPr kumimoji="1" lang="en-US" altLang="ja-JP" dirty="0" smtClean="0"/>
          </a:p>
        </p:txBody>
      </p:sp>
    </p:spTree>
    <p:extLst>
      <p:ext uri="{BB962C8B-B14F-4D97-AF65-F5344CB8AC3E}">
        <p14:creationId xmlns:p14="http://schemas.microsoft.com/office/powerpoint/2010/main" val="11468039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lstStyle/>
          <a:p>
            <a:r>
              <a:rPr kumimoji="1" lang="en-US" altLang="ja-JP" dirty="0" smtClean="0"/>
              <a:t>P92</a:t>
            </a:r>
            <a:r>
              <a:rPr kumimoji="1" lang="ja-JP" altLang="en-US" b="1" u="sng" dirty="0" smtClean="0">
                <a:solidFill>
                  <a:srgbClr val="FF0000"/>
                </a:solidFill>
                <a:effectLst>
                  <a:outerShdw blurRad="38100" dist="38100" dir="2700000" algn="tl">
                    <a:srgbClr val="000000">
                      <a:alpha val="43137"/>
                    </a:srgbClr>
                  </a:outerShdw>
                </a:effectLst>
              </a:rPr>
              <a:t>「モデル生物種」</a:t>
            </a:r>
            <a:r>
              <a:rPr kumimoji="1" lang="ja-JP" altLang="en-US" dirty="0" smtClean="0"/>
              <a:t>としてのウイルス</a:t>
            </a:r>
            <a:endParaRPr kumimoji="1" lang="en-US" altLang="ja-JP" dirty="0" smtClean="0"/>
          </a:p>
          <a:p>
            <a:pPr lvl="1"/>
            <a:r>
              <a:rPr lang="ja-JP" altLang="en-US" dirty="0"/>
              <a:t>親ウイルス</a:t>
            </a:r>
            <a:r>
              <a:rPr lang="ja-JP" altLang="en-US" dirty="0" smtClean="0"/>
              <a:t>から、親と同じ特徴を備えた子ウイルスができる</a:t>
            </a:r>
            <a:endParaRPr lang="en-US" altLang="ja-JP" dirty="0" smtClean="0"/>
          </a:p>
          <a:p>
            <a:pPr lvl="2"/>
            <a:r>
              <a:rPr kumimoji="1" lang="ja-JP" altLang="en-US" dirty="0"/>
              <a:t>自己</a:t>
            </a:r>
            <a:r>
              <a:rPr kumimoji="1" lang="ja-JP" altLang="en-US" dirty="0" smtClean="0"/>
              <a:t>複製</a:t>
            </a:r>
            <a:r>
              <a:rPr lang="ja-JP" altLang="en-US" dirty="0" smtClean="0"/>
              <a:t>能・自己増殖能＝生物（命）の本質を備えている</a:t>
            </a:r>
            <a:endParaRPr lang="en-US" altLang="ja-JP" dirty="0" smtClean="0"/>
          </a:p>
          <a:p>
            <a:pPr lvl="3"/>
            <a:r>
              <a:rPr kumimoji="1" lang="ja-JP" altLang="en-US" dirty="0"/>
              <a:t>ヒト</a:t>
            </a:r>
            <a:r>
              <a:rPr kumimoji="1" lang="ja-JP" altLang="en-US" dirty="0" smtClean="0"/>
              <a:t>と同じ</a:t>
            </a:r>
            <a:endParaRPr kumimoji="1" lang="en-US" altLang="ja-JP" dirty="0" smtClean="0"/>
          </a:p>
          <a:p>
            <a:pPr lvl="1"/>
            <a:r>
              <a:rPr kumimoji="1" lang="ja-JP" altLang="en-US" dirty="0" smtClean="0"/>
              <a:t>構成する分子は</a:t>
            </a:r>
            <a:r>
              <a:rPr kumimoji="1" lang="en-US" altLang="ja-JP" dirty="0" smtClean="0"/>
              <a:t>DNA(</a:t>
            </a:r>
            <a:r>
              <a:rPr kumimoji="1" lang="ja-JP" altLang="en-US" dirty="0" smtClean="0"/>
              <a:t>核酸）とタンパク質だけ</a:t>
            </a:r>
            <a:endParaRPr kumimoji="1" lang="en-US" altLang="ja-JP" dirty="0" smtClean="0"/>
          </a:p>
          <a:p>
            <a:pPr lvl="1"/>
            <a:r>
              <a:rPr kumimoji="1" lang="ja-JP" altLang="en-US" dirty="0" smtClean="0"/>
              <a:t>どちらかが親ウイルスの特徴を子ウイルスに伝えている</a:t>
            </a:r>
            <a:endParaRPr kumimoji="1" lang="en-US" altLang="ja-JP" dirty="0" smtClean="0"/>
          </a:p>
          <a:p>
            <a:pPr lvl="2"/>
            <a:r>
              <a:rPr lang="ja-JP" altLang="en-US" dirty="0"/>
              <a:t>どちら</a:t>
            </a:r>
            <a:r>
              <a:rPr lang="ja-JP" altLang="en-US" dirty="0" smtClean="0"/>
              <a:t>か、でしかない。他の分子ではありえない</a:t>
            </a:r>
            <a:endParaRPr lang="en-US" altLang="ja-JP" dirty="0" smtClean="0"/>
          </a:p>
          <a:p>
            <a:r>
              <a:rPr kumimoji="1" lang="ja-JP" altLang="en-US" dirty="0" smtClean="0"/>
              <a:t>遺伝子の分子的実体を結論付けることができる</a:t>
            </a:r>
            <a:endParaRPr kumimoji="1" lang="ja-JP" altLang="en-US" dirty="0"/>
          </a:p>
        </p:txBody>
      </p:sp>
      <p:sp>
        <p:nvSpPr>
          <p:cNvPr id="2" name="テキスト ボックス 1"/>
          <p:cNvSpPr txBox="1"/>
          <p:nvPr/>
        </p:nvSpPr>
        <p:spPr>
          <a:xfrm>
            <a:off x="0" y="6021288"/>
            <a:ext cx="914400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ja-JP" altLang="en-US" sz="2000" dirty="0"/>
              <a:t>自分自身</a:t>
            </a:r>
            <a:r>
              <a:rPr lang="ja-JP" altLang="en-US" sz="2000" dirty="0" smtClean="0"/>
              <a:t>の手で何かを手に入れるにあたって何を使えば得られるかという強い意識</a:t>
            </a:r>
            <a:endParaRPr kumimoji="1" lang="ja-JP" altLang="en-US" sz="2000" dirty="0"/>
          </a:p>
        </p:txBody>
      </p:sp>
    </p:spTree>
    <p:extLst>
      <p:ext uri="{BB962C8B-B14F-4D97-AF65-F5344CB8AC3E}">
        <p14:creationId xmlns:p14="http://schemas.microsoft.com/office/powerpoint/2010/main" val="6990196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lang="ja-JP" altLang="en-US" dirty="0" smtClean="0"/>
              <a:t>ボトムライン</a:t>
            </a:r>
            <a:endParaRPr lang="en-US" altLang="ja-JP" dirty="0" smtClean="0"/>
          </a:p>
          <a:p>
            <a:pPr lvl="1"/>
            <a:r>
              <a:rPr kumimoji="1" lang="en-US" altLang="ja-JP" dirty="0" smtClean="0"/>
              <a:t>DNA</a:t>
            </a:r>
            <a:r>
              <a:rPr kumimoji="1" lang="ja-JP" altLang="en-US" dirty="0" smtClean="0"/>
              <a:t>の構成単位</a:t>
            </a:r>
            <a:endParaRPr kumimoji="1" lang="en-US" altLang="ja-JP" dirty="0" smtClean="0"/>
          </a:p>
          <a:p>
            <a:pPr lvl="2"/>
            <a:r>
              <a:rPr kumimoji="1" lang="ja-JP" altLang="en-US" dirty="0" smtClean="0"/>
              <a:t>ヌクレオチド４種類</a:t>
            </a:r>
            <a:r>
              <a:rPr kumimoji="1" lang="en-US" altLang="ja-JP" dirty="0" smtClean="0"/>
              <a:t/>
            </a:r>
            <a:br>
              <a:rPr kumimoji="1" lang="en-US" altLang="ja-JP" dirty="0" smtClean="0"/>
            </a:br>
            <a:r>
              <a:rPr kumimoji="1" lang="ja-JP" altLang="en-US" dirty="0" smtClean="0"/>
              <a:t>（</a:t>
            </a:r>
            <a:r>
              <a:rPr lang="en-US" altLang="ja-JP" dirty="0" smtClean="0"/>
              <a:t>A</a:t>
            </a:r>
            <a:r>
              <a:rPr lang="en-US" altLang="ja-JP" dirty="0"/>
              <a:t>, G, C, </a:t>
            </a:r>
            <a:r>
              <a:rPr lang="en-US" altLang="ja-JP" dirty="0" smtClean="0"/>
              <a:t>T</a:t>
            </a:r>
            <a:r>
              <a:rPr lang="ja-JP" altLang="en-US" dirty="0" smtClean="0"/>
              <a:t>：アデニン、グアニン、シトシン、チミン）</a:t>
            </a:r>
            <a:endParaRPr lang="en-US" altLang="ja-JP" dirty="0" smtClean="0"/>
          </a:p>
          <a:p>
            <a:pPr lvl="2"/>
            <a:r>
              <a:rPr kumimoji="1" lang="en-US" altLang="ja-JP" dirty="0" smtClean="0"/>
              <a:t>1950:E.Chargaff</a:t>
            </a:r>
          </a:p>
          <a:p>
            <a:pPr lvl="3"/>
            <a:r>
              <a:rPr kumimoji="1" lang="en-US" altLang="ja-JP" dirty="0" smtClean="0"/>
              <a:t>DNA</a:t>
            </a:r>
            <a:r>
              <a:rPr kumimoji="1" lang="ja-JP" altLang="en-US" dirty="0" smtClean="0"/>
              <a:t>の塩基組成についての研究</a:t>
            </a:r>
            <a:endParaRPr kumimoji="1" lang="en-US" altLang="ja-JP" dirty="0" smtClean="0"/>
          </a:p>
          <a:p>
            <a:pPr lvl="1"/>
            <a:r>
              <a:rPr lang="en-US" altLang="ja-JP" dirty="0" smtClean="0"/>
              <a:t>Watson &amp; Crick:1953</a:t>
            </a:r>
          </a:p>
          <a:p>
            <a:pPr lvl="2"/>
            <a:r>
              <a:rPr kumimoji="1" lang="en-US" altLang="ja-JP" dirty="0" smtClean="0"/>
              <a:t>DNA</a:t>
            </a:r>
            <a:r>
              <a:rPr kumimoji="1" lang="ja-JP" altLang="en-US" dirty="0" smtClean="0"/>
              <a:t>の二重らせん構造の決定</a:t>
            </a:r>
            <a:endParaRPr kumimoji="1" lang="en-US" altLang="ja-JP" dirty="0" smtClean="0"/>
          </a:p>
          <a:p>
            <a:pPr lvl="2"/>
            <a:r>
              <a:rPr lang="en-US" altLang="ja-JP" dirty="0" smtClean="0"/>
              <a:t>DNA</a:t>
            </a:r>
            <a:r>
              <a:rPr lang="ja-JP" altLang="en-US" dirty="0" smtClean="0"/>
              <a:t>に</a:t>
            </a:r>
            <a:r>
              <a:rPr lang="en-US" altLang="ja-JP" dirty="0" smtClean="0"/>
              <a:t>X</a:t>
            </a:r>
            <a:r>
              <a:rPr lang="ja-JP" altLang="en-US" dirty="0"/>
              <a:t>線</a:t>
            </a:r>
            <a:r>
              <a:rPr lang="ja-JP" altLang="en-US" dirty="0" smtClean="0"/>
              <a:t>を照射して形を見た</a:t>
            </a:r>
            <a:endParaRPr lang="en-US" altLang="ja-JP" dirty="0" smtClean="0"/>
          </a:p>
          <a:p>
            <a:pPr lvl="3"/>
            <a:r>
              <a:rPr lang="ja-JP" altLang="en-US" dirty="0"/>
              <a:t>ちなみ</a:t>
            </a:r>
            <a:r>
              <a:rPr lang="ja-JP" altLang="en-US" dirty="0" smtClean="0"/>
              <a:t>に</a:t>
            </a:r>
            <a:r>
              <a:rPr lang="en-US" altLang="ja-JP" dirty="0" smtClean="0"/>
              <a:t>A4</a:t>
            </a:r>
            <a:r>
              <a:rPr lang="ja-JP" altLang="en-US" dirty="0" smtClean="0"/>
              <a:t>１枚ぐらいしかない</a:t>
            </a:r>
            <a:endParaRPr lang="en-US" altLang="ja-JP" dirty="0" smtClean="0"/>
          </a:p>
          <a:p>
            <a:pPr lvl="3"/>
            <a:r>
              <a:rPr lang="ja-JP" altLang="en-US" dirty="0" smtClean="0"/>
              <a:t>データくれた人への謝辞ぐらい</a:t>
            </a:r>
            <a:endParaRPr lang="en-US" altLang="ja-JP" dirty="0" smtClean="0"/>
          </a:p>
        </p:txBody>
      </p:sp>
    </p:spTree>
    <p:extLst>
      <p:ext uri="{BB962C8B-B14F-4D97-AF65-F5344CB8AC3E}">
        <p14:creationId xmlns:p14="http://schemas.microsoft.com/office/powerpoint/2010/main" val="20455212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alpha val="74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en-US" altLang="ja-JP" dirty="0" smtClean="0"/>
              <a:t>Q4-2</a:t>
            </a:r>
          </a:p>
          <a:p>
            <a:pPr lvl="1"/>
            <a:r>
              <a:rPr lang="ja-JP" altLang="en-US" dirty="0"/>
              <a:t>以下</a:t>
            </a:r>
            <a:r>
              <a:rPr lang="ja-JP" altLang="en-US" dirty="0" smtClean="0"/>
              <a:t>の①～④の個体数の比を求める</a:t>
            </a:r>
            <a:endParaRPr lang="en-US" altLang="ja-JP" dirty="0" smtClean="0"/>
          </a:p>
          <a:p>
            <a:pPr lvl="1"/>
            <a:r>
              <a:rPr kumimoji="1" lang="ja-JP" altLang="en-US" dirty="0" smtClean="0"/>
              <a:t>なお、</a:t>
            </a:r>
            <a:r>
              <a:rPr kumimoji="1" lang="en-US" altLang="ja-JP" dirty="0" smtClean="0"/>
              <a:t>CP</a:t>
            </a:r>
            <a:r>
              <a:rPr kumimoji="1" lang="ja-JP" altLang="en-US" dirty="0" smtClean="0"/>
              <a:t>は</a:t>
            </a:r>
            <a:r>
              <a:rPr kumimoji="1" lang="en-US" altLang="ja-JP" dirty="0" smtClean="0"/>
              <a:t>WF</a:t>
            </a:r>
            <a:r>
              <a:rPr kumimoji="1" lang="ja-JP" altLang="en-US" dirty="0" smtClean="0"/>
              <a:t>に対し、</a:t>
            </a:r>
            <a:r>
              <a:rPr kumimoji="1" lang="en-US" altLang="ja-JP" dirty="0" smtClean="0"/>
              <a:t>B</a:t>
            </a:r>
            <a:r>
              <a:rPr kumimoji="1" lang="ja-JP" altLang="en-US" dirty="0" smtClean="0"/>
              <a:t>は</a:t>
            </a:r>
            <a:r>
              <a:rPr kumimoji="1" lang="en-US" altLang="ja-JP" dirty="0" smtClean="0"/>
              <a:t>R</a:t>
            </a:r>
            <a:r>
              <a:rPr kumimoji="1" lang="ja-JP" altLang="en-US" dirty="0" smtClean="0"/>
              <a:t>に対しそれぞれ優性</a:t>
            </a:r>
            <a:endParaRPr kumimoji="1" lang="en-US" altLang="ja-JP" dirty="0" smtClean="0"/>
          </a:p>
          <a:p>
            <a:pPr lvl="1"/>
            <a:r>
              <a:rPr kumimoji="1" lang="en-US" altLang="ja-JP" dirty="0" smtClean="0"/>
              <a:t>P</a:t>
            </a:r>
            <a:r>
              <a:rPr kumimoji="1" lang="ja-JP" altLang="en-US" dirty="0" smtClean="0"/>
              <a:t>　</a:t>
            </a:r>
            <a:r>
              <a:rPr kumimoji="1" lang="en-US" altLang="ja-JP" dirty="0" smtClean="0"/>
              <a:t>WF</a:t>
            </a:r>
            <a:r>
              <a:rPr kumimoji="1" lang="ja-JP" altLang="en-US" dirty="0" smtClean="0"/>
              <a:t>・</a:t>
            </a:r>
            <a:r>
              <a:rPr kumimoji="1" lang="en-US" altLang="ja-JP" dirty="0" smtClean="0"/>
              <a:t>R-CP</a:t>
            </a:r>
            <a:r>
              <a:rPr kumimoji="1" lang="ja-JP" altLang="en-US" dirty="0" smtClean="0"/>
              <a:t>・</a:t>
            </a:r>
            <a:r>
              <a:rPr kumimoji="1" lang="en-US" altLang="ja-JP" dirty="0" smtClean="0"/>
              <a:t>B</a:t>
            </a:r>
          </a:p>
          <a:p>
            <a:pPr lvl="1"/>
            <a:r>
              <a:rPr lang="en-US" altLang="ja-JP" dirty="0" smtClean="0"/>
              <a:t>F1</a:t>
            </a:r>
            <a:r>
              <a:rPr lang="ja-JP" altLang="en-US" dirty="0" smtClean="0"/>
              <a:t>　</a:t>
            </a:r>
            <a:r>
              <a:rPr lang="en-US" altLang="ja-JP" dirty="0" smtClean="0"/>
              <a:t>CP</a:t>
            </a:r>
            <a:r>
              <a:rPr lang="ja-JP" altLang="en-US" dirty="0" smtClean="0"/>
              <a:t>・</a:t>
            </a:r>
            <a:r>
              <a:rPr lang="en-US" altLang="ja-JP" dirty="0" smtClean="0"/>
              <a:t>B</a:t>
            </a:r>
            <a:r>
              <a:rPr lang="ja-JP" altLang="en-US" dirty="0" smtClean="0"/>
              <a:t>と</a:t>
            </a:r>
            <a:r>
              <a:rPr lang="en-US" altLang="ja-JP" dirty="0" smtClean="0"/>
              <a:t>CP</a:t>
            </a:r>
            <a:r>
              <a:rPr lang="ja-JP" altLang="en-US" dirty="0" smtClean="0"/>
              <a:t>・</a:t>
            </a:r>
            <a:r>
              <a:rPr lang="en-US" altLang="ja-JP" dirty="0" smtClean="0"/>
              <a:t>R</a:t>
            </a:r>
            <a:r>
              <a:rPr lang="ja-JP" altLang="en-US" dirty="0" smtClean="0"/>
              <a:t>が１：１</a:t>
            </a:r>
            <a:endParaRPr lang="en-US" altLang="ja-JP" dirty="0" smtClean="0"/>
          </a:p>
          <a:p>
            <a:pPr lvl="1"/>
            <a:r>
              <a:rPr kumimoji="1" lang="en-US" altLang="ja-JP" dirty="0" smtClean="0"/>
              <a:t>F1</a:t>
            </a:r>
            <a:r>
              <a:rPr kumimoji="1" lang="ja-JP" altLang="en-US" dirty="0" smtClean="0"/>
              <a:t>の</a:t>
            </a:r>
            <a:r>
              <a:rPr kumimoji="1" lang="en-US" altLang="ja-JP" dirty="0" smtClean="0"/>
              <a:t>CP</a:t>
            </a:r>
            <a:r>
              <a:rPr kumimoji="1" lang="ja-JP" altLang="en-US" dirty="0" smtClean="0"/>
              <a:t>・</a:t>
            </a:r>
            <a:r>
              <a:rPr kumimoji="1" lang="en-US" altLang="ja-JP" dirty="0" smtClean="0"/>
              <a:t>B</a:t>
            </a:r>
            <a:r>
              <a:rPr kumimoji="1" lang="ja-JP" altLang="en-US" dirty="0" smtClean="0"/>
              <a:t>と</a:t>
            </a:r>
            <a:r>
              <a:rPr kumimoji="1" lang="en-US" altLang="ja-JP" dirty="0" smtClean="0"/>
              <a:t>CP</a:t>
            </a:r>
            <a:r>
              <a:rPr kumimoji="1" lang="ja-JP" altLang="en-US" dirty="0" smtClean="0"/>
              <a:t>・</a:t>
            </a:r>
            <a:r>
              <a:rPr kumimoji="1" lang="en-US" altLang="ja-JP" dirty="0" smtClean="0"/>
              <a:t>R</a:t>
            </a:r>
            <a:r>
              <a:rPr kumimoji="1" lang="ja-JP" altLang="en-US" dirty="0" smtClean="0"/>
              <a:t>で掛け合わせて</a:t>
            </a:r>
            <a:r>
              <a:rPr kumimoji="1" lang="en-US" altLang="ja-JP" dirty="0" smtClean="0"/>
              <a:t>F2</a:t>
            </a:r>
            <a:r>
              <a:rPr kumimoji="1" lang="ja-JP" altLang="en-US" dirty="0" smtClean="0"/>
              <a:t>の個体比は？</a:t>
            </a:r>
            <a:endParaRPr kumimoji="1" lang="en-US" altLang="ja-JP" dirty="0" smtClean="0"/>
          </a:p>
          <a:p>
            <a:pPr lvl="1"/>
            <a:r>
              <a:rPr lang="ja-JP" altLang="en-US" dirty="0" smtClean="0"/>
              <a:t>①</a:t>
            </a:r>
            <a:r>
              <a:rPr lang="en-US" altLang="ja-JP" dirty="0" smtClean="0"/>
              <a:t>CP/B</a:t>
            </a:r>
            <a:r>
              <a:rPr lang="ja-JP" altLang="en-US" dirty="0" smtClean="0"/>
              <a:t>　②</a:t>
            </a:r>
            <a:r>
              <a:rPr lang="en-US" altLang="ja-JP" dirty="0" smtClean="0"/>
              <a:t>CP/R</a:t>
            </a:r>
            <a:r>
              <a:rPr lang="ja-JP" altLang="en-US" dirty="0" smtClean="0"/>
              <a:t>　③</a:t>
            </a:r>
            <a:r>
              <a:rPr lang="en-US" altLang="ja-JP" dirty="0" smtClean="0"/>
              <a:t>WF/B</a:t>
            </a:r>
            <a:r>
              <a:rPr lang="ja-JP" altLang="en-US" dirty="0" smtClean="0"/>
              <a:t>　④</a:t>
            </a:r>
            <a:r>
              <a:rPr lang="en-US" altLang="ja-JP" smtClean="0"/>
              <a:t>WF/R</a:t>
            </a:r>
            <a:endParaRPr kumimoji="1" lang="en-US" altLang="ja-JP" dirty="0" smtClean="0"/>
          </a:p>
        </p:txBody>
      </p:sp>
    </p:spTree>
    <p:extLst>
      <p:ext uri="{BB962C8B-B14F-4D97-AF65-F5344CB8AC3E}">
        <p14:creationId xmlns:p14="http://schemas.microsoft.com/office/powerpoint/2010/main" val="762332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740</Words>
  <Application>Microsoft Office PowerPoint</Application>
  <PresentationFormat>画面に合わせる (4:3)</PresentationFormat>
  <Paragraphs>131</Paragraphs>
  <Slides>18</Slides>
  <Notes>0</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Office テーマ</vt:lpstr>
      <vt:lpstr>20120502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21</cp:revision>
  <dcterms:created xsi:type="dcterms:W3CDTF">2012-04-27T00:00:58Z</dcterms:created>
  <dcterms:modified xsi:type="dcterms:W3CDTF">2012-07-22T14:39:16Z</dcterms:modified>
</cp:coreProperties>
</file>