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2012/7/22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20120427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75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小テスト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生物</a:t>
            </a:r>
            <a:r>
              <a:rPr lang="ja-JP" altLang="en-US" dirty="0" smtClean="0"/>
              <a:t>を定義づけることはなぜ難しいのか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先週紹介</a:t>
            </a:r>
            <a:r>
              <a:rPr kumimoji="1" lang="ja-JP" altLang="en-US" dirty="0" smtClean="0"/>
              <a:t>した４名の生物の研究者のうち生命観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17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ニンジン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上の半分を生物と思って下の半分を生物と思わない人が若干名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この差：実はない</a:t>
            </a:r>
            <a:endParaRPr kumimoji="1" lang="en-US" altLang="ja-JP" dirty="0" smtClean="0"/>
          </a:p>
          <a:p>
            <a:pPr lvl="3"/>
            <a:r>
              <a:rPr lang="ja-JP" altLang="en-US" dirty="0" smtClean="0"/>
              <a:t>日常が生物に対する認識を作っている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生物に対する認識が、直感ではあるにせよ、これだけ幅広い、ということを（再）認識してください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16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生物の定義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この講義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とりあえず、</a:t>
            </a:r>
            <a:r>
              <a:rPr lang="ja-JP" altLang="en-US" u="sng" dirty="0" smtClean="0"/>
              <a:t>生物の本質は自己複製</a:t>
            </a:r>
            <a:endParaRPr lang="en-US" altLang="ja-JP" u="sng" dirty="0" smtClean="0"/>
          </a:p>
          <a:p>
            <a:pPr lvl="2"/>
            <a:r>
              <a:rPr kumimoji="1" lang="ja-JP" altLang="en-US" u="sng" dirty="0" smtClean="0"/>
              <a:t>自律的に</a:t>
            </a:r>
            <a:r>
              <a:rPr kumimoji="1" lang="ja-JP" altLang="en-US" dirty="0" smtClean="0"/>
              <a:t>親（細胞・個体）の特徴を備えた子（細胞・個体）が産まれるもの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※</a:t>
            </a:r>
            <a:r>
              <a:rPr lang="ja-JP" altLang="en-US" dirty="0" smtClean="0"/>
              <a:t>本質＝定義ではない</a:t>
            </a:r>
            <a:endParaRPr lang="en-US" altLang="ja-JP" dirty="0" smtClean="0"/>
          </a:p>
          <a:p>
            <a:pPr lvl="2"/>
            <a:r>
              <a:rPr kumimoji="1" lang="ja-JP" altLang="en-US" dirty="0"/>
              <a:t>なぜ</a:t>
            </a:r>
            <a:r>
              <a:rPr kumimoji="1" lang="ja-JP" altLang="en-US" dirty="0" smtClean="0"/>
              <a:t>、「自己複製」を最も重要とするかは（９）分子進化と生命の誕生</a:t>
            </a:r>
            <a:r>
              <a:rPr lang="ja-JP" altLang="en-US" dirty="0"/>
              <a:t>　</a:t>
            </a:r>
            <a:r>
              <a:rPr lang="ja-JP" altLang="en-US" dirty="0" smtClean="0"/>
              <a:t>のところで確認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9516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20000"/>
          </a:bodyPr>
          <a:lstStyle/>
          <a:p>
            <a:r>
              <a:rPr kumimoji="1" lang="ja-JP" altLang="en-US" sz="2800" dirty="0" smtClean="0"/>
              <a:t>親が持っている形態や性質が子に伝えられる現象⇒</a:t>
            </a:r>
            <a:r>
              <a:rPr kumimoji="1" lang="ja-JP" altLang="en-US" sz="2800" u="sng" dirty="0" smtClean="0"/>
              <a:t>遺伝</a:t>
            </a:r>
            <a:endParaRPr kumimoji="1" lang="en-US" altLang="ja-JP" sz="2800" u="sng" dirty="0" smtClean="0"/>
          </a:p>
          <a:p>
            <a:pPr lvl="1"/>
            <a:r>
              <a:rPr lang="en-US" altLang="ja-JP" sz="2400" dirty="0" smtClean="0"/>
              <a:t>heredity:</a:t>
            </a:r>
            <a:r>
              <a:rPr lang="ja-JP" altLang="en-US" sz="2400" dirty="0" smtClean="0"/>
              <a:t>遺伝、相続、世襲</a:t>
            </a:r>
            <a:r>
              <a:rPr lang="en-US" altLang="ja-JP" sz="2400" dirty="0" smtClean="0"/>
              <a:t>	</a:t>
            </a:r>
          </a:p>
          <a:p>
            <a:pPr lvl="1"/>
            <a:r>
              <a:rPr lang="en-US" altLang="ja-JP" sz="2400" dirty="0" smtClean="0"/>
              <a:t>inheritance:</a:t>
            </a:r>
            <a:r>
              <a:rPr lang="ja-JP" altLang="en-US" sz="2400" dirty="0" smtClean="0"/>
              <a:t>遺伝、相続、遺産、遺伝質</a:t>
            </a:r>
            <a:endParaRPr lang="en-US" altLang="ja-JP" sz="2400" dirty="0" smtClean="0"/>
          </a:p>
          <a:p>
            <a:r>
              <a:rPr kumimoji="1" lang="ja-JP" altLang="en-US" sz="2800" dirty="0" smtClean="0"/>
              <a:t>遺伝学</a:t>
            </a:r>
            <a:endParaRPr kumimoji="1" lang="en-US" altLang="ja-JP" sz="2800" dirty="0" smtClean="0"/>
          </a:p>
          <a:p>
            <a:pPr lvl="1"/>
            <a:r>
              <a:rPr kumimoji="1" lang="ja-JP" altLang="en-US" sz="2400" dirty="0" smtClean="0"/>
              <a:t>メンデル</a:t>
            </a:r>
            <a:r>
              <a:rPr kumimoji="1" lang="en-US" altLang="ja-JP" sz="2400" dirty="0" smtClean="0"/>
              <a:t>(1865)</a:t>
            </a:r>
            <a:r>
              <a:rPr kumimoji="1" lang="ja-JP" altLang="en-US" sz="2400" dirty="0" smtClean="0"/>
              <a:t>　　「雑酒植物の研究」</a:t>
            </a:r>
            <a:endParaRPr lang="en-US" altLang="ja-JP" sz="2400" dirty="0"/>
          </a:p>
          <a:p>
            <a:pPr lvl="1"/>
            <a:r>
              <a:rPr kumimoji="1" lang="ja-JP" altLang="en-US" sz="2400" dirty="0" smtClean="0"/>
              <a:t>ヨハンセン</a:t>
            </a:r>
            <a:r>
              <a:rPr kumimoji="1" lang="en-US" altLang="ja-JP" sz="2400" dirty="0" smtClean="0"/>
              <a:t>(1909)</a:t>
            </a:r>
            <a:r>
              <a:rPr lang="ja-JP" altLang="en-US" sz="2400" dirty="0"/>
              <a:t>　</a:t>
            </a:r>
            <a:r>
              <a:rPr kumimoji="1" lang="ja-JP" altLang="en-US" sz="2400" dirty="0" smtClean="0"/>
              <a:t>遺伝子</a:t>
            </a:r>
            <a:endParaRPr kumimoji="1" lang="en-US" altLang="ja-JP" sz="2000" dirty="0" smtClean="0"/>
          </a:p>
          <a:p>
            <a:r>
              <a:rPr lang="ja-JP" altLang="en-US" sz="2800" dirty="0" smtClean="0"/>
              <a:t>分子的実体：細胞</a:t>
            </a:r>
            <a:r>
              <a:rPr lang="en-US" altLang="ja-JP" sz="2800" dirty="0" smtClean="0"/>
              <a:t>-</a:t>
            </a:r>
            <a:r>
              <a:rPr lang="ja-JP" altLang="en-US" sz="2800" dirty="0"/>
              <a:t>核</a:t>
            </a:r>
            <a:r>
              <a:rPr lang="en-US" altLang="ja-JP" sz="2800" dirty="0" smtClean="0"/>
              <a:t>-</a:t>
            </a:r>
            <a:r>
              <a:rPr lang="ja-JP" altLang="en-US" sz="2800" dirty="0" smtClean="0"/>
              <a:t>染色体</a:t>
            </a:r>
            <a:r>
              <a:rPr lang="en-US" altLang="ja-JP" sz="2800" dirty="0" smtClean="0"/>
              <a:t>-</a:t>
            </a:r>
            <a:r>
              <a:rPr lang="ja-JP" altLang="en-US" sz="2800" dirty="0" smtClean="0"/>
              <a:t>ＤＮＡ</a:t>
            </a:r>
            <a:endParaRPr lang="en-US" altLang="ja-JP" sz="2800" dirty="0" smtClean="0"/>
          </a:p>
          <a:p>
            <a:pPr lvl="1"/>
            <a:r>
              <a:rPr lang="ja-JP" altLang="en-US" sz="2400" dirty="0" smtClean="0"/>
              <a:t>（分子遺伝学：</a:t>
            </a:r>
            <a:r>
              <a:rPr lang="en-US" altLang="ja-JP" sz="2400" dirty="0" smtClean="0"/>
              <a:t>Molecular Genetics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endParaRPr kumimoji="1" lang="en-US" altLang="ja-JP" sz="2800" dirty="0"/>
          </a:p>
          <a:p>
            <a:r>
              <a:rPr lang="ja-JP" altLang="en-US" sz="2800" dirty="0" smtClean="0"/>
              <a:t>階層性</a:t>
            </a:r>
            <a:endParaRPr lang="en-US" altLang="ja-JP" sz="2800" dirty="0" smtClean="0"/>
          </a:p>
          <a:p>
            <a:pPr lvl="1"/>
            <a:r>
              <a:rPr lang="ja-JP" altLang="en-US" sz="2400" dirty="0" smtClean="0"/>
              <a:t>ヒト</a:t>
            </a:r>
            <a:r>
              <a:rPr kumimoji="1" lang="ja-JP" altLang="en-US" sz="2400" dirty="0" smtClean="0"/>
              <a:t>からはヒトが産まれる</a:t>
            </a:r>
            <a:endParaRPr kumimoji="1" lang="en-US" altLang="ja-JP" sz="2400" dirty="0" smtClean="0"/>
          </a:p>
          <a:p>
            <a:pPr lvl="3"/>
            <a:r>
              <a:rPr lang="ja-JP" altLang="en-US" sz="1600" dirty="0"/>
              <a:t>インコ</a:t>
            </a:r>
            <a:r>
              <a:rPr lang="ja-JP" altLang="en-US" sz="1600" dirty="0" smtClean="0"/>
              <a:t>やカエルは生まれない（妊婦さんのお腹の中にカブトムシ、ピーマンがいるかいな）</a:t>
            </a:r>
            <a:endParaRPr lang="en-US" altLang="ja-JP" sz="1600" dirty="0" smtClean="0"/>
          </a:p>
          <a:p>
            <a:pPr lvl="2"/>
            <a:r>
              <a:rPr kumimoji="1" lang="ja-JP" altLang="en-US" sz="2000" dirty="0" smtClean="0"/>
              <a:t>なぜ？</a:t>
            </a:r>
            <a:r>
              <a:rPr kumimoji="1" lang="en-US" altLang="ja-JP" sz="2000" dirty="0" smtClean="0"/>
              <a:t>(</a:t>
            </a:r>
            <a:r>
              <a:rPr kumimoji="1" lang="ja-JP" altLang="en-US" sz="2000" dirty="0" smtClean="0"/>
              <a:t>自分の言葉で答えられる？）</a:t>
            </a:r>
            <a:endParaRPr kumimoji="1" lang="en-US" altLang="ja-JP" sz="2000" dirty="0" smtClean="0"/>
          </a:p>
          <a:p>
            <a:pPr lvl="1"/>
            <a:r>
              <a:rPr lang="ja-JP" altLang="en-US" sz="2400" dirty="0"/>
              <a:t>子</a:t>
            </a:r>
            <a:r>
              <a:rPr lang="ja-JP" altLang="en-US" sz="2400" dirty="0" smtClean="0"/>
              <a:t>は何かしら親に似ている</a:t>
            </a:r>
            <a:endParaRPr lang="en-US" altLang="ja-JP" sz="2400" dirty="0" smtClean="0"/>
          </a:p>
          <a:p>
            <a:pPr lvl="2"/>
            <a:r>
              <a:rPr kumimoji="1" lang="ja-JP" altLang="en-US" sz="2000" dirty="0" smtClean="0"/>
              <a:t>なぜ？</a:t>
            </a:r>
            <a:r>
              <a:rPr kumimoji="1" lang="en-US" altLang="ja-JP" sz="2000" dirty="0" smtClean="0"/>
              <a:t>(</a:t>
            </a:r>
            <a:r>
              <a:rPr kumimoji="1" lang="ja-JP" altLang="en-US" sz="2000" dirty="0" smtClean="0"/>
              <a:t>自分の言葉で答えられる？）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516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メンデル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Mendel didn’t make the rules. He just helped explain them.</a:t>
            </a:r>
          </a:p>
          <a:p>
            <a:pPr lvl="1"/>
            <a:r>
              <a:rPr lang="ja-JP" altLang="en-US" dirty="0" smtClean="0"/>
              <a:t>エンドウの純系交配と後代の解析によって、「遺伝現象」が再現性のある数値として、研究（科学）の対象となることを示した。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子</a:t>
            </a:r>
            <a:r>
              <a:rPr kumimoji="1" lang="ja-JP" altLang="en-US" dirty="0" smtClean="0"/>
              <a:t>が親の特徴を受け継ぐ際には、「なんとなく」や「でたらめ」ではなく、法則がある。</a:t>
            </a:r>
            <a:endParaRPr kumimoji="1" lang="en-US" altLang="ja-JP" dirty="0" smtClean="0"/>
          </a:p>
          <a:p>
            <a:pPr lvl="2"/>
            <a:r>
              <a:rPr lang="ja-JP" altLang="en-US" u="sng" dirty="0" smtClean="0"/>
              <a:t>⇒メンデルの３法則（分離・優性・独立）</a:t>
            </a:r>
            <a:endParaRPr lang="en-US" altLang="ja-JP" u="sng" dirty="0" smtClean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674573" y="4799494"/>
            <a:ext cx="3672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/>
              <a:t>分子的実体の探求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516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先週の小テスト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両親</a:t>
            </a:r>
            <a:r>
              <a:rPr lang="ja-JP" altLang="en-US" dirty="0" smtClean="0"/>
              <a:t>が両方Ａ型なのに子供がＯ型</a:t>
            </a:r>
            <a:endParaRPr lang="en-US" altLang="ja-JP" dirty="0" smtClean="0"/>
          </a:p>
          <a:p>
            <a:pPr lvl="2"/>
            <a:r>
              <a:rPr lang="ja-JP" altLang="en-US" dirty="0"/>
              <a:t>遺伝</a:t>
            </a:r>
            <a:r>
              <a:rPr lang="ja-JP" altLang="en-US" dirty="0" smtClean="0"/>
              <a:t>の法則に則って説明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ヒトのＡＢＯ式血液型は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9516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用語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（メンデルの話なので行く行くは変わっていくので注意）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55576" y="1909281"/>
            <a:ext cx="32403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表現型</a:t>
            </a:r>
            <a:r>
              <a:rPr kumimoji="1" lang="en-US" altLang="ja-JP" dirty="0" smtClean="0"/>
              <a:t>:phenotype</a:t>
            </a:r>
          </a:p>
          <a:p>
            <a:r>
              <a:rPr lang="ja-JP" altLang="en-US" dirty="0" smtClean="0"/>
              <a:t>・観察可能な特徴や形質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51766" y="2699628"/>
            <a:ext cx="670055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dirty="0" smtClean="0"/>
              <a:t>対立形質：</a:t>
            </a:r>
            <a:endParaRPr kumimoji="1" lang="en-US" altLang="ja-JP" dirty="0" smtClean="0"/>
          </a:p>
          <a:p>
            <a:r>
              <a:rPr lang="ja-JP" altLang="en-US" dirty="0" smtClean="0"/>
              <a:t>・ある個体で同時に存在できない形質</a:t>
            </a:r>
            <a:endParaRPr lang="en-US" altLang="ja-JP" dirty="0" smtClean="0"/>
          </a:p>
          <a:p>
            <a:r>
              <a:rPr kumimoji="1" lang="ja-JP" altLang="en-US" dirty="0" smtClean="0"/>
              <a:t>・２つとは限らない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355976" y="204778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エンドウ（蝶形花）：花の色（紫</a:t>
            </a:r>
            <a:r>
              <a:rPr kumimoji="1" lang="en-US" altLang="ja-JP" dirty="0" smtClean="0"/>
              <a:t>/</a:t>
            </a:r>
            <a:r>
              <a:rPr kumimoji="1" lang="ja-JP" altLang="en-US" dirty="0" smtClean="0"/>
              <a:t>白）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5420" y="3779748"/>
            <a:ext cx="670055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形質：</a:t>
            </a:r>
            <a:r>
              <a:rPr kumimoji="1" lang="en-US" altLang="ja-JP" dirty="0" smtClean="0"/>
              <a:t>trait</a:t>
            </a:r>
          </a:p>
          <a:p>
            <a:r>
              <a:rPr lang="ja-JP" altLang="en-US" dirty="0" smtClean="0"/>
              <a:t>・明確に区別することができる表現型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5576" y="4427820"/>
            <a:ext cx="721319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メンデル：表現型、対立形質を決めるものがエンドウの中にあったと推測</a:t>
            </a:r>
            <a:endParaRPr kumimoji="1" lang="en-US" altLang="ja-JP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55576" y="4869160"/>
            <a:ext cx="670055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対立遺伝子</a:t>
            </a:r>
            <a:r>
              <a:rPr kumimoji="1" lang="en-US" altLang="ja-JP" dirty="0" smtClean="0"/>
              <a:t>:allele</a:t>
            </a:r>
          </a:p>
          <a:p>
            <a:r>
              <a:rPr lang="ja-JP" altLang="en-US" dirty="0" smtClean="0"/>
              <a:t>・対立形質を決定する遺伝子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66294" y="5651956"/>
            <a:ext cx="670055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遺伝子座：細胞内で（対立）遺伝子が存在する場所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16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メンデルが行った２つの実験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交雑</a:t>
            </a:r>
            <a:r>
              <a:rPr lang="ja-JP" altLang="en-US" dirty="0" smtClean="0"/>
              <a:t>実験</a:t>
            </a:r>
            <a:endParaRPr lang="en-US" altLang="ja-JP" dirty="0" smtClean="0"/>
          </a:p>
          <a:p>
            <a:pPr lvl="2"/>
            <a:r>
              <a:rPr kumimoji="1" lang="ja-JP" altLang="en-US" dirty="0"/>
              <a:t>１</a:t>
            </a:r>
            <a:r>
              <a:rPr kumimoji="1" lang="ja-JP" altLang="en-US" dirty="0" smtClean="0"/>
              <a:t>．単性交雑</a:t>
            </a:r>
            <a:endParaRPr kumimoji="1" lang="en-US" altLang="ja-JP" dirty="0" smtClean="0"/>
          </a:p>
          <a:p>
            <a:pPr lvl="3"/>
            <a:r>
              <a:rPr lang="ja-JP" altLang="en-US" u="sng" dirty="0" smtClean="0"/>
              <a:t>単一の表現型（＝</a:t>
            </a:r>
            <a:r>
              <a:rPr lang="en-US" altLang="ja-JP" u="sng" dirty="0" smtClean="0"/>
              <a:t>1</a:t>
            </a:r>
            <a:r>
              <a:rPr lang="ja-JP" altLang="en-US" u="sng" dirty="0" smtClean="0"/>
              <a:t>組の対立形質）</a:t>
            </a:r>
            <a:r>
              <a:rPr lang="ja-JP" altLang="en-US" dirty="0" smtClean="0"/>
              <a:t>について、親子間での伝わり方を調べる</a:t>
            </a:r>
            <a:endParaRPr lang="en-US" altLang="ja-JP" dirty="0" smtClean="0"/>
          </a:p>
          <a:p>
            <a:pPr lvl="3"/>
            <a:r>
              <a:rPr kumimoji="1" lang="ja-JP" altLang="en-US" dirty="0" smtClean="0"/>
              <a:t>⇒単一の遺伝子座（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組の対立遺伝子）について調べたということになる</a:t>
            </a:r>
            <a:endParaRPr kumimoji="1" lang="en-US" altLang="ja-JP" dirty="0" smtClean="0"/>
          </a:p>
          <a:p>
            <a:pPr lvl="2"/>
            <a:r>
              <a:rPr lang="ja-JP" altLang="en-US" dirty="0"/>
              <a:t>２</a:t>
            </a:r>
            <a:r>
              <a:rPr lang="ja-JP" altLang="en-US" dirty="0" smtClean="0"/>
              <a:t>．複性（両性）交雑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複数（２つ）の表現型について、親子間での伝わり方を調べる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⇒複数の遺伝子座の関係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065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単性交雑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花</a:t>
            </a:r>
            <a:r>
              <a:rPr lang="ja-JP" altLang="en-US" dirty="0" smtClean="0"/>
              <a:t>の色（紫</a:t>
            </a:r>
            <a:r>
              <a:rPr lang="en-US" altLang="ja-JP" dirty="0" smtClean="0"/>
              <a:t>/</a:t>
            </a:r>
            <a:r>
              <a:rPr lang="ja-JP" altLang="en-US" dirty="0" smtClean="0"/>
              <a:t>白という対立形質）について調べる</a:t>
            </a:r>
            <a:endParaRPr lang="en-US" altLang="ja-JP" dirty="0" smtClean="0"/>
          </a:p>
          <a:p>
            <a:pPr lvl="2"/>
            <a:r>
              <a:rPr lang="ja-JP" altLang="en-US" dirty="0"/>
              <a:t>親</a:t>
            </a:r>
            <a:r>
              <a:rPr lang="ja-JP" altLang="en-US" dirty="0" smtClean="0"/>
              <a:t>に使う系統を注意深く準備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本当に紫</a:t>
            </a:r>
            <a:r>
              <a:rPr lang="en-US" altLang="ja-JP" dirty="0" smtClean="0"/>
              <a:t>/</a:t>
            </a:r>
            <a:r>
              <a:rPr lang="ja-JP" altLang="en-US" dirty="0" smtClean="0"/>
              <a:t>白の花だけを咲かせる親かをチェック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・</a:t>
            </a:r>
            <a:r>
              <a:rPr lang="ja-JP" altLang="en-US" u="sng" dirty="0" smtClean="0"/>
              <a:t>「純系」</a:t>
            </a:r>
            <a:r>
              <a:rPr lang="ja-JP" altLang="en-US" dirty="0" smtClean="0"/>
              <a:t>：子供同士の交配で異なった形質をもつものが産まれない・同じ形質を持つ個体どうしの交配を繰り返し作る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・</a:t>
            </a:r>
            <a:r>
              <a:rPr lang="ja-JP" altLang="en-US" u="sng" dirty="0" smtClean="0"/>
              <a:t>ヘテロ接合体</a:t>
            </a:r>
            <a:r>
              <a:rPr lang="ja-JP" altLang="en-US" dirty="0" smtClean="0"/>
              <a:t>：ある形質に対して異なる対立遺伝子を持つ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・</a:t>
            </a:r>
            <a:r>
              <a:rPr lang="ja-JP" altLang="en-US" u="sng" dirty="0" smtClean="0"/>
              <a:t>ホモ接合体</a:t>
            </a:r>
            <a:r>
              <a:rPr lang="ja-JP" altLang="en-US" dirty="0" smtClean="0"/>
              <a:t>：ある形質に対して同じ対立遺伝子を持つ</a:t>
            </a:r>
            <a:endParaRPr lang="en-US" altLang="ja-JP" dirty="0" smtClean="0"/>
          </a:p>
          <a:p>
            <a:pPr lvl="4"/>
            <a:r>
              <a:rPr lang="ja-JP" altLang="en-US" dirty="0" smtClean="0"/>
              <a:t>エンドウは自家和合性（自分の花粉をめしべで受粉）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紫</a:t>
            </a:r>
            <a:r>
              <a:rPr lang="en-US" altLang="ja-JP" dirty="0" smtClean="0"/>
              <a:t>-</a:t>
            </a:r>
            <a:r>
              <a:rPr lang="ja-JP" altLang="en-US" dirty="0" smtClean="0"/>
              <a:t>白で掛け合わせ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子どもは全部紫（</a:t>
            </a:r>
            <a:r>
              <a:rPr lang="en-US" altLang="ja-JP" dirty="0" smtClean="0"/>
              <a:t>1000</a:t>
            </a:r>
            <a:r>
              <a:rPr lang="ja-JP" altLang="en-US" dirty="0" smtClean="0"/>
              <a:t>個やっても</a:t>
            </a:r>
            <a:r>
              <a:rPr lang="en-US" altLang="ja-JP" dirty="0" smtClean="0"/>
              <a:t>1000</a:t>
            </a:r>
            <a:r>
              <a:rPr lang="ja-JP" altLang="en-US" dirty="0" smtClean="0"/>
              <a:t>個とも）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その子ども同士で掛け合わせ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常に紫 ３ ： １ 白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Ｆ１ではＰの一方の形質のみが現れ、Ｆ１どうしの交配によってＦ２ではＰの両方の形質が３：１で現れる</a:t>
            </a:r>
            <a:endParaRPr lang="en-US" altLang="ja-JP" dirty="0" smtClean="0"/>
          </a:p>
          <a:p>
            <a:pPr lvl="1"/>
            <a:r>
              <a:rPr lang="ja-JP" altLang="en-US" dirty="0"/>
              <a:t>これ</a:t>
            </a:r>
            <a:r>
              <a:rPr lang="ja-JP" altLang="en-US" dirty="0" smtClean="0"/>
              <a:t>がさまざまな形質においてあてはまる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2464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メンデルの法則（分離・優性）（Ｐ６１：重要）</a:t>
            </a:r>
            <a:endParaRPr kumimoji="1" lang="en-US" altLang="ja-JP" dirty="0" smtClean="0"/>
          </a:p>
          <a:p>
            <a:pPr lvl="2"/>
            <a:r>
              <a:rPr lang="ja-JP" altLang="en-US" dirty="0"/>
              <a:t>単性</a:t>
            </a:r>
            <a:r>
              <a:rPr lang="ja-JP" altLang="en-US" dirty="0" smtClean="0"/>
              <a:t>交雑から以下がわかった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分離の法則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体細胞</a:t>
            </a:r>
            <a:endParaRPr kumimoji="1" lang="en-US" altLang="ja-JP" dirty="0" smtClean="0"/>
          </a:p>
          <a:p>
            <a:pPr lvl="2"/>
            <a:r>
              <a:rPr kumimoji="1" lang="ja-JP" altLang="en-US" u="sng" dirty="0" smtClean="0"/>
              <a:t>花の色を決めるものが２つある</a:t>
            </a:r>
            <a:endParaRPr kumimoji="1" lang="en-US" altLang="ja-JP" u="sng" dirty="0" smtClean="0"/>
          </a:p>
          <a:p>
            <a:pPr lvl="2"/>
            <a:r>
              <a:rPr lang="ja-JP" altLang="en-US" dirty="0" smtClean="0"/>
              <a:t>配偶子（花粉、卵、精子等）には１つずつ分離して入る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優性の法則</a:t>
            </a:r>
            <a:endParaRPr lang="en-US" altLang="ja-JP" dirty="0" smtClean="0"/>
          </a:p>
          <a:p>
            <a:pPr lvl="2"/>
            <a:r>
              <a:rPr lang="ja-JP" altLang="en-US" dirty="0"/>
              <a:t>花の色</a:t>
            </a:r>
            <a:r>
              <a:rPr lang="ja-JP" altLang="en-US" dirty="0" smtClean="0"/>
              <a:t>を決めるものが異なる（ヘテロ）とき、一方の色となる</a:t>
            </a:r>
            <a:endParaRPr lang="en-US" altLang="ja-JP" dirty="0" smtClean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524328" y="5805264"/>
            <a:ext cx="161967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4000" dirty="0" smtClean="0">
                <a:solidFill>
                  <a:srgbClr val="FF0000"/>
                </a:solidFill>
              </a:rPr>
              <a:t>重要</a:t>
            </a:r>
            <a:endParaRPr kumimoji="1" lang="ja-JP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6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両性交雑（複性交雑）　Ｐ６４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２つ</a:t>
            </a:r>
            <a:r>
              <a:rPr lang="ja-JP" altLang="en-US" dirty="0" smtClean="0"/>
              <a:t>の対立形質＝遺伝子座の関係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⇒</a:t>
            </a:r>
            <a:r>
              <a:rPr lang="ja-JP" altLang="en-US" u="sng" dirty="0" smtClean="0"/>
              <a:t>独立の法則</a:t>
            </a:r>
            <a:endParaRPr lang="en-US" altLang="ja-JP" u="sng" dirty="0" smtClean="0"/>
          </a:p>
          <a:p>
            <a:pPr lvl="2"/>
            <a:r>
              <a:rPr kumimoji="1" lang="ja-JP" altLang="en-US" dirty="0" smtClean="0"/>
              <a:t>形と色の遺伝子座は別のところにある</a:t>
            </a:r>
            <a:endParaRPr kumimoji="1" lang="en-US" altLang="ja-JP" dirty="0" smtClean="0"/>
          </a:p>
          <a:p>
            <a:pPr lvl="2"/>
            <a:r>
              <a:rPr kumimoji="1" lang="ja-JP" altLang="en-US" dirty="0" smtClean="0"/>
              <a:t>丸・白　</a:t>
            </a:r>
            <a:r>
              <a:rPr lang="ja-JP" altLang="en-US" dirty="0" smtClean="0"/>
              <a:t>：　丸・緑　：　しわ・白　：　しわ・緑</a:t>
            </a:r>
            <a:r>
              <a:rPr lang="en-US" altLang="ja-JP" u="sng" dirty="0"/>
              <a:t/>
            </a:r>
            <a:br>
              <a:rPr lang="en-US" altLang="ja-JP" u="sng" dirty="0"/>
            </a:br>
            <a:r>
              <a:rPr lang="ja-JP" altLang="en-US" u="sng" dirty="0"/>
              <a:t>＝</a:t>
            </a:r>
            <a:r>
              <a:rPr lang="ja-JP" altLang="en-US" u="sng" dirty="0" smtClean="0"/>
              <a:t>９：３：３：１</a:t>
            </a:r>
            <a:endParaRPr lang="en-US" altLang="ja-JP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524328" y="5805264"/>
            <a:ext cx="161967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4000" dirty="0" smtClean="0">
                <a:solidFill>
                  <a:srgbClr val="FF0000"/>
                </a:solidFill>
              </a:rPr>
              <a:t>重要</a:t>
            </a:r>
            <a:endParaRPr kumimoji="1" lang="ja-JP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5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kumimoji="1" lang="ja-JP" altLang="en-US" dirty="0" smtClean="0"/>
              <a:t>カタツムリは右巻きと左巻きがある</a:t>
            </a:r>
            <a:endParaRPr kumimoji="1" lang="en-US" altLang="ja-JP" dirty="0" smtClean="0"/>
          </a:p>
          <a:p>
            <a:r>
              <a:rPr lang="ja-JP" altLang="en-US" dirty="0"/>
              <a:t>交配</a:t>
            </a:r>
            <a:r>
              <a:rPr lang="ja-JP" altLang="en-US" dirty="0" smtClean="0"/>
              <a:t>した</a:t>
            </a:r>
            <a:endParaRPr lang="en-US" altLang="ja-JP" dirty="0"/>
          </a:p>
          <a:p>
            <a:pPr lvl="1"/>
            <a:r>
              <a:rPr lang="ja-JP" altLang="en-US" dirty="0" smtClean="0"/>
              <a:t>右巻き</a:t>
            </a:r>
            <a:r>
              <a:rPr lang="en-US" altLang="ja-JP" dirty="0" smtClean="0"/>
              <a:t>:</a:t>
            </a:r>
            <a:r>
              <a:rPr lang="ja-JP" altLang="en-US" dirty="0" smtClean="0"/>
              <a:t>左巻き</a:t>
            </a:r>
            <a:r>
              <a:rPr lang="en-US" altLang="ja-JP" dirty="0" smtClean="0"/>
              <a:t>=1:1</a:t>
            </a:r>
            <a:endParaRPr lang="en-US" altLang="ja-JP" dirty="0"/>
          </a:p>
          <a:p>
            <a:r>
              <a:rPr lang="ja-JP" altLang="en-US" dirty="0" smtClean="0"/>
              <a:t>右巻きが左巻きに対して優性の時、１：１の分離比が得られる仕組みを簡単に図で説明</a:t>
            </a:r>
            <a:endParaRPr lang="en-US" altLang="ja-JP" dirty="0" smtClean="0"/>
          </a:p>
          <a:p>
            <a:r>
              <a:rPr lang="ja-JP" altLang="en-US" dirty="0" smtClean="0"/>
              <a:t>右を決める対立遺伝子Ｒ</a:t>
            </a:r>
            <a:endParaRPr lang="en-US" altLang="ja-JP" dirty="0" smtClean="0"/>
          </a:p>
          <a:p>
            <a:r>
              <a:rPr lang="ja-JP" altLang="en-US" dirty="0" smtClean="0"/>
              <a:t>左を決める対立遺伝子Ｌ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2464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618</Words>
  <Application>Microsoft Office PowerPoint</Application>
  <PresentationFormat>画面に合わせる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テーマ</vt:lpstr>
      <vt:lpstr>20120427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20120427</dc:title>
  <dc:creator>Ishida</dc:creator>
  <cp:lastModifiedBy>Ishida</cp:lastModifiedBy>
  <cp:revision>11</cp:revision>
  <dcterms:created xsi:type="dcterms:W3CDTF">2012-04-27T00:00:58Z</dcterms:created>
  <dcterms:modified xsi:type="dcterms:W3CDTF">2012-07-22T14:35:59Z</dcterms:modified>
</cp:coreProperties>
</file>