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2" r:id="rId7"/>
    <p:sldId id="263" r:id="rId8"/>
    <p:sldId id="264" r:id="rId9"/>
    <p:sldId id="265" r:id="rId10"/>
    <p:sldId id="266" r:id="rId11"/>
    <p:sldId id="267" r:id="rId12"/>
    <p:sldId id="270" r:id="rId13"/>
    <p:sldId id="271" r:id="rId14"/>
    <p:sldId id="268" r:id="rId15"/>
    <p:sldId id="269" r:id="rId16"/>
    <p:sldId id="272" r:id="rId17"/>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386"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2012/4/20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2012/4/20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2012/4/20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2012/4/20</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E90ED720-0104-4369-84BC-D37694168613}" type="datetimeFigureOut">
              <a:rPr kumimoji="1" lang="ja-JP" altLang="en-US" smtClean="0"/>
              <a:t>2012/4/20</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E90ED720-0104-4369-84BC-D37694168613}" type="datetimeFigureOut">
              <a:rPr kumimoji="1" lang="ja-JP" altLang="en-US" smtClean="0"/>
              <a:t>2012/4/20</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90ED720-0104-4369-84BC-D37694168613}" type="datetimeFigureOut">
              <a:rPr kumimoji="1" lang="ja-JP" altLang="en-US" smtClean="0"/>
              <a:t>2012/4/20</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2012/4/20</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2012/4/20</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2012/4/20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2012/4/20</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t>2012/4/20</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smtClean="0"/>
              <a:t>生物科学</a:t>
            </a:r>
            <a:endParaRPr kumimoji="1" lang="ja-JP" altLang="en-US" dirty="0"/>
          </a:p>
        </p:txBody>
      </p:sp>
      <p:sp>
        <p:nvSpPr>
          <p:cNvPr id="3" name="サブタイトル 2"/>
          <p:cNvSpPr>
            <a:spLocks noGrp="1"/>
          </p:cNvSpPr>
          <p:nvPr>
            <p:ph type="subTitle" idx="1"/>
          </p:nvPr>
        </p:nvSpPr>
        <p:spPr/>
        <p:txBody>
          <a:bodyPr/>
          <a:lstStyle/>
          <a:p>
            <a:endParaRPr kumimoji="1" lang="ja-JP" altLang="en-US"/>
          </a:p>
        </p:txBody>
      </p:sp>
    </p:spTree>
    <p:extLst>
      <p:ext uri="{BB962C8B-B14F-4D97-AF65-F5344CB8AC3E}">
        <p14:creationId xmlns:p14="http://schemas.microsoft.com/office/powerpoint/2010/main" val="33614779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alpha val="50000"/>
          </a:schemeClr>
        </a:solidFill>
        <a:effectLst/>
      </p:bgPr>
    </p:bg>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476672"/>
            <a:ext cx="8229600" cy="5649491"/>
          </a:xfrm>
        </p:spPr>
        <p:txBody>
          <a:bodyPr>
            <a:normAutofit lnSpcReduction="10000"/>
          </a:bodyPr>
          <a:lstStyle/>
          <a:p>
            <a:r>
              <a:rPr kumimoji="1" lang="ja-JP" altLang="en-US" dirty="0" smtClean="0"/>
              <a:t>小テスト</a:t>
            </a:r>
            <a:endParaRPr kumimoji="1" lang="en-US" altLang="ja-JP" dirty="0" smtClean="0"/>
          </a:p>
          <a:p>
            <a:pPr lvl="1"/>
            <a:r>
              <a:rPr kumimoji="1" lang="ja-JP" altLang="en-US" dirty="0" smtClean="0"/>
              <a:t>それぞれが生物か非生物か</a:t>
            </a:r>
            <a:endParaRPr kumimoji="1" lang="en-US" altLang="ja-JP" dirty="0" smtClean="0"/>
          </a:p>
          <a:p>
            <a:pPr lvl="1"/>
            <a:r>
              <a:rPr lang="ja-JP" altLang="en-US" dirty="0" smtClean="0"/>
              <a:t>資料２２７にある「生物科学」でしめされた生物が満たすべき４つの条件のうち最も重視したものを挙げる（簡単な理由も）</a:t>
            </a:r>
            <a:endParaRPr lang="en-US" altLang="ja-JP" dirty="0" smtClean="0"/>
          </a:p>
          <a:p>
            <a:pPr lvl="2"/>
            <a:r>
              <a:rPr lang="ja-JP" altLang="en-US" dirty="0" smtClean="0"/>
              <a:t>１．細胞からできている</a:t>
            </a:r>
            <a:endParaRPr lang="en-US" altLang="ja-JP" dirty="0" smtClean="0"/>
          </a:p>
          <a:p>
            <a:pPr lvl="2"/>
            <a:r>
              <a:rPr lang="ja-JP" altLang="en-US" dirty="0" smtClean="0"/>
              <a:t>２．自己複製する</a:t>
            </a:r>
            <a:endParaRPr lang="en-US" altLang="ja-JP" dirty="0" smtClean="0"/>
          </a:p>
          <a:p>
            <a:pPr lvl="2"/>
            <a:r>
              <a:rPr lang="ja-JP" altLang="en-US" dirty="0"/>
              <a:t>３</a:t>
            </a:r>
            <a:r>
              <a:rPr lang="ja-JP" altLang="en-US" dirty="0" smtClean="0"/>
              <a:t>．刺激に反応する</a:t>
            </a:r>
            <a:endParaRPr lang="en-US" altLang="ja-JP" dirty="0" smtClean="0"/>
          </a:p>
          <a:p>
            <a:pPr lvl="2"/>
            <a:r>
              <a:rPr lang="ja-JP" altLang="en-US" dirty="0"/>
              <a:t>４</a:t>
            </a:r>
            <a:r>
              <a:rPr lang="ja-JP" altLang="en-US" dirty="0" smtClean="0"/>
              <a:t>．エネルギーを変換し、成長する</a:t>
            </a:r>
            <a:endParaRPr lang="en-US" altLang="ja-JP" dirty="0" smtClean="0"/>
          </a:p>
          <a:p>
            <a:pPr marL="457200" lvl="1" indent="0">
              <a:buNone/>
            </a:pPr>
            <a:r>
              <a:rPr kumimoji="1" lang="ja-JP" altLang="en-US" dirty="0" smtClean="0"/>
              <a:t>①切断したニンジンの上部</a:t>
            </a:r>
            <a:endParaRPr kumimoji="1" lang="en-US" altLang="ja-JP" dirty="0" smtClean="0"/>
          </a:p>
          <a:p>
            <a:pPr marL="457200" lvl="1" indent="0">
              <a:buNone/>
            </a:pPr>
            <a:r>
              <a:rPr lang="ja-JP" altLang="en-US" dirty="0" smtClean="0"/>
              <a:t>②</a:t>
            </a:r>
            <a:r>
              <a:rPr lang="ja-JP" altLang="en-US" dirty="0"/>
              <a:t>切断したニンジン</a:t>
            </a:r>
            <a:r>
              <a:rPr lang="ja-JP" altLang="en-US" dirty="0" smtClean="0"/>
              <a:t>の下部</a:t>
            </a:r>
            <a:endParaRPr lang="en-US" altLang="ja-JP" dirty="0" smtClean="0"/>
          </a:p>
          <a:p>
            <a:pPr marL="457200" lvl="1" indent="0">
              <a:buNone/>
            </a:pPr>
            <a:r>
              <a:rPr kumimoji="1" lang="ja-JP" altLang="en-US" dirty="0" smtClean="0"/>
              <a:t>③切断した指</a:t>
            </a:r>
            <a:endParaRPr kumimoji="1" lang="ja-JP" altLang="en-US" dirty="0"/>
          </a:p>
        </p:txBody>
      </p:sp>
    </p:spTree>
    <p:extLst>
      <p:ext uri="{BB962C8B-B14F-4D97-AF65-F5344CB8AC3E}">
        <p14:creationId xmlns:p14="http://schemas.microsoft.com/office/powerpoint/2010/main" val="20913145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alpha val="50000"/>
          </a:schemeClr>
        </a:solidFill>
        <a:effectLst/>
      </p:bgPr>
    </p:bg>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476672"/>
            <a:ext cx="8229600" cy="5649491"/>
          </a:xfrm>
        </p:spPr>
        <p:txBody>
          <a:bodyPr>
            <a:normAutofit lnSpcReduction="10000"/>
          </a:bodyPr>
          <a:lstStyle/>
          <a:p>
            <a:r>
              <a:rPr kumimoji="1" lang="ja-JP" altLang="en-US" dirty="0" smtClean="0"/>
              <a:t>小テスト</a:t>
            </a:r>
            <a:endParaRPr kumimoji="1" lang="en-US" altLang="ja-JP" dirty="0" smtClean="0"/>
          </a:p>
          <a:p>
            <a:pPr lvl="2"/>
            <a:r>
              <a:rPr lang="ja-JP" altLang="en-US" dirty="0" smtClean="0"/>
              <a:t>１．細胞からできている</a:t>
            </a:r>
            <a:endParaRPr lang="en-US" altLang="ja-JP" dirty="0" smtClean="0"/>
          </a:p>
          <a:p>
            <a:pPr lvl="2"/>
            <a:r>
              <a:rPr lang="ja-JP" altLang="en-US" dirty="0" smtClean="0"/>
              <a:t>２．自己複製する</a:t>
            </a:r>
            <a:endParaRPr lang="en-US" altLang="ja-JP" dirty="0" smtClean="0"/>
          </a:p>
          <a:p>
            <a:pPr lvl="2"/>
            <a:r>
              <a:rPr lang="ja-JP" altLang="en-US" dirty="0"/>
              <a:t>３</a:t>
            </a:r>
            <a:r>
              <a:rPr lang="ja-JP" altLang="en-US" dirty="0" smtClean="0"/>
              <a:t>．刺激に反応する</a:t>
            </a:r>
            <a:endParaRPr lang="en-US" altLang="ja-JP" dirty="0" smtClean="0"/>
          </a:p>
          <a:p>
            <a:pPr lvl="2"/>
            <a:r>
              <a:rPr lang="ja-JP" altLang="en-US" dirty="0"/>
              <a:t>４</a:t>
            </a:r>
            <a:r>
              <a:rPr lang="ja-JP" altLang="en-US" dirty="0" smtClean="0"/>
              <a:t>．エネルギーを変換し、成長する</a:t>
            </a:r>
            <a:endParaRPr lang="en-US" altLang="ja-JP" dirty="0" smtClean="0"/>
          </a:p>
          <a:p>
            <a:pPr marL="457200" lvl="1" indent="0">
              <a:buNone/>
            </a:pPr>
            <a:r>
              <a:rPr kumimoji="1" lang="ja-JP" altLang="en-US" dirty="0" smtClean="0"/>
              <a:t>①切断したニンジンの上部：生物、１</a:t>
            </a:r>
            <a:endParaRPr kumimoji="1" lang="en-US" altLang="ja-JP" dirty="0" smtClean="0"/>
          </a:p>
          <a:p>
            <a:pPr marL="457200" lvl="1" indent="0">
              <a:buNone/>
            </a:pPr>
            <a:r>
              <a:rPr lang="ja-JP" altLang="en-US" dirty="0" smtClean="0"/>
              <a:t>②</a:t>
            </a:r>
            <a:r>
              <a:rPr lang="ja-JP" altLang="en-US" dirty="0"/>
              <a:t>切断したニンジン</a:t>
            </a:r>
            <a:r>
              <a:rPr lang="ja-JP" altLang="en-US" dirty="0" smtClean="0"/>
              <a:t>の下部</a:t>
            </a:r>
            <a:r>
              <a:rPr lang="ja-JP" altLang="en-US" dirty="0"/>
              <a:t>：生物、１</a:t>
            </a:r>
            <a:endParaRPr lang="en-US" altLang="ja-JP" dirty="0" smtClean="0"/>
          </a:p>
          <a:p>
            <a:pPr marL="457200" lvl="1" indent="0">
              <a:buNone/>
            </a:pPr>
            <a:r>
              <a:rPr kumimoji="1" lang="ja-JP" altLang="en-US" dirty="0" smtClean="0"/>
              <a:t>③切断した指</a:t>
            </a:r>
            <a:r>
              <a:rPr lang="ja-JP" altLang="en-US" dirty="0"/>
              <a:t>：生物、</a:t>
            </a:r>
            <a:r>
              <a:rPr lang="ja-JP" altLang="en-US" dirty="0" smtClean="0"/>
              <a:t>１</a:t>
            </a:r>
            <a:endParaRPr lang="en-US" altLang="ja-JP" dirty="0" smtClean="0"/>
          </a:p>
          <a:p>
            <a:pPr marL="457200" lvl="1" indent="0">
              <a:buNone/>
            </a:pPr>
            <a:endParaRPr kumimoji="1" lang="en-US" altLang="ja-JP" dirty="0"/>
          </a:p>
          <a:p>
            <a:pPr marL="457200" lvl="1" indent="0">
              <a:buNone/>
            </a:pPr>
            <a:r>
              <a:rPr lang="ja-JP" altLang="en-US" dirty="0" smtClean="0"/>
              <a:t>いずれも１を満たす。これが生物の最低要件。他を満たすものが多いほど、より我々が考える「生物」に近い。</a:t>
            </a:r>
            <a:endParaRPr kumimoji="1" lang="ja-JP" altLang="en-US" dirty="0"/>
          </a:p>
        </p:txBody>
      </p:sp>
    </p:spTree>
    <p:extLst>
      <p:ext uri="{BB962C8B-B14F-4D97-AF65-F5344CB8AC3E}">
        <p14:creationId xmlns:p14="http://schemas.microsoft.com/office/powerpoint/2010/main" val="8855035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476672"/>
            <a:ext cx="8229600" cy="5649491"/>
          </a:xfrm>
        </p:spPr>
        <p:txBody>
          <a:bodyPr>
            <a:normAutofit/>
          </a:bodyPr>
          <a:lstStyle/>
          <a:p>
            <a:r>
              <a:rPr kumimoji="1" lang="ja-JP" altLang="en-US" dirty="0" smtClean="0"/>
              <a:t>資料：２８～</a:t>
            </a:r>
            <a:endParaRPr kumimoji="1" lang="en-US" altLang="ja-JP" dirty="0" smtClean="0"/>
          </a:p>
          <a:p>
            <a:pPr lvl="1"/>
            <a:r>
              <a:rPr lang="ja-JP" altLang="en-US" dirty="0"/>
              <a:t>生物</a:t>
            </a:r>
            <a:r>
              <a:rPr lang="ja-JP" altLang="en-US" dirty="0" smtClean="0"/>
              <a:t>の定義と遺伝</a:t>
            </a:r>
            <a:endParaRPr lang="en-US" altLang="ja-JP" dirty="0" smtClean="0"/>
          </a:p>
          <a:p>
            <a:pPr lvl="2"/>
            <a:r>
              <a:rPr kumimoji="1" lang="ja-JP" altLang="en-US" dirty="0"/>
              <a:t>生物</a:t>
            </a:r>
            <a:r>
              <a:rPr kumimoji="1" lang="ja-JP" altLang="en-US" dirty="0" smtClean="0"/>
              <a:t>の定義</a:t>
            </a:r>
            <a:endParaRPr kumimoji="1" lang="en-US" altLang="ja-JP" dirty="0" smtClean="0"/>
          </a:p>
          <a:p>
            <a:pPr lvl="3"/>
            <a:r>
              <a:rPr lang="ja-JP" altLang="en-US" dirty="0" smtClean="0"/>
              <a:t>自分にとっての生物像、生物観</a:t>
            </a:r>
            <a:endParaRPr lang="en-US" altLang="ja-JP" dirty="0" smtClean="0"/>
          </a:p>
          <a:p>
            <a:pPr lvl="2"/>
            <a:r>
              <a:rPr kumimoji="1" lang="ja-JP" altLang="en-US" dirty="0" smtClean="0"/>
              <a:t>遺伝：親子が似ていること</a:t>
            </a:r>
            <a:endParaRPr kumimoji="1" lang="en-US" altLang="ja-JP" dirty="0" smtClean="0"/>
          </a:p>
          <a:p>
            <a:pPr lvl="2"/>
            <a:r>
              <a:rPr lang="ja-JP" altLang="en-US" dirty="0"/>
              <a:t>遺伝の</a:t>
            </a:r>
            <a:r>
              <a:rPr lang="ja-JP" altLang="en-US" dirty="0" smtClean="0"/>
              <a:t>法則：メンデル</a:t>
            </a:r>
            <a:endParaRPr lang="en-US" altLang="ja-JP" dirty="0" smtClean="0"/>
          </a:p>
          <a:p>
            <a:pPr lvl="3"/>
            <a:r>
              <a:rPr kumimoji="1" lang="ja-JP" altLang="en-US" dirty="0"/>
              <a:t>単性</a:t>
            </a:r>
            <a:r>
              <a:rPr kumimoji="1" lang="ja-JP" altLang="en-US" dirty="0" smtClean="0"/>
              <a:t>交雑：分離の法則、優性の法則</a:t>
            </a:r>
            <a:endParaRPr kumimoji="1" lang="en-US" altLang="ja-JP" dirty="0" smtClean="0"/>
          </a:p>
          <a:p>
            <a:pPr lvl="3"/>
            <a:r>
              <a:rPr lang="ja-JP" altLang="en-US" dirty="0" smtClean="0"/>
              <a:t>両性交雑：独立の法則</a:t>
            </a:r>
            <a:endParaRPr lang="en-US" altLang="ja-JP" dirty="0" smtClean="0"/>
          </a:p>
          <a:p>
            <a:pPr lvl="3"/>
            <a:endParaRPr kumimoji="1" lang="en-US" altLang="ja-JP" dirty="0"/>
          </a:p>
          <a:p>
            <a:pPr marL="0" indent="0">
              <a:buNone/>
            </a:pPr>
            <a:r>
              <a:rPr lang="ja-JP" altLang="en-US" dirty="0" smtClean="0"/>
              <a:t>⇒これがボトムライン</a:t>
            </a:r>
            <a:endParaRPr kumimoji="1" lang="ja-JP" altLang="en-US" dirty="0"/>
          </a:p>
        </p:txBody>
      </p:sp>
    </p:spTree>
    <p:extLst>
      <p:ext uri="{BB962C8B-B14F-4D97-AF65-F5344CB8AC3E}">
        <p14:creationId xmlns:p14="http://schemas.microsoft.com/office/powerpoint/2010/main" val="35387479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476672"/>
            <a:ext cx="8229600" cy="5649491"/>
          </a:xfrm>
        </p:spPr>
        <p:txBody>
          <a:bodyPr>
            <a:normAutofit/>
          </a:bodyPr>
          <a:lstStyle/>
          <a:p>
            <a:r>
              <a:rPr kumimoji="1" lang="ja-JP" altLang="en-US" dirty="0" smtClean="0"/>
              <a:t>先週の話</a:t>
            </a:r>
            <a:endParaRPr kumimoji="1" lang="en-US" altLang="ja-JP" dirty="0" smtClean="0"/>
          </a:p>
          <a:p>
            <a:pPr lvl="1"/>
            <a:r>
              <a:rPr lang="ja-JP" altLang="en-US" dirty="0" smtClean="0"/>
              <a:t>ヒト、サカナ、ペン</a:t>
            </a:r>
            <a:r>
              <a:rPr lang="en-US" altLang="ja-JP" dirty="0" smtClean="0"/>
              <a:t>etc…</a:t>
            </a:r>
          </a:p>
          <a:p>
            <a:pPr lvl="2"/>
            <a:r>
              <a:rPr lang="ja-JP" altLang="en-US" dirty="0"/>
              <a:t>境界</a:t>
            </a:r>
            <a:r>
              <a:rPr lang="ja-JP" altLang="en-US" dirty="0" smtClean="0"/>
              <a:t>はなんでしょう？</a:t>
            </a:r>
            <a:endParaRPr lang="en-US" altLang="ja-JP" dirty="0" smtClean="0"/>
          </a:p>
          <a:p>
            <a:pPr lvl="1"/>
            <a:r>
              <a:rPr kumimoji="1" lang="ja-JP" altLang="en-US" dirty="0" smtClean="0"/>
              <a:t>⇒生命科学（羊土社）</a:t>
            </a:r>
            <a:endParaRPr kumimoji="1" lang="en-US" altLang="ja-JP" dirty="0" smtClean="0"/>
          </a:p>
          <a:p>
            <a:pPr lvl="2"/>
            <a:r>
              <a:rPr lang="ja-JP" altLang="en-US" u="sng" dirty="0"/>
              <a:t>４つ</a:t>
            </a:r>
            <a:r>
              <a:rPr lang="ja-JP" altLang="en-US" u="sng" dirty="0" smtClean="0"/>
              <a:t>の条件、すべてを満たさないと生物とは言えない</a:t>
            </a:r>
            <a:endParaRPr lang="en-US" altLang="ja-JP" u="sng" dirty="0" smtClean="0"/>
          </a:p>
          <a:p>
            <a:pPr lvl="1"/>
            <a:r>
              <a:rPr kumimoji="1" lang="ja-JP" altLang="en-US" dirty="0" smtClean="0"/>
              <a:t>本当？？</a:t>
            </a:r>
            <a:endParaRPr lang="en-US" altLang="ja-JP" dirty="0" smtClean="0"/>
          </a:p>
        </p:txBody>
      </p:sp>
      <p:sp>
        <p:nvSpPr>
          <p:cNvPr id="4" name="テキスト ボックス 3"/>
          <p:cNvSpPr txBox="1"/>
          <p:nvPr/>
        </p:nvSpPr>
        <p:spPr>
          <a:xfrm>
            <a:off x="4572000" y="1340768"/>
            <a:ext cx="4464496" cy="1200329"/>
          </a:xfrm>
          <a:prstGeom prst="rect">
            <a:avLst/>
          </a:prstGeom>
          <a:noFill/>
        </p:spPr>
        <p:txBody>
          <a:bodyPr wrap="square" rtlCol="0">
            <a:spAutoFit/>
          </a:bodyPr>
          <a:lstStyle/>
          <a:p>
            <a:pPr lvl="2"/>
            <a:r>
              <a:rPr lang="ja-JP" altLang="en-US" dirty="0"/>
              <a:t>１．細胞からできている</a:t>
            </a:r>
            <a:endParaRPr lang="en-US" altLang="ja-JP" dirty="0"/>
          </a:p>
          <a:p>
            <a:pPr lvl="2"/>
            <a:r>
              <a:rPr lang="ja-JP" altLang="en-US" dirty="0"/>
              <a:t>２．自己複製する</a:t>
            </a:r>
            <a:endParaRPr lang="en-US" altLang="ja-JP" dirty="0"/>
          </a:p>
          <a:p>
            <a:pPr lvl="2"/>
            <a:r>
              <a:rPr lang="ja-JP" altLang="en-US" dirty="0"/>
              <a:t>３．刺激に反応する</a:t>
            </a:r>
            <a:endParaRPr lang="en-US" altLang="ja-JP" dirty="0"/>
          </a:p>
          <a:p>
            <a:pPr lvl="2"/>
            <a:r>
              <a:rPr lang="ja-JP" altLang="en-US" dirty="0"/>
              <a:t>４．エネルギーを変換し、成長する</a:t>
            </a:r>
            <a:endParaRPr lang="en-US" altLang="ja-JP" dirty="0"/>
          </a:p>
        </p:txBody>
      </p:sp>
      <p:sp>
        <p:nvSpPr>
          <p:cNvPr id="5" name="正方形/長方形 4"/>
          <p:cNvSpPr/>
          <p:nvPr/>
        </p:nvSpPr>
        <p:spPr>
          <a:xfrm>
            <a:off x="5364088" y="1340768"/>
            <a:ext cx="3528392" cy="120032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4670987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476672"/>
            <a:ext cx="8229600" cy="5649491"/>
          </a:xfrm>
        </p:spPr>
        <p:txBody>
          <a:bodyPr>
            <a:normAutofit lnSpcReduction="10000"/>
          </a:bodyPr>
          <a:lstStyle/>
          <a:p>
            <a:r>
              <a:rPr kumimoji="1" lang="ja-JP" altLang="en-US" dirty="0" smtClean="0"/>
              <a:t>生物である条件１：細胞からできている</a:t>
            </a:r>
            <a:endParaRPr kumimoji="1" lang="en-US" altLang="ja-JP" dirty="0" smtClean="0"/>
          </a:p>
          <a:p>
            <a:pPr lvl="1"/>
            <a:r>
              <a:rPr kumimoji="1" lang="ja-JP" altLang="en-US" dirty="0" smtClean="0"/>
              <a:t>なぜ？</a:t>
            </a:r>
            <a:endParaRPr kumimoji="1" lang="en-US" altLang="ja-JP" dirty="0" smtClean="0"/>
          </a:p>
          <a:p>
            <a:pPr lvl="2"/>
            <a:r>
              <a:rPr lang="ja-JP" altLang="en-US" dirty="0"/>
              <a:t>どう</a:t>
            </a:r>
            <a:r>
              <a:rPr lang="ja-JP" altLang="en-US" dirty="0" smtClean="0"/>
              <a:t>いう言葉が思い浮かぶ？（自由にどうぞ）</a:t>
            </a:r>
            <a:endParaRPr lang="en-US" altLang="ja-JP" dirty="0" smtClean="0"/>
          </a:p>
          <a:p>
            <a:pPr lvl="4"/>
            <a:r>
              <a:rPr kumimoji="1" lang="ja-JP" altLang="en-US" dirty="0" smtClean="0"/>
              <a:t>細胞だから生物なのか？という逆の視点もあるよね</a:t>
            </a:r>
            <a:endParaRPr kumimoji="1" lang="en-US" altLang="ja-JP" dirty="0" smtClean="0"/>
          </a:p>
          <a:p>
            <a:pPr lvl="2"/>
            <a:r>
              <a:rPr lang="ja-JP" altLang="en-US" dirty="0" smtClean="0"/>
              <a:t>⇒細胞は分裂の単位だから</a:t>
            </a:r>
            <a:r>
              <a:rPr lang="en-US" altLang="ja-JP" dirty="0" smtClean="0"/>
              <a:t/>
            </a:r>
            <a:br>
              <a:rPr lang="en-US" altLang="ja-JP" dirty="0" smtClean="0"/>
            </a:br>
            <a:r>
              <a:rPr lang="en-US" altLang="ja-JP" dirty="0" smtClean="0"/>
              <a:t>		</a:t>
            </a:r>
            <a:r>
              <a:rPr lang="ja-JP" altLang="en-US" dirty="0" smtClean="0"/>
              <a:t>○細胞分裂　⇔　</a:t>
            </a:r>
            <a:r>
              <a:rPr lang="en-US" altLang="ja-JP" dirty="0" smtClean="0"/>
              <a:t>×</a:t>
            </a:r>
            <a:r>
              <a:rPr lang="ja-JP" altLang="en-US" dirty="0" smtClean="0"/>
              <a:t>個体分裂</a:t>
            </a:r>
            <a:endParaRPr lang="en-US" altLang="ja-JP" dirty="0" smtClean="0"/>
          </a:p>
          <a:p>
            <a:pPr lvl="3"/>
            <a:r>
              <a:rPr lang="ja-JP" altLang="en-US" dirty="0" smtClean="0"/>
              <a:t>今は５０兆個だけど</a:t>
            </a:r>
            <a:r>
              <a:rPr lang="ja-JP" altLang="en-US" dirty="0"/>
              <a:t>みんな元は１つの細胞</a:t>
            </a:r>
            <a:r>
              <a:rPr lang="ja-JP" altLang="en-US" dirty="0" smtClean="0"/>
              <a:t>だった</a:t>
            </a:r>
            <a:endParaRPr lang="en-US" altLang="ja-JP" dirty="0" smtClean="0"/>
          </a:p>
          <a:p>
            <a:pPr lvl="4"/>
            <a:r>
              <a:rPr kumimoji="1" lang="ja-JP" altLang="en-US" dirty="0" smtClean="0"/>
              <a:t>それ以外のものが単位となることはない</a:t>
            </a:r>
            <a:endParaRPr kumimoji="1" lang="en-US" altLang="ja-JP" dirty="0" smtClean="0"/>
          </a:p>
          <a:p>
            <a:pPr lvl="3"/>
            <a:r>
              <a:rPr lang="ja-JP" altLang="en-US" dirty="0"/>
              <a:t>増えて</a:t>
            </a:r>
            <a:r>
              <a:rPr lang="ja-JP" altLang="en-US" dirty="0" smtClean="0"/>
              <a:t>いく最小の単位</a:t>
            </a:r>
            <a:endParaRPr lang="en-US" altLang="ja-JP" dirty="0" smtClean="0"/>
          </a:p>
          <a:p>
            <a:pPr lvl="2"/>
            <a:r>
              <a:rPr lang="ja-JP" altLang="en-US" dirty="0" smtClean="0"/>
              <a:t>分裂の前提：倍化、複製</a:t>
            </a:r>
            <a:r>
              <a:rPr lang="en-US" altLang="ja-JP" dirty="0" smtClean="0"/>
              <a:t/>
            </a:r>
            <a:br>
              <a:rPr lang="en-US" altLang="ja-JP" dirty="0" smtClean="0"/>
            </a:br>
            <a:r>
              <a:rPr lang="ja-JP" altLang="en-US" dirty="0" smtClean="0"/>
              <a:t>⇒</a:t>
            </a:r>
            <a:r>
              <a:rPr lang="ja-JP" altLang="en-US" u="sng" dirty="0" smtClean="0"/>
              <a:t>ＤＮＡは細胞内にあって、自己複製能力がある</a:t>
            </a:r>
            <a:r>
              <a:rPr lang="en-US" altLang="ja-JP" dirty="0" smtClean="0"/>
              <a:t/>
            </a:r>
            <a:br>
              <a:rPr lang="en-US" altLang="ja-JP" dirty="0" smtClean="0"/>
            </a:br>
            <a:r>
              <a:rPr lang="ja-JP" altLang="en-US" dirty="0" smtClean="0"/>
              <a:t>　ＤＮＡを持たない細胞はない（＝分裂不可）</a:t>
            </a:r>
            <a:r>
              <a:rPr lang="en-US" altLang="ja-JP" dirty="0"/>
              <a:t/>
            </a:r>
            <a:br>
              <a:rPr lang="en-US" altLang="ja-JP" dirty="0"/>
            </a:br>
            <a:r>
              <a:rPr lang="ja-JP" altLang="en-US" dirty="0" smtClean="0"/>
              <a:t>（外から何かが入ってきて倍化するわけではない）</a:t>
            </a:r>
            <a:endParaRPr lang="en-US" altLang="ja-JP" dirty="0" smtClean="0"/>
          </a:p>
          <a:p>
            <a:pPr lvl="1"/>
            <a:r>
              <a:rPr lang="ja-JP" altLang="en-US" dirty="0" smtClean="0"/>
              <a:t>⇒ならばＤＮＡを持たないものは非生物？</a:t>
            </a:r>
            <a:endParaRPr lang="en-US" altLang="ja-JP" dirty="0" smtClean="0"/>
          </a:p>
        </p:txBody>
      </p:sp>
    </p:spTree>
    <p:extLst>
      <p:ext uri="{BB962C8B-B14F-4D97-AF65-F5344CB8AC3E}">
        <p14:creationId xmlns:p14="http://schemas.microsoft.com/office/powerpoint/2010/main" val="24670987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476672"/>
            <a:ext cx="8229600" cy="5649491"/>
          </a:xfrm>
        </p:spPr>
        <p:txBody>
          <a:bodyPr>
            <a:normAutofit/>
          </a:bodyPr>
          <a:lstStyle/>
          <a:p>
            <a:pPr lvl="1"/>
            <a:r>
              <a:rPr kumimoji="1" lang="ja-JP" altLang="en-US" dirty="0" smtClean="0"/>
              <a:t>病気の原因となるウイルス</a:t>
            </a:r>
            <a:r>
              <a:rPr lang="en-US" altLang="ja-JP" dirty="0"/>
              <a:t/>
            </a:r>
            <a:br>
              <a:rPr lang="en-US" altLang="ja-JP" dirty="0"/>
            </a:br>
            <a:r>
              <a:rPr lang="ja-JP" altLang="en-US" dirty="0" smtClean="0"/>
              <a:t>インフルエンザ、麻疹（はしか）</a:t>
            </a:r>
            <a:r>
              <a:rPr lang="ja-JP" altLang="en-US" dirty="0"/>
              <a:t>、</a:t>
            </a:r>
            <a:r>
              <a:rPr kumimoji="1" lang="ja-JP" altLang="en-US" dirty="0" smtClean="0"/>
              <a:t>ウイルス性肝炎</a:t>
            </a:r>
            <a:r>
              <a:rPr lang="ja-JP" altLang="en-US" dirty="0"/>
              <a:t>、</a:t>
            </a:r>
            <a:r>
              <a:rPr lang="ja-JP" altLang="en-US" dirty="0" smtClean="0"/>
              <a:t>百日咳　</a:t>
            </a:r>
            <a:r>
              <a:rPr lang="en-US" altLang="ja-JP" dirty="0" smtClean="0"/>
              <a:t>etc…</a:t>
            </a:r>
          </a:p>
          <a:p>
            <a:pPr lvl="1"/>
            <a:r>
              <a:rPr kumimoji="1" lang="ja-JP" altLang="en-US" dirty="0" smtClean="0"/>
              <a:t>ウイルス：タンパク質の殻の中にＤＮＡが納まっている（＝タンパク質と核酸の２種類）</a:t>
            </a:r>
            <a:endParaRPr kumimoji="1" lang="en-US" altLang="ja-JP" dirty="0" smtClean="0"/>
          </a:p>
          <a:p>
            <a:pPr lvl="2"/>
            <a:r>
              <a:rPr lang="ja-JP" altLang="en-US" dirty="0" smtClean="0"/>
              <a:t>つまり、リン脂質二重層ではないから生物ではない</a:t>
            </a:r>
            <a:endParaRPr lang="en-US" altLang="ja-JP" dirty="0" smtClean="0"/>
          </a:p>
          <a:p>
            <a:pPr lvl="1"/>
            <a:r>
              <a:rPr kumimoji="1" lang="ja-JP" altLang="en-US" u="sng" dirty="0" smtClean="0"/>
              <a:t>ウイルスは分子であって生物ではない</a:t>
            </a:r>
            <a:endParaRPr kumimoji="1" lang="en-US" altLang="ja-JP" u="sng" dirty="0" smtClean="0"/>
          </a:p>
          <a:p>
            <a:pPr lvl="2"/>
            <a:r>
              <a:rPr lang="ja-JP" altLang="en-US" dirty="0" smtClean="0"/>
              <a:t>生物の定義にウイルスを外す条件を入れる</a:t>
            </a:r>
            <a:endParaRPr lang="en-US" altLang="ja-JP" dirty="0"/>
          </a:p>
          <a:p>
            <a:pPr lvl="2"/>
            <a:r>
              <a:rPr lang="ja-JP" altLang="en-US" dirty="0" smtClean="0"/>
              <a:t>生物の定義に当てはまらないからウイルスは生物ではない</a:t>
            </a:r>
            <a:endParaRPr lang="en-US" altLang="ja-JP" dirty="0" smtClean="0"/>
          </a:p>
          <a:p>
            <a:pPr lvl="1"/>
            <a:r>
              <a:rPr lang="ja-JP" altLang="en-US" dirty="0" smtClean="0"/>
              <a:t>⇒つまり循環論になってる</a:t>
            </a:r>
            <a:endParaRPr lang="en-US" altLang="ja-JP" dirty="0" smtClean="0"/>
          </a:p>
        </p:txBody>
      </p:sp>
    </p:spTree>
    <p:extLst>
      <p:ext uri="{BB962C8B-B14F-4D97-AF65-F5344CB8AC3E}">
        <p14:creationId xmlns:p14="http://schemas.microsoft.com/office/powerpoint/2010/main" val="32925185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476672"/>
            <a:ext cx="8229600" cy="5649491"/>
          </a:xfrm>
        </p:spPr>
        <p:txBody>
          <a:bodyPr>
            <a:normAutofit/>
          </a:bodyPr>
          <a:lstStyle/>
          <a:p>
            <a:r>
              <a:rPr kumimoji="1" lang="ja-JP" altLang="en-US" dirty="0" smtClean="0"/>
              <a:t>分子遺伝学（</a:t>
            </a:r>
            <a:r>
              <a:rPr kumimoji="1" lang="en-US" altLang="ja-JP" dirty="0" err="1" smtClean="0"/>
              <a:t>T.A.Brown</a:t>
            </a:r>
            <a:r>
              <a:rPr kumimoji="1" lang="ja-JP" altLang="en-US" dirty="0" smtClean="0"/>
              <a:t>著）</a:t>
            </a:r>
            <a:endParaRPr kumimoji="1" lang="en-US" altLang="ja-JP" dirty="0" smtClean="0"/>
          </a:p>
          <a:p>
            <a:pPr lvl="1"/>
            <a:r>
              <a:rPr lang="ja-JP" altLang="en-US" dirty="0" smtClean="0"/>
              <a:t>ウイルス：生命の最も単純な形</a:t>
            </a:r>
            <a:endParaRPr lang="en-US" altLang="ja-JP" dirty="0" smtClean="0"/>
          </a:p>
          <a:p>
            <a:pPr lvl="2"/>
            <a:r>
              <a:rPr kumimoji="1" lang="ja-JP" altLang="en-US" dirty="0" smtClean="0"/>
              <a:t>つまり、生物だと言っている</a:t>
            </a:r>
            <a:endParaRPr lang="en-US" altLang="ja-JP" dirty="0"/>
          </a:p>
          <a:p>
            <a:pPr lvl="2"/>
            <a:endParaRPr kumimoji="1" lang="en-US" altLang="ja-JP" dirty="0" smtClean="0"/>
          </a:p>
          <a:p>
            <a:pPr lvl="2"/>
            <a:endParaRPr lang="en-US" altLang="ja-JP" dirty="0"/>
          </a:p>
          <a:p>
            <a:pPr marL="0" indent="0">
              <a:buNone/>
            </a:pPr>
            <a:endParaRPr lang="en-US" altLang="ja-JP" dirty="0"/>
          </a:p>
          <a:p>
            <a:pPr marL="0" indent="0">
              <a:buNone/>
            </a:pPr>
            <a:r>
              <a:rPr kumimoji="1" lang="en-US" altLang="ja-JP" dirty="0" smtClean="0"/>
              <a:t>	</a:t>
            </a:r>
            <a:r>
              <a:rPr kumimoji="1" lang="ja-JP" altLang="en-US" dirty="0" smtClean="0"/>
              <a:t>前半終了：まとめ</a:t>
            </a:r>
            <a:endParaRPr kumimoji="1" lang="en-US" altLang="ja-JP" dirty="0" smtClean="0"/>
          </a:p>
          <a:p>
            <a:pPr marL="0" indent="0">
              <a:buNone/>
            </a:pPr>
            <a:endParaRPr lang="en-US" altLang="ja-JP" dirty="0"/>
          </a:p>
          <a:p>
            <a:pPr marL="0" indent="0">
              <a:buNone/>
            </a:pPr>
            <a:r>
              <a:rPr kumimoji="1" lang="ja-JP" altLang="en-US" dirty="0" smtClean="0"/>
              <a:t>どうせいっち</a:t>
            </a:r>
            <a:r>
              <a:rPr kumimoji="1" lang="ja-JP" altLang="en-US" dirty="0" err="1" smtClean="0"/>
              <a:t>ゅうねん</a:t>
            </a:r>
            <a:r>
              <a:rPr kumimoji="1" lang="ja-JP" altLang="en-US" dirty="0" smtClean="0"/>
              <a:t>、ということで見方を変えよう。</a:t>
            </a:r>
            <a:endParaRPr kumimoji="1" lang="en-US" altLang="ja-JP" dirty="0" smtClean="0"/>
          </a:p>
        </p:txBody>
      </p:sp>
    </p:spTree>
    <p:extLst>
      <p:ext uri="{BB962C8B-B14F-4D97-AF65-F5344CB8AC3E}">
        <p14:creationId xmlns:p14="http://schemas.microsoft.com/office/powerpoint/2010/main" val="32925185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476672"/>
            <a:ext cx="8229600" cy="5649491"/>
          </a:xfrm>
        </p:spPr>
        <p:txBody>
          <a:bodyPr>
            <a:normAutofit/>
          </a:bodyPr>
          <a:lstStyle/>
          <a:p>
            <a:r>
              <a:rPr kumimoji="1" lang="ja-JP" altLang="en-US" dirty="0" smtClean="0"/>
              <a:t>日頃、生物に近いところで暮らしている人がどう考えているか？（その１）</a:t>
            </a:r>
            <a:endParaRPr kumimoji="1" lang="en-US" altLang="ja-JP" dirty="0" smtClean="0"/>
          </a:p>
          <a:p>
            <a:pPr lvl="1"/>
            <a:r>
              <a:rPr lang="ja-JP" altLang="en-US" dirty="0" smtClean="0"/>
              <a:t>池谷裕二</a:t>
            </a:r>
            <a:endParaRPr lang="en-US" altLang="ja-JP" dirty="0" smtClean="0"/>
          </a:p>
          <a:p>
            <a:pPr lvl="2"/>
            <a:r>
              <a:rPr lang="ja-JP" altLang="en-US" dirty="0"/>
              <a:t>神経</a:t>
            </a:r>
            <a:r>
              <a:rPr lang="ja-JP" altLang="en-US" dirty="0" smtClean="0"/>
              <a:t>細胞間の相互作用を研究</a:t>
            </a:r>
            <a:endParaRPr lang="en-US" altLang="ja-JP" dirty="0" smtClean="0"/>
          </a:p>
          <a:p>
            <a:pPr lvl="3"/>
            <a:r>
              <a:rPr lang="ja-JP" altLang="en-US" dirty="0"/>
              <a:t>隣の人</a:t>
            </a:r>
            <a:r>
              <a:rPr lang="ja-JP" altLang="en-US" dirty="0" smtClean="0"/>
              <a:t>が高度な人工知能を備えた精巧なアンドロイドでないと断言できる理由、根拠は？</a:t>
            </a:r>
            <a:endParaRPr lang="en-US" altLang="ja-JP" dirty="0" smtClean="0"/>
          </a:p>
          <a:p>
            <a:pPr lvl="3"/>
            <a:endParaRPr lang="en-US" altLang="ja-JP" dirty="0"/>
          </a:p>
          <a:p>
            <a:pPr lvl="2"/>
            <a:r>
              <a:rPr lang="ja-JP" altLang="en-US" dirty="0" smtClean="0"/>
              <a:t>先週の話：自分が人工知能を開発</a:t>
            </a:r>
            <a:r>
              <a:rPr lang="en-US" altLang="ja-JP" dirty="0" smtClean="0"/>
              <a:t/>
            </a:r>
            <a:br>
              <a:rPr lang="en-US" altLang="ja-JP" dirty="0" smtClean="0"/>
            </a:br>
            <a:r>
              <a:rPr lang="ja-JP" altLang="en-US" dirty="0" smtClean="0"/>
              <a:t>⇒出来栄えの評価方法は？</a:t>
            </a:r>
            <a:endParaRPr lang="en-US" altLang="ja-JP" dirty="0" smtClean="0"/>
          </a:p>
          <a:p>
            <a:pPr lvl="3"/>
            <a:r>
              <a:rPr lang="ja-JP" altLang="en-US" dirty="0" smtClean="0"/>
              <a:t>ついたてをたてて向かいにいる人</a:t>
            </a:r>
            <a:r>
              <a:rPr lang="en-US" altLang="ja-JP" dirty="0" smtClean="0"/>
              <a:t>or</a:t>
            </a:r>
            <a:r>
              <a:rPr lang="ja-JP" altLang="en-US" dirty="0"/>
              <a:t>人工</a:t>
            </a:r>
            <a:r>
              <a:rPr lang="ja-JP" altLang="en-US" dirty="0" smtClean="0"/>
              <a:t>知能と話す</a:t>
            </a:r>
            <a:r>
              <a:rPr lang="en-US" altLang="ja-JP" dirty="0" smtClean="0"/>
              <a:t/>
            </a:r>
            <a:br>
              <a:rPr lang="en-US" altLang="ja-JP" dirty="0" smtClean="0"/>
            </a:br>
            <a:r>
              <a:rPr lang="ja-JP" altLang="en-US" dirty="0" smtClean="0"/>
              <a:t>そこで機械か人か区別がつかない</a:t>
            </a:r>
            <a:r>
              <a:rPr lang="en-US" altLang="ja-JP" dirty="0"/>
              <a:t/>
            </a:r>
            <a:br>
              <a:rPr lang="en-US" altLang="ja-JP" dirty="0"/>
            </a:br>
            <a:r>
              <a:rPr lang="ja-JP" altLang="en-US" dirty="0" smtClean="0"/>
              <a:t>⇒もはや生物じゃないか</a:t>
            </a:r>
            <a:endParaRPr lang="en-US" altLang="ja-JP" dirty="0" smtClean="0"/>
          </a:p>
          <a:p>
            <a:pPr lvl="1"/>
            <a:r>
              <a:rPr lang="ja-JP" altLang="en-US" dirty="0" smtClean="0"/>
              <a:t>⇒自分が生命と感じれば、それが、生命</a:t>
            </a:r>
            <a:endParaRPr lang="en-US" altLang="ja-JP" dirty="0" smtClean="0"/>
          </a:p>
        </p:txBody>
      </p:sp>
      <p:sp>
        <p:nvSpPr>
          <p:cNvPr id="2" name="テキスト ボックス 1"/>
          <p:cNvSpPr txBox="1"/>
          <p:nvPr/>
        </p:nvSpPr>
        <p:spPr>
          <a:xfrm>
            <a:off x="3491880" y="1556792"/>
            <a:ext cx="3096344" cy="369332"/>
          </a:xfrm>
          <a:prstGeom prst="rect">
            <a:avLst/>
          </a:prstGeom>
          <a:noFill/>
        </p:spPr>
        <p:txBody>
          <a:bodyPr wrap="square" rtlCol="0">
            <a:spAutoFit/>
          </a:bodyPr>
          <a:lstStyle/>
          <a:p>
            <a:r>
              <a:rPr kumimoji="1" lang="en-US" altLang="ja-JP" dirty="0" smtClean="0"/>
              <a:t>http://gaya.jp/ikegaya.htm</a:t>
            </a:r>
            <a:endParaRPr kumimoji="1" lang="ja-JP" altLang="en-US" dirty="0"/>
          </a:p>
        </p:txBody>
      </p:sp>
    </p:spTree>
    <p:extLst>
      <p:ext uri="{BB962C8B-B14F-4D97-AF65-F5344CB8AC3E}">
        <p14:creationId xmlns:p14="http://schemas.microsoft.com/office/powerpoint/2010/main" val="14345615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476672"/>
            <a:ext cx="8229600" cy="5649491"/>
          </a:xfrm>
        </p:spPr>
        <p:txBody>
          <a:bodyPr>
            <a:normAutofit/>
          </a:bodyPr>
          <a:lstStyle/>
          <a:p>
            <a:r>
              <a:rPr kumimoji="1" lang="ja-JP" altLang="en-US" dirty="0" smtClean="0"/>
              <a:t>唯脳論</a:t>
            </a:r>
            <a:r>
              <a:rPr lang="en-US" altLang="ja-JP" dirty="0"/>
              <a:t/>
            </a:r>
            <a:br>
              <a:rPr lang="en-US" altLang="ja-JP" dirty="0"/>
            </a:br>
            <a:r>
              <a:rPr lang="en-US" altLang="ja-JP" dirty="0" smtClean="0"/>
              <a:t>	</a:t>
            </a:r>
            <a:r>
              <a:rPr kumimoji="1" lang="ja-JP" altLang="en-US" dirty="0" smtClean="0"/>
              <a:t>観念論　⇔　唯物論</a:t>
            </a:r>
            <a:r>
              <a:rPr kumimoji="1" lang="en-US" altLang="ja-JP" dirty="0" smtClean="0"/>
              <a:t/>
            </a:r>
            <a:br>
              <a:rPr kumimoji="1" lang="en-US" altLang="ja-JP" dirty="0" smtClean="0"/>
            </a:br>
            <a:endParaRPr kumimoji="1" lang="en-US" altLang="ja-JP" dirty="0" smtClean="0"/>
          </a:p>
          <a:p>
            <a:r>
              <a:rPr lang="ja-JP" altLang="en-US" dirty="0"/>
              <a:t>不確定性</a:t>
            </a:r>
            <a:r>
              <a:rPr lang="ja-JP" altLang="en-US" dirty="0" smtClean="0"/>
              <a:t>原理</a:t>
            </a:r>
            <a:r>
              <a:rPr lang="en-US" altLang="ja-JP" dirty="0" smtClean="0"/>
              <a:t/>
            </a:r>
            <a:br>
              <a:rPr lang="en-US" altLang="ja-JP" dirty="0" smtClean="0"/>
            </a:br>
            <a:r>
              <a:rPr lang="en-US" altLang="ja-JP" dirty="0" smtClean="0"/>
              <a:t>	</a:t>
            </a:r>
            <a:r>
              <a:rPr lang="ja-JP" altLang="en-US" dirty="0" smtClean="0"/>
              <a:t>ヒトが観察するまで決定されない</a:t>
            </a:r>
            <a:r>
              <a:rPr lang="en-US" altLang="ja-JP" dirty="0" smtClean="0"/>
              <a:t/>
            </a:r>
            <a:br>
              <a:rPr lang="en-US" altLang="ja-JP" dirty="0" smtClean="0"/>
            </a:br>
            <a:endParaRPr lang="en-US" altLang="ja-JP" dirty="0" smtClean="0"/>
          </a:p>
          <a:p>
            <a:r>
              <a:rPr lang="ja-JP" altLang="en-US" dirty="0" smtClean="0"/>
              <a:t>般若心経</a:t>
            </a:r>
            <a:r>
              <a:rPr lang="en-US" altLang="ja-JP" dirty="0" smtClean="0"/>
              <a:t/>
            </a:r>
            <a:br>
              <a:rPr lang="en-US" altLang="ja-JP" dirty="0" smtClean="0"/>
            </a:br>
            <a:r>
              <a:rPr lang="en-US" altLang="ja-JP" dirty="0" smtClean="0"/>
              <a:t>	</a:t>
            </a:r>
            <a:r>
              <a:rPr lang="ja-JP" altLang="en-US" dirty="0" smtClean="0"/>
              <a:t>色即是空　空即是色　受想行識</a:t>
            </a:r>
            <a:endParaRPr lang="en-US" altLang="ja-JP" dirty="0"/>
          </a:p>
          <a:p>
            <a:pPr lvl="3"/>
            <a:r>
              <a:rPr lang="ja-JP" altLang="en-US" dirty="0" smtClean="0"/>
              <a:t>この世の中には実態などなにもない。自分たちが生きた観察の結果としてそこにあると思っているだけ</a:t>
            </a:r>
            <a:endParaRPr lang="en-US" altLang="ja-JP" dirty="0" smtClean="0"/>
          </a:p>
        </p:txBody>
      </p:sp>
    </p:spTree>
    <p:extLst>
      <p:ext uri="{BB962C8B-B14F-4D97-AF65-F5344CB8AC3E}">
        <p14:creationId xmlns:p14="http://schemas.microsoft.com/office/powerpoint/2010/main" val="14345615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476672"/>
            <a:ext cx="8229600" cy="5649491"/>
          </a:xfrm>
        </p:spPr>
        <p:txBody>
          <a:bodyPr>
            <a:normAutofit/>
          </a:bodyPr>
          <a:lstStyle/>
          <a:p>
            <a:r>
              <a:rPr lang="ja-JP" altLang="en-US" dirty="0"/>
              <a:t>日頃、生物に近いところで暮らしている人がどう考えているか</a:t>
            </a:r>
            <a:r>
              <a:rPr lang="ja-JP" altLang="en-US" dirty="0" smtClean="0"/>
              <a:t>？（その２）</a:t>
            </a:r>
            <a:endParaRPr lang="en-US" altLang="ja-JP" dirty="0" smtClean="0"/>
          </a:p>
          <a:p>
            <a:pPr lvl="1"/>
            <a:r>
              <a:rPr lang="ja-JP" altLang="en-US" dirty="0"/>
              <a:t>福岡</a:t>
            </a:r>
            <a:r>
              <a:rPr lang="ja-JP" altLang="en-US" dirty="0" smtClean="0"/>
              <a:t>伸一</a:t>
            </a:r>
            <a:endParaRPr lang="en-US" altLang="ja-JP" dirty="0" smtClean="0"/>
          </a:p>
          <a:p>
            <a:pPr lvl="2"/>
            <a:r>
              <a:rPr lang="ja-JP" altLang="en-US" dirty="0"/>
              <a:t>分子生物</a:t>
            </a:r>
            <a:r>
              <a:rPr lang="ja-JP" altLang="en-US" dirty="0" smtClean="0"/>
              <a:t>学者</a:t>
            </a:r>
            <a:endParaRPr lang="en-US" altLang="ja-JP" dirty="0" smtClean="0"/>
          </a:p>
          <a:p>
            <a:pPr lvl="2"/>
            <a:r>
              <a:rPr lang="ja-JP" altLang="en-US" dirty="0" smtClean="0"/>
              <a:t>生命とは動的平衡の流れである</a:t>
            </a:r>
            <a:endParaRPr lang="en-US" altLang="ja-JP" dirty="0"/>
          </a:p>
          <a:p>
            <a:pPr lvl="3"/>
            <a:r>
              <a:rPr lang="ja-JP" altLang="en-US" dirty="0" smtClean="0"/>
              <a:t>自分たちをかたどっている分子、原子は入れ代り立ち代わり</a:t>
            </a:r>
            <a:r>
              <a:rPr lang="en-US" altLang="ja-JP" dirty="0" smtClean="0"/>
              <a:t/>
            </a:r>
            <a:br>
              <a:rPr lang="en-US" altLang="ja-JP" dirty="0" smtClean="0"/>
            </a:br>
            <a:r>
              <a:rPr lang="ja-JP" altLang="en-US" dirty="0" smtClean="0"/>
              <a:t>１年前の自分と同じ分子、原子はない。</a:t>
            </a:r>
            <a:endParaRPr lang="en-US" altLang="ja-JP" dirty="0" smtClean="0"/>
          </a:p>
        </p:txBody>
      </p:sp>
    </p:spTree>
    <p:extLst>
      <p:ext uri="{BB962C8B-B14F-4D97-AF65-F5344CB8AC3E}">
        <p14:creationId xmlns:p14="http://schemas.microsoft.com/office/powerpoint/2010/main" val="14345615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476672"/>
            <a:ext cx="8229600" cy="5649491"/>
          </a:xfrm>
        </p:spPr>
        <p:txBody>
          <a:bodyPr>
            <a:normAutofit/>
          </a:bodyPr>
          <a:lstStyle/>
          <a:p>
            <a:r>
              <a:rPr lang="ja-JP" altLang="en-US" dirty="0"/>
              <a:t>日頃、生物に近いところで暮らしている人がどう考えているか</a:t>
            </a:r>
            <a:r>
              <a:rPr lang="ja-JP" altLang="en-US" dirty="0" smtClean="0"/>
              <a:t>？（その３）</a:t>
            </a:r>
            <a:endParaRPr lang="en-US" altLang="ja-JP" dirty="0" smtClean="0"/>
          </a:p>
          <a:p>
            <a:pPr lvl="1"/>
            <a:r>
              <a:rPr lang="en-US" altLang="ja-JP" dirty="0" smtClean="0"/>
              <a:t>Richard Dawkins</a:t>
            </a:r>
          </a:p>
          <a:p>
            <a:pPr lvl="2"/>
            <a:r>
              <a:rPr lang="ja-JP" altLang="en-US" dirty="0"/>
              <a:t>動物行動</a:t>
            </a:r>
            <a:r>
              <a:rPr lang="ja-JP" altLang="en-US" dirty="0" smtClean="0"/>
              <a:t>学者</a:t>
            </a:r>
            <a:endParaRPr lang="en-US" altLang="ja-JP" dirty="0" smtClean="0"/>
          </a:p>
          <a:p>
            <a:pPr lvl="2"/>
            <a:r>
              <a:rPr lang="ja-JP" altLang="en-US" dirty="0" smtClean="0"/>
              <a:t>生物の定義：</a:t>
            </a:r>
            <a:r>
              <a:rPr lang="en-US" altLang="ja-JP" dirty="0" smtClean="0"/>
              <a:t/>
            </a:r>
            <a:br>
              <a:rPr lang="en-US" altLang="ja-JP" dirty="0" smtClean="0"/>
            </a:br>
            <a:r>
              <a:rPr lang="ja-JP" altLang="en-US" dirty="0" smtClean="0"/>
              <a:t>核酸（ＤＮＡおよびＲＮＡ）を自己複製子とするもの</a:t>
            </a:r>
            <a:endParaRPr lang="en-US" altLang="ja-JP" dirty="0" smtClean="0"/>
          </a:p>
          <a:p>
            <a:pPr lvl="3"/>
            <a:r>
              <a:rPr lang="ja-JP" altLang="en-US" dirty="0"/>
              <a:t>細胞</a:t>
            </a:r>
            <a:r>
              <a:rPr lang="ja-JP" altLang="en-US" dirty="0" smtClean="0"/>
              <a:t>や個体は自己複製（＝遺伝子）の乗り物（入れ物）</a:t>
            </a:r>
            <a:endParaRPr lang="en-US" altLang="ja-JP" dirty="0" smtClean="0"/>
          </a:p>
          <a:p>
            <a:pPr lvl="2"/>
            <a:r>
              <a:rPr lang="ja-JP" altLang="en-US" dirty="0" smtClean="0"/>
              <a:t>生物の個体の関係で、母親は自分の子供を１００％確信できるけど、子どもは母親を確信できない</a:t>
            </a:r>
            <a:r>
              <a:rPr lang="en-US" altLang="ja-JP" dirty="0" smtClean="0"/>
              <a:t/>
            </a:r>
            <a:br>
              <a:rPr lang="en-US" altLang="ja-JP" dirty="0" smtClean="0"/>
            </a:br>
            <a:r>
              <a:rPr lang="ja-JP" altLang="en-US" dirty="0" smtClean="0"/>
              <a:t>⇒行動に反映される</a:t>
            </a:r>
            <a:endParaRPr lang="en-US" altLang="ja-JP" dirty="0" smtClean="0"/>
          </a:p>
        </p:txBody>
      </p:sp>
    </p:spTree>
    <p:extLst>
      <p:ext uri="{BB962C8B-B14F-4D97-AF65-F5344CB8AC3E}">
        <p14:creationId xmlns:p14="http://schemas.microsoft.com/office/powerpoint/2010/main" val="23801953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476672"/>
            <a:ext cx="8229600" cy="5649491"/>
          </a:xfrm>
        </p:spPr>
        <p:txBody>
          <a:bodyPr>
            <a:normAutofit/>
          </a:bodyPr>
          <a:lstStyle/>
          <a:p>
            <a:r>
              <a:rPr lang="ja-JP" altLang="en-US" dirty="0"/>
              <a:t>日頃、生物に近いところで暮らしている人がどう考えているか</a:t>
            </a:r>
            <a:r>
              <a:rPr lang="ja-JP" altLang="en-US" dirty="0" smtClean="0"/>
              <a:t>？（その４）</a:t>
            </a:r>
            <a:endParaRPr lang="en-US" altLang="ja-JP" dirty="0" smtClean="0"/>
          </a:p>
          <a:p>
            <a:pPr lvl="1"/>
            <a:r>
              <a:rPr lang="ja-JP" altLang="en-US" dirty="0" smtClean="0"/>
              <a:t>ジェームス・ワトソン</a:t>
            </a:r>
            <a:endParaRPr lang="en-US" altLang="ja-JP" dirty="0" smtClean="0"/>
          </a:p>
          <a:p>
            <a:pPr lvl="2"/>
            <a:r>
              <a:rPr lang="ja-JP" altLang="en-US" dirty="0"/>
              <a:t>分子</a:t>
            </a:r>
            <a:r>
              <a:rPr lang="ja-JP" altLang="en-US" dirty="0" smtClean="0"/>
              <a:t>生物学の中心</a:t>
            </a:r>
            <a:endParaRPr lang="en-US" altLang="ja-JP" dirty="0" smtClean="0"/>
          </a:p>
          <a:p>
            <a:pPr lvl="2"/>
            <a:r>
              <a:rPr lang="ja-JP" altLang="en-US" dirty="0"/>
              <a:t>生命</a:t>
            </a:r>
            <a:r>
              <a:rPr lang="ja-JP" altLang="en-US" dirty="0" smtClean="0"/>
              <a:t>の本質</a:t>
            </a:r>
            <a:endParaRPr lang="en-US" altLang="ja-JP" dirty="0" smtClean="0"/>
          </a:p>
          <a:p>
            <a:pPr lvl="3"/>
            <a:r>
              <a:rPr lang="ja-JP" altLang="en-US" dirty="0"/>
              <a:t>複雑</a:t>
            </a:r>
            <a:r>
              <a:rPr lang="ja-JP" altLang="en-US" dirty="0" smtClean="0"/>
              <a:t>な化学反応であり、それ以上のものではない。</a:t>
            </a:r>
            <a:endParaRPr lang="en-US" altLang="ja-JP" dirty="0" smtClean="0"/>
          </a:p>
          <a:p>
            <a:pPr lvl="2"/>
            <a:r>
              <a:rPr lang="ja-JP" altLang="en-US" dirty="0"/>
              <a:t>自分という</a:t>
            </a:r>
            <a:r>
              <a:rPr lang="ja-JP" altLang="en-US" dirty="0" smtClean="0"/>
              <a:t>人間</a:t>
            </a:r>
            <a:endParaRPr lang="en-US" altLang="ja-JP" dirty="0" smtClean="0"/>
          </a:p>
          <a:p>
            <a:pPr lvl="3"/>
            <a:r>
              <a:rPr lang="ja-JP" altLang="en-US" dirty="0" smtClean="0"/>
              <a:t>遺伝子</a:t>
            </a:r>
            <a:r>
              <a:rPr lang="ja-JP" altLang="en-US" dirty="0"/>
              <a:t>と</a:t>
            </a:r>
            <a:r>
              <a:rPr lang="ja-JP" altLang="en-US" dirty="0" smtClean="0"/>
              <a:t>いうサイコロをでたらめに振った産物</a:t>
            </a:r>
            <a:endParaRPr lang="en-US" altLang="ja-JP" dirty="0" smtClean="0"/>
          </a:p>
        </p:txBody>
      </p:sp>
    </p:spTree>
    <p:extLst>
      <p:ext uri="{BB962C8B-B14F-4D97-AF65-F5344CB8AC3E}">
        <p14:creationId xmlns:p14="http://schemas.microsoft.com/office/powerpoint/2010/main" val="3150877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alpha val="50000"/>
          </a:schemeClr>
        </a:solidFill>
        <a:effectLst/>
      </p:bgPr>
    </p:bg>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476672"/>
            <a:ext cx="8229600" cy="5649491"/>
          </a:xfrm>
        </p:spPr>
        <p:txBody>
          <a:bodyPr>
            <a:normAutofit/>
          </a:bodyPr>
          <a:lstStyle/>
          <a:p>
            <a:r>
              <a:rPr kumimoji="1" lang="ja-JP" altLang="en-US" dirty="0" smtClean="0"/>
              <a:t>課題</a:t>
            </a:r>
            <a:r>
              <a:rPr lang="en-US" altLang="ja-JP" dirty="0"/>
              <a:t/>
            </a:r>
            <a:br>
              <a:rPr lang="en-US" altLang="ja-JP" dirty="0"/>
            </a:br>
            <a:r>
              <a:rPr lang="ja-JP" altLang="en-US" dirty="0" smtClean="0"/>
              <a:t>○</a:t>
            </a:r>
            <a:r>
              <a:rPr kumimoji="1" lang="ja-JP" altLang="en-US" dirty="0" smtClean="0"/>
              <a:t>４か月のうち、４冊のうち１冊を読む</a:t>
            </a:r>
            <a:r>
              <a:rPr kumimoji="1" lang="en-US" altLang="ja-JP" dirty="0" smtClean="0"/>
              <a:t/>
            </a:r>
            <a:br>
              <a:rPr kumimoji="1" lang="en-US" altLang="ja-JP" dirty="0" smtClean="0"/>
            </a:br>
            <a:r>
              <a:rPr kumimoji="1" lang="ja-JP" altLang="en-US" dirty="0" smtClean="0"/>
              <a:t>○５００字程度の感想文を提出</a:t>
            </a:r>
            <a:endParaRPr kumimoji="1" lang="en-US" altLang="ja-JP" dirty="0" smtClean="0"/>
          </a:p>
          <a:p>
            <a:pPr lvl="1"/>
            <a:r>
              <a:rPr lang="ja-JP" altLang="en-US" dirty="0" smtClean="0"/>
              <a:t>受講態度の項目で評価</a:t>
            </a:r>
            <a:endParaRPr kumimoji="1" lang="ja-JP" altLang="en-US" dirty="0"/>
          </a:p>
        </p:txBody>
      </p:sp>
    </p:spTree>
    <p:extLst>
      <p:ext uri="{BB962C8B-B14F-4D97-AF65-F5344CB8AC3E}">
        <p14:creationId xmlns:p14="http://schemas.microsoft.com/office/powerpoint/2010/main" val="12589500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476673"/>
            <a:ext cx="8229600" cy="3456384"/>
          </a:xfrm>
        </p:spPr>
        <p:txBody>
          <a:bodyPr>
            <a:normAutofit/>
          </a:bodyPr>
          <a:lstStyle/>
          <a:p>
            <a:r>
              <a:rPr lang="ja-JP" altLang="en-US" dirty="0" smtClean="0"/>
              <a:t>結論</a:t>
            </a:r>
            <a:endParaRPr lang="en-US" altLang="ja-JP" dirty="0" smtClean="0"/>
          </a:p>
          <a:p>
            <a:pPr lvl="1"/>
            <a:r>
              <a:rPr lang="ja-JP" altLang="en-US" dirty="0" smtClean="0"/>
              <a:t>生物の定義はできない</a:t>
            </a:r>
            <a:endParaRPr lang="en-US" altLang="ja-JP" dirty="0" smtClean="0"/>
          </a:p>
          <a:p>
            <a:pPr lvl="2"/>
            <a:r>
              <a:rPr lang="ja-JP" altLang="en-US" dirty="0" smtClean="0"/>
              <a:t>（たいていのことは）連続的</a:t>
            </a:r>
            <a:r>
              <a:rPr lang="ja-JP" altLang="en-US" dirty="0"/>
              <a:t>で</a:t>
            </a:r>
            <a:r>
              <a:rPr lang="ja-JP" altLang="en-US" dirty="0" smtClean="0"/>
              <a:t>ある</a:t>
            </a:r>
            <a:endParaRPr lang="en-US" altLang="ja-JP" dirty="0" smtClean="0"/>
          </a:p>
          <a:p>
            <a:pPr lvl="3"/>
            <a:r>
              <a:rPr lang="ja-JP" altLang="en-US" dirty="0" smtClean="0"/>
              <a:t>生物</a:t>
            </a:r>
            <a:r>
              <a:rPr lang="en-US" altLang="ja-JP" dirty="0" smtClean="0"/>
              <a:t>or</a:t>
            </a:r>
            <a:r>
              <a:rPr lang="ja-JP" altLang="en-US" dirty="0" smtClean="0"/>
              <a:t>非生物</a:t>
            </a:r>
            <a:endParaRPr lang="en-US" altLang="ja-JP" dirty="0" smtClean="0"/>
          </a:p>
          <a:p>
            <a:pPr lvl="3"/>
            <a:r>
              <a:rPr lang="ja-JP" altLang="en-US" dirty="0" smtClean="0"/>
              <a:t>生と死の境界</a:t>
            </a:r>
            <a:endParaRPr lang="en-US" altLang="ja-JP" dirty="0" smtClean="0"/>
          </a:p>
          <a:p>
            <a:pPr lvl="2"/>
            <a:r>
              <a:rPr lang="ja-JP" altLang="en-US" dirty="0" smtClean="0"/>
              <a:t>生物は多様である</a:t>
            </a:r>
            <a:endParaRPr lang="en-US" altLang="ja-JP" dirty="0" smtClean="0"/>
          </a:p>
          <a:p>
            <a:pPr lvl="2"/>
            <a:r>
              <a:rPr lang="ja-JP" altLang="en-US" dirty="0" smtClean="0"/>
              <a:t>生物の（たいていの）ことには例外がある</a:t>
            </a:r>
            <a:endParaRPr lang="en-US" altLang="ja-JP" dirty="0" smtClean="0"/>
          </a:p>
        </p:txBody>
      </p:sp>
      <p:sp>
        <p:nvSpPr>
          <p:cNvPr id="2" name="テキスト ボックス 1"/>
          <p:cNvSpPr txBox="1"/>
          <p:nvPr/>
        </p:nvSpPr>
        <p:spPr>
          <a:xfrm>
            <a:off x="611560" y="4293096"/>
            <a:ext cx="7704856" cy="1200329"/>
          </a:xfrm>
          <a:prstGeom prst="rect">
            <a:avLst/>
          </a:prstGeom>
          <a:noFill/>
        </p:spPr>
        <p:txBody>
          <a:bodyPr wrap="square" rtlCol="0">
            <a:spAutoFit/>
          </a:bodyPr>
          <a:lstStyle/>
          <a:p>
            <a:r>
              <a:rPr kumimoji="1" lang="ja-JP" altLang="en-US" dirty="0" smtClean="0"/>
              <a:t>生物⇒⇒⇒ミイラ</a:t>
            </a:r>
            <a:r>
              <a:rPr kumimoji="1" lang="en-US" altLang="ja-JP" dirty="0" smtClean="0"/>
              <a:t>		</a:t>
            </a:r>
            <a:r>
              <a:rPr kumimoji="1" lang="ja-JP" altLang="en-US" dirty="0" smtClean="0"/>
              <a:t>←どこで死んだ？</a:t>
            </a:r>
            <a:endParaRPr kumimoji="1" lang="en-US" altLang="ja-JP" dirty="0" smtClean="0"/>
          </a:p>
          <a:p>
            <a:endParaRPr lang="en-US" altLang="ja-JP" dirty="0" smtClean="0"/>
          </a:p>
          <a:p>
            <a:r>
              <a:rPr lang="ja-JP" altLang="en-US" dirty="0" smtClean="0"/>
              <a:t>臓器移植の問題が出る。心臓が止まったら死んだとすると臓器移植できない。じゃあ法律でちゃんと死のタイミングを決める。⇒ようするにキメ</a:t>
            </a:r>
            <a:endParaRPr kumimoji="1" lang="ja-JP" altLang="en-US" dirty="0"/>
          </a:p>
        </p:txBody>
      </p:sp>
    </p:spTree>
    <p:extLst>
      <p:ext uri="{BB962C8B-B14F-4D97-AF65-F5344CB8AC3E}">
        <p14:creationId xmlns:p14="http://schemas.microsoft.com/office/powerpoint/2010/main" val="12589500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476672"/>
            <a:ext cx="8229600" cy="5649491"/>
          </a:xfrm>
        </p:spPr>
        <p:txBody>
          <a:bodyPr>
            <a:normAutofit/>
          </a:bodyPr>
          <a:lstStyle/>
          <a:p>
            <a:r>
              <a:rPr kumimoji="1" lang="ja-JP" altLang="en-US" dirty="0" smtClean="0"/>
              <a:t>来週から</a:t>
            </a:r>
            <a:endParaRPr kumimoji="1" lang="en-US" altLang="ja-JP" dirty="0" smtClean="0"/>
          </a:p>
          <a:p>
            <a:pPr lvl="1"/>
            <a:r>
              <a:rPr lang="ja-JP" altLang="en-US" dirty="0" smtClean="0"/>
              <a:t>遺伝</a:t>
            </a:r>
            <a:endParaRPr lang="en-US" altLang="ja-JP" dirty="0" smtClean="0"/>
          </a:p>
          <a:p>
            <a:pPr lvl="2"/>
            <a:r>
              <a:rPr kumimoji="1" lang="ja-JP" altLang="en-US" dirty="0"/>
              <a:t>親</a:t>
            </a:r>
            <a:r>
              <a:rPr kumimoji="1" lang="ja-JP" altLang="en-US" dirty="0" smtClean="0"/>
              <a:t>と子が似ている：生物にとって一番大事な点</a:t>
            </a:r>
            <a:endParaRPr kumimoji="1" lang="en-US" altLang="ja-JP" dirty="0" smtClean="0"/>
          </a:p>
          <a:p>
            <a:pPr lvl="1"/>
            <a:r>
              <a:rPr lang="ja-JP" altLang="en-US" dirty="0" smtClean="0"/>
              <a:t>遺伝学</a:t>
            </a:r>
            <a:endParaRPr lang="en-US" altLang="ja-JP" dirty="0" smtClean="0"/>
          </a:p>
          <a:p>
            <a:pPr lvl="1"/>
            <a:endParaRPr kumimoji="1" lang="en-US" altLang="ja-JP" dirty="0"/>
          </a:p>
          <a:p>
            <a:r>
              <a:rPr lang="ja-JP" altLang="en-US" dirty="0" smtClean="0"/>
              <a:t>小テスト</a:t>
            </a:r>
            <a:endParaRPr lang="en-US" altLang="ja-JP" dirty="0" smtClean="0"/>
          </a:p>
          <a:p>
            <a:pPr lvl="1"/>
            <a:r>
              <a:rPr kumimoji="1" lang="ja-JP" altLang="en-US" dirty="0" smtClean="0"/>
              <a:t>血液型ＡＢＯ型が最も一般的</a:t>
            </a:r>
            <a:endParaRPr kumimoji="1" lang="en-US" altLang="ja-JP" dirty="0" smtClean="0"/>
          </a:p>
          <a:p>
            <a:pPr lvl="1"/>
            <a:r>
              <a:rPr lang="ja-JP" altLang="en-US"/>
              <a:t>両親</a:t>
            </a:r>
            <a:r>
              <a:rPr lang="ja-JP" altLang="en-US" smtClean="0"/>
              <a:t>がともにＡ型でも、Ｏ型の子が生まれることがある理由は？</a:t>
            </a:r>
            <a:endParaRPr kumimoji="1" lang="ja-JP" altLang="en-US" dirty="0"/>
          </a:p>
        </p:txBody>
      </p:sp>
    </p:spTree>
    <p:extLst>
      <p:ext uri="{BB962C8B-B14F-4D97-AF65-F5344CB8AC3E}">
        <p14:creationId xmlns:p14="http://schemas.microsoft.com/office/powerpoint/2010/main" val="121230030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TotalTime>
  <Words>643</Words>
  <Application>Microsoft Office PowerPoint</Application>
  <PresentationFormat>画面に合わせる (4:3)</PresentationFormat>
  <Paragraphs>118</Paragraphs>
  <Slides>16</Slides>
  <Notes>0</Notes>
  <HiddenSlides>0</HiddenSlides>
  <MMClips>0</MMClips>
  <ScaleCrop>false</ScaleCrop>
  <HeadingPairs>
    <vt:vector size="4" baseType="variant">
      <vt:variant>
        <vt:lpstr>テーマ</vt:lpstr>
      </vt:variant>
      <vt:variant>
        <vt:i4>1</vt:i4>
      </vt:variant>
      <vt:variant>
        <vt:lpstr>スライド タイトル</vt:lpstr>
      </vt:variant>
      <vt:variant>
        <vt:i4>16</vt:i4>
      </vt:variant>
    </vt:vector>
  </HeadingPairs>
  <TitlesOfParts>
    <vt:vector size="17" baseType="lpstr">
      <vt:lpstr>Office テーマ</vt:lpstr>
      <vt:lpstr>生物科学</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生物科学</dc:title>
  <dc:creator>Ishida</dc:creator>
  <cp:lastModifiedBy>Ishida</cp:lastModifiedBy>
  <cp:revision>9</cp:revision>
  <dcterms:created xsi:type="dcterms:W3CDTF">2012-04-20T00:01:44Z</dcterms:created>
  <dcterms:modified xsi:type="dcterms:W3CDTF">2012-04-20T01:27:27Z</dcterms:modified>
</cp:coreProperties>
</file>