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7" r:id="rId2"/>
    <p:sldId id="258" r:id="rId3"/>
    <p:sldId id="259" r:id="rId4"/>
    <p:sldId id="260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79" d="100"/>
          <a:sy n="79" d="100"/>
        </p:scale>
        <p:origin x="90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298B67-8CD8-4DA5-9CA3-837C68CED631}" type="datetimeFigureOut">
              <a:rPr kumimoji="1" lang="ja-JP" altLang="en-US" smtClean="0"/>
              <a:t>2017/1/12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6B1ED-A57D-4828-8249-6850115C263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55503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298B67-8CD8-4DA5-9CA3-837C68CED631}" type="datetimeFigureOut">
              <a:rPr kumimoji="1" lang="ja-JP" altLang="en-US" smtClean="0"/>
              <a:t>2017/1/12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6B1ED-A57D-4828-8249-6850115C263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427199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298B67-8CD8-4DA5-9CA3-837C68CED631}" type="datetimeFigureOut">
              <a:rPr kumimoji="1" lang="ja-JP" altLang="en-US" smtClean="0"/>
              <a:t>2017/1/12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6B1ED-A57D-4828-8249-6850115C263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660859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298B67-8CD8-4DA5-9CA3-837C68CED631}" type="datetimeFigureOut">
              <a:rPr kumimoji="1" lang="ja-JP" altLang="en-US" smtClean="0"/>
              <a:t>2017/1/12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6B1ED-A57D-4828-8249-6850115C263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75041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298B67-8CD8-4DA5-9CA3-837C68CED631}" type="datetimeFigureOut">
              <a:rPr kumimoji="1" lang="ja-JP" altLang="en-US" smtClean="0"/>
              <a:t>2017/1/12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6B1ED-A57D-4828-8249-6850115C263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579425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298B67-8CD8-4DA5-9CA3-837C68CED631}" type="datetimeFigureOut">
              <a:rPr kumimoji="1" lang="ja-JP" altLang="en-US" smtClean="0"/>
              <a:t>2017/1/12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6B1ED-A57D-4828-8249-6850115C263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574322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298B67-8CD8-4DA5-9CA3-837C68CED631}" type="datetimeFigureOut">
              <a:rPr kumimoji="1" lang="ja-JP" altLang="en-US" smtClean="0"/>
              <a:t>2017/1/12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6B1ED-A57D-4828-8249-6850115C263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962703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298B67-8CD8-4DA5-9CA3-837C68CED631}" type="datetimeFigureOut">
              <a:rPr kumimoji="1" lang="ja-JP" altLang="en-US" smtClean="0"/>
              <a:t>2017/1/12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6B1ED-A57D-4828-8249-6850115C263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846113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298B67-8CD8-4DA5-9CA3-837C68CED631}" type="datetimeFigureOut">
              <a:rPr kumimoji="1" lang="ja-JP" altLang="en-US" smtClean="0"/>
              <a:t>2017/1/12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6B1ED-A57D-4828-8249-6850115C263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604830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298B67-8CD8-4DA5-9CA3-837C68CED631}" type="datetimeFigureOut">
              <a:rPr kumimoji="1" lang="ja-JP" altLang="en-US" smtClean="0"/>
              <a:t>2017/1/12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6B1ED-A57D-4828-8249-6850115C263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66360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298B67-8CD8-4DA5-9CA3-837C68CED631}" type="datetimeFigureOut">
              <a:rPr kumimoji="1" lang="ja-JP" altLang="en-US" smtClean="0"/>
              <a:t>2017/1/12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6B1ED-A57D-4828-8249-6850115C263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850209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298B67-8CD8-4DA5-9CA3-837C68CED631}" type="datetimeFigureOut">
              <a:rPr kumimoji="1" lang="ja-JP" altLang="en-US" smtClean="0"/>
              <a:t>2017/1/12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D6B1ED-A57D-4828-8249-6850115C263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419691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2.xml"/><Relationship Id="rId1" Type="http://schemas.openxmlformats.org/officeDocument/2006/relationships/tags" Target="../tags/tag1.xm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tags" Target="../tags/tag5.xml"/><Relationship Id="rId7" Type="http://schemas.openxmlformats.org/officeDocument/2006/relationships/image" Target="../media/image5.png"/><Relationship Id="rId2" Type="http://schemas.openxmlformats.org/officeDocument/2006/relationships/tags" Target="../tags/tag4.xml"/><Relationship Id="rId1" Type="http://schemas.openxmlformats.org/officeDocument/2006/relationships/tags" Target="../tags/tag3.xml"/><Relationship Id="rId6" Type="http://schemas.openxmlformats.org/officeDocument/2006/relationships/image" Target="../media/image4.png"/><Relationship Id="rId5" Type="http://schemas.openxmlformats.org/officeDocument/2006/relationships/image" Target="../media/image3.wmf"/><Relationship Id="rId4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3" Type="http://schemas.openxmlformats.org/officeDocument/2006/relationships/tags" Target="../tags/tag8.xml"/><Relationship Id="rId7" Type="http://schemas.openxmlformats.org/officeDocument/2006/relationships/slideLayout" Target="../slideLayouts/slideLayout2.xml"/><Relationship Id="rId12" Type="http://schemas.openxmlformats.org/officeDocument/2006/relationships/image" Target="../media/image11.png"/><Relationship Id="rId2" Type="http://schemas.openxmlformats.org/officeDocument/2006/relationships/tags" Target="../tags/tag7.xml"/><Relationship Id="rId1" Type="http://schemas.openxmlformats.org/officeDocument/2006/relationships/tags" Target="../tags/tag6.xml"/><Relationship Id="rId6" Type="http://schemas.openxmlformats.org/officeDocument/2006/relationships/tags" Target="../tags/tag11.xml"/><Relationship Id="rId11" Type="http://schemas.openxmlformats.org/officeDocument/2006/relationships/image" Target="../media/image10.png"/><Relationship Id="rId5" Type="http://schemas.openxmlformats.org/officeDocument/2006/relationships/tags" Target="../tags/tag10.xml"/><Relationship Id="rId10" Type="http://schemas.openxmlformats.org/officeDocument/2006/relationships/image" Target="../media/image9.png"/><Relationship Id="rId4" Type="http://schemas.openxmlformats.org/officeDocument/2006/relationships/tags" Target="../tags/tag9.xml"/><Relationship Id="rId9" Type="http://schemas.openxmlformats.org/officeDocument/2006/relationships/image" Target="../media/image8.wmf"/><Relationship Id="rId14" Type="http://schemas.openxmlformats.org/officeDocument/2006/relationships/image" Target="../media/image13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png"/><Relationship Id="rId3" Type="http://schemas.openxmlformats.org/officeDocument/2006/relationships/tags" Target="../tags/tag14.xml"/><Relationship Id="rId7" Type="http://schemas.openxmlformats.org/officeDocument/2006/relationships/image" Target="../media/image16.png"/><Relationship Id="rId2" Type="http://schemas.openxmlformats.org/officeDocument/2006/relationships/tags" Target="../tags/tag13.xml"/><Relationship Id="rId1" Type="http://schemas.openxmlformats.org/officeDocument/2006/relationships/tags" Target="../tags/tag12.xml"/><Relationship Id="rId6" Type="http://schemas.openxmlformats.org/officeDocument/2006/relationships/image" Target="../media/image15.png"/><Relationship Id="rId5" Type="http://schemas.openxmlformats.org/officeDocument/2006/relationships/image" Target="../media/image14.wmf"/><Relationship Id="rId4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11560" y="404664"/>
            <a:ext cx="6552728" cy="864096"/>
          </a:xfrm>
        </p:spPr>
        <p:txBody>
          <a:bodyPr>
            <a:normAutofit/>
          </a:bodyPr>
          <a:lstStyle/>
          <a:p>
            <a:pPr algn="l"/>
            <a:r>
              <a:rPr kumimoji="1" lang="en-US" altLang="ja-JP" sz="3200" dirty="0" err="1"/>
              <a:t>Farady</a:t>
            </a:r>
            <a:r>
              <a:rPr kumimoji="1" lang="ja-JP" altLang="en-US" sz="3200" dirty="0"/>
              <a:t>の電磁誘導の法則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780919" y="3324755"/>
            <a:ext cx="4555176" cy="947983"/>
          </a:xfrm>
        </p:spPr>
        <p:txBody>
          <a:bodyPr>
            <a:normAutofit/>
          </a:bodyPr>
          <a:lstStyle/>
          <a:p>
            <a:pPr algn="l"/>
            <a:r>
              <a:rPr lang="ja-JP" altLang="en-US" sz="2400" dirty="0">
                <a:solidFill>
                  <a:schemeClr val="tx1"/>
                </a:solidFill>
              </a:rPr>
              <a:t>磁化の強さを表す量：</a:t>
            </a:r>
            <a:endParaRPr lang="en-US" altLang="ja-JP" sz="2400" dirty="0">
              <a:solidFill>
                <a:schemeClr val="tx1"/>
              </a:solidFill>
            </a:endParaRPr>
          </a:p>
          <a:p>
            <a:pPr algn="l"/>
            <a:r>
              <a:rPr lang="ja-JP" altLang="en-US" sz="2400" dirty="0">
                <a:solidFill>
                  <a:schemeClr val="tx1"/>
                </a:solidFill>
              </a:rPr>
              <a:t>　　磁化ベクトル，または磁化</a:t>
            </a:r>
          </a:p>
          <a:p>
            <a:endParaRPr kumimoji="1" lang="ja-JP" altLang="en-US" dirty="0"/>
          </a:p>
        </p:txBody>
      </p:sp>
      <p:pic>
        <p:nvPicPr>
          <p:cNvPr id="6" name="図 5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4" cstate="print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41277" y="4239002"/>
            <a:ext cx="1954399" cy="398445"/>
          </a:xfrm>
          <a:prstGeom prst="rect">
            <a:avLst/>
          </a:prstGeom>
        </p:spPr>
      </p:pic>
      <p:pic>
        <p:nvPicPr>
          <p:cNvPr id="12" name="図 11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5" cstate="print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9406" y="1499529"/>
            <a:ext cx="7758140" cy="31692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0951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3250704" cy="778098"/>
          </a:xfrm>
        </p:spPr>
        <p:txBody>
          <a:bodyPr>
            <a:normAutofit/>
          </a:bodyPr>
          <a:lstStyle/>
          <a:p>
            <a:pPr algn="l"/>
            <a:r>
              <a:rPr kumimoji="1" lang="ja-JP" altLang="en-US" sz="3200" dirty="0"/>
              <a:t>電磁誘導</a:t>
            </a:r>
          </a:p>
        </p:txBody>
      </p:sp>
      <p:pic>
        <p:nvPicPr>
          <p:cNvPr id="6" name="コンテンツ プレースホルダー 5"/>
          <p:cNvPicPr>
            <a:picLocks noGrp="1" noChangeAspect="1"/>
          </p:cNvPicPr>
          <p:nvPr>
            <p:ph idx="1"/>
          </p:nvPr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72641" y="1199201"/>
            <a:ext cx="3082475" cy="2148391"/>
          </a:xfrm>
        </p:spPr>
      </p:pic>
      <p:pic>
        <p:nvPicPr>
          <p:cNvPr id="14" name="図 13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6" cstate="print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5262141"/>
            <a:ext cx="6065231" cy="807417"/>
          </a:xfrm>
          <a:prstGeom prst="rect">
            <a:avLst/>
          </a:prstGeom>
        </p:spPr>
      </p:pic>
      <p:pic>
        <p:nvPicPr>
          <p:cNvPr id="15" name="図 14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7" cstate="print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868" y="3271754"/>
            <a:ext cx="4266601" cy="1508764"/>
          </a:xfrm>
          <a:prstGeom prst="rect">
            <a:avLst/>
          </a:prstGeom>
        </p:spPr>
      </p:pic>
      <p:pic>
        <p:nvPicPr>
          <p:cNvPr id="3" name="図 2"/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8" cstate="print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6094" y="1022558"/>
            <a:ext cx="5196547" cy="21177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16539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図 10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8" cstate="print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57839" y="3332769"/>
            <a:ext cx="3030728" cy="504056"/>
          </a:xfrm>
          <a:prstGeom prst="rect">
            <a:avLst/>
          </a:prstGeom>
        </p:spPr>
      </p:pic>
      <p:pic>
        <p:nvPicPr>
          <p:cNvPr id="8" name="コンテンツ プレースホルダー 7"/>
          <p:cNvPicPr>
            <a:picLocks noGrp="1" noChangeAspect="1"/>
          </p:cNvPicPr>
          <p:nvPr>
            <p:ph idx="1"/>
          </p:nvPr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66068" y="476672"/>
            <a:ext cx="1832176" cy="2171468"/>
          </a:xfrm>
        </p:spPr>
      </p:pic>
      <p:pic>
        <p:nvPicPr>
          <p:cNvPr id="14" name="図 13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10" cstate="print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0050" y="801703"/>
            <a:ext cx="5231941" cy="1034417"/>
          </a:xfrm>
          <a:prstGeom prst="rect">
            <a:avLst/>
          </a:prstGeom>
        </p:spPr>
      </p:pic>
      <p:pic>
        <p:nvPicPr>
          <p:cNvPr id="17" name="図 16"/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11" cstate="print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5495" y="2238509"/>
            <a:ext cx="6199582" cy="1599258"/>
          </a:xfrm>
          <a:prstGeom prst="rect">
            <a:avLst/>
          </a:prstGeom>
        </p:spPr>
      </p:pic>
      <p:pic>
        <p:nvPicPr>
          <p:cNvPr id="18" name="図 17"/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12" cstate="print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0045" y="4149080"/>
            <a:ext cx="6654486" cy="344724"/>
          </a:xfrm>
          <a:prstGeom prst="rect">
            <a:avLst/>
          </a:prstGeom>
        </p:spPr>
      </p:pic>
      <p:pic>
        <p:nvPicPr>
          <p:cNvPr id="2" name="図 1"/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13" cstate="print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7492" y="4811304"/>
            <a:ext cx="5635587" cy="363270"/>
          </a:xfrm>
          <a:prstGeom prst="rect">
            <a:avLst/>
          </a:prstGeom>
        </p:spPr>
      </p:pic>
      <p:pic>
        <p:nvPicPr>
          <p:cNvPr id="4" name="図 3"/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14" cstate="print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0050" y="5641609"/>
            <a:ext cx="7021585" cy="4788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78294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87413" y="785581"/>
            <a:ext cx="5969094" cy="756247"/>
          </a:xfrm>
        </p:spPr>
        <p:txBody>
          <a:bodyPr>
            <a:normAutofit fontScale="90000"/>
          </a:bodyPr>
          <a:lstStyle/>
          <a:p>
            <a:pPr algn="l"/>
            <a:r>
              <a:rPr kumimoji="1" lang="ja-JP" altLang="en-US" sz="3200" dirty="0"/>
              <a:t>電子が移動することによって，</a:t>
            </a:r>
            <a:br>
              <a:rPr kumimoji="1" lang="en-US" altLang="ja-JP" sz="3200" dirty="0"/>
            </a:br>
            <a:r>
              <a:rPr kumimoji="1" lang="ja-JP" altLang="en-US" sz="3200" dirty="0"/>
              <a:t>点</a:t>
            </a:r>
            <a:r>
              <a:rPr kumimoji="1" lang="en-US" altLang="ja-JP" sz="3200" dirty="0"/>
              <a:t>B</a:t>
            </a:r>
            <a:r>
              <a:rPr kumimoji="1" lang="ja-JP" altLang="en-US" sz="3200" dirty="0"/>
              <a:t>は点</a:t>
            </a:r>
            <a:r>
              <a:rPr kumimoji="1" lang="en-US" altLang="ja-JP" sz="3200" dirty="0"/>
              <a:t>A</a:t>
            </a:r>
            <a:r>
              <a:rPr kumimoji="1" lang="ja-JP" altLang="en-US" sz="3200" dirty="0"/>
              <a:t>よりも電位が低くなる．</a:t>
            </a:r>
            <a:br>
              <a:rPr kumimoji="1" lang="en-US" altLang="ja-JP" sz="3200" dirty="0"/>
            </a:br>
            <a:endParaRPr kumimoji="1" lang="ja-JP" altLang="en-US" sz="3200" dirty="0"/>
          </a:p>
        </p:txBody>
      </p:sp>
      <p:pic>
        <p:nvPicPr>
          <p:cNvPr id="3" name="図 2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63122" y="443436"/>
            <a:ext cx="1945780" cy="1890632"/>
          </a:xfrm>
          <a:prstGeom prst="rect">
            <a:avLst/>
          </a:prstGeom>
        </p:spPr>
      </p:pic>
      <p:pic>
        <p:nvPicPr>
          <p:cNvPr id="10" name="図 9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6" cstate="print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2860" y="2564904"/>
            <a:ext cx="6553645" cy="1602218"/>
          </a:xfrm>
          <a:prstGeom prst="rect">
            <a:avLst/>
          </a:prstGeom>
        </p:spPr>
      </p:pic>
      <p:pic>
        <p:nvPicPr>
          <p:cNvPr id="11" name="図 10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7" cstate="print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9352" y="1855376"/>
            <a:ext cx="5365216" cy="378137"/>
          </a:xfrm>
          <a:prstGeom prst="rect">
            <a:avLst/>
          </a:prstGeom>
        </p:spPr>
      </p:pic>
      <p:pic>
        <p:nvPicPr>
          <p:cNvPr id="15" name="図 14"/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8" cstate="print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2860" y="4571783"/>
            <a:ext cx="4789370" cy="16022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6478024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OURCE" val="\documentclass{slides}\pagestyle{empty}&#10;\usepackage{amsmath, amssymb}&#10;\usepackage{bm}&#10;\begin{document}&#10;  {\small $\bm{P}_m$ {\small Wb/m$^2$} }&#10;&#10;&#10;\end{document}&#10;"/>
  <p:tag name="EXTERNALNAME" val="txp_fig"/>
  <p:tag name="BLEND" val="False"/>
  <p:tag name="TRANSPARENT" val="False"/>
  <p:tag name="KEEPFILES" val="False"/>
  <p:tag name="DEBUGPAUSE" val="False"/>
  <p:tag name="RESOLUTION" val="1200"/>
  <p:tag name="TIMEOUT" val="(none)"/>
  <p:tag name="BOXWIDTH" val="348"/>
  <p:tag name="BOXHEIGHT" val="200"/>
  <p:tag name="BOXFONT" val="10"/>
  <p:tag name="BOXWRAP" val="False"/>
  <p:tag name="WORKAROUNDTRANSPARENCYBUG" val="False"/>
  <p:tag name="ALLOWFONTSUBSTITUTION" val="False"/>
  <p:tag name="BITMAPFORMAT" val="pngmono"/>
  <p:tag name="ORIGWIDTH" val="93.00016"/>
  <p:tag name="PICTUREFILESIZE" val="4859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OURCE" val="\documentclass{slides}\pagestyle{empty}&#10;\usepackage{amsmath, amssymb}&#10;\usepackage{bm}&#10;\begin{document}&#10;$\bm{E}^\prime + \bm{E} = \bm{0}$となるまで電子が移動．&#10;&#10;&#10;&#10;&#10;\end{document}&#10;"/>
  <p:tag name="EXTERNALNAME" val="txp_fig"/>
  <p:tag name="BLEND" val="False"/>
  <p:tag name="TRANSPARENT" val="False"/>
  <p:tag name="KEEPFILES" val="False"/>
  <p:tag name="DEBUGPAUSE" val="False"/>
  <p:tag name="RESOLUTION" val="1200"/>
  <p:tag name="TIMEOUT" val="(none)"/>
  <p:tag name="BOXWIDTH" val="348"/>
  <p:tag name="BOXHEIGHT" val="200"/>
  <p:tag name="BOXFONT" val="10"/>
  <p:tag name="BOXWRAP" val="False"/>
  <p:tag name="WORKAROUNDTRANSPARENCYBUG" val="False"/>
  <p:tag name="ALLOWFONTSUBSTITUTION" val="False"/>
  <p:tag name="BITMAPFORMAT" val="pngmono"/>
  <p:tag name="ORIGWIDTH" val="309.9606"/>
  <p:tag name="PICTUREFILESIZE" val="17099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OURCE" val="\documentclass{slides}\pagestyle{empty}&#10;\usepackage{amsmath, amssymb}&#10;\usepackage{bm}&#10;\begin{document}&#10;$\bm{E}^\prime = -\bm{E} = -[\bm{v}\times \bm{B}]$,&#10;\hspace{5mm} $|\bm{E}^\prime| = vB$&#10;\end{document}&#10;"/>
  <p:tag name="EXTERNALNAME" val="txp_fig"/>
  <p:tag name="BLEND" val="False"/>
  <p:tag name="TRANSPARENT" val="False"/>
  <p:tag name="KEEPFILES" val="False"/>
  <p:tag name="DEBUGPAUSE" val="False"/>
  <p:tag name="RESOLUTION" val="1200"/>
  <p:tag name="TIMEOUT" val="(none)"/>
  <p:tag name="BOXWIDTH" val="348"/>
  <p:tag name="BOXHEIGHT" val="200"/>
  <p:tag name="BOXFONT" val="10"/>
  <p:tag name="BOXWRAP" val="False"/>
  <p:tag name="WORKAROUNDTRANSPARENCYBUG" val="False"/>
  <p:tag name="ALLOWFONTSUBSTITUTION" val="False"/>
  <p:tag name="BITMAPFORMAT" val="pngmono"/>
  <p:tag name="ORIGWIDTH" val="336.9607"/>
  <p:tag name="PICTUREFILESIZE" val="10994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OURCE" val="\documentclass{slides}\pagestyle{empty}&#10;\usepackage{amsmath, amssymb}&#10;\usepackage{bm}&#10;\begin{document}&#10;Lorentz力は，起電力 $vBl$ の電池を　&#10;&#10;\vspace{-8mm}&#10;点Aが陽極側，点Bが陰極側になるように&#10;&#10;\vspace{-8mm}&#10;いれたのと同じ働きをしている．&#10;&#10;\end{document}&#10;"/>
  <p:tag name="EXTERNALNAME" val="txp_fig"/>
  <p:tag name="BLEND" val="False"/>
  <p:tag name="TRANSPARENT" val="False"/>
  <p:tag name="KEEPFILES" val="False"/>
  <p:tag name="DEBUGPAUSE" val="False"/>
  <p:tag name="RESOLUTION" val="1200"/>
  <p:tag name="TIMEOUT" val="(none)"/>
  <p:tag name="BOXWIDTH" val="348"/>
  <p:tag name="BOXHEIGHT" val="200"/>
  <p:tag name="BOXFONT" val="10"/>
  <p:tag name="BOXWRAP" val="False"/>
  <p:tag name="WORKAROUNDTRANSPARENCYBUG" val="False"/>
  <p:tag name="ALLOWFONTSUBSTITUTION" val="False"/>
  <p:tag name="BITMAPFORMAT" val="pngmono"/>
  <p:tag name="ORIGWIDTH" val="363.9607"/>
  <p:tag name="PICTUREFILESIZE" val="59768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OURCE" val="\documentclass{slides}\pagestyle{empty}&#10;\usepackage{amsmath, amssymb}&#10;\usepackage{bm}&#10;\begin{document}&#10;A,B間の電位差：$V_A-V_B=vBl$&#10;&#10;\end{document}&#10;"/>
  <p:tag name="EXTERNALNAME" val="txp_fig"/>
  <p:tag name="BLEND" val="False"/>
  <p:tag name="TRANSPARENT" val="False"/>
  <p:tag name="KEEPFILES" val="False"/>
  <p:tag name="DEBUGPAUSE" val="False"/>
  <p:tag name="RESOLUTION" val="1200"/>
  <p:tag name="TIMEOUT" val="(none)"/>
  <p:tag name="BOXWIDTH" val="348"/>
  <p:tag name="BOXHEIGHT" val="200"/>
  <p:tag name="BOXFONT" val="10"/>
  <p:tag name="BOXWRAP" val="False"/>
  <p:tag name="WORKAROUNDTRANSPARENCYBUG" val="False"/>
  <p:tag name="ALLOWFONTSUBSTITUTION" val="False"/>
  <p:tag name="BITMAPFORMAT" val="pngmono"/>
  <p:tag name="ORIGWIDTH" val="297.9606"/>
  <p:tag name="PICTUREFILESIZE" val="14884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OURCE" val="\documentclass{slides}\pagestyle{empty}&#10;\usepackage{amsmath, amssymb}&#10;\usepackage{bm}&#10;\begin{document}&#10;この起電力によって，回路には&#10;&#10;\vspace{-8mm}&#10; A$\rightarrow$D$\rightarrow$C$\rightarrow$B$\rightarrow$A&#10;&#10;&#10;\vspace{-8mm}&#10;の向きに電流が流れる．&#10;&#10;\end{document}&#10;"/>
  <p:tag name="EXTERNALNAME" val="txp_fig"/>
  <p:tag name="BLEND" val="False"/>
  <p:tag name="TRANSPARENT" val="False"/>
  <p:tag name="KEEPFILES" val="False"/>
  <p:tag name="DEBUGPAUSE" val="False"/>
  <p:tag name="RESOLUTION" val="1200"/>
  <p:tag name="TIMEOUT" val="(none)"/>
  <p:tag name="BOXWIDTH" val="348"/>
  <p:tag name="BOXHEIGHT" val="200"/>
  <p:tag name="BOXFONT" val="10"/>
  <p:tag name="BOXWRAP" val="False"/>
  <p:tag name="WORKAROUNDTRANSPARENCYBUG" val="False"/>
  <p:tag name="ALLOWFONTSUBSTITUTION" val="False"/>
  <p:tag name="BITMAPFORMAT" val="pngmono"/>
  <p:tag name="ORIGWIDTH" val="265.9806"/>
  <p:tag name="PICTUREFILESIZE" val="37838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OURCE" val="\documentclass{slides}\pagestyle{empty}&#10;\usepackage{amsmath, amssymb}&#10;\usepackage{bm}&#10;\begin{document}&#10;ある回路に誘起される起電力$V_i$は，&#10;&#10;\vspace{-8mm}&#10;その回路を貫く磁束$\Phi$の時間変化に比例し，&#10;&#10;\vspace{-8mm}&#10;この起電力によって発生する電流は，&#10;&#10;\vspace{-8mm}&#10;電流による磁場が磁束の変化を妨げる向きに流れる:&#10;&#10;\vspace{-18mm}&#10;\[ V_i = -\frac{d\Phi}{dt} \]&#10;&#10;&#10;\end{document}&#10;"/>
  <p:tag name="EXTERNALNAME" val="txp_fig"/>
  <p:tag name="BLEND" val="False"/>
  <p:tag name="TRANSPARENT" val="False"/>
  <p:tag name="KEEPFILES" val="False"/>
  <p:tag name="DEBUGPAUSE" val="False"/>
  <p:tag name="RESOLUTION" val="1200"/>
  <p:tag name="TIMEOUT" val="(none)"/>
  <p:tag name="BOXWIDTH" val="348"/>
  <p:tag name="BOXHEIGHT" val="200"/>
  <p:tag name="BOXFONT" val="10"/>
  <p:tag name="BOXWRAP" val="False"/>
  <p:tag name="WORKAROUNDTRANSPARENCYBUG" val="False"/>
  <p:tag name="ALLOWFONTSUBSTITUTION" val="False"/>
  <p:tag name="BITMAPFORMAT" val="pngmono"/>
  <p:tag name="ORIGWIDTH" val="442.9809"/>
  <p:tag name="PICTUREFILESIZE" val="110995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OURCE" val="\documentclass{slides}\pagestyle{empty}&#10;\usepackage{amsmath, amssymb}&#10;\usepackage{bm}&#10;\begin{document}&#10;Lorenz力によって生ずる電場：&#10; $\bm{E}=[\bm{v}\times \bm{B}]$&#10;&#10;\vspace{-8mm}&#10;$\bm{E}$の向き：B $\rightarrow$ A&#10;&#10;&#10;&#10;&#10;\end{document}&#10;"/>
  <p:tag name="EXTERNALNAME" val="txp_fig"/>
  <p:tag name="BLEND" val="False"/>
  <p:tag name="TRANSPARENT" val="False"/>
  <p:tag name="KEEPFILES" val="False"/>
  <p:tag name="DEBUGPAUSE" val="False"/>
  <p:tag name="RESOLUTION" val="1200"/>
  <p:tag name="TIMEOUT" val="(none)"/>
  <p:tag name="BOXWIDTH" val="348"/>
  <p:tag name="BOXHEIGHT" val="200"/>
  <p:tag name="BOXFONT" val="10"/>
  <p:tag name="BOXWRAP" val="False"/>
  <p:tag name="WORKAROUNDTRANSPARENCYBUG" val="False"/>
  <p:tag name="ALLOWFONTSUBSTITUTION" val="False"/>
  <p:tag name="BITMAPFORMAT" val="pngmono"/>
  <p:tag name="ORIGWIDTH" val="397.9808"/>
  <p:tag name="PICTUREFILESIZE" val="2885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OURCE" val="\documentclass{slides}\pagestyle{empty}&#10;\usepackage{amsmath, amssymb}&#10;\usepackage{bm}&#10;\begin{document}&#10; AB上にある電荷$q$を持つ粒子&#10;&#10;\vspace{-8mm}&#10;Lorentz力&#10;\begin{eqnarray*}&#10;  \bm{F}=q[\bm{v}\times \bm{B}]&#10;\end{eqnarray*}&#10;&#10;&#10;\end{document}&#10;"/>
  <p:tag name="EXTERNALNAME" val="txp_fig"/>
  <p:tag name="BLEND" val="False"/>
  <p:tag name="TRANSPARENT" val="False"/>
  <p:tag name="KEEPFILES" val="False"/>
  <p:tag name="DEBUGPAUSE" val="False"/>
  <p:tag name="RESOLUTION" val="1200"/>
  <p:tag name="TIMEOUT" val="(none)"/>
  <p:tag name="BOXWIDTH" val="348"/>
  <p:tag name="BOXHEIGHT" val="200"/>
  <p:tag name="BOXFONT" val="10"/>
  <p:tag name="BOXWRAP" val="False"/>
  <p:tag name="WORKAROUNDTRANSPARENCYBUG" val="False"/>
  <p:tag name="ALLOWFONTSUBSTITUTION" val="False"/>
  <p:tag name="BITMAPFORMAT" val="pngmono"/>
  <p:tag name="ORIGWIDTH" val="279.9605"/>
  <p:tag name="PICTUREFILESIZE" val="30022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OURCE" val="\documentclass{slides}\pagestyle{empty}&#10;\usepackage{amsmath, amssymb}&#10;\usepackage{bm}&#10;\begin{document}&#10;長方形の回路ABCDは平面$\pi$上にある．&#10;&#10;\vspace{-8mm}&#10;辺ABは辺DCに平行．&#10;&#10;\vspace{-12mm}&#10;ABは速度$\bm{v}$で動く&#10;&#10;\vspace{-8mm}&#10;磁束密度$\bm{B}$は平面$\pi$に垂直．&#10;&#10;\vspace{-12mm}&#10;裏から表に向かう($z$軸の正の)向き．&#10;&#10;\end{document}&#10;"/>
  <p:tag name="EXTERNALNAME" val="txp_fig"/>
  <p:tag name="BLEND" val="False"/>
  <p:tag name="TRANSPARENT" val="False"/>
  <p:tag name="KEEPFILES" val="False"/>
  <p:tag name="DEBUGPAUSE" val="False"/>
  <p:tag name="RESOLUTION" val="1200"/>
  <p:tag name="TIMEOUT" val="(none)"/>
  <p:tag name="BOXWIDTH" val="348"/>
  <p:tag name="BOXHEIGHT" val="200"/>
  <p:tag name="BOXFONT" val="10"/>
  <p:tag name="BOXWRAP" val="False"/>
  <p:tag name="WORKAROUNDTRANSPARENCYBUG" val="False"/>
  <p:tag name="ALLOWFONTSUBSTITUTION" val="False"/>
  <p:tag name="BITMAPFORMAT" val="pngmono"/>
  <p:tag name="ORIGWIDTH" val="340.9807"/>
  <p:tag name="PICTUREFILESIZE" val="79043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OURCE" val="\documentclass{slides}\pagestyle{empty}&#10;\usepackage{amsmath, amssymb}&#10;\usepackage{bm}&#10;\begin{document}&#10;  $\bm{F}=q\bm{v}\times \bm{B}$&#10;\end{document}&#10;"/>
  <p:tag name="EXTERNALNAME" val="txp_fig"/>
  <p:tag name="BLEND" val="False"/>
  <p:tag name="TRANSPARENT" val="False"/>
  <p:tag name="KEEPFILES" val="False"/>
  <p:tag name="DEBUGPAUSE" val="False"/>
  <p:tag name="RESOLUTION" val="1200"/>
  <p:tag name="TIMEOUT" val="(none)"/>
  <p:tag name="BOXWIDTH" val="348"/>
  <p:tag name="BOXHEIGHT" val="200"/>
  <p:tag name="BOXFONT" val="10"/>
  <p:tag name="BOXWRAP" val="False"/>
  <p:tag name="WORKAROUNDTRANSPARENCYBUG" val="False"/>
  <p:tag name="ALLOWFONTSUBSTITUTION" val="False"/>
  <p:tag name="BITMAPFORMAT" val="pngmono"/>
  <p:tag name="ORIGWIDTH" val="114.0002"/>
  <p:tag name="PICTUREFILESIZE" val="4768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OURCE" val="\documentclass{slides}\pagestyle{empty}&#10;\usepackage{amsmath, amssymb}&#10;\usepackage{bm}&#10;\begin{document}&#10;$q&gt;0$のとき，$\bm{F}$の向き：B$\rightarrow$A&#10;&#10;\vspace{-8mm}&#10;$q&lt;0$のとき，$\bm{F}$の向き：A$\rightarrow$B&#10;&#10;&#10;\end{document}&#10;"/>
  <p:tag name="EXTERNALNAME" val="txp_fig"/>
  <p:tag name="BLEND" val="False"/>
  <p:tag name="TRANSPARENT" val="False"/>
  <p:tag name="KEEPFILES" val="False"/>
  <p:tag name="DEBUGPAUSE" val="False"/>
  <p:tag name="RESOLUTION" val="1200"/>
  <p:tag name="TIMEOUT" val="(none)"/>
  <p:tag name="BOXWIDTH" val="348"/>
  <p:tag name="BOXHEIGHT" val="200"/>
  <p:tag name="BOXFONT" val="10"/>
  <p:tag name="BOXWRAP" val="False"/>
  <p:tag name="WORKAROUNDTRANSPARENCYBUG" val="False"/>
  <p:tag name="ALLOWFONTSUBSTITUTION" val="False"/>
  <p:tag name="BITMAPFORMAT" val="pngmono"/>
  <p:tag name="ORIGWIDTH" val="277.9806"/>
  <p:tag name="PICTUREFILESIZE" val="28247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OURCE" val="\documentclass{slides}\pagestyle{empty}&#10;\usepackage{amsmath, amssymb}&#10;\usepackage{bm}&#10;\begin{document}&#10;仮にABだけが動いているとする．&#10;&#10;\vspace{-8mm}&#10;自由電子($q=-e&lt;0$)は &#10;&#10;\vspace{-8mm}&#10;A$\rightarrow$B の向きに動いて Bの側にたまる．&#10;&#10;\end{document}&#10;"/>
  <p:tag name="EXTERNALNAME" val="txp_fig"/>
  <p:tag name="BLEND" val="False"/>
  <p:tag name="TRANSPARENT" val="False"/>
  <p:tag name="KEEPFILES" val="False"/>
  <p:tag name="DEBUGPAUSE" val="False"/>
  <p:tag name="RESOLUTION" val="1200"/>
  <p:tag name="TIMEOUT" val="(none)"/>
  <p:tag name="BOXWIDTH" val="348"/>
  <p:tag name="BOXHEIGHT" val="200"/>
  <p:tag name="BOXFONT" val="10"/>
  <p:tag name="BOXWRAP" val="False"/>
  <p:tag name="WORKAROUNDTRANSPARENCYBUG" val="False"/>
  <p:tag name="ALLOWFONTSUBSTITUTION" val="False"/>
  <p:tag name="BITMAPFORMAT" val="pngmono"/>
  <p:tag name="ORIGWIDTH" val="340.9807"/>
  <p:tag name="PICTUREFILESIZE" val="48434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OURCE" val="\documentclass{slides}\pagestyle{empty}&#10;\usepackage{amsmath, amssymb}&#10;\usepackage{bm}&#10;\begin{document}&#10;それによって生ずる電場$\bm{E}^\prime$の向き：A$\rightarrow$B&#10;&#10;&#10;&#10;\end{document}&#10;"/>
  <p:tag name="EXTERNALNAME" val="txp_fig"/>
  <p:tag name="BLEND" val="False"/>
  <p:tag name="TRANSPARENT" val="False"/>
  <p:tag name="KEEPFILES" val="False"/>
  <p:tag name="DEBUGPAUSE" val="False"/>
  <p:tag name="RESOLUTION" val="1200"/>
  <p:tag name="TIMEOUT" val="(none)"/>
  <p:tag name="BOXWIDTH" val="348"/>
  <p:tag name="BOXHEIGHT" val="200"/>
  <p:tag name="BOXFONT" val="10"/>
  <p:tag name="BOXWRAP" val="False"/>
  <p:tag name="WORKAROUNDTRANSPARENCYBUG" val="False"/>
  <p:tag name="ALLOWFONTSUBSTITUTION" val="False"/>
  <p:tag name="BITMAPFORMAT" val="pngmono"/>
  <p:tag name="ORIGWIDTH" val="366.0007"/>
  <p:tag name="PICTUREFILESIZE" val="20475"/>
</p:tagLst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</TotalTime>
  <Words>23</Words>
  <Application>Microsoft Office PowerPoint</Application>
  <PresentationFormat>画面に合わせる (4:3)</PresentationFormat>
  <Paragraphs>5</Paragraphs>
  <Slides>4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4</vt:i4>
      </vt:variant>
    </vt:vector>
  </HeadingPairs>
  <TitlesOfParts>
    <vt:vector size="8" baseType="lpstr">
      <vt:lpstr>ＭＳ Ｐゴシック</vt:lpstr>
      <vt:lpstr>Arial</vt:lpstr>
      <vt:lpstr>Calibri</vt:lpstr>
      <vt:lpstr>Office ​​テーマ</vt:lpstr>
      <vt:lpstr>Faradyの電磁誘導の法則</vt:lpstr>
      <vt:lpstr>電磁誘導</vt:lpstr>
      <vt:lpstr>PowerPoint プレゼンテーション</vt:lpstr>
      <vt:lpstr>電子が移動することによって， 点Bは点Aよりも電位が低くなる．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Faradyの電磁誘導の法則</dc:title>
  <dc:creator>神谷仁美</dc:creator>
  <cp:lastModifiedBy>神谷仁美</cp:lastModifiedBy>
  <cp:revision>1</cp:revision>
  <dcterms:created xsi:type="dcterms:W3CDTF">2017-01-12T11:24:02Z</dcterms:created>
  <dcterms:modified xsi:type="dcterms:W3CDTF">2017-01-12T11:25:41Z</dcterms:modified>
</cp:coreProperties>
</file>