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6" r:id="rId2"/>
    <p:sldId id="263" r:id="rId3"/>
    <p:sldId id="267" r:id="rId4"/>
    <p:sldId id="268" r:id="rId5"/>
    <p:sldId id="262" r:id="rId6"/>
  </p:sldIdLst>
  <p:sldSz cx="9144000" cy="6858000" type="screen4x3"/>
  <p:notesSz cx="6858000" cy="9144000"/>
  <p:custDataLst>
    <p:tags r:id="rId8"/>
  </p:custDataLst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9" d="100"/>
          <a:sy n="39" d="100"/>
        </p:scale>
        <p:origin x="-72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99B02C-26D6-4576-A320-ADF5B2FE594C}" type="datetimeFigureOut">
              <a:rPr kumimoji="1" lang="ja-JP" altLang="en-US" smtClean="0"/>
              <a:t>2016/12/1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947996-6DAC-45E2-A000-68FA66D181D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9185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89BD-4EBF-4146-A41A-877E0BCEAAE3}" type="datetimeFigureOut">
              <a:rPr kumimoji="1" lang="ja-JP" altLang="en-US" smtClean="0"/>
              <a:t>2016/12/1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2792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89BD-4EBF-4146-A41A-877E0BCEAAE3}" type="datetimeFigureOut">
              <a:rPr kumimoji="1" lang="ja-JP" altLang="en-US" smtClean="0"/>
              <a:t>2016/12/1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0954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89BD-4EBF-4146-A41A-877E0BCEAAE3}" type="datetimeFigureOut">
              <a:rPr kumimoji="1" lang="ja-JP" altLang="en-US" smtClean="0"/>
              <a:t>2016/12/1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4147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89BD-4EBF-4146-A41A-877E0BCEAAE3}" type="datetimeFigureOut">
              <a:rPr kumimoji="1" lang="ja-JP" altLang="en-US" smtClean="0"/>
              <a:t>2016/12/1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71635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89BD-4EBF-4146-A41A-877E0BCEAAE3}" type="datetimeFigureOut">
              <a:rPr kumimoji="1" lang="ja-JP" altLang="en-US" smtClean="0"/>
              <a:t>2016/12/1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611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89BD-4EBF-4146-A41A-877E0BCEAAE3}" type="datetimeFigureOut">
              <a:rPr kumimoji="1" lang="ja-JP" altLang="en-US" smtClean="0"/>
              <a:t>2016/12/1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82432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89BD-4EBF-4146-A41A-877E0BCEAAE3}" type="datetimeFigureOut">
              <a:rPr kumimoji="1" lang="ja-JP" altLang="en-US" smtClean="0"/>
              <a:t>2016/12/1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9715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89BD-4EBF-4146-A41A-877E0BCEAAE3}" type="datetimeFigureOut">
              <a:rPr kumimoji="1" lang="ja-JP" altLang="en-US" smtClean="0"/>
              <a:t>2016/12/1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54959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89BD-4EBF-4146-A41A-877E0BCEAAE3}" type="datetimeFigureOut">
              <a:rPr kumimoji="1" lang="ja-JP" altLang="en-US" smtClean="0"/>
              <a:t>2016/12/1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7471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89BD-4EBF-4146-A41A-877E0BCEAAE3}" type="datetimeFigureOut">
              <a:rPr kumimoji="1" lang="ja-JP" altLang="en-US" smtClean="0"/>
              <a:t>2016/12/1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42168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89BD-4EBF-4146-A41A-877E0BCEAAE3}" type="datetimeFigureOut">
              <a:rPr kumimoji="1" lang="ja-JP" altLang="en-US" smtClean="0"/>
              <a:t>2016/12/1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9806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89BD-4EBF-4146-A41A-877E0BCEAAE3}" type="datetimeFigureOut">
              <a:rPr kumimoji="1" lang="ja-JP" altLang="en-US" smtClean="0"/>
              <a:t>2016/12/1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0810DE-3398-48B6-8D39-F440145459C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9057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png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13" Type="http://schemas.openxmlformats.org/officeDocument/2006/relationships/image" Target="../media/image6.png"/><Relationship Id="rId18" Type="http://schemas.openxmlformats.org/officeDocument/2006/relationships/image" Target="../media/image11.png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12" Type="http://schemas.openxmlformats.org/officeDocument/2006/relationships/image" Target="../media/image5.png"/><Relationship Id="rId17" Type="http://schemas.openxmlformats.org/officeDocument/2006/relationships/image" Target="../media/image10.png"/><Relationship Id="rId2" Type="http://schemas.openxmlformats.org/officeDocument/2006/relationships/tags" Target="../tags/tag5.xml"/><Relationship Id="rId16" Type="http://schemas.openxmlformats.org/officeDocument/2006/relationships/image" Target="../media/image9.png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image" Target="../media/image4.png"/><Relationship Id="rId5" Type="http://schemas.openxmlformats.org/officeDocument/2006/relationships/tags" Target="../tags/tag8.xml"/><Relationship Id="rId15" Type="http://schemas.openxmlformats.org/officeDocument/2006/relationships/image" Target="../media/image8.png"/><Relationship Id="rId10" Type="http://schemas.openxmlformats.org/officeDocument/2006/relationships/slideLayout" Target="../slideLayouts/slideLayout2.xml"/><Relationship Id="rId19" Type="http://schemas.openxmlformats.org/officeDocument/2006/relationships/image" Target="../media/image12.png"/><Relationship Id="rId4" Type="http://schemas.openxmlformats.org/officeDocument/2006/relationships/tags" Target="../tags/tag7.xml"/><Relationship Id="rId9" Type="http://schemas.openxmlformats.org/officeDocument/2006/relationships/tags" Target="../tags/tag12.xml"/><Relationship Id="rId1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tags" Target="../tags/tag15.xml"/><Relationship Id="rId7" Type="http://schemas.openxmlformats.org/officeDocument/2006/relationships/image" Target="../media/image13.png"/><Relationship Id="rId2" Type="http://schemas.openxmlformats.org/officeDocument/2006/relationships/tags" Target="../tags/tag14.xml"/><Relationship Id="rId1" Type="http://schemas.openxmlformats.org/officeDocument/2006/relationships/tags" Target="../tags/tag13.xml"/><Relationship Id="rId6" Type="http://schemas.openxmlformats.org/officeDocument/2006/relationships/image" Target="../media/image2.wmf"/><Relationship Id="rId5" Type="http://schemas.openxmlformats.org/officeDocument/2006/relationships/slideLayout" Target="../slideLayouts/slideLayout2.xml"/><Relationship Id="rId10" Type="http://schemas.openxmlformats.org/officeDocument/2006/relationships/image" Target="../media/image16.png"/><Relationship Id="rId4" Type="http://schemas.openxmlformats.org/officeDocument/2006/relationships/tags" Target="../tags/tag16.xml"/><Relationship Id="rId9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tags" Target="../tags/tag24.xml"/><Relationship Id="rId13" Type="http://schemas.openxmlformats.org/officeDocument/2006/relationships/image" Target="../media/image20.png"/><Relationship Id="rId3" Type="http://schemas.openxmlformats.org/officeDocument/2006/relationships/tags" Target="../tags/tag19.xml"/><Relationship Id="rId7" Type="http://schemas.openxmlformats.org/officeDocument/2006/relationships/tags" Target="../tags/tag23.xml"/><Relationship Id="rId12" Type="http://schemas.openxmlformats.org/officeDocument/2006/relationships/image" Target="../media/image19.png"/><Relationship Id="rId17" Type="http://schemas.openxmlformats.org/officeDocument/2006/relationships/image" Target="../media/image24.png"/><Relationship Id="rId2" Type="http://schemas.openxmlformats.org/officeDocument/2006/relationships/tags" Target="../tags/tag18.xml"/><Relationship Id="rId16" Type="http://schemas.openxmlformats.org/officeDocument/2006/relationships/image" Target="../media/image23.png"/><Relationship Id="rId1" Type="http://schemas.openxmlformats.org/officeDocument/2006/relationships/tags" Target="../tags/tag17.xml"/><Relationship Id="rId6" Type="http://schemas.openxmlformats.org/officeDocument/2006/relationships/tags" Target="../tags/tag22.xml"/><Relationship Id="rId11" Type="http://schemas.openxmlformats.org/officeDocument/2006/relationships/image" Target="../media/image18.png"/><Relationship Id="rId5" Type="http://schemas.openxmlformats.org/officeDocument/2006/relationships/tags" Target="../tags/tag21.xml"/><Relationship Id="rId15" Type="http://schemas.openxmlformats.org/officeDocument/2006/relationships/image" Target="../media/image22.png"/><Relationship Id="rId10" Type="http://schemas.openxmlformats.org/officeDocument/2006/relationships/image" Target="../media/image17.png"/><Relationship Id="rId4" Type="http://schemas.openxmlformats.org/officeDocument/2006/relationships/tags" Target="../tags/tag20.xml"/><Relationship Id="rId9" Type="http://schemas.openxmlformats.org/officeDocument/2006/relationships/slideLayout" Target="../slideLayouts/slideLayout2.xml"/><Relationship Id="rId1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tags" Target="../tags/tag27.xml"/><Relationship Id="rId7" Type="http://schemas.openxmlformats.org/officeDocument/2006/relationships/image" Target="../media/image26.png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6" Type="http://schemas.openxmlformats.org/officeDocument/2006/relationships/image" Target="../media/image25.png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8.xml"/><Relationship Id="rId9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3178696" cy="706090"/>
          </a:xfrm>
        </p:spPr>
        <p:txBody>
          <a:bodyPr>
            <a:normAutofit fontScale="90000"/>
          </a:bodyPr>
          <a:lstStyle/>
          <a:p>
            <a:pPr algn="l"/>
            <a:r>
              <a:rPr kumimoji="1" lang="ja-JP" altLang="en-US" dirty="0" smtClean="0"/>
              <a:t>磁気双極子</a:t>
            </a:r>
            <a:endParaRPr kumimoji="1" lang="ja-JP" altLang="en-US" dirty="0"/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idx="1"/>
          </p:nvPr>
        </p:nvSpPr>
        <p:spPr>
          <a:xfrm>
            <a:off x="351299" y="3547588"/>
            <a:ext cx="2962672" cy="5760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kumimoji="1" lang="ja-JP" altLang="en-US" dirty="0" smtClean="0"/>
              <a:t>点</a:t>
            </a:r>
            <a:r>
              <a:rPr kumimoji="1" lang="en-US" altLang="ja-JP" dirty="0" smtClean="0"/>
              <a:t>P</a:t>
            </a:r>
            <a:r>
              <a:rPr kumimoji="1" lang="ja-JP" altLang="en-US" dirty="0" smtClean="0"/>
              <a:t>における磁位</a:t>
            </a:r>
            <a:endParaRPr kumimoji="1" lang="ja-JP" altLang="en-US" dirty="0"/>
          </a:p>
        </p:txBody>
      </p:sp>
      <p:pic>
        <p:nvPicPr>
          <p:cNvPr id="5" name="図 4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4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530" y="4365104"/>
            <a:ext cx="6902326" cy="1404619"/>
          </a:xfrm>
          <a:prstGeom prst="rect">
            <a:avLst/>
          </a:prstGeom>
        </p:spPr>
      </p:pic>
      <p:pic>
        <p:nvPicPr>
          <p:cNvPr id="1026" name="Picture 2" descr="C:\Users\nsuzuki\Job\Duty\授業\信大\物理\Phys16\電磁気学16\講義用ppt\磁気\mag_dipole_c.eps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670359"/>
            <a:ext cx="2717800" cy="275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図 13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6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868" y="1170185"/>
            <a:ext cx="5135284" cy="21790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842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4548044" y="4365104"/>
            <a:ext cx="2616244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ja-JP" altLang="en-US" dirty="0"/>
          </a:p>
        </p:txBody>
      </p:sp>
      <p:sp>
        <p:nvSpPr>
          <p:cNvPr id="29" name="コンテンツ プレースホルダー 2"/>
          <p:cNvSpPr txBox="1">
            <a:spLocks/>
          </p:cNvSpPr>
          <p:nvPr/>
        </p:nvSpPr>
        <p:spPr>
          <a:xfrm>
            <a:off x="227800" y="4960680"/>
            <a:ext cx="4526968" cy="6822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ja-JP" altLang="en-US" dirty="0"/>
          </a:p>
        </p:txBody>
      </p:sp>
      <p:pic>
        <p:nvPicPr>
          <p:cNvPr id="2" name="図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1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991" y="476671"/>
            <a:ext cx="5821085" cy="288951"/>
          </a:xfrm>
          <a:prstGeom prst="rect">
            <a:avLst/>
          </a:prstGeom>
        </p:spPr>
      </p:pic>
      <p:pic>
        <p:nvPicPr>
          <p:cNvPr id="13" name="図 12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677" y="3185920"/>
            <a:ext cx="2956263" cy="334672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3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339" y="1055397"/>
            <a:ext cx="5074934" cy="411481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4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9677" y="1545177"/>
            <a:ext cx="5760734" cy="563272"/>
          </a:xfrm>
          <a:prstGeom prst="rect">
            <a:avLst/>
          </a:prstGeom>
        </p:spPr>
      </p:pic>
      <p:pic>
        <p:nvPicPr>
          <p:cNvPr id="21" name="図 20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5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241" y="2108449"/>
            <a:ext cx="5440693" cy="868682"/>
          </a:xfrm>
          <a:prstGeom prst="rect">
            <a:avLst/>
          </a:prstGeom>
        </p:spPr>
      </p:pic>
      <p:pic>
        <p:nvPicPr>
          <p:cNvPr id="22" name="図 21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6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6159" y="3761497"/>
            <a:ext cx="4723803" cy="395937"/>
          </a:xfrm>
          <a:prstGeom prst="rect">
            <a:avLst/>
          </a:prstGeom>
        </p:spPr>
      </p:pic>
      <p:pic>
        <p:nvPicPr>
          <p:cNvPr id="23" name="図 22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7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640" y="4365104"/>
            <a:ext cx="5669293" cy="715977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8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68072" y="5285287"/>
            <a:ext cx="4602188" cy="304497"/>
          </a:xfrm>
          <a:prstGeom prst="rect">
            <a:avLst/>
          </a:prstGeom>
        </p:spPr>
      </p:pic>
      <p:pic>
        <p:nvPicPr>
          <p:cNvPr id="26" name="図 25"/>
          <p:cNvPicPr>
            <a:picLocks noChangeAspect="1"/>
          </p:cNvPicPr>
          <p:nvPr>
            <p:custDataLst>
              <p:tags r:id="rId9"/>
            </p:custDataLst>
          </p:nvPr>
        </p:nvPicPr>
        <p:blipFill>
          <a:blip r:embed="rId19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9362" y="5905516"/>
            <a:ext cx="1980594" cy="6547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3437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5770984" cy="562075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3200" dirty="0" smtClean="0"/>
              <a:t>磁気双極子が点</a:t>
            </a:r>
            <a:r>
              <a:rPr kumimoji="1" lang="en-US" altLang="ja-JP" sz="3200" dirty="0" smtClean="0"/>
              <a:t>P</a:t>
            </a:r>
            <a:r>
              <a:rPr kumimoji="1" lang="ja-JP" altLang="en-US" sz="3200" dirty="0" smtClean="0"/>
              <a:t>に作る磁場</a:t>
            </a:r>
            <a:endParaRPr kumimoji="1" lang="ja-JP" altLang="en-US" sz="3200" dirty="0"/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idx="1"/>
          </p:nvPr>
        </p:nvSpPr>
        <p:spPr>
          <a:xfrm>
            <a:off x="555471" y="3138227"/>
            <a:ext cx="2962672" cy="576063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kumimoji="1" lang="ja-JP" altLang="en-US" dirty="0" smtClean="0"/>
              <a:t>点</a:t>
            </a:r>
            <a:r>
              <a:rPr kumimoji="1" lang="en-US" altLang="ja-JP" dirty="0" smtClean="0"/>
              <a:t>P</a:t>
            </a:r>
            <a:r>
              <a:rPr kumimoji="1" lang="ja-JP" altLang="en-US" dirty="0" smtClean="0"/>
              <a:t>における磁場</a:t>
            </a:r>
            <a:endParaRPr kumimoji="1" lang="ja-JP" altLang="en-US" dirty="0"/>
          </a:p>
        </p:txBody>
      </p:sp>
      <p:pic>
        <p:nvPicPr>
          <p:cNvPr id="1026" name="Picture 2" descr="C:\Users\nsuzuki\Job\Duty\授業\信大\物理\Phys16\電磁気学16\講義用ppt\磁気\mag_dipole_c.eps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0475" y="242795"/>
            <a:ext cx="2717800" cy="275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図 6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7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1181" y="2998695"/>
            <a:ext cx="7969772" cy="1323568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8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106518"/>
            <a:ext cx="2946210" cy="1028454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226" y="5277955"/>
            <a:ext cx="7037682" cy="769987"/>
          </a:xfrm>
          <a:prstGeom prst="rect">
            <a:avLst/>
          </a:prstGeom>
        </p:spPr>
      </p:pic>
      <p:pic>
        <p:nvPicPr>
          <p:cNvPr id="19" name="図 18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0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7226" y="4672922"/>
            <a:ext cx="5998094" cy="382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6616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6491064" cy="562075"/>
          </a:xfrm>
        </p:spPr>
        <p:txBody>
          <a:bodyPr>
            <a:noAutofit/>
          </a:bodyPr>
          <a:lstStyle/>
          <a:p>
            <a:pPr algn="l"/>
            <a:r>
              <a:rPr kumimoji="1" lang="ja-JP" altLang="en-US" sz="3200" dirty="0" smtClean="0"/>
              <a:t>磁気双極子が点</a:t>
            </a:r>
            <a:r>
              <a:rPr kumimoji="1" lang="en-US" altLang="ja-JP" sz="3200" dirty="0" smtClean="0"/>
              <a:t>P</a:t>
            </a:r>
            <a:r>
              <a:rPr kumimoji="1" lang="ja-JP" altLang="en-US" sz="3200" dirty="0" smtClean="0"/>
              <a:t>に作る磁場</a:t>
            </a:r>
            <a:r>
              <a:rPr kumimoji="1" lang="en-US" altLang="ja-JP" sz="3200" dirty="0" smtClean="0"/>
              <a:t>(</a:t>
            </a:r>
            <a:r>
              <a:rPr kumimoji="1" lang="ja-JP" altLang="en-US" sz="3200" dirty="0" smtClean="0"/>
              <a:t>続</a:t>
            </a:r>
            <a:r>
              <a:rPr kumimoji="1" lang="en-US" altLang="ja-JP" sz="3200" dirty="0" smtClean="0"/>
              <a:t>)</a:t>
            </a:r>
            <a:endParaRPr kumimoji="1" lang="ja-JP" altLang="en-US" sz="3200" dirty="0"/>
          </a:p>
        </p:txBody>
      </p:sp>
      <p:pic>
        <p:nvPicPr>
          <p:cNvPr id="4" name="図 3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10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971231"/>
            <a:ext cx="5457186" cy="348398"/>
          </a:xfrm>
          <a:prstGeom prst="rect">
            <a:avLst/>
          </a:prstGeom>
        </p:spPr>
      </p:pic>
      <p:pic>
        <p:nvPicPr>
          <p:cNvPr id="5" name="図 4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11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1076" y="1465930"/>
            <a:ext cx="3400279" cy="418496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12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7919" y="1956762"/>
            <a:ext cx="3696364" cy="382924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13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935" y="2495959"/>
            <a:ext cx="7404704" cy="369946"/>
          </a:xfrm>
          <a:prstGeom prst="rect">
            <a:avLst/>
          </a:prstGeom>
        </p:spPr>
      </p:pic>
      <p:pic>
        <p:nvPicPr>
          <p:cNvPr id="26" name="図 25"/>
          <p:cNvPicPr>
            <a:picLocks noChangeAspect="1"/>
          </p:cNvPicPr>
          <p:nvPr>
            <p:custDataLst>
              <p:tags r:id="rId5"/>
            </p:custDataLst>
          </p:nvPr>
        </p:nvPicPr>
        <p:blipFill>
          <a:blip r:embed="rId14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56370" y="5799692"/>
            <a:ext cx="4660448" cy="715682"/>
          </a:xfrm>
          <a:prstGeom prst="rect">
            <a:avLst/>
          </a:prstGeom>
        </p:spPr>
      </p:pic>
      <p:pic>
        <p:nvPicPr>
          <p:cNvPr id="27" name="図 26"/>
          <p:cNvPicPr>
            <a:picLocks noChangeAspect="1"/>
          </p:cNvPicPr>
          <p:nvPr>
            <p:custDataLst>
              <p:tags r:id="rId6"/>
            </p:custDataLst>
          </p:nvPr>
        </p:nvPicPr>
        <p:blipFill>
          <a:blip r:embed="rId15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7935" y="4384505"/>
            <a:ext cx="7483463" cy="1242515"/>
          </a:xfrm>
          <a:prstGeom prst="rect">
            <a:avLst/>
          </a:prstGeom>
        </p:spPr>
      </p:pic>
      <p:pic>
        <p:nvPicPr>
          <p:cNvPr id="3" name="図 2"/>
          <p:cNvPicPr>
            <a:picLocks noChangeAspect="1"/>
          </p:cNvPicPr>
          <p:nvPr>
            <p:custDataLst>
              <p:tags r:id="rId7"/>
            </p:custDataLst>
          </p:nvPr>
        </p:nvPicPr>
        <p:blipFill>
          <a:blip r:embed="rId16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19130" y="3020013"/>
            <a:ext cx="4713942" cy="594106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>
            <p:custDataLst>
              <p:tags r:id="rId8"/>
            </p:custDataLst>
          </p:nvPr>
        </p:nvPicPr>
        <p:blipFill>
          <a:blip r:embed="rId17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6773" y="3785446"/>
            <a:ext cx="4713942" cy="594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500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コンテンツ プレースホルダー 2"/>
          <p:cNvSpPr txBox="1">
            <a:spLocks/>
          </p:cNvSpPr>
          <p:nvPr/>
        </p:nvSpPr>
        <p:spPr>
          <a:xfrm>
            <a:off x="4548044" y="4365104"/>
            <a:ext cx="2616244" cy="7200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ja-JP" altLang="en-US" dirty="0"/>
          </a:p>
        </p:txBody>
      </p:sp>
      <p:sp>
        <p:nvSpPr>
          <p:cNvPr id="22" name="コンテンツ プレースホルダー 2"/>
          <p:cNvSpPr txBox="1">
            <a:spLocks/>
          </p:cNvSpPr>
          <p:nvPr/>
        </p:nvSpPr>
        <p:spPr>
          <a:xfrm>
            <a:off x="536275" y="260648"/>
            <a:ext cx="5304963" cy="7272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ja-JP" altLang="en-US" dirty="0" smtClean="0"/>
              <a:t>磁気双極子が点</a:t>
            </a:r>
            <a:r>
              <a:rPr lang="en-US" altLang="ja-JP" dirty="0" smtClean="0"/>
              <a:t>P</a:t>
            </a:r>
            <a:r>
              <a:rPr lang="ja-JP" altLang="en-US" dirty="0" smtClean="0"/>
              <a:t>につく磁場</a:t>
            </a:r>
            <a:endParaRPr lang="ja-JP" altLang="en-US" dirty="0"/>
          </a:p>
        </p:txBody>
      </p:sp>
      <p:pic>
        <p:nvPicPr>
          <p:cNvPr id="2" name="図 1"/>
          <p:cNvPicPr>
            <a:picLocks noChangeAspect="1"/>
          </p:cNvPicPr>
          <p:nvPr>
            <p:custDataLst>
              <p:tags r:id="rId1"/>
            </p:custDataLst>
          </p:nvPr>
        </p:nvPicPr>
        <p:blipFill>
          <a:blip r:embed="rId6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479" y="1014046"/>
            <a:ext cx="5850558" cy="693399"/>
          </a:xfrm>
          <a:prstGeom prst="rect">
            <a:avLst/>
          </a:prstGeom>
        </p:spPr>
      </p:pic>
      <p:pic>
        <p:nvPicPr>
          <p:cNvPr id="6" name="図 5"/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2859" y="1711688"/>
            <a:ext cx="5089569" cy="2361904"/>
          </a:xfrm>
          <a:prstGeom prst="rect">
            <a:avLst/>
          </a:prstGeom>
        </p:spPr>
      </p:pic>
      <p:pic>
        <p:nvPicPr>
          <p:cNvPr id="8" name="図 7"/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8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785" y="4306504"/>
            <a:ext cx="6731174" cy="418640"/>
          </a:xfrm>
          <a:prstGeom prst="rect">
            <a:avLst/>
          </a:prstGeom>
        </p:spPr>
      </p:pic>
      <p:pic>
        <p:nvPicPr>
          <p:cNvPr id="10" name="図 9"/>
          <p:cNvPicPr>
            <a:picLocks noChangeAspect="1"/>
          </p:cNvPicPr>
          <p:nvPr>
            <p:custDataLst>
              <p:tags r:id="rId4"/>
            </p:custDataLst>
          </p:nvPr>
        </p:nvPicPr>
        <p:blipFill>
          <a:blip r:embed="rId9" cstate="print">
            <a:lum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8719" y="5219179"/>
            <a:ext cx="6035059" cy="7616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6211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usepackage{bm}&#10;\usepackage{amsmath}&#10;\usepackage{amssymb}&#10;\begin{document}&#10;&#10;\end{document}&#10;"/>
  <p:tag name="TEX2PS" val="platex $(base).tex; dvipsk -D $(res) -E -o $(base).ps $(base).dvi"/>
  <p:tag name="EXTERNALEDITCOMMAND" val="notepad %"/>
  <p:tag name="GHOSTSCRIPTCOMMAND" val="gswin32c -dWINKANJI　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1.2"/>
  <p:tag name="DEFAULTFONTSIZE" val="10"/>
  <p:tag name="DEFAULTWIDTH" val="348"/>
  <p:tag name="DEFAULTHEIGHT" val="20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 \begin{eqnarray*}&#10;  V_m &amp;=&amp; \frac{q_m}{4\pi\mu_0}&#10;      \{ f(-l) - f(l) \}&#10;   = \frac{q_mxl}{4\pi\mu_0 r^3}&#10; \end{eqnarray*}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72.0008"/>
  <p:tag name="PICTUREFILESIZE" val="22808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\begin{eqnarray*}&#10;  \bm{p}_m = q_m(l,0,0), \quad&#10;   \bm{r} = (x,y,z) &#10;\end{eqnarray*}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01.9806"/>
  <p:tag name="PICTUREFILESIZE" val="13890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 \begin{eqnarray*}&#10;  V_m = \frac{\bm{p}_m\cdot \bm{r}}{4\pi\mu_0 r^3}&#10; \end{eqnarray*}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129.9602"/>
  <p:tag name="PICTUREFILESIZE" val="9595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\begin{eqnarray*}&#10;  &amp;&amp;V_m(x,y,z) = \frac{q_m}{4\pi\mu_0}  \\&#10;  &amp;&amp; \hspace{10mm}&#10;  \times \Bigl[ \frac{(x-l/2,y,z)}{\{(x-l/2)^2+y^2+z^2\}^{3/2}}&#10;    -\frac{(x+l/2,y,z)}{\{(x+l/2)^2+y^2+z^2\}^{3/2}} \Bigr]&#10;\end{eqnarray*}&#10;&#10;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589.9812"/>
  <p:tag name="PICTUREFILESIZE" val="59944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{\small &#10;%${\rm O}_1=(-l/2,0,0)$, ${\rm O}_2=(l/2,0,0)$&#10;&#10;%\vspace{-3mm}&#10;$\overrightarrow{\rm O_1P}=(x+l/2,y,z)$&#10;&#10;\vspace{-3mm}&#10;$\overrightarrow{\rm O_2P}=(x-l/2,y,z)$&#10;}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168.9603"/>
  <p:tag name="PICTUREFILESIZE" val="17420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\begin{eqnarray*}&#10; &amp;&amp; \{(x-l/2)^2+y^2+z^2\}^{-3/2} \simeq&#10;\{x^2+y^2+z^2 - xl\}^{-3/2}\\&#10;&amp;&amp; \hspace{20mm} =(r^2 - xl)^{-3/2}&#10;                 =r^{-3}(1-xl/r^2)^{-3/2}&#10;\end{eqnarray*}&#10;&#10;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520.981"/>
  <p:tag name="PICTUREFILESIZE" val="41243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 $|l|&lt;&lt;1$として，$V_m$を$l$の1次式で近似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43.9807"/>
  <p:tag name="PICTUREFILESIZE" val="1791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 \begin{eqnarray*}&#10;   f(x) = (1+x)^a, \quad a=constant&#10; \end{eqnarray*}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12.9606"/>
  <p:tag name="PICTUREFILESIZE" val="13310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 \begin{eqnarray*}&#10;   f^\prime(x) = a(1+x)^{a-1}&#10; \end{eqnarray*}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195.0004"/>
  <p:tag name="PICTUREFILESIZE" val="8355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 \begin{eqnarray*}&#10;   f(0)=1, \quad f^\prime(0) = a&#10; \end{eqnarray*}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211.9804"/>
  <p:tag name="PICTUREFILESIZE" val="791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\begin{eqnarray*}&#10;  &amp;&amp;V_m(x,y,z) = \frac{q_m}{4\pi\mu_0}  \\&#10;  &amp;&amp; \hspace{10mm}&#10;   \{ \frac{1}{\sqrt{(x-l/2)^2+y^2+z^2}}&#10;    -\frac{1}{\sqrt{(x+l/2)^2+y^2+z^2}} \}&#10;\end{eqnarray*}&#10;&#10;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510.961"/>
  <p:tag name="PICTUREFILESIZE" val="43317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 $|x|&lt;&lt;1$のとき，&#10; %\begin{eqnarray*}&#10;  $ f(x)= f(0) + f^\prime(0)x = 1 + ax $&#10; %\end{eqnarray*}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459.9609"/>
  <p:tag name="PICTUREFILESIZE" val="19895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\begin{eqnarray*}&#10;  \bm{H}(x,y,z) = \frac{1}{4\pi\mu_0^3} &#10;   \Bigl[ \frac{3(\bm{p}_m\cdot \bm{r})\bm{r} }{r^2}&#10;     -\bm{p}_m  \Bigr]&#10;\end{eqnarray*}&#10;&#10;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45.0007"/>
  <p:tag name="PICTUREFILESIZE" val="22715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\begin{eqnarray*}&#10;  &amp;&amp;\bm{H}(x,y,z) = \frac{q_m}{4\pi\mu_0}  \\&#10;  &amp;&amp; \hspace{10mm}&#10;  \times \Bigl[ \frac{(x-l/2,y,z)}{r^3}\, \Bigl(1+\frac{3xl}{2r^2} \Bigr)&#10;    -\frac{(x+l/2,y,z)}{r^3}\, \Bigl( 1-\frac{3xl}{2r^2}\Bigr)&#10; \Bigr]&#10;\end{eqnarray*}&#10;&#10;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553.9811"/>
  <p:tag name="PICTUREFILESIZE" val="46324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\begin{eqnarray*}&#10; r^{-3}(1-xl/r^2)^{-3/2} = r^{-3}\Bigl( 1 + \frac{3xl}{2r^2} \Bigr) &#10;\end{eqnarray*}&#10;&#10;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48.9607"/>
  <p:tag name="PICTUREFILESIZE" val="19929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\begin{eqnarray*}&#10; r^{-3}(1+xl/r^2)^{-3/2} = r^{-3}\Bigl( 1 - \frac{3xl}{2r^2} \Bigr) &#10;\end{eqnarray*}&#10;&#10;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48.9607"/>
  <p:tag name="PICTUREFILESIZE" val="19900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 \begin{eqnarray*}&#10;  \bm{H} &amp;=&amp; (H_x,H_y,H_z) &#10;     = -(\frac{\partial V_m}{\partial x},&#10;      \frac{\partial V_m}{\partial y},&#10;      \frac{\partial V_m}{\partial z} )&#10;  \end{eqnarray*}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405.0008"/>
  <p:tag name="PICTUREFILESIZE" val="22316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 \begin{eqnarray*}&#10;  H_x &amp;=&amp; -\frac{1}{4\pi\mu_0 r^3}&#10;      \{ {p_mxl} -\frac{3p_mx^2l}{r^2} \}, \\&#10;  H_y &amp;=&amp; \frac{3p_mxyl}{4\pi\mu_0 r^5}, \\&#10;  H_z &amp;=&amp; \frac{3p_mxzl}{4\pi\mu_0 r^5}&#10; \end{eqnarray*}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33.9607"/>
  <p:tag name="PICTUREFILESIZE" val="4887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磁気双極子モーメント $\bm{p}_m=q_m\overrightarrow{{\rm O_1Q_2}}&#10;  = q_m(l,0,0)$&#10;&#10;&#10;% \begin{eqnarray*}&#10;%  \end{eqnarray*}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465.9609"/>
  <p:tag name="PICTUREFILESIZE" val="26900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 \begin{eqnarray*}&#10; \bm{H}(x,y,z) &amp;=&amp; \frac{1}{4\pi\mu_0 r^3}&#10;      \Bigl\{ \frac{3\bm{r}(\bm{p}_m\cdot \bm{r})}{r^2} -\bm{p}_m \Bigr\}&#10; \end{eqnarray*}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96.0008"/>
  <p:tag name="PICTUREFILESIZE" val="2475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${\rm O}_1=(-l/2,0,0)$, ${\rm O}_2=(l/2,0,0)$&#10;&#10;\vspace{-5mm}&#10;$\overrightarrow{\rm OP}=\bm{r}=(x,y,z)$&#10;&#10;\vspace{-5mm}&#10;磁気双極子モーメント &#10;&#10;\vspace{-8mm}&#10;\hspace{10mm}&#10;$\bm{p}_m=q_m\overrightarrow{\rm O_1O_2}=q_m(l,0,0)$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36.9607"/>
  <p:tag name="PICTUREFILESIZE" val="54954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 $l &lt;&lt; 1$として，$l$の2次以下の項を無視する．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81.9608"/>
  <p:tag name="PICTUREFILESIZE" val="2048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\begin{eqnarray*}&#10;  f(l)\simeq f(0) + f^\prime(0)l &#10;\end{eqnarray*}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193.9804"/>
  <p:tag name="PICTUREFILESIZE" val="984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\begin{eqnarray*}&#10;  f(l)={\{(x+l/2)^2+y^2+z^2\}^{-1/2}} &#10;\end{eqnarray*}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33.0007"/>
  <p:tag name="PICTUREFILESIZE" val="16029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{\small &#10;\begin{eqnarray*}&#10;  f^\prime(l)=-\frac{1}{2}\,(x+l/2){\{(x+l/2)^2+y^2+z^2\}^{-3/2}} &#10;\end{eqnarray*}&#10;}&#10;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78.0008"/>
  <p:tag name="PICTUREFILESIZE" val="19267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\begin{eqnarray*}&#10;  f(0)&amp;=&amp;{\{x^2+y^2+z^2\}^{-1/2}},  \\ &#10;  f^\prime(0)&amp;=&amp;-{(x/2)}\{x^2+y^2+z^2\}^{-3/2} &#10;\end{eqnarray*}&#10;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57.0007"/>
  <p:tag name="PICTUREFILESIZE" val="30246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OURCE" val="\documentclass{slides}\pagestyle{empty}&#10;\usepackage{bm}&#10;\usepackage{amsmath}&#10;\usepackage{amssymb}&#10;\begin{document}&#10;\begin{eqnarray*}&#10;  f(-l)-f(l)\simeq -2 f^\prime(0)l = xl/r^3&#10;\end{eqnarray*}&#10;&#10;&#10;\end{document}&#10;"/>
  <p:tag name="EXTERNALNAME" val="txp_fig"/>
  <p:tag name="BLEND" val="False"/>
  <p:tag name="TRANSPARENT" val="False"/>
  <p:tag name="KEEPFILES" val="False"/>
  <p:tag name="DEBUGPAUSE" val="False"/>
  <p:tag name="RESOLUTION" val="1200"/>
  <p:tag name="TIMEOUT" val="(none)"/>
  <p:tag name="BOXWIDTH" val="348"/>
  <p:tag name="BOXHEIGHT" val="200"/>
  <p:tag name="BOXFONT" val="10"/>
  <p:tag name="BOXWRAP" val="False"/>
  <p:tag name="WORKAROUNDTRANSPARENCYBUG" val="False"/>
  <p:tag name="ALLOWFONTSUBSTITUTION" val="False"/>
  <p:tag name="BITMAPFORMAT" val="pngmono"/>
  <p:tag name="ORIGWIDTH" val="309.9606"/>
  <p:tag name="PICTUREFILESIZE" val="14960"/>
</p:tagLst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849</TotalTime>
  <Words>42</Words>
  <Application>Microsoft Office PowerPoint</Application>
  <PresentationFormat>画面に合わせる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Office ​​テーマ</vt:lpstr>
      <vt:lpstr>磁気双極子</vt:lpstr>
      <vt:lpstr>PowerPoint プレゼンテーション</vt:lpstr>
      <vt:lpstr>磁気双極子が点Pに作る磁場</vt:lpstr>
      <vt:lpstr>磁気双極子が点Pに作る磁場(続)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電場と電位</dc:title>
  <dc:creator>nsuzuki</dc:creator>
  <cp:lastModifiedBy>nsuzuki</cp:lastModifiedBy>
  <cp:revision>67</cp:revision>
  <dcterms:created xsi:type="dcterms:W3CDTF">2016-10-12T05:55:44Z</dcterms:created>
  <dcterms:modified xsi:type="dcterms:W3CDTF">2016-12-01T03:29:22Z</dcterms:modified>
</cp:coreProperties>
</file>