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9144000" cy="6858000" type="screen4x3"/>
  <p:notesSz cx="6858000" cy="9144000"/>
  <p:custDataLst>
    <p:tags r:id="rId9"/>
  </p:custData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72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2016/11/17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4836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2016/11/17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4651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2016/11/17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1669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2016/11/17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5383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2016/11/17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294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2016/11/17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6481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2016/11/17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505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2016/11/17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0480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2016/11/17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71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2016/11/17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560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2016/11/17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2641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98B67-8CD8-4DA5-9CA3-837C68CED631}" type="datetimeFigureOut">
              <a:rPr kumimoji="1" lang="ja-JP" altLang="en-US" smtClean="0"/>
              <a:t>2016/11/17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399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4.xml"/><Relationship Id="rId7" Type="http://schemas.openxmlformats.org/officeDocument/2006/relationships/image" Target="../media/image3.pn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image" Target="../media/image1.wmf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tags" Target="../tags/tag7.xml"/><Relationship Id="rId7" Type="http://schemas.openxmlformats.org/officeDocument/2006/relationships/image" Target="../media/image5.pn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slideLayout" Target="../slideLayouts/slideLayout2.xml"/><Relationship Id="rId11" Type="http://schemas.openxmlformats.org/officeDocument/2006/relationships/image" Target="../media/image9.png"/><Relationship Id="rId5" Type="http://schemas.openxmlformats.org/officeDocument/2006/relationships/tags" Target="../tags/tag9.xml"/><Relationship Id="rId10" Type="http://schemas.openxmlformats.org/officeDocument/2006/relationships/image" Target="../media/image8.png"/><Relationship Id="rId4" Type="http://schemas.openxmlformats.org/officeDocument/2006/relationships/tags" Target="../tags/tag8.xml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tags" Target="../tags/tag14.xml"/><Relationship Id="rId7" Type="http://schemas.openxmlformats.org/officeDocument/2006/relationships/image" Target="../media/image14.png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image" Target="../media/image13.wmf"/><Relationship Id="rId5" Type="http://schemas.openxmlformats.org/officeDocument/2006/relationships/slideLayout" Target="../slideLayouts/slideLayout2.xml"/><Relationship Id="rId10" Type="http://schemas.openxmlformats.org/officeDocument/2006/relationships/image" Target="../media/image17.png"/><Relationship Id="rId4" Type="http://schemas.openxmlformats.org/officeDocument/2006/relationships/tags" Target="../tags/tag15.xml"/><Relationship Id="rId9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tags" Target="../tags/tag19.xml"/><Relationship Id="rId7" Type="http://schemas.openxmlformats.org/officeDocument/2006/relationships/image" Target="../media/image19.wmf"/><Relationship Id="rId12" Type="http://schemas.openxmlformats.org/officeDocument/2006/relationships/image" Target="../media/image24.png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Layout" Target="../slideLayouts/slideLayout2.xml"/><Relationship Id="rId11" Type="http://schemas.openxmlformats.org/officeDocument/2006/relationships/image" Target="../media/image23.png"/><Relationship Id="rId5" Type="http://schemas.openxmlformats.org/officeDocument/2006/relationships/tags" Target="../tags/tag21.xml"/><Relationship Id="rId10" Type="http://schemas.openxmlformats.org/officeDocument/2006/relationships/image" Target="../media/image22.png"/><Relationship Id="rId4" Type="http://schemas.openxmlformats.org/officeDocument/2006/relationships/tags" Target="../tags/tag20.xml"/><Relationship Id="rId9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6552728" cy="864096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3200" dirty="0" smtClean="0"/>
              <a:t>磁性体</a:t>
            </a:r>
            <a:endParaRPr kumimoji="1" lang="ja-JP" altLang="en-US" sz="32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80919" y="3324755"/>
            <a:ext cx="4555176" cy="947983"/>
          </a:xfrm>
        </p:spPr>
        <p:txBody>
          <a:bodyPr>
            <a:normAutofit/>
          </a:bodyPr>
          <a:lstStyle/>
          <a:p>
            <a:pPr algn="l"/>
            <a:r>
              <a:rPr lang="ja-JP" altLang="en-US" sz="2400" dirty="0" smtClean="0">
                <a:solidFill>
                  <a:schemeClr val="tx1"/>
                </a:solidFill>
              </a:rPr>
              <a:t>磁化の強さを表す量：</a:t>
            </a:r>
            <a:endParaRPr lang="en-US" altLang="ja-JP" sz="2400" dirty="0" smtClean="0">
              <a:solidFill>
                <a:schemeClr val="tx1"/>
              </a:solidFill>
            </a:endParaRPr>
          </a:p>
          <a:p>
            <a:pPr algn="l"/>
            <a:r>
              <a:rPr lang="ja-JP" altLang="en-US" sz="2400" dirty="0" smtClean="0">
                <a:solidFill>
                  <a:schemeClr val="tx1"/>
                </a:solidFill>
              </a:rPr>
              <a:t>　　磁化ベクトル，または磁化</a:t>
            </a:r>
            <a:endParaRPr lang="ja-JP" altLang="en-US" sz="2400" dirty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39552" y="1253963"/>
            <a:ext cx="76328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☆外部磁場の下で磁気を帯びる物質を磁性体という．</a:t>
            </a:r>
            <a:endParaRPr kumimoji="1" lang="en-US" altLang="ja-JP" sz="2400" dirty="0" smtClean="0"/>
          </a:p>
          <a:p>
            <a:r>
              <a:rPr lang="ja-JP" altLang="en-US" sz="2400" dirty="0" smtClean="0"/>
              <a:t>    磁気を帯びる性質を磁性</a:t>
            </a:r>
            <a:r>
              <a:rPr kumimoji="1" lang="ja-JP" altLang="en-US" sz="2400" dirty="0" smtClean="0"/>
              <a:t>という．</a:t>
            </a:r>
            <a:endParaRPr kumimoji="1" lang="en-US" altLang="ja-JP" sz="2400" dirty="0" smtClean="0"/>
          </a:p>
          <a:p>
            <a:r>
              <a:rPr lang="ja-JP" altLang="en-US" sz="2400" dirty="0" smtClean="0"/>
              <a:t>☆物質が外部磁場の下で</a:t>
            </a:r>
            <a:r>
              <a:rPr lang="en-US" altLang="ja-JP" sz="2400" dirty="0" smtClean="0"/>
              <a:t>]</a:t>
            </a:r>
            <a:r>
              <a:rPr lang="ja-JP" altLang="en-US" sz="2400" dirty="0" smtClean="0"/>
              <a:t>磁気モーメントを持つようになる</a:t>
            </a:r>
            <a:endParaRPr lang="en-US" altLang="ja-JP" sz="2400" dirty="0" smtClean="0"/>
          </a:p>
          <a:p>
            <a:r>
              <a:rPr lang="en-US" altLang="ja-JP" sz="2400" dirty="0"/>
              <a:t> </a:t>
            </a:r>
            <a:r>
              <a:rPr lang="en-US" altLang="ja-JP" sz="2400" dirty="0" smtClean="0"/>
              <a:t>   </a:t>
            </a:r>
            <a:r>
              <a:rPr lang="ja-JP" altLang="en-US" sz="2400" dirty="0" smtClean="0"/>
              <a:t>ことを磁化するという．</a:t>
            </a:r>
            <a:endParaRPr kumimoji="1" lang="en-US" altLang="ja-JP" sz="2400" dirty="0" smtClean="0"/>
          </a:p>
          <a:p>
            <a:r>
              <a:rPr lang="ja-JP" altLang="en-US" sz="2400" dirty="0" smtClean="0"/>
              <a:t>☆磁石は自然の状態で磁化している．</a:t>
            </a:r>
            <a:endParaRPr lang="en-US" altLang="ja-JP" sz="2400" dirty="0" smtClean="0"/>
          </a:p>
          <a:p>
            <a:endParaRPr kumimoji="1" lang="ja-JP" altLang="en-US" sz="2400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676" y="2781237"/>
            <a:ext cx="2895600" cy="1562100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277" y="4239002"/>
            <a:ext cx="1954399" cy="398445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562" y="4593520"/>
            <a:ext cx="6639909" cy="1365557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182" y="6035280"/>
            <a:ext cx="7376272" cy="441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9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コンテンツ プレースホルダー 6"/>
          <p:cNvPicPr>
            <a:picLocks noGrp="1" noChangeAspect="1"/>
          </p:cNvPicPr>
          <p:nvPr>
            <p:ph idx="1"/>
            <p:custDataLst>
              <p:tags r:id="rId1"/>
            </p:custDataLst>
          </p:nvPr>
        </p:nvPicPr>
        <p:blipFill>
          <a:blip r:embed="rId7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556792"/>
            <a:ext cx="2999960" cy="360040"/>
          </a:xfrm>
        </p:spPr>
      </p:pic>
      <p:pic>
        <p:nvPicPr>
          <p:cNvPr id="8" name="図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121" y="2122093"/>
            <a:ext cx="4669814" cy="432048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280" y="4029846"/>
            <a:ext cx="7924816" cy="2209804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031" y="2789511"/>
            <a:ext cx="6665312" cy="854527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1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720" y="451167"/>
            <a:ext cx="7856929" cy="776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06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250704" cy="778098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3200" dirty="0" smtClean="0"/>
              <a:t>強磁性体</a:t>
            </a:r>
            <a:endParaRPr kumimoji="1" lang="ja-JP" altLang="en-US" sz="3200" dirty="0"/>
          </a:p>
        </p:txBody>
      </p:sp>
      <p:pic>
        <p:nvPicPr>
          <p:cNvPr id="4" name="コンテンツ プレースホルダー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6376" y="1713844"/>
            <a:ext cx="3667125" cy="3476625"/>
          </a:xfrm>
        </p:spPr>
      </p:pic>
      <p:pic>
        <p:nvPicPr>
          <p:cNvPr id="11" name="図 10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340768"/>
            <a:ext cx="7086615" cy="746152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110" y="3152123"/>
            <a:ext cx="4540922" cy="1005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653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906888" cy="706090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3200" dirty="0" smtClean="0"/>
              <a:t>電流が磁場から受ける力</a:t>
            </a:r>
            <a:endParaRPr kumimoji="1" lang="ja-JP" altLang="en-US" sz="3200" dirty="0"/>
          </a:p>
        </p:txBody>
      </p:sp>
      <p:pic>
        <p:nvPicPr>
          <p:cNvPr id="6" name="コンテンツ プレースホルダー 5"/>
          <p:cNvPicPr>
            <a:picLocks noGrp="1" noChangeAspect="1"/>
          </p:cNvPicPr>
          <p:nvPr>
            <p:ph idx="1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945412"/>
            <a:ext cx="1914525" cy="2438400"/>
          </a:xfrm>
        </p:spPr>
      </p:pic>
      <p:pic>
        <p:nvPicPr>
          <p:cNvPr id="10" name="図 9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16" y="1177077"/>
            <a:ext cx="5863489" cy="987535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578" y="2361894"/>
            <a:ext cx="3030728" cy="504056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882" y="3092522"/>
            <a:ext cx="6522643" cy="984550"/>
          </a:xfrm>
          <a:prstGeom prst="rect">
            <a:avLst/>
          </a:prstGeom>
        </p:spPr>
      </p:pic>
      <p:pic>
        <p:nvPicPr>
          <p:cNvPr id="19" name="図 18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4776" y="4526321"/>
            <a:ext cx="4079392" cy="1164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82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922114"/>
          </a:xfrm>
        </p:spPr>
        <p:txBody>
          <a:bodyPr>
            <a:normAutofit/>
          </a:bodyPr>
          <a:lstStyle/>
          <a:p>
            <a:pPr algn="l"/>
            <a:r>
              <a:rPr kumimoji="1" lang="en-US" altLang="ja-JP" sz="3200" dirty="0" smtClean="0"/>
              <a:t>[</a:t>
            </a:r>
            <a:r>
              <a:rPr kumimoji="1" lang="ja-JP" altLang="en-US" sz="3200" dirty="0" smtClean="0"/>
              <a:t>例</a:t>
            </a:r>
            <a:r>
              <a:rPr kumimoji="1" lang="en-US" altLang="ja-JP" sz="3200" dirty="0" smtClean="0"/>
              <a:t>]</a:t>
            </a:r>
            <a:r>
              <a:rPr kumimoji="1" lang="ja-JP" altLang="en-US" sz="3200" dirty="0" smtClean="0"/>
              <a:t>一様な磁場中を運動する荷電粒子</a:t>
            </a:r>
            <a:endParaRPr kumimoji="1" lang="ja-JP" altLang="en-US" sz="3200" dirty="0"/>
          </a:p>
        </p:txBody>
      </p:sp>
      <p:pic>
        <p:nvPicPr>
          <p:cNvPr id="8" name="図 7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15128"/>
            <a:ext cx="7706420" cy="2502183"/>
          </a:xfrm>
          <a:prstGeom prst="rect">
            <a:avLst/>
          </a:prstGeom>
        </p:spPr>
      </p:pic>
      <p:sp>
        <p:nvSpPr>
          <p:cNvPr id="9" name="コンテンツ プレースホルダー 8"/>
          <p:cNvSpPr>
            <a:spLocks noGrp="1"/>
          </p:cNvSpPr>
          <p:nvPr>
            <p:ph idx="1"/>
          </p:nvPr>
        </p:nvSpPr>
        <p:spPr>
          <a:xfrm>
            <a:off x="457200" y="4797152"/>
            <a:ext cx="7139136" cy="1329011"/>
          </a:xfrm>
        </p:spPr>
        <p:txBody>
          <a:bodyPr>
            <a:normAutofit/>
          </a:bodyPr>
          <a:lstStyle/>
          <a:p>
            <a:r>
              <a:rPr kumimoji="1" lang="ja-JP" altLang="en-US" sz="2800" dirty="0" smtClean="0"/>
              <a:t>時刻</a:t>
            </a:r>
            <a:r>
              <a:rPr kumimoji="1" lang="en-US" altLang="ja-JP" sz="2800" dirty="0" smtClean="0"/>
              <a:t>t</a:t>
            </a:r>
            <a:r>
              <a:rPr kumimoji="1" lang="ja-JP" altLang="en-US" sz="2800" dirty="0" smtClean="0"/>
              <a:t>における荷電粒子の運動方程式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時刻</a:t>
            </a:r>
            <a:r>
              <a:rPr lang="ja-JP" altLang="en-US" sz="2800" dirty="0" err="1" smtClean="0"/>
              <a:t>ｔ</a:t>
            </a:r>
            <a:r>
              <a:rPr lang="ja-JP" altLang="en-US" sz="2800" dirty="0" smtClean="0"/>
              <a:t>における位置，速度</a:t>
            </a:r>
            <a:endParaRPr lang="en-US" altLang="ja-JP" sz="2800" dirty="0" smtClean="0"/>
          </a:p>
          <a:p>
            <a:pPr marL="0" indent="0">
              <a:buNone/>
            </a:pP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52647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922114"/>
          </a:xfrm>
        </p:spPr>
        <p:txBody>
          <a:bodyPr>
            <a:normAutofit fontScale="90000"/>
          </a:bodyPr>
          <a:lstStyle/>
          <a:p>
            <a:pPr algn="l"/>
            <a:r>
              <a:rPr kumimoji="1" lang="ja-JP" altLang="en-US" sz="3200" dirty="0" smtClean="0"/>
              <a:t>磁場内におかれた導線に電流が流れている場合</a:t>
            </a:r>
            <a:endParaRPr kumimoji="1" lang="ja-JP" altLang="en-US" sz="3200" dirty="0"/>
          </a:p>
        </p:txBody>
      </p:sp>
      <p:pic>
        <p:nvPicPr>
          <p:cNvPr id="4" name="コンテンツ プレースホルダー 3"/>
          <p:cNvPicPr>
            <a:picLocks noGrp="1" noChangeAspect="1"/>
          </p:cNvPicPr>
          <p:nvPr>
            <p:ph idx="1"/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197632"/>
            <a:ext cx="1790700" cy="2162175"/>
          </a:xfrm>
        </p:spPr>
      </p:pic>
      <p:pic>
        <p:nvPicPr>
          <p:cNvPr id="7" name="図 6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991" y="2659173"/>
            <a:ext cx="4022300" cy="905561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2616"/>
            <a:ext cx="5909162" cy="936104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915" y="3741847"/>
            <a:ext cx="7640501" cy="770346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1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4512193"/>
            <a:ext cx="3006940" cy="289170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761" y="5234735"/>
            <a:ext cx="2935192" cy="905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86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066130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3200" dirty="0" smtClean="0"/>
              <a:t>矩形コイルが一様な磁場内におかれている場合</a:t>
            </a:r>
            <a:endParaRPr kumimoji="1" lang="ja-JP" altLang="en-US" sz="3200" dirty="0"/>
          </a:p>
        </p:txBody>
      </p:sp>
      <p:pic>
        <p:nvPicPr>
          <p:cNvPr id="4" name="コンテンツ プレースホルダー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73547"/>
            <a:ext cx="2390775" cy="2333625"/>
          </a:xfr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160339"/>
            <a:ext cx="2733675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22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usepackage{amsmath, amssymb}&#10;\usepackage{bm}&#10;\begin{document}&#10;&#10;\end{document}&#10;"/>
  <p:tag name="TEX2PS" val="platex $(base).tex; dvipsk -D $(res) -E -o $(base).ps $(base).dvi"/>
  <p:tag name="EXTERNALEDITCOMMAND" val="notepad %"/>
  <p:tag name="GHOSTSCRIPTCOMMAND" val="gswin32c -dWINKANJI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1.2"/>
  <p:tag name="DEFAULTFONTSIZE" val="10"/>
  <p:tag name="DEFAULTWIDTH" val="348"/>
  <p:tag name="DEFAULTHEIGHT" val="20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同じ磁場$\bm{H}$に対する磁化$\bm{P}_m$が，それまでの経過によってことなる&#10;ヒステリシス(履歴)を示す．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465.0009"/>
  <p:tag name="PICTUREFILESIZE" val="5152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  {$\bm{P}_r$：残留磁化 }&#10;&#10;\vspace{-12mm}&#10; $\bm{H}_c$：保磁力&#10;&#10;\vspace{-12mm}\hspace{5mm}&#10;{\small $\bm{P}_m=0$とするために必要な磁場$-\bm{H}_c$}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297.9606"/>
  <p:tag name="PICTUREFILESIZE" val="3437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点電荷$q$が磁束密度$\bm{B}$の磁場内を&#10;&#10;\vspace{-10mm}&#10;速度$\bm{v}$で動くとき，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285.0005"/>
  <p:tag name="PICTUREFILESIZE" val="3289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  $\bm{F}=q\bm{v}\times \bm{B}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114.0002"/>
  <p:tag name="PICTUREFILESIZE" val="4768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の力を受ける．&#10;&#10;\vspace{-10mm}&#10;電場$\bm{E}$と磁束密度$\bm{B}$が共存するとき，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18.0006"/>
  <p:tag name="PICTUREFILESIZE" val="3102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$\bm{F} = q ( \bm{E} + \bm{v}\times\bm{B})$&#10;&#10;\vspace{-8mm}&#10; \hspace{14mm}&#10;Lorentz force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181.9804"/>
  <p:tag name="PICTUREFILESIZE" val="1465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磁束密度：$\bm{B}=(0,0,B)$, $B=$一定&#10;&#10;\vspace{-10mm}&#10;粒子の電荷$q=-|q|$, &#10;&#10;\vspace{-10mm}&#10;時刻$t$における速度：$\bm{v}(t)=(v_1,v_2,v_3)$ &#10;&#10;\vspace{-10mm}&#10;時刻$t$における位置：$\bm{r}(t)=(x,y,z)$ &#10;&#10;\vspace{-10mm}&#10;初期条件：$\bm{v}(0)=(0,v_0,0)$, $\bm{r}(0)=(x_0,0,0)$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427.9809"/>
  <p:tag name="PICTUREFILESIZE" val="8971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  1個の伝導電子に加わる力&#10;&#10;\vspace{-10mm} \hspace{10mm}&#10;$\bm{f}=-e\bm{v}\times\bm{B}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222.0005"/>
  <p:tag name="PICTUREFILESIZE" val="19137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伝導電子 (速度$\bm{v}$, 電荷$-e$, $e&gt;0$)&#10;&#10;\vspace{-10mm}&#10;単位体積に$n$個含まれている．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03.0006"/>
  <p:tag name="PICTUREFILESIZE" val="32019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  長さ$l$, 断面積$A$の導線内含まれる$nlA$個の伝導電子に働く力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465.9609"/>
  <p:tag name="PICTUREFILESIZE" val="3584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  {\small $\bm{P}_m$ {\small Wb/m$^2$} }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93.00016"/>
  <p:tag name="PICTUREFILESIZE" val="4859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$\bm{F}=-enlA\bm{v}\times\bm{B}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165.9603"/>
  <p:tag name="PICTUREFILESIZE" val="689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電流, $\bm{I}=-enA\bm{v}$&#10;&#10;\vspace{-10mm} \hspace{8mm}&#10;$\bm{F}=l[I\times \bm{B}]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162.0003"/>
  <p:tag name="PICTUREFILESIZE" val="1242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向き：$s \rightarrow n$ \hspace{3mm} &#10; {\small 磁気モーメントの向き}&#10;&#10;\vspace{-12mm}&#10;大きさ：$\sigma_m$ &#10;&#10;\vspace{-12mm}\hspace{3mm}&#10;  {\small 単位体積当たりの磁気モーメントの大きさ}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15.9606"/>
  <p:tag name="PICTUREFILESIZE" val="3902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&#10;（{\small &#10; $\bm{P}_m$の向きに垂直な面上における磁荷の面密度&#10;} )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51.0007"/>
  <p:tag name="PICTUREFILESIZE" val="2084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　$\bm{P}_m=\mu_0\chi_m \bm{H}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157.9803"/>
  <p:tag name="PICTUREFILESIZE" val="674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$\chi_m$：磁化率 (無次元な量)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226.9805"/>
  <p:tag name="PICTUREFILESIZE" val="1545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\begin{tabular}{|c|c||c|c|} \hline &#10; 物質名 &amp; $\chi_m$ &amp;物質名    &amp; $\chi_m$ \\ \hline&#10;強磁性体&amp;                   &amp;反磁性体 &amp;          \\&#10; Fe    &amp; {\small $5.0\times 10^3$ - $1.5\times 10^4$ }&#10;                 &amp; Bi    &amp; $-1.0\times 10^{-4}$ \\&#10; Co   &amp;  200     &amp; Cu    &amp; $-0.9\times 10^{-6}$  \\&#10; Ni   &amp;  600     &amp;常磁性体 &amp;                                  \\&#10; パーマロイ&amp; $10^4$ - $10^6$ &#10;                                  &amp; Al  &amp; $2.0\times 10^{-5}$  \\ &#10;                       &#10;&#10;{\small 0.785Ni + 0.215Fe} &amp;    &amp; Mn &amp; $8.8\times 10^{-4}$ \\ \hline&#10;\end{tabular}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624.0013"/>
  <p:tag name="PICTUREFILESIZE" val="10365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磁束密度&#10;　$\bm{B} = \mu_0\bm{H} + \bm{P}_m&#10;         =\mu_0\mu_r \bm{H}$&#10;&#10;\vspace{-12mm}&#10;$\mu_r=1+\chi_m$：比透磁率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51.0007"/>
  <p:tag name="PICTUREFILESIZE" val="2997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あまり強くない磁場$\bm{H}$をかけたときに生じる磁化$\bm{P}_m$は$\bm{H}$に比例する：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465.0009"/>
  <p:tag name="PICTUREFILESIZE" val="40918"/>
</p:tagLst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123</Words>
  <Application>Microsoft Office PowerPoint</Application>
  <PresentationFormat>画面に合わせる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Office ​​テーマ</vt:lpstr>
      <vt:lpstr>磁性体</vt:lpstr>
      <vt:lpstr>PowerPoint プレゼンテーション</vt:lpstr>
      <vt:lpstr>強磁性体</vt:lpstr>
      <vt:lpstr>電流が磁場から受ける力</vt:lpstr>
      <vt:lpstr>[例]一様な磁場中を運動する荷電粒子</vt:lpstr>
      <vt:lpstr>磁場内におかれた導線に電流が流れている場合</vt:lpstr>
      <vt:lpstr>矩形コイルが一様な磁場内におかれている場合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Windows ユーザー</dc:creator>
  <cp:lastModifiedBy>nsuzuki</cp:lastModifiedBy>
  <cp:revision>27</cp:revision>
  <dcterms:created xsi:type="dcterms:W3CDTF">2016-10-24T06:55:12Z</dcterms:created>
  <dcterms:modified xsi:type="dcterms:W3CDTF">2016-11-17T00:25:18Z</dcterms:modified>
</cp:coreProperties>
</file>