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60" r:id="rId3"/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23F3"/>
    <a:srgbClr val="FF9999"/>
    <a:srgbClr val="EE7E7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 autoAdjust="0"/>
    <p:restoredTop sz="94721" autoAdjust="0"/>
  </p:normalViewPr>
  <p:slideViewPr>
    <p:cSldViewPr>
      <p:cViewPr varScale="1">
        <p:scale>
          <a:sx n="59" d="100"/>
          <a:sy n="59" d="100"/>
        </p:scale>
        <p:origin x="-11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C005-66E5-4B22-AFF6-4C6AF5BF4662}" type="datetimeFigureOut">
              <a:rPr kumimoji="1" lang="ja-JP" altLang="en-US" smtClean="0"/>
              <a:pPr/>
              <a:t>2008/10/7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6B4D-E3E3-4848-A8F9-29C020E8D5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C005-66E5-4B22-AFF6-4C6AF5BF4662}" type="datetimeFigureOut">
              <a:rPr kumimoji="1" lang="ja-JP" altLang="en-US" smtClean="0"/>
              <a:pPr/>
              <a:t>2008/10/7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6B4D-E3E3-4848-A8F9-29C020E8D5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C005-66E5-4B22-AFF6-4C6AF5BF4662}" type="datetimeFigureOut">
              <a:rPr kumimoji="1" lang="ja-JP" altLang="en-US" smtClean="0"/>
              <a:pPr/>
              <a:t>2008/10/7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6B4D-E3E3-4848-A8F9-29C020E8D5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C005-66E5-4B22-AFF6-4C6AF5BF4662}" type="datetimeFigureOut">
              <a:rPr kumimoji="1" lang="ja-JP" altLang="en-US" smtClean="0"/>
              <a:pPr/>
              <a:t>2008/10/7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6B4D-E3E3-4848-A8F9-29C020E8D5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7797-9387-4D89-9B7C-934A5DCC1921}" type="datetimeFigureOut">
              <a:rPr kumimoji="1" lang="ja-JP" altLang="en-US" smtClean="0"/>
              <a:pPr/>
              <a:t>2008/10/7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278B-F8D8-4BB1-A7BD-B31806657ED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7797-9387-4D89-9B7C-934A5DCC1921}" type="datetimeFigureOut">
              <a:rPr kumimoji="1" lang="ja-JP" altLang="en-US" smtClean="0"/>
              <a:pPr/>
              <a:t>2008/10/7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278B-F8D8-4BB1-A7BD-B31806657ED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7797-9387-4D89-9B7C-934A5DCC1921}" type="datetimeFigureOut">
              <a:rPr kumimoji="1" lang="ja-JP" altLang="en-US" smtClean="0"/>
              <a:pPr/>
              <a:t>2008/10/7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278B-F8D8-4BB1-A7BD-B31806657ED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7797-9387-4D89-9B7C-934A5DCC1921}" type="datetimeFigureOut">
              <a:rPr kumimoji="1" lang="ja-JP" altLang="en-US" smtClean="0"/>
              <a:pPr/>
              <a:t>2008/10/7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278B-F8D8-4BB1-A7BD-B31806657ED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7797-9387-4D89-9B7C-934A5DCC1921}" type="datetimeFigureOut">
              <a:rPr kumimoji="1" lang="ja-JP" altLang="en-US" smtClean="0"/>
              <a:pPr/>
              <a:t>2008/10/7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278B-F8D8-4BB1-A7BD-B31806657ED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7797-9387-4D89-9B7C-934A5DCC1921}" type="datetimeFigureOut">
              <a:rPr kumimoji="1" lang="ja-JP" altLang="en-US" smtClean="0"/>
              <a:pPr/>
              <a:t>2008/10/7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278B-F8D8-4BB1-A7BD-B31806657ED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7797-9387-4D89-9B7C-934A5DCC1921}" type="datetimeFigureOut">
              <a:rPr kumimoji="1" lang="ja-JP" altLang="en-US" smtClean="0"/>
              <a:pPr/>
              <a:t>2008/10/7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278B-F8D8-4BB1-A7BD-B31806657ED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C005-66E5-4B22-AFF6-4C6AF5BF4662}" type="datetimeFigureOut">
              <a:rPr kumimoji="1" lang="ja-JP" altLang="en-US" smtClean="0"/>
              <a:pPr/>
              <a:t>2008/10/7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6B4D-E3E3-4848-A8F9-29C020E8D5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7797-9387-4D89-9B7C-934A5DCC1921}" type="datetimeFigureOut">
              <a:rPr kumimoji="1" lang="ja-JP" altLang="en-US" smtClean="0"/>
              <a:pPr/>
              <a:t>2008/10/7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278B-F8D8-4BB1-A7BD-B31806657ED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7797-9387-4D89-9B7C-934A5DCC1921}" type="datetimeFigureOut">
              <a:rPr kumimoji="1" lang="ja-JP" altLang="en-US" smtClean="0"/>
              <a:pPr/>
              <a:t>2008/10/7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278B-F8D8-4BB1-A7BD-B31806657ED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7797-9387-4D89-9B7C-934A5DCC1921}" type="datetimeFigureOut">
              <a:rPr kumimoji="1" lang="ja-JP" altLang="en-US" smtClean="0"/>
              <a:pPr/>
              <a:t>2008/10/7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278B-F8D8-4BB1-A7BD-B31806657ED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7797-9387-4D89-9B7C-934A5DCC1921}" type="datetimeFigureOut">
              <a:rPr kumimoji="1" lang="ja-JP" altLang="en-US" smtClean="0"/>
              <a:pPr/>
              <a:t>2008/10/7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278B-F8D8-4BB1-A7BD-B31806657ED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C005-66E5-4B22-AFF6-4C6AF5BF4662}" type="datetimeFigureOut">
              <a:rPr kumimoji="1" lang="ja-JP" altLang="en-US" smtClean="0"/>
              <a:pPr/>
              <a:t>2008/10/7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6B4D-E3E3-4848-A8F9-29C020E8D5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C005-66E5-4B22-AFF6-4C6AF5BF4662}" type="datetimeFigureOut">
              <a:rPr kumimoji="1" lang="ja-JP" altLang="en-US" smtClean="0"/>
              <a:pPr/>
              <a:t>2008/10/7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6B4D-E3E3-4848-A8F9-29C020E8D5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C005-66E5-4B22-AFF6-4C6AF5BF4662}" type="datetimeFigureOut">
              <a:rPr kumimoji="1" lang="ja-JP" altLang="en-US" smtClean="0"/>
              <a:pPr/>
              <a:t>2008/10/7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6B4D-E3E3-4848-A8F9-29C020E8D5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C005-66E5-4B22-AFF6-4C6AF5BF4662}" type="datetimeFigureOut">
              <a:rPr kumimoji="1" lang="ja-JP" altLang="en-US" smtClean="0"/>
              <a:pPr/>
              <a:t>2008/10/7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6B4D-E3E3-4848-A8F9-29C020E8D5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C005-66E5-4B22-AFF6-4C6AF5BF4662}" type="datetimeFigureOut">
              <a:rPr kumimoji="1" lang="ja-JP" altLang="en-US" smtClean="0"/>
              <a:pPr/>
              <a:t>2008/10/7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6B4D-E3E3-4848-A8F9-29C020E8D5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C005-66E5-4B22-AFF6-4C6AF5BF4662}" type="datetimeFigureOut">
              <a:rPr kumimoji="1" lang="ja-JP" altLang="en-US" smtClean="0"/>
              <a:pPr/>
              <a:t>2008/10/7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6B4D-E3E3-4848-A8F9-29C020E8D5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C005-66E5-4B22-AFF6-4C6AF5BF4662}" type="datetimeFigureOut">
              <a:rPr kumimoji="1" lang="ja-JP" altLang="en-US" smtClean="0"/>
              <a:pPr/>
              <a:t>2008/10/7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6B4D-E3E3-4848-A8F9-29C020E8D5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8C005-66E5-4B22-AFF6-4C6AF5BF4662}" type="datetimeFigureOut">
              <a:rPr kumimoji="1" lang="ja-JP" altLang="en-US" smtClean="0"/>
              <a:pPr/>
              <a:t>2008/10/7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A6B4D-E3E3-4848-A8F9-29C020E8D5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A7797-9387-4D89-9B7C-934A5DCC1921}" type="datetimeFigureOut">
              <a:rPr kumimoji="1" lang="ja-JP" altLang="en-US" smtClean="0"/>
              <a:pPr/>
              <a:t>2008/10/7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D278B-F8D8-4BB1-A7BD-B31806657ED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00100" y="357166"/>
            <a:ext cx="6715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/>
              <a:t>夢の映像の発生</a:t>
            </a:r>
            <a:r>
              <a:rPr kumimoji="1" lang="ja-JP" altLang="en-US" sz="2400" dirty="0" smtClean="0"/>
              <a:t>・・・活性化の過程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57290" y="2643182"/>
            <a:ext cx="6500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脳幹から自発的に発せられるランダムな信号</a:t>
            </a:r>
            <a:r>
              <a:rPr lang="ja-JP" altLang="en-US" sz="2000" dirty="0" smtClean="0"/>
              <a:t>（</a:t>
            </a:r>
            <a:r>
              <a:rPr lang="en-US" altLang="ja-JP" sz="2000" dirty="0" smtClean="0"/>
              <a:t>PGO</a:t>
            </a:r>
            <a:r>
              <a:rPr lang="ja-JP" altLang="en-US" sz="2000" dirty="0"/>
              <a:t>波</a:t>
            </a:r>
            <a:r>
              <a:rPr lang="ja-JP" altLang="en-US" sz="2000" dirty="0" smtClean="0"/>
              <a:t>）が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57488" y="3000372"/>
            <a:ext cx="350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大脳皮質の感覚経路を刺激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00430" y="4357694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知覚が作られる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85984" y="5672096"/>
            <a:ext cx="5143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普段よく使っている脳細胞が反応しやすい</a:t>
            </a:r>
            <a:endParaRPr kumimoji="1" lang="ja-JP" altLang="en-US" sz="2000" dirty="0"/>
          </a:p>
        </p:txBody>
      </p:sp>
      <p:sp>
        <p:nvSpPr>
          <p:cNvPr id="12" name="下矢印 11"/>
          <p:cNvSpPr/>
          <p:nvPr/>
        </p:nvSpPr>
        <p:spPr>
          <a:xfrm>
            <a:off x="4357686" y="3714752"/>
            <a:ext cx="50006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28992" y="477418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（視覚，聴覚，触覚</a:t>
            </a:r>
            <a:r>
              <a:rPr kumimoji="1" lang="ja-JP" altLang="en-US" dirty="0" err="1" smtClean="0"/>
              <a:t>．．．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4" name="星 7 13"/>
          <p:cNvSpPr/>
          <p:nvPr/>
        </p:nvSpPr>
        <p:spPr>
          <a:xfrm>
            <a:off x="5857884" y="4286256"/>
            <a:ext cx="2928958" cy="785818"/>
          </a:xfrm>
          <a:prstGeom prst="star7">
            <a:avLst/>
          </a:prstGeom>
          <a:noFill/>
          <a:ln>
            <a:solidFill>
              <a:srgbClr val="FF0000">
                <a:alpha val="5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715140" y="4467533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夢の発生</a:t>
            </a:r>
            <a:endParaRPr kumimoji="1" lang="ja-JP" altLang="en-US" sz="2400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757476" y="1228710"/>
            <a:ext cx="2528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夢</a:t>
            </a:r>
            <a:r>
              <a:rPr lang="ja-JP" altLang="en-US" dirty="0" smtClean="0"/>
              <a:t>を見るのはなぜ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214414" y="2357430"/>
            <a:ext cx="6786610" cy="11430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36083" y="2071678"/>
            <a:ext cx="3143272" cy="461665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レム睡眠中の</a:t>
            </a:r>
            <a:r>
              <a:rPr kumimoji="1" lang="en-US" altLang="ja-JP" sz="2400" dirty="0" smtClean="0"/>
              <a:t>PGO</a:t>
            </a:r>
            <a:r>
              <a:rPr kumimoji="1" lang="ja-JP" altLang="en-US" sz="2400" dirty="0" smtClean="0"/>
              <a:t>活動</a:t>
            </a:r>
            <a:endParaRPr kumimoji="1" lang="ja-JP" altLang="en-US" sz="2400" dirty="0"/>
          </a:p>
        </p:txBody>
      </p:sp>
      <p:sp>
        <p:nvSpPr>
          <p:cNvPr id="18" name="円形吹き出し 17"/>
          <p:cNvSpPr/>
          <p:nvPr/>
        </p:nvSpPr>
        <p:spPr>
          <a:xfrm>
            <a:off x="2500298" y="1071546"/>
            <a:ext cx="2571768" cy="642942"/>
          </a:xfrm>
          <a:prstGeom prst="wedgeEllipseCallout">
            <a:avLst>
              <a:gd name="adj1" fmla="val -31833"/>
              <a:gd name="adj2" fmla="val -7749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1536" y="214290"/>
            <a:ext cx="4714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/>
              <a:t>夢における</a:t>
            </a:r>
            <a:r>
              <a:rPr lang="ja-JP" altLang="en-US" sz="3200" b="1" dirty="0" smtClean="0"/>
              <a:t>運動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28794" y="1000108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夢の中で動いている感覚があるのは？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57224" y="5500702"/>
            <a:ext cx="335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</a:rPr>
              <a:t>実際に</a:t>
            </a:r>
            <a:r>
              <a:rPr lang="ja-JP" altLang="en-US" sz="2000" dirty="0" smtClean="0">
                <a:solidFill>
                  <a:srgbClr val="FF0000"/>
                </a:solidFill>
              </a:rPr>
              <a:t>動く</a:t>
            </a:r>
            <a:r>
              <a:rPr lang="ja-JP" altLang="en-US" sz="2000" dirty="0" smtClean="0">
                <a:solidFill>
                  <a:srgbClr val="FF0000"/>
                </a:solidFill>
              </a:rPr>
              <a:t>ことがないのは？</a:t>
            </a:r>
            <a:endParaRPr kumimoji="1" lang="en-US" altLang="ja-JP" sz="2000" dirty="0" smtClean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79725" y="4694245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運動体験の合成，</a:t>
            </a:r>
            <a:r>
              <a:rPr lang="ja-JP" altLang="en-US" sz="2400" b="1" dirty="0" smtClean="0"/>
              <a:t>知覚</a:t>
            </a:r>
            <a:endParaRPr lang="en-US" altLang="ja-JP" sz="2400" b="1" dirty="0" smtClean="0"/>
          </a:p>
        </p:txBody>
      </p:sp>
      <p:sp>
        <p:nvSpPr>
          <p:cNvPr id="10" name="円形吹き出し 9"/>
          <p:cNvSpPr/>
          <p:nvPr/>
        </p:nvSpPr>
        <p:spPr>
          <a:xfrm>
            <a:off x="1857354" y="857232"/>
            <a:ext cx="3929090" cy="571504"/>
          </a:xfrm>
          <a:prstGeom prst="wedgeEllipseCallout">
            <a:avLst>
              <a:gd name="adj1" fmla="val -23742"/>
              <a:gd name="adj2" fmla="val -73863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14480" y="2143116"/>
            <a:ext cx="4572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脳</a:t>
            </a:r>
            <a:r>
              <a:rPr lang="ja-JP" altLang="en-US" sz="2000" dirty="0" smtClean="0"/>
              <a:t>幹にある中枢性運動パターン発生器</a:t>
            </a:r>
            <a:endParaRPr kumimoji="1" lang="ja-JP" altLang="en-US" sz="2000" dirty="0"/>
          </a:p>
        </p:txBody>
      </p:sp>
      <p:sp>
        <p:nvSpPr>
          <p:cNvPr id="13" name="正方形/長方形 12"/>
          <p:cNvSpPr/>
          <p:nvPr/>
        </p:nvSpPr>
        <p:spPr>
          <a:xfrm>
            <a:off x="1357290" y="1857364"/>
            <a:ext cx="6643734" cy="2000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>
            <a:off x="4357686" y="3929066"/>
            <a:ext cx="50006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750330" y="1571612"/>
            <a:ext cx="4107686" cy="461665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レム睡眠中</a:t>
            </a:r>
            <a:r>
              <a:rPr kumimoji="1" lang="ja-JP" altLang="en-US" sz="2400" dirty="0" smtClean="0"/>
              <a:t>の</a:t>
            </a:r>
            <a:r>
              <a:rPr lang="ja-JP" altLang="en-US" sz="2400" dirty="0" smtClean="0"/>
              <a:t>運動系の活性化</a:t>
            </a:r>
            <a:endParaRPr kumimoji="1" lang="ja-JP" altLang="en-US" sz="2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14480" y="2571744"/>
            <a:ext cx="4429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脊髄</a:t>
            </a:r>
            <a:r>
              <a:rPr lang="ja-JP" altLang="en-US" sz="2000" dirty="0" smtClean="0"/>
              <a:t>に運動指令を出している細胞</a:t>
            </a:r>
            <a:endParaRPr kumimoji="1" lang="ja-JP" altLang="en-US" sz="2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714480" y="3000372"/>
            <a:ext cx="4071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前庭系のある身体の位置センサー</a:t>
            </a:r>
            <a:endParaRPr kumimoji="1" lang="ja-JP" altLang="en-US" sz="2000" dirty="0"/>
          </a:p>
        </p:txBody>
      </p:sp>
      <p:sp>
        <p:nvSpPr>
          <p:cNvPr id="24" name="右中かっこ 23"/>
          <p:cNvSpPr/>
          <p:nvPr/>
        </p:nvSpPr>
        <p:spPr>
          <a:xfrm>
            <a:off x="6182990" y="2246638"/>
            <a:ext cx="214314" cy="100013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429388" y="251634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活性化</a:t>
            </a:r>
            <a:endParaRPr kumimoji="1" lang="ja-JP" altLang="en-US" sz="2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739294" y="3421730"/>
            <a:ext cx="3214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感覚系は運動指令に気付</a:t>
            </a:r>
            <a:r>
              <a:rPr lang="ja-JP" altLang="en-US" sz="2000" dirty="0" smtClean="0"/>
              <a:t>く</a:t>
            </a:r>
            <a:endParaRPr kumimoji="1" lang="ja-JP" altLang="en-US" sz="2000" dirty="0"/>
          </a:p>
        </p:txBody>
      </p:sp>
      <p:sp>
        <p:nvSpPr>
          <p:cNvPr id="28" name="星 7 27"/>
          <p:cNvSpPr/>
          <p:nvPr/>
        </p:nvSpPr>
        <p:spPr>
          <a:xfrm>
            <a:off x="2539652" y="4541426"/>
            <a:ext cx="4071966" cy="785818"/>
          </a:xfrm>
          <a:prstGeom prst="star7">
            <a:avLst/>
          </a:prstGeom>
          <a:noFill/>
          <a:ln>
            <a:solidFill>
              <a:srgbClr val="FF0000">
                <a:alpha val="5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785918" y="5929330"/>
            <a:ext cx="61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細胞の活性化を抑制する物質により，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筋肉の運動細胞は指令に対してわずかしか反応しない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円/楕円 14"/>
          <p:cNvSpPr/>
          <p:nvPr/>
        </p:nvSpPr>
        <p:spPr>
          <a:xfrm>
            <a:off x="714348" y="1928802"/>
            <a:ext cx="7715304" cy="1714512"/>
          </a:xfrm>
          <a:prstGeom prst="ellipse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4348" y="343895"/>
            <a:ext cx="6715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/>
              <a:t>夢における認識作用の欠如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14546" y="1103630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夢ってなんであんなに奇想天外？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1472" y="1643050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睡眠中</a:t>
            </a:r>
            <a:r>
              <a:rPr kumimoji="1" lang="ja-JP" altLang="en-US" sz="2000" dirty="0" err="1" smtClean="0"/>
              <a:t>．．．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14480" y="2100196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外界からの情報がない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85918" y="2600262"/>
            <a:ext cx="6572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覚醒時に自分を導いてくれるとぎれのない秩序ある情報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43240" y="3038773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連続性，前後関係の欠如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898344" y="3945108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思考することで保たれるのでは？</a:t>
            </a:r>
            <a:endParaRPr kumimoji="1" lang="ja-JP" altLang="en-US" sz="2000" dirty="0"/>
          </a:p>
        </p:txBody>
      </p:sp>
      <p:sp>
        <p:nvSpPr>
          <p:cNvPr id="11" name="円形吹き出し 10"/>
          <p:cNvSpPr/>
          <p:nvPr/>
        </p:nvSpPr>
        <p:spPr>
          <a:xfrm>
            <a:off x="2000232" y="1000108"/>
            <a:ext cx="3929090" cy="571504"/>
          </a:xfrm>
          <a:prstGeom prst="wedgeEllipseCallout">
            <a:avLst>
              <a:gd name="adj1" fmla="val -23742"/>
              <a:gd name="adj2" fmla="val -73863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/>
          <p:nvPr/>
        </p:nvCxnSpPr>
        <p:spPr>
          <a:xfrm>
            <a:off x="1841314" y="2528824"/>
            <a:ext cx="2071702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右矢印 13"/>
          <p:cNvSpPr/>
          <p:nvPr/>
        </p:nvSpPr>
        <p:spPr>
          <a:xfrm>
            <a:off x="2643174" y="3055291"/>
            <a:ext cx="357190" cy="428628"/>
          </a:xfrm>
          <a:prstGeom prst="rightArrow">
            <a:avLst/>
          </a:prstGeom>
          <a:solidFill>
            <a:srgbClr val="192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線吹き出し 1 (枠付き) 16"/>
          <p:cNvSpPr/>
          <p:nvPr/>
        </p:nvSpPr>
        <p:spPr>
          <a:xfrm>
            <a:off x="2714612" y="3937838"/>
            <a:ext cx="4071966" cy="419856"/>
          </a:xfrm>
          <a:prstGeom prst="borderCallout1">
            <a:avLst>
              <a:gd name="adj1" fmla="val -8696"/>
              <a:gd name="adj2" fmla="val 49580"/>
              <a:gd name="adj3" fmla="val -97089"/>
              <a:gd name="adj4" fmla="val 4952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/>
          <p:cNvCxnSpPr/>
          <p:nvPr/>
        </p:nvCxnSpPr>
        <p:spPr>
          <a:xfrm>
            <a:off x="3286116" y="3429000"/>
            <a:ext cx="228601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285752" y="4572008"/>
            <a:ext cx="8858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レム睡眠中，連想学習に必要なアミン作動性神経伝達物質が減少</a:t>
            </a:r>
            <a:endParaRPr kumimoji="1" lang="ja-JP" altLang="en-US" sz="2400" dirty="0"/>
          </a:p>
        </p:txBody>
      </p:sp>
      <p:sp>
        <p:nvSpPr>
          <p:cNvPr id="21" name="下矢印 20"/>
          <p:cNvSpPr/>
          <p:nvPr/>
        </p:nvSpPr>
        <p:spPr>
          <a:xfrm>
            <a:off x="4429124" y="5072074"/>
            <a:ext cx="50006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523742" y="5500702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思考過程の変化</a:t>
            </a:r>
            <a:endParaRPr kumimoji="1" lang="ja-JP" altLang="en-US" sz="2400" b="1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000100" y="5929330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自己意識の感覚，変更された思考過程を批判的に見る能力も失われている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587514" y="1714488"/>
            <a:ext cx="8127890" cy="2000264"/>
          </a:xfrm>
          <a:prstGeom prst="rect">
            <a:avLst/>
          </a:prstGeom>
          <a:noFill/>
          <a:ln>
            <a:solidFill>
              <a:srgbClr val="192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4348" y="343895"/>
            <a:ext cx="6715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/>
              <a:t>生</a:t>
            </a:r>
            <a:r>
              <a:rPr lang="ja-JP" altLang="en-US" sz="3200" b="1" dirty="0" smtClean="0"/>
              <a:t>理学からみた「夢」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1472" y="1357298"/>
            <a:ext cx="8143932" cy="461665"/>
          </a:xfrm>
          <a:prstGeom prst="rect">
            <a:avLst/>
          </a:prstGeom>
          <a:solidFill>
            <a:srgbClr val="1923F3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</a:rPr>
              <a:t>睡眠中の脳内活動の変化が私たちに夢を見させてくれている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57224" y="2071678"/>
            <a:ext cx="814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・ランダムな信号が感覚系を刺激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57224" y="2500306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・運動系が自動的に活性化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57224" y="3000372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・思考に</a:t>
            </a:r>
            <a:r>
              <a:rPr kumimoji="1" lang="ja-JP" altLang="en-US" sz="2400" dirty="0" smtClean="0"/>
              <a:t>必要な物質の欠如，情報処理過程の変化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14380" y="4610409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参考文献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4380" y="5214950"/>
            <a:ext cx="8643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J.ALLAN  HOBSON   </a:t>
            </a:r>
            <a:r>
              <a:rPr kumimoji="1" lang="ja-JP" altLang="en-US" sz="2400" dirty="0" smtClean="0"/>
              <a:t>「眠りと夢」</a:t>
            </a:r>
            <a:r>
              <a:rPr lang="ja-JP" altLang="en-US" sz="2400" dirty="0" smtClean="0"/>
              <a:t>　</a:t>
            </a:r>
            <a:r>
              <a:rPr lang="ja-JP" altLang="en-US" sz="2400" dirty="0" smtClean="0"/>
              <a:t>井上昌次郎</a:t>
            </a:r>
            <a:r>
              <a:rPr lang="ja-JP" altLang="en-US" sz="2400" dirty="0" smtClean="0"/>
              <a:t>　</a:t>
            </a:r>
            <a:r>
              <a:rPr lang="ja-JP" altLang="en-US" sz="2400" dirty="0" smtClean="0"/>
              <a:t>河野栄子　訳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310</Words>
  <Application>Microsoft Office PowerPoint</Application>
  <PresentationFormat>画面に合わせる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7" baseType="lpstr">
      <vt:lpstr>Office テーマ</vt:lpstr>
      <vt:lpstr>デザインの設定</vt:lpstr>
      <vt:lpstr>スライド 1</vt:lpstr>
      <vt:lpstr>スライド 2</vt:lpstr>
      <vt:lpstr>スライド 3</vt:lpstr>
      <vt:lpstr>スライド 4</vt:lpstr>
      <vt:lpstr>スライド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arata</dc:creator>
  <cp:lastModifiedBy>arata</cp:lastModifiedBy>
  <cp:revision>43</cp:revision>
  <dcterms:created xsi:type="dcterms:W3CDTF">2008-10-06T10:27:17Z</dcterms:created>
  <dcterms:modified xsi:type="dcterms:W3CDTF">2008-10-07T04:40:02Z</dcterms:modified>
</cp:coreProperties>
</file>