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7" r:id="rId3"/>
    <p:sldId id="266" r:id="rId4"/>
    <p:sldId id="264" r:id="rId5"/>
    <p:sldId id="257" r:id="rId6"/>
    <p:sldId id="259" r:id="rId7"/>
    <p:sldId id="258" r:id="rId8"/>
    <p:sldId id="262" r:id="rId9"/>
    <p:sldId id="261" r:id="rId10"/>
    <p:sldId id="260" r:id="rId11"/>
    <p:sldId id="263" r:id="rId12"/>
    <p:sldId id="268" r:id="rId13"/>
    <p:sldId id="265"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02"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02DFF2-E211-43D0-A177-E61FC0BC2C9A}" type="datetimeFigureOut">
              <a:rPr kumimoji="1" lang="ja-JP" altLang="en-US" smtClean="0"/>
              <a:t>2008/10/7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97BD65-F412-4DBE-A43A-A24648227E49}"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DREAMTEAM</a:t>
            </a:r>
            <a:r>
              <a:rPr kumimoji="1" lang="ja-JP" altLang="en-US" dirty="0" smtClean="0"/>
              <a:t>のテーマは夢ということで、我々が夢をテーマに意見を出し合ったところ、夢をコントロールしたい！という意見があり、好きな夢を見るためのコツ・条件を実験的に探ってみようという意見が出ています。</a:t>
            </a:r>
            <a:endParaRPr kumimoji="1" lang="en-US" altLang="ja-JP" dirty="0" smtClean="0"/>
          </a:p>
          <a:p>
            <a:r>
              <a:rPr kumimoji="1" lang="ja-JP" altLang="en-US" dirty="0" smtClean="0"/>
              <a:t>そこで調べていくと、なんと２００４年にタカラから夢見工房という見たい夢を見ることができるという商品が発売されており、まずはこの商品について考察してみました。</a:t>
            </a:r>
            <a:endParaRPr kumimoji="1" lang="ja-JP" altLang="en-US" dirty="0"/>
          </a:p>
        </p:txBody>
      </p:sp>
      <p:sp>
        <p:nvSpPr>
          <p:cNvPr id="4" name="スライド番号プレースホルダ 3"/>
          <p:cNvSpPr>
            <a:spLocks noGrp="1"/>
          </p:cNvSpPr>
          <p:nvPr>
            <p:ph type="sldNum" sz="quarter" idx="10"/>
          </p:nvPr>
        </p:nvSpPr>
        <p:spPr/>
        <p:txBody>
          <a:bodyPr/>
          <a:lstStyle/>
          <a:p>
            <a:fld id="{4C97BD65-F412-4DBE-A43A-A24648227E49}" type="slidenum">
              <a:rPr kumimoji="1" lang="ja-JP" altLang="en-US" smtClean="0"/>
              <a:t>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夢見工房の詳細です。</a:t>
            </a:r>
            <a:endParaRPr kumimoji="1" lang="en-US" altLang="ja-JP" dirty="0" smtClean="0"/>
          </a:p>
          <a:p>
            <a:r>
              <a:rPr kumimoji="1" lang="ja-JP" altLang="en-US" dirty="0" smtClean="0"/>
              <a:t>＝＝</a:t>
            </a:r>
            <a:endParaRPr kumimoji="1" lang="en-US" altLang="ja-JP" dirty="0" smtClean="0"/>
          </a:p>
          <a:p>
            <a:r>
              <a:rPr kumimoji="1" lang="ja-JP" altLang="en-US" dirty="0" smtClean="0"/>
              <a:t>文面を読み上げる。</a:t>
            </a:r>
            <a:endParaRPr kumimoji="1" lang="en-US" altLang="ja-JP" dirty="0" smtClean="0"/>
          </a:p>
          <a:p>
            <a:r>
              <a:rPr kumimoji="1" lang="ja-JP" altLang="en-US" dirty="0" smtClean="0"/>
              <a:t>＝＝</a:t>
            </a:r>
            <a:endParaRPr kumimoji="1" lang="en-US" altLang="ja-JP" dirty="0" smtClean="0"/>
          </a:p>
          <a:p>
            <a:r>
              <a:rPr kumimoji="1" lang="ja-JP" altLang="en-US" dirty="0" smtClean="0"/>
              <a:t>このように睡眠前から睡眠中の環境を操作することで見たい夢を見やすくするという商品のようです。</a:t>
            </a:r>
            <a:endParaRPr kumimoji="1" lang="ja-JP" altLang="en-US" dirty="0"/>
          </a:p>
        </p:txBody>
      </p:sp>
      <p:sp>
        <p:nvSpPr>
          <p:cNvPr id="4" name="スライド番号プレースホルダ 3"/>
          <p:cNvSpPr>
            <a:spLocks noGrp="1"/>
          </p:cNvSpPr>
          <p:nvPr>
            <p:ph type="sldNum" sz="quarter" idx="10"/>
          </p:nvPr>
        </p:nvSpPr>
        <p:spPr/>
        <p:txBody>
          <a:bodyPr/>
          <a:lstStyle/>
          <a:p>
            <a:fld id="{4C97BD65-F412-4DBE-A43A-A24648227E49}" type="slidenum">
              <a:rPr kumimoji="1" lang="ja-JP" altLang="en-US" smtClean="0"/>
              <a:t>5</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この商品の機能の詳細はこのように説明されています。</a:t>
            </a:r>
            <a:endParaRPr kumimoji="1" lang="en-US" altLang="ja-JP" dirty="0" smtClean="0"/>
          </a:p>
          <a:p>
            <a:r>
              <a:rPr kumimoji="1" lang="ja-JP" altLang="en-US" dirty="0" smtClean="0"/>
              <a:t>＝＝</a:t>
            </a:r>
            <a:endParaRPr kumimoji="1" lang="en-US" altLang="ja-JP" dirty="0" smtClean="0"/>
          </a:p>
          <a:p>
            <a:r>
              <a:rPr kumimoji="1" lang="ja-JP" altLang="en-US" dirty="0" smtClean="0"/>
              <a:t>文面を読み上げる</a:t>
            </a:r>
            <a:endParaRPr kumimoji="1" lang="en-US" altLang="ja-JP" dirty="0" smtClean="0"/>
          </a:p>
          <a:p>
            <a:r>
              <a:rPr kumimoji="1" lang="ja-JP" altLang="en-US" dirty="0" smtClean="0"/>
              <a:t>＝＝</a:t>
            </a:r>
            <a:endParaRPr kumimoji="1" lang="en-US" altLang="ja-JP" dirty="0" smtClean="0"/>
          </a:p>
        </p:txBody>
      </p:sp>
      <p:sp>
        <p:nvSpPr>
          <p:cNvPr id="4" name="スライド番号プレースホルダ 3"/>
          <p:cNvSpPr>
            <a:spLocks noGrp="1"/>
          </p:cNvSpPr>
          <p:nvPr>
            <p:ph type="sldNum" sz="quarter" idx="10"/>
          </p:nvPr>
        </p:nvSpPr>
        <p:spPr/>
        <p:txBody>
          <a:bodyPr/>
          <a:lstStyle/>
          <a:p>
            <a:fld id="{4C97BD65-F412-4DBE-A43A-A24648227E49}" type="slidenum">
              <a:rPr kumimoji="1" lang="ja-JP" altLang="en-US" smtClean="0"/>
              <a:t>7</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では夢見工房の効果のほどですが、資料として</a:t>
            </a:r>
            <a:endParaRPr kumimoji="1" lang="en-US" altLang="ja-JP" dirty="0" smtClean="0"/>
          </a:p>
          <a:p>
            <a:r>
              <a:rPr kumimoji="1" lang="ja-JP" altLang="en-US" dirty="0" smtClean="0"/>
              <a:t>＝＝</a:t>
            </a:r>
            <a:endParaRPr kumimoji="1" lang="en-US" altLang="ja-JP" dirty="0" smtClean="0"/>
          </a:p>
          <a:p>
            <a:r>
              <a:rPr kumimoji="1" lang="ja-JP" altLang="en-US" dirty="0" smtClean="0"/>
              <a:t>文面を読み上げる</a:t>
            </a:r>
            <a:endParaRPr kumimoji="1" lang="en-US" altLang="ja-JP" dirty="0" smtClean="0"/>
          </a:p>
          <a:p>
            <a:r>
              <a:rPr kumimoji="1" lang="ja-JP" altLang="en-US" dirty="0" smtClean="0"/>
              <a:t>＝＝</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ここでわれわれは夢のコントロールの第一歩としてこの夢見工房を参考にして睡眠時の環境を変化させることでいい夢をみる条件・コツを探ろうとしています。</a:t>
            </a:r>
          </a:p>
          <a:p>
            <a:endParaRPr kumimoji="1" lang="ja-JP" altLang="en-US" dirty="0"/>
          </a:p>
        </p:txBody>
      </p:sp>
      <p:sp>
        <p:nvSpPr>
          <p:cNvPr id="4" name="スライド番号プレースホルダ 3"/>
          <p:cNvSpPr>
            <a:spLocks noGrp="1"/>
          </p:cNvSpPr>
          <p:nvPr>
            <p:ph type="sldNum" sz="quarter" idx="10"/>
          </p:nvPr>
        </p:nvSpPr>
        <p:spPr/>
        <p:txBody>
          <a:bodyPr/>
          <a:lstStyle/>
          <a:p>
            <a:fld id="{4C97BD65-F412-4DBE-A43A-A24648227E49}" type="slidenum">
              <a:rPr kumimoji="1" lang="ja-JP" altLang="en-US" smtClean="0"/>
              <a:t>9</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この仮説を基礎にして実際に実験手法について今後話をつめていくよていですが、</a:t>
            </a:r>
            <a:endParaRPr kumimoji="1" lang="en-US" altLang="ja-JP" dirty="0" smtClean="0"/>
          </a:p>
          <a:p>
            <a:r>
              <a:rPr kumimoji="1" lang="ja-JP" altLang="en-US" dirty="0" smtClean="0"/>
              <a:t>現段階としまして</a:t>
            </a:r>
            <a:endParaRPr kumimoji="1" lang="en-US" altLang="ja-JP" dirty="0" smtClean="0"/>
          </a:p>
          <a:p>
            <a:r>
              <a:rPr kumimoji="1" lang="ja-JP" altLang="en-US" dirty="0" smtClean="0"/>
              <a:t>＝＝</a:t>
            </a:r>
            <a:endParaRPr kumimoji="1" lang="en-US" altLang="ja-JP" dirty="0" smtClean="0"/>
          </a:p>
          <a:p>
            <a:r>
              <a:rPr kumimoji="1" lang="ja-JP" altLang="en-US" dirty="0" smtClean="0"/>
              <a:t>文面を読み上げる</a:t>
            </a:r>
            <a:endParaRPr kumimoji="1" lang="en-US" altLang="ja-JP" dirty="0" smtClean="0"/>
          </a:p>
          <a:p>
            <a:r>
              <a:rPr kumimoji="1" lang="ja-JP" altLang="en-US" dirty="0"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4C97BD65-F412-4DBE-A43A-A24648227E49}" type="slidenum">
              <a:rPr kumimoji="1" lang="ja-JP" altLang="en-US" smtClean="0"/>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12" name="正方形/長方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角丸四角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p:txBody>
          <a:bodyPr/>
          <a:lstStyle/>
          <a:p>
            <a:fld id="{6A1C70F2-79DD-4682-B1D2-3FBA76E33757}" type="datetimeFigureOut">
              <a:rPr kumimoji="1" lang="ja-JP" altLang="en-US" smtClean="0"/>
              <a:pPr/>
              <a:t>2008/10/7</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29" name="スライド番号プレースホルダ 28"/>
          <p:cNvSpPr>
            <a:spLocks noGrp="1"/>
          </p:cNvSpPr>
          <p:nvPr>
            <p:ph type="sldNum" sz="quarter" idx="12"/>
          </p:nvPr>
        </p:nvSpPr>
        <p:spPr/>
        <p:txBody>
          <a:bodyPr lIns="0" tIns="0" rIns="0" bIns="0">
            <a:noAutofit/>
          </a:bodyPr>
          <a:lstStyle>
            <a:lvl1pPr>
              <a:defRPr sz="1400">
                <a:solidFill>
                  <a:srgbClr val="FFFFFF"/>
                </a:solidFill>
              </a:defRPr>
            </a:lvl1pPr>
          </a:lstStyle>
          <a:p>
            <a:fld id="{AAD9031C-FA92-4C98-9A21-5ACB6FB7C1F0}" type="slidenum">
              <a:rPr kumimoji="1" lang="ja-JP" altLang="en-US" smtClean="0"/>
              <a:pPr/>
              <a:t>&lt;#&gt;</a:t>
            </a:fld>
            <a:endParaRPr kumimoji="1" lang="ja-JP" altLang="en-US"/>
          </a:p>
        </p:txBody>
      </p:sp>
      <p:sp>
        <p:nvSpPr>
          <p:cNvPr id="7" name="正方形/長方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6A1C70F2-79DD-4682-B1D2-3FBA76E33757}" type="datetimeFigureOut">
              <a:rPr kumimoji="1" lang="ja-JP" altLang="en-US" smtClean="0"/>
              <a:pPr/>
              <a:t>2008/10/7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AD9031C-FA92-4C98-9A21-5ACB6FB7C1F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6A1C70F2-79DD-4682-B1D2-3FBA76E33757}" type="datetimeFigureOut">
              <a:rPr kumimoji="1" lang="ja-JP" altLang="en-US" smtClean="0"/>
              <a:pPr/>
              <a:t>2008/10/7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AD9031C-FA92-4C98-9A21-5ACB6FB7C1F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6A1C70F2-79DD-4682-B1D2-3FBA76E33757}" type="datetimeFigureOut">
              <a:rPr kumimoji="1" lang="ja-JP" altLang="en-US" smtClean="0"/>
              <a:pPr/>
              <a:t>2008/10/7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AD9031C-FA92-4C98-9A21-5ACB6FB7C1F0}"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914400" y="1447800"/>
            <a:ext cx="777240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11" name="正方形/長方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角丸四角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722313" y="952500"/>
            <a:ext cx="7772400" cy="1362075"/>
          </a:xfrm>
        </p:spPr>
        <p:txBody>
          <a:bodyPr anchor="b" anchorCtr="0"/>
          <a:lstStyle>
            <a:lvl1pPr algn="l">
              <a:buNone/>
              <a:defRPr sz="4000" b="0" cap="none"/>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6A1C70F2-79DD-4682-B1D2-3FBA76E33757}" type="datetimeFigureOut">
              <a:rPr kumimoji="1" lang="ja-JP" altLang="en-US" smtClean="0"/>
              <a:pPr/>
              <a:t>2008/10/7</a:t>
            </a:fld>
            <a:endParaRPr kumimoji="1" lang="ja-JP" altLang="en-US"/>
          </a:p>
        </p:txBody>
      </p:sp>
      <p:sp>
        <p:nvSpPr>
          <p:cNvPr id="5" name="フッター プレースホルダ 4"/>
          <p:cNvSpPr>
            <a:spLocks noGrp="1"/>
          </p:cNvSpPr>
          <p:nvPr>
            <p:ph type="ftr" sz="quarter" idx="11"/>
          </p:nvPr>
        </p:nvSpPr>
        <p:spPr>
          <a:xfrm>
            <a:off x="800100" y="6172200"/>
            <a:ext cx="4000500" cy="457200"/>
          </a:xfrm>
        </p:spPr>
        <p:txBody>
          <a:bodyPr/>
          <a:lstStyle/>
          <a:p>
            <a:endParaRPr kumimoji="1" lang="ja-JP" altLang="en-US"/>
          </a:p>
        </p:txBody>
      </p:sp>
      <p:sp>
        <p:nvSpPr>
          <p:cNvPr id="7" name="正方形/長方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146304" y="6208776"/>
            <a:ext cx="457200" cy="457200"/>
          </a:xfrm>
        </p:spPr>
        <p:txBody>
          <a:bodyPr/>
          <a:lstStyle/>
          <a:p>
            <a:fld id="{AAD9031C-FA92-4C98-9A21-5ACB6FB7C1F0}"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6A1C70F2-79DD-4682-B1D2-3FBA76E33757}" type="datetimeFigureOut">
              <a:rPr kumimoji="1" lang="ja-JP" altLang="en-US" smtClean="0"/>
              <a:pPr/>
              <a:t>2008/10/7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AD9031C-FA92-4C98-9A21-5ACB6FB7C1F0}"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91440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93395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nchor="b" anchorCtr="0"/>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6A1C70F2-79DD-4682-B1D2-3FBA76E33757}" type="datetimeFigureOut">
              <a:rPr kumimoji="1" lang="ja-JP" altLang="en-US" smtClean="0"/>
              <a:pPr/>
              <a:t>2008/10/7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AD9031C-FA92-4C98-9A21-5ACB6FB7C1F0}" type="slidenum">
              <a:rPr kumimoji="1" lang="ja-JP" altLang="en-US" smtClean="0"/>
              <a:pPr/>
              <a:t>&lt;#&gt;</a:t>
            </a:fld>
            <a:endParaRPr kumimoji="1" lang="ja-JP" altLang="en-US"/>
          </a:p>
        </p:txBody>
      </p:sp>
      <p:sp>
        <p:nvSpPr>
          <p:cNvPr id="11" name="コンテンツ プレースホルダ 10"/>
          <p:cNvSpPr>
            <a:spLocks noGrp="1"/>
          </p:cNvSpPr>
          <p:nvPr>
            <p:ph sz="half" idx="2"/>
          </p:nvPr>
        </p:nvSpPr>
        <p:spPr>
          <a:xfrm>
            <a:off x="9144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4"/>
          </p:nvPr>
        </p:nvSpPr>
        <p:spPr>
          <a:xfrm>
            <a:off x="49530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6A1C70F2-79DD-4682-B1D2-3FBA76E33757}" type="datetimeFigureOut">
              <a:rPr kumimoji="1" lang="ja-JP" altLang="en-US" smtClean="0"/>
              <a:pPr/>
              <a:t>2008/10/7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AD9031C-FA92-4C98-9A21-5ACB6FB7C1F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A1C70F2-79DD-4682-B1D2-3FBA76E33757}" type="datetimeFigureOut">
              <a:rPr kumimoji="1" lang="ja-JP" altLang="en-US" smtClean="0"/>
              <a:pPr/>
              <a:t>2008/10/7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AD9031C-FA92-4C98-9A21-5ACB6FB7C1F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正方形/長方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角丸四角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914400" y="273050"/>
            <a:ext cx="7772400" cy="1143000"/>
          </a:xfrm>
        </p:spPr>
        <p:txBody>
          <a:bodyPr anchor="b" anchorCtr="0"/>
          <a:lstStyle>
            <a:lvl1pPr algn="l">
              <a:buNone/>
              <a:defRPr sz="4000" b="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6A1C70F2-79DD-4682-B1D2-3FBA76E33757}" type="datetimeFigureOut">
              <a:rPr kumimoji="1" lang="ja-JP" altLang="en-US" smtClean="0"/>
              <a:pPr/>
              <a:t>2008/10/7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AD9031C-FA92-4C98-9A21-5ACB6FB7C1F0}" type="slidenum">
              <a:rPr kumimoji="1" lang="ja-JP" altLang="en-US" smtClean="0"/>
              <a:pPr/>
              <a:t>&lt;#&gt;</a:t>
            </a:fld>
            <a:endParaRPr kumimoji="1" lang="ja-JP" altLang="en-US"/>
          </a:p>
        </p:txBody>
      </p:sp>
      <p:sp>
        <p:nvSpPr>
          <p:cNvPr id="11" name="コンテンツ プレースホルダ 10"/>
          <p:cNvSpPr>
            <a:spLocks noGrp="1"/>
          </p:cNvSpPr>
          <p:nvPr>
            <p:ph sz="quarter" idx="1"/>
          </p:nvPr>
        </p:nvSpPr>
        <p:spPr>
          <a:xfrm>
            <a:off x="2971800" y="1600200"/>
            <a:ext cx="5715000" cy="44958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6A1C70F2-79DD-4682-B1D2-3FBA76E33757}" type="datetimeFigureOut">
              <a:rPr kumimoji="1" lang="ja-JP" altLang="en-US" smtClean="0"/>
              <a:pPr/>
              <a:t>2008/10/7</a:t>
            </a:fld>
            <a:endParaRPr kumimoji="1" lang="ja-JP" altLang="en-US"/>
          </a:p>
        </p:txBody>
      </p:sp>
      <p:sp>
        <p:nvSpPr>
          <p:cNvPr id="6" name="フッター プレースホルダ 5"/>
          <p:cNvSpPr>
            <a:spLocks noGrp="1"/>
          </p:cNvSpPr>
          <p:nvPr>
            <p:ph type="ftr" sz="quarter" idx="11"/>
          </p:nvPr>
        </p:nvSpPr>
        <p:spPr>
          <a:xfrm>
            <a:off x="914400" y="6172200"/>
            <a:ext cx="3886200" cy="457200"/>
          </a:xfrm>
        </p:spPr>
        <p:txBody>
          <a:bodyPr/>
          <a:lstStyle/>
          <a:p>
            <a:endParaRPr kumimoji="1" lang="ja-JP" altLang="en-US"/>
          </a:p>
        </p:txBody>
      </p:sp>
      <p:sp>
        <p:nvSpPr>
          <p:cNvPr id="7" name="スライド番号プレースホルダ 6"/>
          <p:cNvSpPr>
            <a:spLocks noGrp="1"/>
          </p:cNvSpPr>
          <p:nvPr>
            <p:ph type="sldNum" sz="quarter" idx="12"/>
          </p:nvPr>
        </p:nvSpPr>
        <p:spPr>
          <a:xfrm>
            <a:off x="146304" y="6208776"/>
            <a:ext cx="457200" cy="457200"/>
          </a:xfrm>
        </p:spPr>
        <p:txBody>
          <a:bodyPr/>
          <a:lstStyle/>
          <a:p>
            <a:fld id="{AAD9031C-FA92-4C98-9A21-5ACB6FB7C1F0}" type="slidenum">
              <a:rPr kumimoji="1" lang="ja-JP" altLang="en-US" smtClean="0"/>
              <a:pPr/>
              <a:t>&lt;#&gt;</a:t>
            </a:fld>
            <a:endParaRPr kumimoji="1" lang="ja-JP" altLang="en-US"/>
          </a:p>
        </p:txBody>
      </p:sp>
      <p:sp>
        <p:nvSpPr>
          <p:cNvPr id="11" name="正方形/長方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角丸四角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タイトル プレースホル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A1C70F2-79DD-4682-B1D2-3FBA76E33757}" type="datetimeFigureOut">
              <a:rPr kumimoji="1" lang="ja-JP" altLang="en-US" smtClean="0"/>
              <a:pPr/>
              <a:t>2008/10/7</a:t>
            </a:fld>
            <a:endParaRPr kumimoji="1" lang="ja-JP" altLang="en-US"/>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AD9031C-FA92-4C98-9A21-5ACB6FB7C1F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19.atwiki.jp/scidream?cmd=upload&amp;act=open&amp;pageid=12&amp;file=p040114_1.pdf" TargetMode="External"/><Relationship Id="rId2" Type="http://schemas.openxmlformats.org/officeDocument/2006/relationships/hyperlink" Target="http://wiredvision.jp/archives/200401/2004012701.html" TargetMode="External"/><Relationship Id="rId1" Type="http://schemas.openxmlformats.org/officeDocument/2006/relationships/slideLayout" Target="../slideLayouts/slideLayout2.xml"/><Relationship Id="rId5" Type="http://schemas.openxmlformats.org/officeDocument/2006/relationships/hyperlink" Target="http://plusd.itmedia.co.jp/lifestyle/articles/0401/14/news047.html" TargetMode="External"/><Relationship Id="rId4" Type="http://schemas.openxmlformats.org/officeDocument/2006/relationships/hyperlink" Target="http://www.watch.impress.co.jp/game/docs/20040930/toy159.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19.atwiki.jp/scidrea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p:txBody>
          <a:bodyPr>
            <a:normAutofit fontScale="92500" lnSpcReduction="20000"/>
          </a:bodyPr>
          <a:lstStyle/>
          <a:p>
            <a:r>
              <a:rPr kumimoji="1" lang="en-US" altLang="ja-JP" dirty="0" smtClean="0"/>
              <a:t>2008.10.7</a:t>
            </a:r>
            <a:endParaRPr kumimoji="1" lang="en-US" altLang="ja-JP" dirty="0" smtClean="0"/>
          </a:p>
          <a:p>
            <a:r>
              <a:rPr lang="en-US" altLang="ja-JP" dirty="0" smtClean="0"/>
              <a:t>@</a:t>
            </a:r>
            <a:r>
              <a:rPr lang="ja-JP" altLang="en-US" dirty="0" smtClean="0"/>
              <a:t>２１世紀懐徳堂</a:t>
            </a:r>
            <a:endParaRPr lang="en-US" altLang="ja-JP" dirty="0" smtClean="0"/>
          </a:p>
          <a:p>
            <a:endParaRPr kumimoji="1" lang="en-US" altLang="ja-JP" dirty="0" smtClean="0"/>
          </a:p>
          <a:p>
            <a:r>
              <a:rPr lang="ja-JP" altLang="en-US" dirty="0" smtClean="0"/>
              <a:t>発表者：荒田・谷口・平川・太田・橋本</a:t>
            </a:r>
            <a:endParaRPr kumimoji="1" lang="ja-JP" altLang="en-US" dirty="0"/>
          </a:p>
        </p:txBody>
      </p:sp>
      <p:sp>
        <p:nvSpPr>
          <p:cNvPr id="2" name="タイトル 1"/>
          <p:cNvSpPr>
            <a:spLocks noGrp="1"/>
          </p:cNvSpPr>
          <p:nvPr>
            <p:ph type="ctrTitle"/>
          </p:nvPr>
        </p:nvSpPr>
        <p:spPr/>
        <p:txBody>
          <a:bodyPr/>
          <a:lstStyle/>
          <a:p>
            <a:r>
              <a:rPr kumimoji="1" altLang="ja-JP" dirty="0" smtClean="0"/>
              <a:t>Scishop DREAMTEAM</a:t>
            </a:r>
            <a:br>
              <a:rPr kumimoji="1" altLang="ja-JP" dirty="0" smtClean="0"/>
            </a:br>
            <a:r>
              <a:rPr lang="ja-JP" altLang="en-US" dirty="0" smtClean="0"/>
              <a:t>中間発表</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実験の手法について</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dirty="0" smtClean="0"/>
              <a:t>夢見工房に頼らずとも同様のものは用意できる？</a:t>
            </a:r>
            <a:endParaRPr kumimoji="1" lang="en-US" altLang="ja-JP" dirty="0" smtClean="0"/>
          </a:p>
          <a:p>
            <a:endParaRPr lang="en-US" altLang="ja-JP" dirty="0" smtClean="0"/>
          </a:p>
          <a:p>
            <a:r>
              <a:rPr kumimoji="1" lang="ja-JP" altLang="en-US" dirty="0" smtClean="0"/>
              <a:t>睡眠時の環境を変化させることで見る夢に変化がでるかを実際に試してみることはできるのでは？</a:t>
            </a:r>
            <a:endParaRPr kumimoji="1" lang="en-US" altLang="ja-JP" dirty="0" smtClean="0"/>
          </a:p>
          <a:p>
            <a:r>
              <a:rPr lang="ja-JP" altLang="en-US" dirty="0" smtClean="0"/>
              <a:t>ただし、時間がかかる上にうまく条件を絞らないと実験自体が複雑になる恐れが</a:t>
            </a:r>
            <a:r>
              <a:rPr lang="ja-JP" altLang="en-US" dirty="0" smtClean="0"/>
              <a:t>ある</a:t>
            </a:r>
            <a:endParaRPr lang="en-US" altLang="ja-JP" dirty="0" smtClean="0"/>
          </a:p>
          <a:p>
            <a:r>
              <a:rPr lang="ja-JP" altLang="en-US" dirty="0" smtClean="0"/>
              <a:t>今後この条件を絞ることで自分たちを被験者として実際に実験を行ってみたい</a:t>
            </a:r>
            <a:endParaRPr lang="en-US" altLang="ja-JP" dirty="0" smtClean="0"/>
          </a:p>
          <a:p>
            <a:pPr>
              <a:buNone/>
            </a:pPr>
            <a:endParaRPr lang="en-US" altLang="ja-JP" dirty="0" smtClean="0"/>
          </a:p>
          <a:p>
            <a:pPr lvl="1"/>
            <a:endParaRPr kumimoji="1" lang="en-US" altLang="ja-JP" dirty="0" smtClean="0"/>
          </a:p>
          <a:p>
            <a:pPr>
              <a:buNone/>
            </a:pPr>
            <a:endParaRPr lang="en-US" altLang="ja-JP" dirty="0" smtClean="0"/>
          </a:p>
        </p:txBody>
      </p:sp>
      <p:sp>
        <p:nvSpPr>
          <p:cNvPr id="4" name="下矢印 3"/>
          <p:cNvSpPr/>
          <p:nvPr/>
        </p:nvSpPr>
        <p:spPr>
          <a:xfrm rot="16200000">
            <a:off x="857223" y="3286125"/>
            <a:ext cx="357190" cy="500064"/>
          </a:xfrm>
          <a:prstGeom prst="downArrow">
            <a:avLst>
              <a:gd name="adj1" fmla="val 50000"/>
              <a:gd name="adj2" fmla="val 553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参考資料＆</a:t>
            </a:r>
            <a:r>
              <a:rPr kumimoji="1" lang="en-US" altLang="ja-JP" dirty="0" smtClean="0"/>
              <a:t>web</a:t>
            </a:r>
            <a:endParaRPr kumimoji="1" lang="ja-JP" altLang="en-US" dirty="0"/>
          </a:p>
        </p:txBody>
      </p:sp>
      <p:sp>
        <p:nvSpPr>
          <p:cNvPr id="3" name="コンテンツ プレースホルダ 2"/>
          <p:cNvSpPr>
            <a:spLocks noGrp="1"/>
          </p:cNvSpPr>
          <p:nvPr>
            <p:ph sz="quarter" idx="1"/>
          </p:nvPr>
        </p:nvSpPr>
        <p:spPr/>
        <p:txBody>
          <a:bodyPr>
            <a:normAutofit lnSpcReduction="10000"/>
          </a:bodyPr>
          <a:lstStyle/>
          <a:p>
            <a:endParaRPr lang="en-US" altLang="ja-JP" dirty="0" smtClean="0">
              <a:hlinkClick r:id="rId2"/>
            </a:endParaRPr>
          </a:p>
          <a:p>
            <a:r>
              <a:rPr lang="en-US" altLang="ja-JP" dirty="0" err="1" smtClean="0">
                <a:hlinkClick r:id="rId2"/>
              </a:rPr>
              <a:t>Itmedia</a:t>
            </a:r>
            <a:endParaRPr lang="en-US" altLang="ja-JP" dirty="0" smtClean="0">
              <a:hlinkClick r:id="rId2"/>
            </a:endParaRPr>
          </a:p>
          <a:p>
            <a:pPr>
              <a:buNone/>
            </a:pPr>
            <a:r>
              <a:rPr lang="en-US" altLang="ja-JP" dirty="0" smtClean="0">
                <a:hlinkClick r:id="rId2"/>
              </a:rPr>
              <a:t>     http://wiredvision.jp/archives/200401/2004012701.html</a:t>
            </a:r>
            <a:endParaRPr kumimoji="1" lang="en-US" altLang="ja-JP" dirty="0" smtClean="0"/>
          </a:p>
          <a:p>
            <a:r>
              <a:rPr lang="ja-JP" altLang="en-US" dirty="0" smtClean="0">
                <a:hlinkClick r:id="rId3"/>
              </a:rPr>
              <a:t>夢見工房資料</a:t>
            </a:r>
            <a:r>
              <a:rPr lang="en-US" altLang="ja-JP" dirty="0" smtClean="0">
                <a:hlinkClick r:id="rId3"/>
              </a:rPr>
              <a:t>http://www19.atwiki.jp/scidream?cmd=upload&amp;act=open&amp;pageid=12&amp;file=p040114_1.pdf</a:t>
            </a:r>
            <a:endParaRPr lang="en-US" altLang="ja-JP" dirty="0" smtClean="0"/>
          </a:p>
          <a:p>
            <a:endParaRPr lang="en-US" altLang="ja-JP" dirty="0" smtClean="0"/>
          </a:p>
          <a:p>
            <a:r>
              <a:rPr lang="en-US" altLang="ja-JP" dirty="0" smtClean="0">
                <a:hlinkClick r:id="rId4"/>
              </a:rPr>
              <a:t>http://www.watch.impress.co.jp/game/docs/20040930/toy159.htm</a:t>
            </a:r>
            <a:endParaRPr lang="en-US" altLang="ja-JP" dirty="0" smtClean="0"/>
          </a:p>
          <a:p>
            <a:r>
              <a:rPr lang="en-US" altLang="ja-JP" dirty="0" smtClean="0">
                <a:hlinkClick r:id="rId5"/>
              </a:rPr>
              <a:t>http://plusd.itmedia.co.jp/lifestyle/articles/0401/14/news047.html</a:t>
            </a:r>
            <a:endParaRPr lang="en-US" altLang="ja-JP" dirty="0" smtClean="0"/>
          </a:p>
          <a:p>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まとめ＆今後の方針</a:t>
            </a:r>
            <a:endParaRPr kumimoji="1" lang="ja-JP" altLang="en-US" dirty="0"/>
          </a:p>
        </p:txBody>
      </p:sp>
      <p:sp>
        <p:nvSpPr>
          <p:cNvPr id="3" name="コンテンツ プレースホルダ 2"/>
          <p:cNvSpPr>
            <a:spLocks noGrp="1"/>
          </p:cNvSpPr>
          <p:nvPr>
            <p:ph sz="quarter" idx="1"/>
          </p:nvPr>
        </p:nvSpPr>
        <p:spPr/>
        <p:txBody>
          <a:bodyPr/>
          <a:lstStyle/>
          <a:p>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err="1" smtClean="0"/>
              <a:t>SciDream</a:t>
            </a:r>
            <a:r>
              <a:rPr lang="en-US" altLang="ja-JP" dirty="0" smtClean="0"/>
              <a:t> @wiki(</a:t>
            </a:r>
            <a:r>
              <a:rPr lang="ja-JP" altLang="en-US" dirty="0" smtClean="0"/>
              <a:t>仮</a:t>
            </a:r>
            <a:r>
              <a:rPr lang="en-US" altLang="ja-JP" dirty="0" smtClean="0"/>
              <a:t>)</a:t>
            </a:r>
            <a:r>
              <a:rPr lang="ja-JP" altLang="en-US" dirty="0" smtClean="0"/>
              <a:t>が</a:t>
            </a:r>
            <a:r>
              <a:rPr lang="en-US" altLang="ja-JP" dirty="0" smtClean="0"/>
              <a:t>open</a:t>
            </a:r>
            <a:r>
              <a:rPr lang="ja-JP" altLang="en-US" dirty="0" smtClean="0"/>
              <a:t>しました</a:t>
            </a:r>
            <a:endParaRPr kumimoji="1" lang="ja-JP" altLang="en-US" dirty="0"/>
          </a:p>
        </p:txBody>
      </p:sp>
      <p:sp>
        <p:nvSpPr>
          <p:cNvPr id="3" name="コンテンツ プレースホルダ 2"/>
          <p:cNvSpPr>
            <a:spLocks noGrp="1"/>
          </p:cNvSpPr>
          <p:nvPr>
            <p:ph sz="quarter" idx="1"/>
          </p:nvPr>
        </p:nvSpPr>
        <p:spPr>
          <a:xfrm>
            <a:off x="4729154" y="3000372"/>
            <a:ext cx="4414846" cy="623878"/>
          </a:xfrm>
        </p:spPr>
        <p:txBody>
          <a:bodyPr>
            <a:normAutofit fontScale="77500" lnSpcReduction="20000"/>
          </a:bodyPr>
          <a:lstStyle/>
          <a:p>
            <a:r>
              <a:rPr lang="en-US" altLang="ja-JP" dirty="0" smtClean="0"/>
              <a:t>URL: </a:t>
            </a:r>
            <a:r>
              <a:rPr lang="en-US" altLang="ja-JP" dirty="0" smtClean="0">
                <a:hlinkClick r:id="rId2"/>
              </a:rPr>
              <a:t>http://www19.atwiki.jp/scidream/</a:t>
            </a:r>
            <a:endParaRPr lang="en-US" altLang="ja-JP" dirty="0" smtClean="0"/>
          </a:p>
          <a:p>
            <a:pPr>
              <a:buNone/>
            </a:pPr>
            <a:endParaRPr lang="en-US" altLang="ja-JP" dirty="0" smtClean="0"/>
          </a:p>
        </p:txBody>
      </p:sp>
      <p:pic>
        <p:nvPicPr>
          <p:cNvPr id="1026" name="Picture 2"/>
          <p:cNvPicPr>
            <a:picLocks noChangeAspect="1" noChangeArrowheads="1"/>
          </p:cNvPicPr>
          <p:nvPr/>
        </p:nvPicPr>
        <p:blipFill>
          <a:blip r:embed="rId3"/>
          <a:srcRect/>
          <a:stretch>
            <a:fillRect/>
          </a:stretch>
        </p:blipFill>
        <p:spPr bwMode="auto">
          <a:xfrm>
            <a:off x="214282" y="1500174"/>
            <a:ext cx="4586218" cy="3328992"/>
          </a:xfrm>
          <a:prstGeom prst="rect">
            <a:avLst/>
          </a:prstGeom>
          <a:noFill/>
          <a:ln w="9525">
            <a:noFill/>
            <a:miter lim="800000"/>
            <a:headEnd/>
            <a:tailEnd/>
          </a:ln>
          <a:effectLst/>
        </p:spPr>
      </p:pic>
      <p:sp>
        <p:nvSpPr>
          <p:cNvPr id="7" name="テキスト ボックス 6"/>
          <p:cNvSpPr txBox="1"/>
          <p:nvPr/>
        </p:nvSpPr>
        <p:spPr>
          <a:xfrm>
            <a:off x="5214942" y="4500570"/>
            <a:ext cx="3214710" cy="923330"/>
          </a:xfrm>
          <a:prstGeom prst="rect">
            <a:avLst/>
          </a:prstGeom>
          <a:noFill/>
        </p:spPr>
        <p:txBody>
          <a:bodyPr wrap="square" rtlCol="0">
            <a:spAutoFit/>
          </a:bodyPr>
          <a:lstStyle/>
          <a:p>
            <a:r>
              <a:rPr kumimoji="1" lang="ja-JP" altLang="en-US" dirty="0" smtClean="0"/>
              <a:t>ミーティング</a:t>
            </a:r>
            <a:r>
              <a:rPr kumimoji="1" lang="ja-JP" altLang="en-US" dirty="0" smtClean="0"/>
              <a:t>の議事録やコメントもアップしています。</a:t>
            </a:r>
            <a:endParaRPr lang="en-US" altLang="ja-JP" dirty="0" smtClean="0"/>
          </a:p>
          <a:p>
            <a:r>
              <a:rPr lang="ja-JP" altLang="en-US" dirty="0" smtClean="0"/>
              <a:t>一度ごらんください。</a:t>
            </a:r>
            <a:endParaRPr kumimoji="1"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本日のおしながき</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活動内容</a:t>
            </a:r>
            <a:endParaRPr kumimoji="1" lang="en-US" altLang="ja-JP" dirty="0" smtClean="0"/>
          </a:p>
          <a:p>
            <a:endParaRPr kumimoji="1" lang="en-US" altLang="ja-JP" dirty="0" smtClean="0"/>
          </a:p>
          <a:p>
            <a:r>
              <a:rPr kumimoji="1" lang="ja-JP" altLang="en-US" dirty="0" smtClean="0"/>
              <a:t>本編</a:t>
            </a:r>
            <a:endParaRPr kumimoji="1" lang="en-US" altLang="ja-JP" dirty="0" smtClean="0"/>
          </a:p>
          <a:p>
            <a:pPr lvl="1"/>
            <a:r>
              <a:rPr kumimoji="1" lang="ja-JP" altLang="en-US" dirty="0" smtClean="0"/>
              <a:t>「夢」をコントロールする</a:t>
            </a:r>
            <a:endParaRPr kumimoji="1" lang="en-US" altLang="ja-JP" dirty="0" smtClean="0"/>
          </a:p>
          <a:p>
            <a:pPr lvl="1"/>
            <a:r>
              <a:rPr kumimoji="1" lang="ja-JP" altLang="en-US" dirty="0" smtClean="0"/>
              <a:t>生理学からみた「夢」</a:t>
            </a:r>
            <a:endParaRPr kumimoji="1" lang="en-US" altLang="ja-JP" dirty="0" smtClean="0"/>
          </a:p>
          <a:p>
            <a:pPr lvl="1"/>
            <a:r>
              <a:rPr lang="ja-JP" altLang="en-US" dirty="0" smtClean="0"/>
              <a:t>「夢」をみる時間（</a:t>
            </a:r>
            <a:r>
              <a:rPr lang="en-US" altLang="ja-JP" dirty="0" smtClean="0"/>
              <a:t>REM</a:t>
            </a:r>
            <a:r>
              <a:rPr lang="ja-JP" altLang="en-US" dirty="0" smtClean="0"/>
              <a:t>睡眠）</a:t>
            </a:r>
            <a:endParaRPr lang="en-US" altLang="ja-JP" dirty="0" smtClean="0"/>
          </a:p>
          <a:p>
            <a:pPr lvl="1"/>
            <a:r>
              <a:rPr kumimoji="1" lang="en-US" altLang="ja-JP" dirty="0" smtClean="0"/>
              <a:t>Art</a:t>
            </a:r>
            <a:r>
              <a:rPr kumimoji="1" lang="ja-JP" altLang="en-US" dirty="0" smtClean="0"/>
              <a:t>からみた「夢」</a:t>
            </a:r>
            <a:endParaRPr kumimoji="1" lang="en-US" altLang="ja-JP" dirty="0" smtClean="0"/>
          </a:p>
          <a:p>
            <a:pPr lvl="1"/>
            <a:endParaRPr kumimoji="1" lang="en-US" altLang="ja-JP" dirty="0" smtClean="0"/>
          </a:p>
          <a:p>
            <a:r>
              <a:rPr kumimoji="1" lang="ja-JP" altLang="en-US" dirty="0" smtClean="0"/>
              <a:t>まとめ＆今後の方針</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活動内容</a:t>
            </a:r>
            <a:endParaRPr kumimoji="1" lang="ja-JP" altLang="en-US" dirty="0"/>
          </a:p>
        </p:txBody>
      </p:sp>
      <p:sp>
        <p:nvSpPr>
          <p:cNvPr id="3" name="コンテンツ プレースホルダ 2"/>
          <p:cNvSpPr>
            <a:spLocks noGrp="1"/>
          </p:cNvSpPr>
          <p:nvPr>
            <p:ph sz="quarter" idx="1"/>
          </p:nvPr>
        </p:nvSpPr>
        <p:spPr/>
        <p:txBody>
          <a:bodyPr/>
          <a:lstStyle/>
          <a:p>
            <a:r>
              <a:rPr kumimoji="1" lang="en-US" altLang="ja-JP" dirty="0" smtClean="0"/>
              <a:t>8/20 </a:t>
            </a:r>
            <a:r>
              <a:rPr kumimoji="1" lang="en-US" altLang="ja-JP" dirty="0" err="1" smtClean="0"/>
              <a:t>DreamTeam</a:t>
            </a:r>
            <a:r>
              <a:rPr lang="ja-JP" altLang="en-US" dirty="0" smtClean="0"/>
              <a:t>発足（顔合わせ）</a:t>
            </a:r>
            <a:endParaRPr lang="en-US" altLang="ja-JP" dirty="0" smtClean="0"/>
          </a:p>
          <a:p>
            <a:r>
              <a:rPr kumimoji="1" lang="en-US" altLang="ja-JP" dirty="0" smtClean="0"/>
              <a:t>8/</a:t>
            </a:r>
            <a:r>
              <a:rPr kumimoji="1" lang="ja-JP" altLang="en-US" dirty="0" smtClean="0"/>
              <a:t>　第一回ミーティング</a:t>
            </a:r>
            <a:endParaRPr kumimoji="1" lang="en-US" altLang="ja-JP" dirty="0" smtClean="0"/>
          </a:p>
          <a:p>
            <a:r>
              <a:rPr lang="en-US" altLang="ja-JP" dirty="0" smtClean="0"/>
              <a:t>9/23</a:t>
            </a:r>
            <a:r>
              <a:rPr lang="ja-JP" altLang="en-US" dirty="0" smtClean="0"/>
              <a:t>　第二回ミーティング</a:t>
            </a:r>
            <a:endParaRPr lang="en-US" altLang="ja-JP" dirty="0" smtClean="0"/>
          </a:p>
          <a:p>
            <a:r>
              <a:rPr kumimoji="1" lang="en-US" altLang="ja-JP" dirty="0" smtClean="0"/>
              <a:t>10/6</a:t>
            </a:r>
            <a:r>
              <a:rPr kumimoji="1" lang="ja-JP" altLang="en-US" dirty="0" smtClean="0"/>
              <a:t>　中間発表前ミーティング</a:t>
            </a:r>
            <a:endParaRPr kumimoji="1" lang="en-US" altLang="ja-JP" dirty="0" smtClean="0"/>
          </a:p>
          <a:p>
            <a:endParaRPr lang="en-US" altLang="ja-JP" dirty="0" smtClean="0"/>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目的</a:t>
            </a:r>
            <a:endParaRPr kumimoji="1" lang="ja-JP" altLang="en-US" dirty="0"/>
          </a:p>
        </p:txBody>
      </p:sp>
      <p:sp>
        <p:nvSpPr>
          <p:cNvPr id="3" name="コンテンツ プレースホルダ 2"/>
          <p:cNvSpPr>
            <a:spLocks noGrp="1"/>
          </p:cNvSpPr>
          <p:nvPr>
            <p:ph sz="quarter" idx="1"/>
          </p:nvPr>
        </p:nvSpPr>
        <p:spPr>
          <a:xfrm>
            <a:off x="914400" y="1447800"/>
            <a:ext cx="7772400" cy="1981200"/>
          </a:xfrm>
        </p:spPr>
        <p:txBody>
          <a:bodyPr/>
          <a:lstStyle/>
          <a:p>
            <a:r>
              <a:rPr kumimoji="1" lang="ja-JP" altLang="en-US" dirty="0" smtClean="0"/>
              <a:t>好きな夢を見たい！</a:t>
            </a:r>
            <a:endParaRPr kumimoji="1" lang="en-US" altLang="ja-JP" dirty="0" smtClean="0"/>
          </a:p>
          <a:p>
            <a:r>
              <a:rPr lang="ja-JP" altLang="en-US" dirty="0" smtClean="0"/>
              <a:t>夢をコントロールを目的にしたい。</a:t>
            </a:r>
            <a:endParaRPr lang="en-US" altLang="ja-JP" dirty="0" smtClean="0"/>
          </a:p>
          <a:p>
            <a:r>
              <a:rPr kumimoji="1" lang="ja-JP" altLang="en-US" dirty="0" smtClean="0"/>
              <a:t>好きな夢を見るための条件・コツを絞ることはできるだろうか？</a:t>
            </a:r>
            <a:endParaRPr kumimoji="1" lang="en-US" altLang="ja-JP" dirty="0" smtClean="0"/>
          </a:p>
          <a:p>
            <a:endParaRPr kumimoji="1" lang="en-US" altLang="ja-JP" dirty="0" smtClean="0"/>
          </a:p>
          <a:p>
            <a:endParaRPr kumimoji="1" lang="ja-JP" altLang="en-US" dirty="0"/>
          </a:p>
        </p:txBody>
      </p:sp>
      <p:pic>
        <p:nvPicPr>
          <p:cNvPr id="4" name="図 3" descr="faly017-s.jpg"/>
          <p:cNvPicPr>
            <a:picLocks noChangeAspect="1"/>
          </p:cNvPicPr>
          <p:nvPr/>
        </p:nvPicPr>
        <p:blipFill>
          <a:blip r:embed="rId3"/>
          <a:stretch>
            <a:fillRect/>
          </a:stretch>
        </p:blipFill>
        <p:spPr>
          <a:xfrm>
            <a:off x="6572264" y="4286256"/>
            <a:ext cx="1905000" cy="2120900"/>
          </a:xfrm>
          <a:prstGeom prst="rect">
            <a:avLst/>
          </a:prstGeom>
        </p:spPr>
      </p:pic>
      <p:sp>
        <p:nvSpPr>
          <p:cNvPr id="5" name="下矢印 4"/>
          <p:cNvSpPr/>
          <p:nvPr/>
        </p:nvSpPr>
        <p:spPr>
          <a:xfrm>
            <a:off x="2786050" y="3571876"/>
            <a:ext cx="2643206"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714480" y="4429132"/>
            <a:ext cx="4143404" cy="1200329"/>
          </a:xfrm>
          <a:prstGeom prst="rect">
            <a:avLst/>
          </a:prstGeom>
          <a:noFill/>
        </p:spPr>
        <p:txBody>
          <a:bodyPr wrap="square" rtlCol="0">
            <a:spAutoFit/>
          </a:bodyPr>
          <a:lstStyle/>
          <a:p>
            <a:r>
              <a:rPr kumimoji="1" lang="ja-JP" altLang="en-US" dirty="0" smtClean="0"/>
              <a:t>２００４年にタカラより「夢見工房」なる商品が発売されていた。</a:t>
            </a:r>
            <a:endParaRPr kumimoji="1" lang="en-US" altLang="ja-JP" dirty="0" smtClean="0"/>
          </a:p>
          <a:p>
            <a:r>
              <a:rPr kumimoji="1" lang="ja-JP" altLang="en-US" dirty="0" smtClean="0"/>
              <a:t>まずはこの商品について詳しく調べてみる。</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夢見工房</a:t>
            </a:r>
            <a:r>
              <a:rPr kumimoji="1" lang="ja-JP" altLang="en-US" sz="1400" dirty="0" smtClean="0"/>
              <a:t>（タカラ、</a:t>
            </a:r>
            <a:r>
              <a:rPr kumimoji="1" lang="en-US" altLang="ja-JP" sz="1400" dirty="0" smtClean="0"/>
              <a:t>2004</a:t>
            </a:r>
            <a:r>
              <a:rPr kumimoji="1" lang="ja-JP" altLang="en-US" sz="1400" dirty="0" smtClean="0"/>
              <a:t>年、現在は販売中止）</a:t>
            </a:r>
            <a:endParaRPr kumimoji="1" lang="ja-JP" altLang="en-US" sz="1400" dirty="0"/>
          </a:p>
        </p:txBody>
      </p:sp>
      <p:pic>
        <p:nvPicPr>
          <p:cNvPr id="1026" name="Picture 2"/>
          <p:cNvPicPr>
            <a:picLocks noChangeAspect="1" noChangeArrowheads="1"/>
          </p:cNvPicPr>
          <p:nvPr/>
        </p:nvPicPr>
        <p:blipFill>
          <a:blip r:embed="rId3"/>
          <a:srcRect/>
          <a:stretch>
            <a:fillRect/>
          </a:stretch>
        </p:blipFill>
        <p:spPr bwMode="auto">
          <a:xfrm>
            <a:off x="5214942" y="3214686"/>
            <a:ext cx="3552825" cy="2438400"/>
          </a:xfrm>
          <a:prstGeom prst="rect">
            <a:avLst/>
          </a:prstGeom>
          <a:noFill/>
          <a:ln w="9525">
            <a:noFill/>
            <a:miter lim="800000"/>
            <a:headEnd/>
            <a:tailEnd/>
          </a:ln>
          <a:effectLst/>
        </p:spPr>
      </p:pic>
      <p:sp>
        <p:nvSpPr>
          <p:cNvPr id="6" name="コンテンツ プレースホルダ 5"/>
          <p:cNvSpPr>
            <a:spLocks noGrp="1"/>
          </p:cNvSpPr>
          <p:nvPr>
            <p:ph sz="quarter" idx="1"/>
          </p:nvPr>
        </p:nvSpPr>
        <p:spPr>
          <a:xfrm>
            <a:off x="914400" y="1447800"/>
            <a:ext cx="6015054" cy="4572000"/>
          </a:xfrm>
        </p:spPr>
        <p:txBody>
          <a:bodyPr>
            <a:normAutofit/>
          </a:bodyPr>
          <a:lstStyle/>
          <a:p>
            <a:r>
              <a:rPr lang="ja-JP" altLang="en-US" sz="2000" dirty="0" smtClean="0"/>
              <a:t>みたい夢をみるための睡眠環境をつくり、“自分の憧れる世界を夢の中で実現したい”という「夢」にチャレンジした商品。 </a:t>
            </a:r>
            <a:endParaRPr lang="en-US" altLang="ja-JP" sz="2000" dirty="0" smtClean="0"/>
          </a:p>
          <a:p>
            <a:r>
              <a:rPr lang="ja-JP" altLang="en-US" sz="2000" dirty="0" smtClean="0"/>
              <a:t>睡眠中に好きな記憶を呼び出す働きかけをする５つの機能</a:t>
            </a:r>
            <a:endParaRPr lang="en-US" altLang="ja-JP" sz="2000" dirty="0" smtClean="0"/>
          </a:p>
          <a:p>
            <a:pPr lvl="1">
              <a:buNone/>
            </a:pPr>
            <a:r>
              <a:rPr lang="ja-JP" altLang="en-US" sz="1800" dirty="0" smtClean="0"/>
              <a:t>①視覚情報入力機能</a:t>
            </a:r>
            <a:endParaRPr lang="en-US" altLang="ja-JP" sz="1800" dirty="0" smtClean="0"/>
          </a:p>
          <a:p>
            <a:pPr lvl="1">
              <a:buNone/>
            </a:pPr>
            <a:r>
              <a:rPr lang="ja-JP" altLang="en-US" sz="1800" dirty="0" smtClean="0"/>
              <a:t>②芳香剤発生機能</a:t>
            </a:r>
            <a:endParaRPr lang="en-US" altLang="ja-JP" sz="1800" dirty="0" smtClean="0"/>
          </a:p>
          <a:p>
            <a:pPr lvl="1">
              <a:buNone/>
            </a:pPr>
            <a:r>
              <a:rPr lang="ja-JP" altLang="en-US" sz="1800" dirty="0" smtClean="0"/>
              <a:t>③ＢＧＭ機能</a:t>
            </a:r>
            <a:endParaRPr lang="en-US" altLang="ja-JP" sz="1800" dirty="0" smtClean="0"/>
          </a:p>
          <a:p>
            <a:pPr lvl="1">
              <a:buNone/>
            </a:pPr>
            <a:r>
              <a:rPr lang="ja-JP" altLang="en-US" sz="1800" dirty="0" smtClean="0"/>
              <a:t>④ボイスレコーダー機能</a:t>
            </a:r>
            <a:endParaRPr lang="en-US" altLang="ja-JP" sz="1800" dirty="0" smtClean="0"/>
          </a:p>
          <a:p>
            <a:pPr lvl="1">
              <a:buNone/>
            </a:pPr>
            <a:r>
              <a:rPr lang="ja-JP" altLang="en-US" sz="1800" dirty="0" smtClean="0"/>
              <a:t>⑤目覚め機能</a:t>
            </a:r>
            <a:endParaRPr kumimoji="1" lang="ja-JP" altLang="en-US" sz="1800" dirty="0"/>
          </a:p>
        </p:txBody>
      </p:sp>
      <p:sp>
        <p:nvSpPr>
          <p:cNvPr id="5" name="正方形/長方形 4"/>
          <p:cNvSpPr/>
          <p:nvPr/>
        </p:nvSpPr>
        <p:spPr>
          <a:xfrm>
            <a:off x="5643570" y="5715016"/>
            <a:ext cx="3143272" cy="461665"/>
          </a:xfrm>
          <a:prstGeom prst="rect">
            <a:avLst/>
          </a:prstGeom>
        </p:spPr>
        <p:txBody>
          <a:bodyPr wrap="square">
            <a:spAutoFit/>
          </a:bodyPr>
          <a:lstStyle/>
          <a:p>
            <a:r>
              <a:rPr lang="en-US" altLang="ja-JP" sz="1200" dirty="0" smtClean="0"/>
              <a:t>http://plusd.itmedia.co.jp/lifestyle/articles/0401/14/news047.html</a:t>
            </a:r>
            <a:endParaRPr lang="ja-JP" alt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夢見工房詳細</a:t>
            </a:r>
            <a:endParaRPr kumimoji="1" lang="ja-JP" altLang="en-US" dirty="0"/>
          </a:p>
        </p:txBody>
      </p:sp>
      <p:pic>
        <p:nvPicPr>
          <p:cNvPr id="2051" name="Picture 3"/>
          <p:cNvPicPr>
            <a:picLocks noGrp="1" noChangeAspect="1" noChangeArrowheads="1"/>
          </p:cNvPicPr>
          <p:nvPr>
            <p:ph sz="quarter" idx="1"/>
          </p:nvPr>
        </p:nvPicPr>
        <p:blipFill>
          <a:blip r:embed="rId2"/>
          <a:srcRect/>
          <a:stretch>
            <a:fillRect/>
          </a:stretch>
        </p:blipFill>
        <p:spPr bwMode="auto">
          <a:xfrm>
            <a:off x="714348" y="1357298"/>
            <a:ext cx="3362325" cy="3762375"/>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5214942" y="4143380"/>
            <a:ext cx="3552825" cy="2438400"/>
          </a:xfrm>
          <a:prstGeom prst="rect">
            <a:avLst/>
          </a:prstGeom>
          <a:noFill/>
          <a:ln w="9525">
            <a:noFill/>
            <a:miter lim="800000"/>
            <a:headEnd/>
            <a:tailEnd/>
          </a:ln>
          <a:effectLst/>
        </p:spPr>
      </p:pic>
      <p:sp>
        <p:nvSpPr>
          <p:cNvPr id="7" name="ドーナツ 6"/>
          <p:cNvSpPr/>
          <p:nvPr/>
        </p:nvSpPr>
        <p:spPr>
          <a:xfrm>
            <a:off x="1857356" y="3643314"/>
            <a:ext cx="928694" cy="428628"/>
          </a:xfrm>
          <a:prstGeom prst="donut">
            <a:avLst>
              <a:gd name="adj" fmla="val 92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9" name="直線矢印コネクタ 8"/>
          <p:cNvCxnSpPr/>
          <p:nvPr/>
        </p:nvCxnSpPr>
        <p:spPr>
          <a:xfrm rot="10800000" flipV="1">
            <a:off x="2786050" y="3500438"/>
            <a:ext cx="2357454"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ドーナツ 12"/>
          <p:cNvSpPr/>
          <p:nvPr/>
        </p:nvSpPr>
        <p:spPr>
          <a:xfrm>
            <a:off x="2643174" y="2928934"/>
            <a:ext cx="928694" cy="285752"/>
          </a:xfrm>
          <a:prstGeom prst="donut">
            <a:avLst>
              <a:gd name="adj" fmla="val 92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5214942" y="3000372"/>
            <a:ext cx="2286016" cy="923330"/>
          </a:xfrm>
          <a:prstGeom prst="rect">
            <a:avLst/>
          </a:prstGeom>
          <a:noFill/>
        </p:spPr>
        <p:txBody>
          <a:bodyPr wrap="square" rtlCol="0">
            <a:spAutoFit/>
          </a:bodyPr>
          <a:lstStyle/>
          <a:p>
            <a:r>
              <a:rPr kumimoji="1" lang="ja-JP" altLang="en-US" dirty="0" smtClean="0"/>
              <a:t>習慣づけが必要そうなので幼児にはきびしいか</a:t>
            </a:r>
            <a:endParaRPr kumimoji="1" lang="ja-JP" altLang="en-US" dirty="0"/>
          </a:p>
        </p:txBody>
      </p:sp>
      <p:cxnSp>
        <p:nvCxnSpPr>
          <p:cNvPr id="10" name="直線矢印コネクタ 9"/>
          <p:cNvCxnSpPr/>
          <p:nvPr/>
        </p:nvCxnSpPr>
        <p:spPr>
          <a:xfrm rot="10800000" flipV="1">
            <a:off x="3500430" y="2214554"/>
            <a:ext cx="1857388"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5500694" y="2071678"/>
            <a:ext cx="2286016" cy="369332"/>
          </a:xfrm>
          <a:prstGeom prst="rect">
            <a:avLst/>
          </a:prstGeom>
          <a:noFill/>
        </p:spPr>
        <p:txBody>
          <a:bodyPr wrap="square" rtlCol="0">
            <a:spAutoFit/>
          </a:bodyPr>
          <a:lstStyle/>
          <a:p>
            <a:r>
              <a:rPr lang="ja-JP" altLang="en-US" dirty="0" smtClean="0"/>
              <a:t>夢日記？</a:t>
            </a:r>
            <a:endParaRPr kumimoji="1" lang="ja-JP" alt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28662" y="500042"/>
            <a:ext cx="7772400" cy="1143000"/>
          </a:xfrm>
        </p:spPr>
        <p:txBody>
          <a:bodyPr>
            <a:normAutofit fontScale="90000"/>
          </a:bodyPr>
          <a:lstStyle/>
          <a:p>
            <a:r>
              <a:rPr lang="ja-JP" altLang="en-US" dirty="0" smtClean="0"/>
              <a:t>みたい夢に近づけるためのポイント</a:t>
            </a:r>
            <a:r>
              <a:rPr lang="en-US" altLang="ja-JP" dirty="0" smtClean="0"/>
              <a:t/>
            </a:r>
            <a:br>
              <a:rPr lang="en-US" altLang="ja-JP" dirty="0" smtClean="0"/>
            </a:br>
            <a:r>
              <a:rPr lang="ja-JP" altLang="en-US" sz="1300" dirty="0" smtClean="0"/>
              <a:t>（タカラ資料より抜粋） </a:t>
            </a:r>
            <a:endParaRPr kumimoji="1" lang="ja-JP" altLang="en-US" sz="1300" dirty="0"/>
          </a:p>
        </p:txBody>
      </p:sp>
      <p:sp>
        <p:nvSpPr>
          <p:cNvPr id="3" name="コンテンツ プレースホルダ 2"/>
          <p:cNvSpPr>
            <a:spLocks noGrp="1"/>
          </p:cNvSpPr>
          <p:nvPr>
            <p:ph sz="quarter" idx="1"/>
          </p:nvPr>
        </p:nvSpPr>
        <p:spPr/>
        <p:txBody>
          <a:bodyPr>
            <a:normAutofit/>
          </a:bodyPr>
          <a:lstStyle/>
          <a:p>
            <a:pPr>
              <a:buNone/>
            </a:pPr>
            <a:r>
              <a:rPr lang="ja-JP" altLang="en-US" dirty="0" smtClean="0"/>
              <a:t> </a:t>
            </a:r>
          </a:p>
          <a:p>
            <a:pPr>
              <a:buNone/>
            </a:pPr>
            <a:r>
              <a:rPr lang="ja-JP" altLang="en-US" dirty="0" smtClean="0"/>
              <a:t>①寝る前に心配事を整理しておく </a:t>
            </a:r>
          </a:p>
          <a:p>
            <a:pPr>
              <a:buNone/>
            </a:pPr>
            <a:r>
              <a:rPr lang="ja-JP" altLang="en-US" dirty="0" smtClean="0"/>
              <a:t>②みたい夢のイメージを意識化する </a:t>
            </a:r>
            <a:r>
              <a:rPr lang="ja-JP" altLang="en-US" sz="2000" dirty="0" smtClean="0"/>
              <a:t>ｅｘ．写真 </a:t>
            </a:r>
          </a:p>
          <a:p>
            <a:pPr>
              <a:buNone/>
            </a:pPr>
            <a:r>
              <a:rPr lang="ja-JP" altLang="en-US" dirty="0" smtClean="0"/>
              <a:t>③睡眠をとる環境を整えて眠りにつく。 </a:t>
            </a:r>
            <a:r>
              <a:rPr lang="ja-JP" altLang="en-US" sz="2000" dirty="0" smtClean="0"/>
              <a:t>ｅｘ．光アロマテラピー、音楽 </a:t>
            </a:r>
          </a:p>
          <a:p>
            <a:pPr>
              <a:buNone/>
            </a:pPr>
            <a:r>
              <a:rPr lang="ja-JP" altLang="en-US" dirty="0" smtClean="0"/>
              <a:t>④睡眠中に、みたい夢を暗示させる。 </a:t>
            </a:r>
            <a:r>
              <a:rPr lang="ja-JP" altLang="en-US" sz="2000" dirty="0" smtClean="0"/>
              <a:t>ｅｘ．音声 </a:t>
            </a:r>
          </a:p>
          <a:p>
            <a:pPr>
              <a:buNone/>
            </a:pPr>
            <a:r>
              <a:rPr lang="ja-JP" altLang="en-US" dirty="0" smtClean="0"/>
              <a:t>⑤心地よい目覚めが迎えられる環境をつくる。 </a:t>
            </a:r>
            <a:r>
              <a:rPr lang="ja-JP" altLang="en-US" sz="2000" dirty="0" smtClean="0"/>
              <a:t>ｅｘ．光、音</a:t>
            </a:r>
            <a:r>
              <a:rPr lang="ja-JP" altLang="en-US" dirty="0" smtClean="0"/>
              <a:t> </a:t>
            </a:r>
          </a:p>
          <a:p>
            <a:pPr>
              <a:buNone/>
            </a:pPr>
            <a:r>
              <a:rPr lang="ja-JP" altLang="en-US" dirty="0" smtClean="0"/>
              <a:t>⑥自分がみた夢を記録する習慣を付け、思い出しやすくする。 </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資料中の気になった一文</a:t>
            </a:r>
            <a:endParaRPr kumimoji="1" lang="ja-JP" altLang="en-US" dirty="0"/>
          </a:p>
        </p:txBody>
      </p:sp>
      <p:sp>
        <p:nvSpPr>
          <p:cNvPr id="3" name="コンテンツ プレースホルダ 2"/>
          <p:cNvSpPr>
            <a:spLocks noGrp="1"/>
          </p:cNvSpPr>
          <p:nvPr>
            <p:ph sz="quarter" idx="1"/>
          </p:nvPr>
        </p:nvSpPr>
        <p:spPr>
          <a:xfrm>
            <a:off x="1000100" y="2000240"/>
            <a:ext cx="7772400" cy="1838324"/>
          </a:xfrm>
          <a:ln>
            <a:noFill/>
          </a:ln>
        </p:spPr>
        <p:txBody>
          <a:bodyPr/>
          <a:lstStyle/>
          <a:p>
            <a:r>
              <a:rPr lang="ja-JP" altLang="en-US" dirty="0" smtClean="0"/>
              <a:t>人間にとって「睡眠」は、体や脳に休息を与える、欠かすことのできない大切なものです。「心地よい睡眠というのは、</a:t>
            </a:r>
            <a:r>
              <a:rPr lang="ja-JP" altLang="en-US" u="sng" dirty="0" smtClean="0">
                <a:uFill>
                  <a:solidFill>
                    <a:srgbClr val="FF0000"/>
                  </a:solidFill>
                </a:uFill>
              </a:rPr>
              <a:t>いい夢も悪い夢も思い出さない程ぐっすり眠ること。</a:t>
            </a:r>
            <a:r>
              <a:rPr lang="ja-JP" altLang="en-US" dirty="0" smtClean="0"/>
              <a:t>」（松田先生談。） </a:t>
            </a:r>
            <a:endParaRPr lang="en-US" altLang="ja-JP" dirty="0" smtClean="0"/>
          </a:p>
          <a:p>
            <a:endParaRPr kumimoji="1" lang="en-US" altLang="ja-JP" dirty="0" smtClean="0"/>
          </a:p>
          <a:p>
            <a:endParaRPr kumimoji="1" lang="ja-JP" altLang="en-US" dirty="0"/>
          </a:p>
        </p:txBody>
      </p:sp>
      <p:sp>
        <p:nvSpPr>
          <p:cNvPr id="5" name="テキスト ボックス 4"/>
          <p:cNvSpPr txBox="1"/>
          <p:nvPr/>
        </p:nvSpPr>
        <p:spPr>
          <a:xfrm>
            <a:off x="5214942" y="4500570"/>
            <a:ext cx="2786082" cy="923330"/>
          </a:xfrm>
          <a:prstGeom prst="rect">
            <a:avLst/>
          </a:prstGeom>
          <a:noFill/>
        </p:spPr>
        <p:txBody>
          <a:bodyPr wrap="square" rtlCol="0">
            <a:spAutoFit/>
          </a:bodyPr>
          <a:lstStyle/>
          <a:p>
            <a:r>
              <a:rPr kumimoji="1" lang="ja-JP" altLang="en-US" dirty="0" smtClean="0"/>
              <a:t>あれ？好きな夢を見るという商品じゃなかったっけ？</a:t>
            </a:r>
            <a:endParaRPr kumimoji="1" lang="ja-JP" alt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夢見工房の効果のほど</a:t>
            </a:r>
            <a:r>
              <a:rPr kumimoji="1" lang="ja-JP" altLang="en-US" dirty="0" smtClean="0"/>
              <a:t>は</a:t>
            </a:r>
            <a:r>
              <a:rPr lang="ja-JP" altLang="en-US" dirty="0" smtClean="0"/>
              <a:t>？</a:t>
            </a:r>
            <a:endParaRPr kumimoji="1" lang="ja-JP" altLang="en-US" dirty="0"/>
          </a:p>
        </p:txBody>
      </p:sp>
      <p:sp>
        <p:nvSpPr>
          <p:cNvPr id="3" name="コンテンツ プレースホルダ 2"/>
          <p:cNvSpPr>
            <a:spLocks noGrp="1"/>
          </p:cNvSpPr>
          <p:nvPr>
            <p:ph sz="quarter" idx="1"/>
          </p:nvPr>
        </p:nvSpPr>
        <p:spPr/>
        <p:txBody>
          <a:bodyPr>
            <a:normAutofit fontScale="92500" lnSpcReduction="10000"/>
          </a:bodyPr>
          <a:lstStyle/>
          <a:p>
            <a:r>
              <a:rPr kumimoji="1" lang="ja-JP" altLang="en-US" dirty="0" smtClean="0"/>
              <a:t>思った通りの夢を見れた回数は未使用時と比べて</a:t>
            </a:r>
            <a:r>
              <a:rPr kumimoji="1" lang="en-US" altLang="ja-JP" dirty="0" smtClean="0"/>
              <a:t>3.7</a:t>
            </a:r>
            <a:r>
              <a:rPr kumimoji="1" lang="ja-JP" altLang="en-US" dirty="0" smtClean="0"/>
              <a:t>倍（信頼できる数字かどうかはわからない）</a:t>
            </a:r>
            <a:endParaRPr kumimoji="1" lang="en-US" altLang="ja-JP" dirty="0" smtClean="0"/>
          </a:p>
          <a:p>
            <a:pPr>
              <a:buNone/>
            </a:pPr>
            <a:r>
              <a:rPr lang="ja-JP" altLang="en-US" sz="2000" dirty="0" smtClean="0"/>
              <a:t>　　　　　　　　↑出典のページをメモし忘れてしまった</a:t>
            </a:r>
            <a:endParaRPr lang="en-US" altLang="ja-JP" sz="2000" dirty="0" smtClean="0"/>
          </a:p>
          <a:p>
            <a:pPr>
              <a:buNone/>
            </a:pPr>
            <a:r>
              <a:rPr lang="ja-JP" altLang="en-US" sz="2000" dirty="0" smtClean="0"/>
              <a:t>また使用レポートは「個人差があります」の一言</a:t>
            </a:r>
            <a:r>
              <a:rPr lang="ja-JP" altLang="en-US" sz="2000" dirty="0" smtClean="0"/>
              <a:t>で終わっており、あまり有用</a:t>
            </a:r>
            <a:r>
              <a:rPr lang="ja-JP" altLang="en-US" sz="2000" dirty="0" smtClean="0"/>
              <a:t>では</a:t>
            </a:r>
            <a:r>
              <a:rPr lang="ja-JP" altLang="en-US" sz="2000" dirty="0" smtClean="0"/>
              <a:t>ない</a:t>
            </a:r>
            <a:endParaRPr lang="en-US" altLang="ja-JP" sz="2000" dirty="0" smtClean="0"/>
          </a:p>
          <a:p>
            <a:pPr>
              <a:buNone/>
            </a:pPr>
            <a:endParaRPr kumimoji="1" lang="en-US" altLang="ja-JP" dirty="0" smtClean="0"/>
          </a:p>
          <a:p>
            <a:pPr>
              <a:buNone/>
            </a:pPr>
            <a:endParaRPr lang="en-US" altLang="ja-JP" dirty="0" smtClean="0"/>
          </a:p>
          <a:p>
            <a:pPr>
              <a:buNone/>
            </a:pPr>
            <a:endParaRPr kumimoji="1" lang="en-US" altLang="ja-JP" dirty="0" smtClean="0"/>
          </a:p>
          <a:p>
            <a:r>
              <a:rPr lang="ja-JP" altLang="en-US" dirty="0" smtClean="0"/>
              <a:t>この結果が有意だとすると</a:t>
            </a:r>
            <a:r>
              <a:rPr lang="ja-JP" altLang="en-US" dirty="0" smtClean="0"/>
              <a:t>やはり</a:t>
            </a:r>
            <a:r>
              <a:rPr lang="ja-JP" altLang="en-US" dirty="0" smtClean="0"/>
              <a:t>睡眠直前～睡眠中の環境が夢に影響する可能性が高い。</a:t>
            </a:r>
            <a:endParaRPr lang="en-US" altLang="ja-JP" dirty="0" smtClean="0"/>
          </a:p>
          <a:p>
            <a:pPr lvl="1"/>
            <a:r>
              <a:rPr lang="ja-JP" altLang="en-US" dirty="0" smtClean="0"/>
              <a:t>睡眠時の環境を操作することで夢のコントロールに近付けるのでは？</a:t>
            </a:r>
            <a:endParaRPr lang="en-US" altLang="ja-JP" dirty="0" smtClean="0"/>
          </a:p>
          <a:p>
            <a:pPr>
              <a:buNone/>
            </a:pPr>
            <a:endParaRPr kumimoji="1" lang="en-US" altLang="ja-JP" dirty="0" smtClean="0"/>
          </a:p>
          <a:p>
            <a:endParaRPr kumimoji="1" lang="ja-JP" altLang="en-US" dirty="0"/>
          </a:p>
        </p:txBody>
      </p:sp>
      <p:sp>
        <p:nvSpPr>
          <p:cNvPr id="4" name="下矢印 3"/>
          <p:cNvSpPr/>
          <p:nvPr/>
        </p:nvSpPr>
        <p:spPr>
          <a:xfrm rot="16200000">
            <a:off x="1071537" y="5000637"/>
            <a:ext cx="357190" cy="500064"/>
          </a:xfrm>
          <a:prstGeom prst="downArrow">
            <a:avLst>
              <a:gd name="adj1" fmla="val 50000"/>
              <a:gd name="adj2" fmla="val 553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ジャパネスク">
  <a:themeElements>
    <a:clrScheme name="ジャパネスク">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103</TotalTime>
  <Words>802</Words>
  <Application>Microsoft Office PowerPoint</Application>
  <PresentationFormat>画面に合わせる (4:3)</PresentationFormat>
  <Paragraphs>104</Paragraphs>
  <Slides>13</Slides>
  <Notes>5</Notes>
  <HiddenSlides>2</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ジャパネスク</vt:lpstr>
      <vt:lpstr>Scishop DREAMTEAM 中間発表</vt:lpstr>
      <vt:lpstr>本日のおしながき</vt:lpstr>
      <vt:lpstr>活動内容</vt:lpstr>
      <vt:lpstr>目的</vt:lpstr>
      <vt:lpstr>夢見工房（タカラ、2004年、現在は販売中止）</vt:lpstr>
      <vt:lpstr>夢見工房詳細</vt:lpstr>
      <vt:lpstr>みたい夢に近づけるためのポイント （タカラ資料より抜粋） </vt:lpstr>
      <vt:lpstr>資料中の気になった一文</vt:lpstr>
      <vt:lpstr>夢見工房の効果のほどは？</vt:lpstr>
      <vt:lpstr>実験の手法について</vt:lpstr>
      <vt:lpstr>参考資料＆web</vt:lpstr>
      <vt:lpstr>まとめ＆今後の方針</vt:lpstr>
      <vt:lpstr>SciDream @wiki(仮)がopenしました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Scishop DREAMTEAM 研究テーマ案</dc:title>
  <dc:creator>ohta</dc:creator>
  <cp:lastModifiedBy>yukihiro</cp:lastModifiedBy>
  <cp:revision>20</cp:revision>
  <dcterms:created xsi:type="dcterms:W3CDTF">2008-10-05T12:27:21Z</dcterms:created>
  <dcterms:modified xsi:type="dcterms:W3CDTF">2008-10-07T02:09:14Z</dcterms:modified>
</cp:coreProperties>
</file>