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2" r:id="rId5"/>
    <p:sldId id="263" r:id="rId6"/>
    <p:sldId id="264" r:id="rId7"/>
    <p:sldId id="259" r:id="rId8"/>
    <p:sldId id="260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4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A9102E7-5337-73FA-B9CE-9DA7CF740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99943BF-6A35-77C2-7708-EE3994F08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D0CD89-5647-E25D-B15A-67A28200F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C2B2D5-E551-ED7F-59FF-139D7C5D5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8BF7C0-14EE-AE71-B651-38733F75F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91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27B7CE-5663-4FA8-972C-459B72588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06D2EF9-038D-95C5-5E00-0428A9D9E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9BE1E0-28D1-A8DB-7056-EE35AB97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B305D0-42DD-1844-6D73-8EC7CA93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1E0828-EA58-6FBA-678D-CC5522B05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865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22120A5-F93F-5BB5-EA12-59CCF963C6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559B85C-239F-BE0E-EF66-FBDD42BC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E069CA-7467-9156-202E-3FB9E7E0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2702F9-0F95-F927-CA32-730418AD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CC1F2E9-D381-547E-4238-7F3FE807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6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835037-6845-CDFE-6085-A9BEE763A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55186F-FEDD-EE48-5CB3-241075064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F94AE8-355E-0149-1B58-807E545FF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491FE6-9D40-CA17-ACCB-60E3449BB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359C0E-2BE4-13C4-61BA-1F06465F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71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E8CAD9-F637-7567-9C96-B3347F666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AFDFFC-BFF9-ABB3-A574-C40B90169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0E6434-E5E8-83EB-DA47-1C012FD8B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9D104E-357C-4832-9356-1A6658A5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24F0634-F321-1809-8267-BC5E805CB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199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D4F694-6C05-03E8-E0A3-597CA13D1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6CA469-8330-CA04-8A61-739F646A2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365328-F1A6-9621-6E65-DC798813D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959772-0F01-9511-2DF4-AFBED861A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41119B-2343-568D-13F7-E41F3185C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732CEAE-795B-A74F-E3DA-4C490807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0367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033CD-D69C-F10C-610D-DBDE3FE6B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EAE5DE8-3D83-FD26-018C-9DAF0D7D0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219353B-827D-70D7-5B7D-92C0D9368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BE5D129-FB7A-200C-5AE9-B3D52D97DE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E8CFCDD-7148-C4E8-19C2-6BD116B19C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EF79192-2E1B-F059-669E-A21A824CC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8CDB42E-5F34-0B05-7E8E-DE0F510AE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73AB9B3-C70B-7E2D-3516-7908B8513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53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537699-FE52-FB9F-1115-5B4846B91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516EA02-D2D5-1AFD-C56E-0974180C6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9489983-87AB-454D-C104-F89B7D55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3101571-4B95-58A8-50BA-21BAFFE05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36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2C9D344-0170-70FF-2F10-89C480751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3306736-D82D-CB56-40CB-A5B711A9A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BC0B2A-D572-A20E-E41C-E1AEAE3D2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150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97555F-6876-310F-62EA-01CFFC8C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86E7BC-AFA0-4753-8195-83CD1BCE4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7F6972-874A-96C3-1FC7-7BB1B050E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8FFCBAD-A25D-DFAB-995A-6659C31F6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B8E047-3FA8-ECE3-62FA-0D47BA4AF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29BFF8-8A25-1232-73D2-6F0BB496C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93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7611BB-55FA-641B-376C-850192ADF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3A02C55-A0EE-F6D6-4C7E-1D8252EEC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94E7EA2-341F-75CD-F0EE-E5EAA1BF1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7DA0EC-70E4-FEA6-D586-56CC3A96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FB57AC-E6DA-5002-BD7A-1E5238ED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BB7D05-8391-CB99-4F0B-AC8CCA92B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141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FEE7C41-63CD-0F07-853A-04FF213A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C2D74-9A51-6662-0569-905F62993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1F8D6C-1292-AFC2-7F66-B122EBE791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CD3C7-7ABF-4225-A4B6-A1EC72F2CAC7}" type="datetimeFigureOut">
              <a:rPr kumimoji="1" lang="ja-JP" altLang="en-US" smtClean="0"/>
              <a:t>2026/3/26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93AABE-5AE3-3E34-A7AA-64960D24F0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07962D-4360-B343-55A7-FD2DD5C0B6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DE308-29E6-4793-904A-F28F3642ED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5951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3E9A42-40AF-00A6-ED0A-9E4AEAFD58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49E5687-DF17-AA8F-1645-0C640A7536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566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7B68E0-B445-EDF3-EAB2-378B8D37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8" y="3066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年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E7090C89-A994-F6C5-52CA-DB4210473D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6870052"/>
              </p:ext>
            </p:extLst>
          </p:nvPr>
        </p:nvGraphicFramePr>
        <p:xfrm>
          <a:off x="838192" y="1825624"/>
          <a:ext cx="10515596" cy="4431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114">
                  <a:extLst>
                    <a:ext uri="{9D8B030D-6E8A-4147-A177-3AD203B41FA5}">
                      <a16:colId xmlns:a16="http://schemas.microsoft.com/office/drawing/2014/main" val="213863355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2909436519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827006908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705396161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81000456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043497768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159426671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95011745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2379127415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17265229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64954849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437804287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916213233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434804619"/>
                    </a:ext>
                  </a:extLst>
                </a:gridCol>
              </a:tblGrid>
              <a:tr h="716047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7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9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1124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37005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525966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57772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24551EF-728C-5F4B-2EF4-2477B88AC976}"/>
              </a:ext>
            </a:extLst>
          </p:cNvPr>
          <p:cNvSpPr/>
          <p:nvPr/>
        </p:nvSpPr>
        <p:spPr>
          <a:xfrm>
            <a:off x="3924300" y="476250"/>
            <a:ext cx="1771650" cy="8001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C0B635C-350F-0D0D-B760-40F47EE2659A}"/>
              </a:ext>
            </a:extLst>
          </p:cNvPr>
          <p:cNvSpPr txBox="1"/>
          <p:nvPr/>
        </p:nvSpPr>
        <p:spPr>
          <a:xfrm>
            <a:off x="4205798" y="2581275"/>
            <a:ext cx="298030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7</a:t>
            </a:r>
            <a:r>
              <a:rPr kumimoji="1" lang="ja-JP" altLang="en-US" dirty="0"/>
              <a:t>月</a:t>
            </a:r>
            <a:r>
              <a:rPr kumimoji="1" lang="en-US" altLang="ja-JP" dirty="0"/>
              <a:t>2</a:t>
            </a:r>
            <a:r>
              <a:rPr kumimoji="1" lang="ja-JP" altLang="en-US" dirty="0"/>
              <a:t>週　指定校推薦説明会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F9EF5D8-B490-E6EB-340B-5F0CED0CFC7D}"/>
              </a:ext>
            </a:extLst>
          </p:cNvPr>
          <p:cNvSpPr txBox="1"/>
          <p:nvPr/>
        </p:nvSpPr>
        <p:spPr>
          <a:xfrm>
            <a:off x="4358198" y="3144043"/>
            <a:ext cx="3211135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7</a:t>
            </a:r>
            <a:r>
              <a:rPr kumimoji="1" lang="ja-JP" altLang="en-US" dirty="0"/>
              <a:t>月</a:t>
            </a:r>
            <a:r>
              <a:rPr kumimoji="1" lang="en-US" altLang="ja-JP" dirty="0"/>
              <a:t>3</a:t>
            </a:r>
            <a:r>
              <a:rPr kumimoji="1" lang="ja-JP" altLang="en-US" dirty="0"/>
              <a:t>週　指定校推薦条件発表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3327CB8-C81B-0B57-4917-2B8443742227}"/>
              </a:ext>
            </a:extLst>
          </p:cNvPr>
          <p:cNvSpPr txBox="1"/>
          <p:nvPr/>
        </p:nvSpPr>
        <p:spPr>
          <a:xfrm>
            <a:off x="5695950" y="3899694"/>
            <a:ext cx="4365298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8</a:t>
            </a:r>
            <a:r>
              <a:rPr kumimoji="1" lang="ja-JP" altLang="en-US" dirty="0"/>
              <a:t>月</a:t>
            </a:r>
            <a:r>
              <a:rPr lang="en-US" altLang="ja-JP" dirty="0"/>
              <a:t>3</a:t>
            </a:r>
            <a:r>
              <a:rPr kumimoji="1" lang="ja-JP" altLang="en-US" dirty="0"/>
              <a:t>週　指定校推薦希望者　志望者提出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CAA516-4A3D-0758-815E-04BF48377C4B}"/>
              </a:ext>
            </a:extLst>
          </p:cNvPr>
          <p:cNvSpPr txBox="1"/>
          <p:nvPr/>
        </p:nvSpPr>
        <p:spPr>
          <a:xfrm>
            <a:off x="5876925" y="5218113"/>
            <a:ext cx="5057795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8</a:t>
            </a:r>
            <a:r>
              <a:rPr kumimoji="1" lang="ja-JP" altLang="en-US" dirty="0"/>
              <a:t>月</a:t>
            </a:r>
            <a:r>
              <a:rPr kumimoji="1" lang="en-US" altLang="ja-JP" dirty="0"/>
              <a:t>4</a:t>
            </a:r>
            <a:r>
              <a:rPr kumimoji="1" lang="ja-JP" altLang="en-US" dirty="0"/>
              <a:t>週　指定校推薦者選抜会議・選抜結果発表</a:t>
            </a:r>
          </a:p>
        </p:txBody>
      </p:sp>
    </p:spTree>
    <p:extLst>
      <p:ext uri="{BB962C8B-B14F-4D97-AF65-F5344CB8AC3E}">
        <p14:creationId xmlns:p14="http://schemas.microsoft.com/office/powerpoint/2010/main" val="2063417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D5428-2C3E-B66D-E462-9D81CD556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5035ED-6C86-86B9-97A2-E778A4A16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8" y="3066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年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6230D9E7-432A-5A7B-B192-AAAC241BD0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265046"/>
              </p:ext>
            </p:extLst>
          </p:nvPr>
        </p:nvGraphicFramePr>
        <p:xfrm>
          <a:off x="838192" y="1825624"/>
          <a:ext cx="10515596" cy="4081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114">
                  <a:extLst>
                    <a:ext uri="{9D8B030D-6E8A-4147-A177-3AD203B41FA5}">
                      <a16:colId xmlns:a16="http://schemas.microsoft.com/office/drawing/2014/main" val="2138633552"/>
                    </a:ext>
                  </a:extLst>
                </a:gridCol>
                <a:gridCol w="582394">
                  <a:extLst>
                    <a:ext uri="{9D8B030D-6E8A-4147-A177-3AD203B41FA5}">
                      <a16:colId xmlns:a16="http://schemas.microsoft.com/office/drawing/2014/main" val="2909436519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1159426671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1950117456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2379127415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3172652292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1649548492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437804287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3916213233"/>
                    </a:ext>
                  </a:extLst>
                </a:gridCol>
                <a:gridCol w="1147761">
                  <a:extLst>
                    <a:ext uri="{9D8B030D-6E8A-4147-A177-3AD203B41FA5}">
                      <a16:colId xmlns:a16="http://schemas.microsoft.com/office/drawing/2014/main" val="34348046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9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1124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370053"/>
                  </a:ext>
                </a:extLst>
              </a:tr>
              <a:tr h="1238431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525966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57772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E0513C1-BBE8-1908-0709-CAFDB9C01FC8}"/>
              </a:ext>
            </a:extLst>
          </p:cNvPr>
          <p:cNvSpPr/>
          <p:nvPr/>
        </p:nvSpPr>
        <p:spPr>
          <a:xfrm>
            <a:off x="3924300" y="476250"/>
            <a:ext cx="1771650" cy="8001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B364F9B-0B2B-C8A8-D4C6-AD761AE67F33}"/>
              </a:ext>
            </a:extLst>
          </p:cNvPr>
          <p:cNvSpPr txBox="1"/>
          <p:nvPr/>
        </p:nvSpPr>
        <p:spPr>
          <a:xfrm>
            <a:off x="3924300" y="2251506"/>
            <a:ext cx="249299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指定校推薦　願書提出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49EA2F5-9327-399F-1913-6DA78A2185CE}"/>
              </a:ext>
            </a:extLst>
          </p:cNvPr>
          <p:cNvSpPr txBox="1"/>
          <p:nvPr/>
        </p:nvSpPr>
        <p:spPr>
          <a:xfrm>
            <a:off x="4133850" y="2900498"/>
            <a:ext cx="249299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指定校推薦　面接練習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9217058-C254-D679-E9C2-B6621003A658}"/>
              </a:ext>
            </a:extLst>
          </p:cNvPr>
          <p:cNvSpPr txBox="1"/>
          <p:nvPr/>
        </p:nvSpPr>
        <p:spPr>
          <a:xfrm>
            <a:off x="2875230" y="3709482"/>
            <a:ext cx="3649028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dirty="0"/>
              <a:t>総合型・公募型</a:t>
            </a:r>
            <a:r>
              <a:rPr kumimoji="1" lang="ja-JP" altLang="en-US" dirty="0"/>
              <a:t>　願書提出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7F919A-1CCC-FF32-66D3-B31F9F564DD6}"/>
              </a:ext>
            </a:extLst>
          </p:cNvPr>
          <p:cNvSpPr txBox="1"/>
          <p:nvPr/>
        </p:nvSpPr>
        <p:spPr>
          <a:xfrm>
            <a:off x="3233178" y="4818572"/>
            <a:ext cx="2723823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dirty="0"/>
              <a:t>総合型・公募　</a:t>
            </a:r>
            <a:r>
              <a:rPr kumimoji="1" lang="ja-JP" altLang="en-US" dirty="0"/>
              <a:t>面接練習</a:t>
            </a: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078C43D4-73B3-4080-1F45-6137C6FB7939}"/>
              </a:ext>
            </a:extLst>
          </p:cNvPr>
          <p:cNvGrpSpPr/>
          <p:nvPr/>
        </p:nvGrpSpPr>
        <p:grpSpPr>
          <a:xfrm>
            <a:off x="3463060" y="2436172"/>
            <a:ext cx="553355" cy="332254"/>
            <a:chOff x="3463060" y="2436172"/>
            <a:chExt cx="553355" cy="332254"/>
          </a:xfrm>
        </p:grpSpPr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EDEE8D1B-28A8-B4CD-F550-882B585967EA}"/>
                </a:ext>
              </a:extLst>
            </p:cNvPr>
            <p:cNvCxnSpPr>
              <a:endCxn id="6" idx="1"/>
            </p:cNvCxnSpPr>
            <p:nvPr/>
          </p:nvCxnSpPr>
          <p:spPr>
            <a:xfrm>
              <a:off x="3609975" y="2436172"/>
              <a:ext cx="3143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矢印コネクタ 20">
              <a:extLst>
                <a:ext uri="{FF2B5EF4-FFF2-40B4-BE49-F238E27FC236}">
                  <a16:creationId xmlns:a16="http://schemas.microsoft.com/office/drawing/2014/main" id="{8E4B8AFD-5ADD-7A25-61D7-8C3481E75832}"/>
                </a:ext>
              </a:extLst>
            </p:cNvPr>
            <p:cNvCxnSpPr>
              <a:cxnSpLocks/>
            </p:cNvCxnSpPr>
            <p:nvPr/>
          </p:nvCxnSpPr>
          <p:spPr>
            <a:xfrm>
              <a:off x="3609975" y="2436172"/>
              <a:ext cx="0" cy="216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sm" len="sm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FDFD0AA2-60B5-5F61-5940-9A023CC4C010}"/>
                </a:ext>
              </a:extLst>
            </p:cNvPr>
            <p:cNvCxnSpPr>
              <a:cxnSpLocks/>
            </p:cNvCxnSpPr>
            <p:nvPr/>
          </p:nvCxnSpPr>
          <p:spPr>
            <a:xfrm>
              <a:off x="3463060" y="2768426"/>
              <a:ext cx="553355" cy="0"/>
            </a:xfrm>
            <a:prstGeom prst="line">
              <a:avLst/>
            </a:prstGeom>
            <a:ln w="161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EB94CED2-0897-FE69-293D-2F90443D77D5}"/>
              </a:ext>
            </a:extLst>
          </p:cNvPr>
          <p:cNvGrpSpPr/>
          <p:nvPr/>
        </p:nvGrpSpPr>
        <p:grpSpPr>
          <a:xfrm>
            <a:off x="3647622" y="3074910"/>
            <a:ext cx="1526262" cy="466957"/>
            <a:chOff x="3463060" y="2436172"/>
            <a:chExt cx="1526262" cy="302282"/>
          </a:xfrm>
        </p:grpSpPr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DAB0B8C8-0135-E5B2-59E2-07DDF80EE289}"/>
                </a:ext>
              </a:extLst>
            </p:cNvPr>
            <p:cNvCxnSpPr/>
            <p:nvPr/>
          </p:nvCxnSpPr>
          <p:spPr>
            <a:xfrm>
              <a:off x="3609975" y="2436172"/>
              <a:ext cx="3143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矢印コネクタ 29">
              <a:extLst>
                <a:ext uri="{FF2B5EF4-FFF2-40B4-BE49-F238E27FC236}">
                  <a16:creationId xmlns:a16="http://schemas.microsoft.com/office/drawing/2014/main" id="{8E05F21C-79FF-4219-87B2-343BFB394E38}"/>
                </a:ext>
              </a:extLst>
            </p:cNvPr>
            <p:cNvCxnSpPr>
              <a:cxnSpLocks/>
            </p:cNvCxnSpPr>
            <p:nvPr/>
          </p:nvCxnSpPr>
          <p:spPr>
            <a:xfrm>
              <a:off x="3609975" y="2436172"/>
              <a:ext cx="0" cy="216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sm" len="sm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C83691A6-5FE3-F147-A191-BA7C9164FA1F}"/>
                </a:ext>
              </a:extLst>
            </p:cNvPr>
            <p:cNvCxnSpPr>
              <a:cxnSpLocks/>
            </p:cNvCxnSpPr>
            <p:nvPr/>
          </p:nvCxnSpPr>
          <p:spPr>
            <a:xfrm>
              <a:off x="3463060" y="2738454"/>
              <a:ext cx="1526262" cy="0"/>
            </a:xfrm>
            <a:prstGeom prst="line">
              <a:avLst/>
            </a:prstGeom>
            <a:ln w="161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4437770D-24D2-D344-DCB7-12C0EE5F60DA}"/>
              </a:ext>
            </a:extLst>
          </p:cNvPr>
          <p:cNvGrpSpPr/>
          <p:nvPr/>
        </p:nvGrpSpPr>
        <p:grpSpPr>
          <a:xfrm>
            <a:off x="2379121" y="3912687"/>
            <a:ext cx="3894357" cy="332254"/>
            <a:chOff x="3463060" y="2436172"/>
            <a:chExt cx="3894357" cy="332254"/>
          </a:xfrm>
        </p:grpSpPr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D4819524-3C59-B0B8-0F5D-81071F170023}"/>
                </a:ext>
              </a:extLst>
            </p:cNvPr>
            <p:cNvCxnSpPr/>
            <p:nvPr/>
          </p:nvCxnSpPr>
          <p:spPr>
            <a:xfrm>
              <a:off x="3609975" y="2436172"/>
              <a:ext cx="3143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矢印コネクタ 34">
              <a:extLst>
                <a:ext uri="{FF2B5EF4-FFF2-40B4-BE49-F238E27FC236}">
                  <a16:creationId xmlns:a16="http://schemas.microsoft.com/office/drawing/2014/main" id="{288D4685-7C7E-3469-FDEB-2C88C6289032}"/>
                </a:ext>
              </a:extLst>
            </p:cNvPr>
            <p:cNvCxnSpPr>
              <a:cxnSpLocks/>
            </p:cNvCxnSpPr>
            <p:nvPr/>
          </p:nvCxnSpPr>
          <p:spPr>
            <a:xfrm>
              <a:off x="3609975" y="2436172"/>
              <a:ext cx="0" cy="216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sm" len="sm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85663905-6C1A-A62C-142E-B34835C219B7}"/>
                </a:ext>
              </a:extLst>
            </p:cNvPr>
            <p:cNvCxnSpPr>
              <a:cxnSpLocks/>
            </p:cNvCxnSpPr>
            <p:nvPr/>
          </p:nvCxnSpPr>
          <p:spPr>
            <a:xfrm>
              <a:off x="3463060" y="2768426"/>
              <a:ext cx="3894357" cy="0"/>
            </a:xfrm>
            <a:prstGeom prst="line">
              <a:avLst/>
            </a:prstGeom>
            <a:ln w="161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46D1C369-B71E-5B53-FD9F-A4454AA9B469}"/>
              </a:ext>
            </a:extLst>
          </p:cNvPr>
          <p:cNvGrpSpPr/>
          <p:nvPr/>
        </p:nvGrpSpPr>
        <p:grpSpPr>
          <a:xfrm>
            <a:off x="2771938" y="5029025"/>
            <a:ext cx="2398857" cy="466957"/>
            <a:chOff x="3463060" y="2436172"/>
            <a:chExt cx="2398857" cy="302282"/>
          </a:xfrm>
        </p:grpSpPr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E6ED21A9-D9FF-AFB8-B9A2-B164CF9336E1}"/>
                </a:ext>
              </a:extLst>
            </p:cNvPr>
            <p:cNvCxnSpPr/>
            <p:nvPr/>
          </p:nvCxnSpPr>
          <p:spPr>
            <a:xfrm>
              <a:off x="3609975" y="2436172"/>
              <a:ext cx="31432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矢印コネクタ 38">
              <a:extLst>
                <a:ext uri="{FF2B5EF4-FFF2-40B4-BE49-F238E27FC236}">
                  <a16:creationId xmlns:a16="http://schemas.microsoft.com/office/drawing/2014/main" id="{426ABE98-BF94-7003-C58A-4E648C1C69D7}"/>
                </a:ext>
              </a:extLst>
            </p:cNvPr>
            <p:cNvCxnSpPr>
              <a:cxnSpLocks/>
            </p:cNvCxnSpPr>
            <p:nvPr/>
          </p:nvCxnSpPr>
          <p:spPr>
            <a:xfrm>
              <a:off x="3609975" y="2436172"/>
              <a:ext cx="0" cy="2160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sm" len="sm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3B27534D-46DA-B28D-36AB-144E10DAD411}"/>
                </a:ext>
              </a:extLst>
            </p:cNvPr>
            <p:cNvCxnSpPr>
              <a:cxnSpLocks/>
            </p:cNvCxnSpPr>
            <p:nvPr/>
          </p:nvCxnSpPr>
          <p:spPr>
            <a:xfrm>
              <a:off x="3463060" y="2738454"/>
              <a:ext cx="2398857" cy="0"/>
            </a:xfrm>
            <a:prstGeom prst="line">
              <a:avLst/>
            </a:prstGeom>
            <a:ln w="161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930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936FC-54E6-6345-A97A-2963E7203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EE8191-BDBC-6C34-360B-A4A276875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88" y="306625"/>
            <a:ext cx="10515600" cy="1325563"/>
          </a:xfrm>
        </p:spPr>
        <p:txBody>
          <a:bodyPr/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年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2A291DF9-667B-8600-CF0A-24E060D83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6597872"/>
              </p:ext>
            </p:extLst>
          </p:nvPr>
        </p:nvGraphicFramePr>
        <p:xfrm>
          <a:off x="838192" y="1825624"/>
          <a:ext cx="10515598" cy="4081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114">
                  <a:extLst>
                    <a:ext uri="{9D8B030D-6E8A-4147-A177-3AD203B41FA5}">
                      <a16:colId xmlns:a16="http://schemas.microsoft.com/office/drawing/2014/main" val="2138633552"/>
                    </a:ext>
                  </a:extLst>
                </a:gridCol>
                <a:gridCol w="598309">
                  <a:extLst>
                    <a:ext uri="{9D8B030D-6E8A-4147-A177-3AD203B41FA5}">
                      <a16:colId xmlns:a16="http://schemas.microsoft.com/office/drawing/2014/main" val="2909436519"/>
                    </a:ext>
                  </a:extLst>
                </a:gridCol>
                <a:gridCol w="1833235">
                  <a:extLst>
                    <a:ext uri="{9D8B030D-6E8A-4147-A177-3AD203B41FA5}">
                      <a16:colId xmlns:a16="http://schemas.microsoft.com/office/drawing/2014/main" val="3172652292"/>
                    </a:ext>
                  </a:extLst>
                </a:gridCol>
                <a:gridCol w="1833235">
                  <a:extLst>
                    <a:ext uri="{9D8B030D-6E8A-4147-A177-3AD203B41FA5}">
                      <a16:colId xmlns:a16="http://schemas.microsoft.com/office/drawing/2014/main" val="1649548492"/>
                    </a:ext>
                  </a:extLst>
                </a:gridCol>
                <a:gridCol w="1833235">
                  <a:extLst>
                    <a:ext uri="{9D8B030D-6E8A-4147-A177-3AD203B41FA5}">
                      <a16:colId xmlns:a16="http://schemas.microsoft.com/office/drawing/2014/main" val="437804287"/>
                    </a:ext>
                  </a:extLst>
                </a:gridCol>
                <a:gridCol w="1833235">
                  <a:extLst>
                    <a:ext uri="{9D8B030D-6E8A-4147-A177-3AD203B41FA5}">
                      <a16:colId xmlns:a16="http://schemas.microsoft.com/office/drawing/2014/main" val="3916213233"/>
                    </a:ext>
                  </a:extLst>
                </a:gridCol>
                <a:gridCol w="1833235">
                  <a:extLst>
                    <a:ext uri="{9D8B030D-6E8A-4147-A177-3AD203B41FA5}">
                      <a16:colId xmlns:a16="http://schemas.microsoft.com/office/drawing/2014/main" val="34348046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1124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370053"/>
                  </a:ext>
                </a:extLst>
              </a:tr>
              <a:tr h="1238431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525966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57772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7252BB-6544-3D2B-9FB8-B84B3DE034AF}"/>
              </a:ext>
            </a:extLst>
          </p:cNvPr>
          <p:cNvSpPr/>
          <p:nvPr/>
        </p:nvSpPr>
        <p:spPr>
          <a:xfrm>
            <a:off x="3924300" y="476250"/>
            <a:ext cx="1771650" cy="8001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59A70E-A9DA-6986-A63C-B1E1A41737E7}"/>
              </a:ext>
            </a:extLst>
          </p:cNvPr>
          <p:cNvSpPr txBox="1"/>
          <p:nvPr/>
        </p:nvSpPr>
        <p:spPr>
          <a:xfrm>
            <a:off x="3577060" y="2304758"/>
            <a:ext cx="2031325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dirty="0"/>
              <a:t>一般入試</a:t>
            </a:r>
            <a:r>
              <a:rPr kumimoji="1" lang="ja-JP" altLang="en-US" dirty="0"/>
              <a:t>　</a:t>
            </a:r>
            <a:r>
              <a:rPr lang="ja-JP" altLang="en-US" dirty="0"/>
              <a:t>志望校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356B8D-FD0C-C08C-F4F8-B08F9E0ACE0F}"/>
              </a:ext>
            </a:extLst>
          </p:cNvPr>
          <p:cNvSpPr txBox="1"/>
          <p:nvPr/>
        </p:nvSpPr>
        <p:spPr>
          <a:xfrm>
            <a:off x="4644919" y="3999245"/>
            <a:ext cx="1451069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共通テスト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0E5F0D-BEA6-1FB2-E0C5-AACA947C2AA5}"/>
              </a:ext>
            </a:extLst>
          </p:cNvPr>
          <p:cNvSpPr txBox="1"/>
          <p:nvPr/>
        </p:nvSpPr>
        <p:spPr>
          <a:xfrm>
            <a:off x="5988642" y="4952960"/>
            <a:ext cx="1451069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dirty="0"/>
              <a:t>一般入試</a:t>
            </a:r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933398-B426-094B-13D2-2AAA8B9D046E}"/>
              </a:ext>
            </a:extLst>
          </p:cNvPr>
          <p:cNvSpPr txBox="1"/>
          <p:nvPr/>
        </p:nvSpPr>
        <p:spPr>
          <a:xfrm>
            <a:off x="4326299" y="2848809"/>
            <a:ext cx="3416320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dirty="0"/>
              <a:t>一般入試</a:t>
            </a:r>
            <a:r>
              <a:rPr kumimoji="1" lang="ja-JP" altLang="en-US" dirty="0"/>
              <a:t>　調査書発行願い提出</a:t>
            </a:r>
          </a:p>
        </p:txBody>
      </p:sp>
    </p:spTree>
    <p:extLst>
      <p:ext uri="{BB962C8B-B14F-4D97-AF65-F5344CB8AC3E}">
        <p14:creationId xmlns:p14="http://schemas.microsoft.com/office/powerpoint/2010/main" val="3243503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1D44C9-1646-19FE-A46A-A7BC01F77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C62C081-1C52-9C0B-4FB4-066F47B86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毎週指定校推薦条件書類をチェックする</a:t>
            </a:r>
            <a:endParaRPr kumimoji="1" lang="en-US" altLang="ja-JP" dirty="0"/>
          </a:p>
          <a:p>
            <a:r>
              <a:rPr lang="ja-JP" altLang="en-US" dirty="0"/>
              <a:t>面接練習は１回目　担任が担当、２回目　進路部が担当を基本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指定校推薦は特に、合格後、いつまでにいくら必要なのか確認する</a:t>
            </a:r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8303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FBB32-F1B3-0B46-4B64-A0645D936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7C6BCF-B199-21EB-3EE4-5B20D9FC6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A03576-E031-3EC4-8EC7-42FBFD713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誰でもできる、誰かがフォローに入れるようにする</a:t>
            </a:r>
            <a:endParaRPr lang="en-US" altLang="ja-JP" dirty="0"/>
          </a:p>
          <a:p>
            <a:endParaRPr kumimoji="1" lang="en-US" altLang="ja-JP" dirty="0"/>
          </a:p>
          <a:p>
            <a:r>
              <a:rPr kumimoji="1" lang="ja-JP" altLang="en-US"/>
              <a:t>１年、２年、３年で自分の行動、自分の考え、成長、希望が言えるようにする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82181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DA146-26ED-10C7-F28A-6E9ADA3F2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4D93B6-0A11-7BA6-70D0-633892EFD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CC40D165-3538-F6A7-5BC7-056CD59836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2" y="1825624"/>
          <a:ext cx="10515596" cy="4431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114">
                  <a:extLst>
                    <a:ext uri="{9D8B030D-6E8A-4147-A177-3AD203B41FA5}">
                      <a16:colId xmlns:a16="http://schemas.microsoft.com/office/drawing/2014/main" val="213863355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2909436519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827006908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705396161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81000456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043497768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159426671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95011745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2379127415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17265229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64954849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437804287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916213233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434804619"/>
                    </a:ext>
                  </a:extLst>
                </a:gridCol>
              </a:tblGrid>
              <a:tr h="716047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7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9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1124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37005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525966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57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271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0B932-3257-DAB1-4305-F5FC72629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EE1D0E-A62C-C4FF-53E3-ECE7036F1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821B40EF-CADB-4070-D538-040ECF0CD15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2" y="1825624"/>
          <a:ext cx="10515596" cy="4431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114">
                  <a:extLst>
                    <a:ext uri="{9D8B030D-6E8A-4147-A177-3AD203B41FA5}">
                      <a16:colId xmlns:a16="http://schemas.microsoft.com/office/drawing/2014/main" val="213863355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2909436519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827006908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705396161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81000456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043497768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159426671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950117456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2379127415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17265229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1649548492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437804287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916213233"/>
                    </a:ext>
                  </a:extLst>
                </a:gridCol>
                <a:gridCol w="751114">
                  <a:extLst>
                    <a:ext uri="{9D8B030D-6E8A-4147-A177-3AD203B41FA5}">
                      <a16:colId xmlns:a16="http://schemas.microsoft.com/office/drawing/2014/main" val="3434804619"/>
                    </a:ext>
                  </a:extLst>
                </a:gridCol>
              </a:tblGrid>
              <a:tr h="716047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7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9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71124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370053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2525966"/>
                  </a:ext>
                </a:extLst>
              </a:tr>
              <a:tr h="123843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57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005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195</Words>
  <Application>Microsoft Office PowerPoint</Application>
  <PresentationFormat>ワイド画面</PresentationFormat>
  <Paragraphs>69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PowerPoint プレゼンテーション</vt:lpstr>
      <vt:lpstr>3年</vt:lpstr>
      <vt:lpstr>3年</vt:lpstr>
      <vt:lpstr>3年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Yoichiro Hayashi</dc:creator>
  <cp:lastModifiedBy>Yoichiro Hayashi</cp:lastModifiedBy>
  <cp:revision>1</cp:revision>
  <dcterms:created xsi:type="dcterms:W3CDTF">2026-03-26T06:16:45Z</dcterms:created>
  <dcterms:modified xsi:type="dcterms:W3CDTF">2026-03-26T07:24:26Z</dcterms:modified>
</cp:coreProperties>
</file>