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273" r:id="rId3"/>
    <p:sldId id="257" r:id="rId4"/>
    <p:sldId id="272" r:id="rId5"/>
    <p:sldId id="269" r:id="rId6"/>
    <p:sldId id="271" r:id="rId7"/>
    <p:sldId id="268" r:id="rId8"/>
    <p:sldId id="267" r:id="rId9"/>
    <p:sldId id="270" r:id="rId10"/>
    <p:sldId id="274" r:id="rId11"/>
    <p:sldId id="284" r:id="rId12"/>
    <p:sldId id="285" r:id="rId13"/>
    <p:sldId id="259" r:id="rId14"/>
    <p:sldId id="287" r:id="rId15"/>
    <p:sldId id="286" r:id="rId16"/>
    <p:sldId id="288" r:id="rId17"/>
    <p:sldId id="275" r:id="rId18"/>
    <p:sldId id="265" r:id="rId19"/>
    <p:sldId id="276" r:id="rId20"/>
    <p:sldId id="264" r:id="rId21"/>
    <p:sldId id="263" r:id="rId22"/>
    <p:sldId id="278" r:id="rId23"/>
    <p:sldId id="262" r:id="rId24"/>
    <p:sldId id="279" r:id="rId25"/>
    <p:sldId id="280" r:id="rId26"/>
    <p:sldId id="261" r:id="rId27"/>
    <p:sldId id="282" r:id="rId28"/>
    <p:sldId id="260" r:id="rId29"/>
    <p:sldId id="283" r:id="rId30"/>
    <p:sldId id="292" r:id="rId31"/>
    <p:sldId id="289" r:id="rId32"/>
    <p:sldId id="290" r:id="rId33"/>
    <p:sldId id="294" r:id="rId34"/>
    <p:sldId id="293" r:id="rId35"/>
    <p:sldId id="297" r:id="rId3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20" autoAdjust="0"/>
    <p:restoredTop sz="94638" autoAdjust="0"/>
  </p:normalViewPr>
  <p:slideViewPr>
    <p:cSldViewPr>
      <p:cViewPr varScale="1">
        <p:scale>
          <a:sx n="75" d="100"/>
          <a:sy n="75" d="100"/>
        </p:scale>
        <p:origin x="-84" y="-336"/>
      </p:cViewPr>
      <p:guideLst>
        <p:guide orient="horz" pos="2160"/>
        <p:guide pos="2880"/>
      </p:guideLst>
    </p:cSldViewPr>
  </p:slideViewPr>
  <p:outlineViewPr>
    <p:cViewPr>
      <p:scale>
        <a:sx n="33" d="100"/>
        <a:sy n="33" d="100"/>
      </p:scale>
      <p:origin x="0" y="83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72"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D8E006-2835-4CE4-BCA0-6EF3CF352C22}" type="datetimeFigureOut">
              <a:rPr kumimoji="1" lang="ja-JP" altLang="en-US" smtClean="0"/>
              <a:t>2009/7/8</a:t>
            </a:fld>
            <a:endParaRPr kumimoji="1"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F173931-50A8-4792-8F7D-AC86A90FCBBB}" type="slidenum">
              <a:rPr kumimoji="1" lang="ja-JP" altLang="en-US" smtClean="0"/>
              <a:t>&lt;#&gt;</a:t>
            </a:fld>
            <a:endParaRPr kumimoji="1"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B71BEC-11E1-491E-B579-B35A5AA84399}" type="datetimeFigureOut">
              <a:rPr kumimoji="1" lang="ja-JP" altLang="en-US" smtClean="0"/>
              <a:pPr/>
              <a:t>2009/7/8</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C9CED8-2638-4660-90C6-24B52337C50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EC9CED8-2638-4660-90C6-24B52337C504}" type="slidenum">
              <a:rPr kumimoji="1" lang="ja-JP" altLang="en-US" smtClean="0"/>
              <a:pPr/>
              <a:t>23</a:t>
            </a:fld>
            <a:endParaRPr kumimoji="1"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EC9CED8-2638-4660-90C6-24B52337C504}" type="slidenum">
              <a:rPr kumimoji="1" lang="ja-JP" altLang="en-US" smtClean="0"/>
              <a:pPr/>
              <a:t>24</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EC9CED8-2638-4660-90C6-24B52337C504}" type="slidenum">
              <a:rPr kumimoji="1" lang="ja-JP" altLang="en-US" smtClean="0"/>
              <a:pPr/>
              <a:t>25</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89E4BE55-233D-4FD7-A234-B56C44676A34}" type="datetimeFigureOut">
              <a:rPr kumimoji="1" lang="ja-JP" altLang="en-US" smtClean="0"/>
              <a:pPr/>
              <a:t>2009/7/8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9CE93BE8-B7A6-42C0-9146-C4608C8B9E4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E4BE55-233D-4FD7-A234-B56C44676A34}" type="datetimeFigureOut">
              <a:rPr kumimoji="1" lang="ja-JP" altLang="en-US" smtClean="0"/>
              <a:pPr/>
              <a:t>2009/7/8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E93BE8-B7A6-42C0-9146-C4608C8B9E4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6.jpeg"/></Relationships>
</file>

<file path=ppt/slides/_rels/slide2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7.jpe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smtClean="0"/>
              <a:t>股関節</a:t>
            </a:r>
            <a:r>
              <a:rPr kumimoji="1" lang="en-US" altLang="ja-JP" dirty="0" smtClean="0"/>
              <a:t/>
            </a:r>
            <a:br>
              <a:rPr kumimoji="1" lang="en-US" altLang="ja-JP" dirty="0" smtClean="0"/>
            </a:br>
            <a:r>
              <a:rPr kumimoji="1" lang="ja-JP" altLang="en-US" dirty="0" smtClean="0"/>
              <a:t>～大腿骨を中心に～</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lang="ja-JP" altLang="en-US" dirty="0" smtClean="0"/>
              <a:t>機</a:t>
            </a:r>
            <a:r>
              <a:rPr kumimoji="1" lang="ja-JP" altLang="en-US" dirty="0" smtClean="0"/>
              <a:t>能解剖</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大腿骨の機能解剖</a:t>
            </a:r>
            <a:endParaRPr kumimoji="1" lang="ja-JP" altLang="en-US" dirty="0"/>
          </a:p>
        </p:txBody>
      </p:sp>
      <p:pic>
        <p:nvPicPr>
          <p:cNvPr id="8" name="コンテンツ プレースホルダ 7" descr="大腿骨前面.jpg"/>
          <p:cNvPicPr>
            <a:picLocks noGrp="1" noChangeAspect="1"/>
          </p:cNvPicPr>
          <p:nvPr>
            <p:ph sz="half" idx="1"/>
          </p:nvPr>
        </p:nvPicPr>
        <p:blipFill>
          <a:blip r:embed="rId2"/>
          <a:stretch>
            <a:fillRect/>
          </a:stretch>
        </p:blipFill>
        <p:spPr>
          <a:xfrm>
            <a:off x="714348" y="1571612"/>
            <a:ext cx="1979992" cy="5286388"/>
          </a:xfrm>
        </p:spPr>
      </p:pic>
      <p:sp>
        <p:nvSpPr>
          <p:cNvPr id="7" name="コンテンツ プレースホルダ 6"/>
          <p:cNvSpPr>
            <a:spLocks noGrp="1"/>
          </p:cNvSpPr>
          <p:nvPr>
            <p:ph sz="half" idx="2"/>
          </p:nvPr>
        </p:nvSpPr>
        <p:spPr>
          <a:xfrm>
            <a:off x="2928926" y="1600200"/>
            <a:ext cx="5757874" cy="4525963"/>
          </a:xfrm>
        </p:spPr>
        <p:txBody>
          <a:bodyPr/>
          <a:lstStyle/>
          <a:p>
            <a:r>
              <a:rPr lang="ja-JP" altLang="en-US" dirty="0" smtClean="0"/>
              <a:t>なぜ大腿骨頭が大腿骨幹から張り出すのか</a:t>
            </a:r>
          </a:p>
          <a:p>
            <a:r>
              <a:rPr kumimoji="1" lang="ja-JP" altLang="en-US" dirty="0" smtClean="0"/>
              <a:t>大腿骨体</a:t>
            </a:r>
            <a:r>
              <a:rPr kumimoji="1" lang="ja-JP" altLang="en-US" dirty="0" smtClean="0"/>
              <a:t>はな</a:t>
            </a:r>
            <a:r>
              <a:rPr lang="ja-JP" altLang="en-US" dirty="0" smtClean="0"/>
              <a:t>ぜ前捻するのか</a:t>
            </a:r>
            <a:endParaRPr lang="en-US" altLang="ja-JP" dirty="0" smtClean="0"/>
          </a:p>
          <a:p>
            <a:r>
              <a:rPr lang="ja-JP" altLang="en-US" dirty="0" smtClean="0"/>
              <a:t>前捻角はなぜ存在するのか</a:t>
            </a:r>
            <a:endParaRPr lang="en-US" altLang="ja-JP" dirty="0" smtClean="0"/>
          </a:p>
          <a:p>
            <a:r>
              <a:rPr kumimoji="1" lang="ja-JP" altLang="en-US" dirty="0" smtClean="0"/>
              <a:t>頸体角はなぜ存在するの</a:t>
            </a:r>
            <a:r>
              <a:rPr kumimoji="1" lang="ja-JP" altLang="en-US" dirty="0" smtClean="0"/>
              <a:t>か</a:t>
            </a:r>
            <a:endParaRPr kumimoji="1" lang="en-US" altLang="ja-JP"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大腿骨の機能解剖</a:t>
            </a:r>
            <a:endParaRPr kumimoji="1" lang="ja-JP" altLang="en-US" dirty="0"/>
          </a:p>
        </p:txBody>
      </p:sp>
      <p:pic>
        <p:nvPicPr>
          <p:cNvPr id="8" name="コンテンツ プレースホルダ 7" descr="大腿骨前面.jpg"/>
          <p:cNvPicPr>
            <a:picLocks noGrp="1" noChangeAspect="1"/>
          </p:cNvPicPr>
          <p:nvPr>
            <p:ph sz="half" idx="1"/>
          </p:nvPr>
        </p:nvPicPr>
        <p:blipFill>
          <a:blip r:embed="rId2"/>
          <a:stretch>
            <a:fillRect/>
          </a:stretch>
        </p:blipFill>
        <p:spPr>
          <a:xfrm>
            <a:off x="714348" y="1571612"/>
            <a:ext cx="1979992" cy="5286388"/>
          </a:xfrm>
        </p:spPr>
      </p:pic>
      <p:sp>
        <p:nvSpPr>
          <p:cNvPr id="7" name="コンテンツ プレースホルダ 6"/>
          <p:cNvSpPr>
            <a:spLocks noGrp="1"/>
          </p:cNvSpPr>
          <p:nvPr>
            <p:ph sz="half" idx="2"/>
          </p:nvPr>
        </p:nvSpPr>
        <p:spPr>
          <a:xfrm>
            <a:off x="2928926" y="1600200"/>
            <a:ext cx="5757874" cy="4525963"/>
          </a:xfrm>
        </p:spPr>
        <p:txBody>
          <a:bodyPr/>
          <a:lstStyle/>
          <a:p>
            <a:r>
              <a:rPr lang="ja-JP" altLang="en-US" dirty="0" smtClean="0"/>
              <a:t>なぜ大腿骨頭が大腿骨幹から張り出すのか</a:t>
            </a:r>
          </a:p>
          <a:p>
            <a:r>
              <a:rPr kumimoji="1" lang="ja-JP" altLang="en-US" dirty="0" smtClean="0">
                <a:solidFill>
                  <a:schemeClr val="bg1">
                    <a:lumMod val="85000"/>
                  </a:schemeClr>
                </a:solidFill>
              </a:rPr>
              <a:t>大腿骨体</a:t>
            </a:r>
            <a:r>
              <a:rPr kumimoji="1" lang="ja-JP" altLang="en-US" dirty="0" smtClean="0">
                <a:solidFill>
                  <a:schemeClr val="bg1">
                    <a:lumMod val="85000"/>
                  </a:schemeClr>
                </a:solidFill>
              </a:rPr>
              <a:t>はな</a:t>
            </a:r>
            <a:r>
              <a:rPr lang="ja-JP" altLang="en-US" dirty="0" smtClean="0">
                <a:solidFill>
                  <a:schemeClr val="bg1">
                    <a:lumMod val="85000"/>
                  </a:schemeClr>
                </a:solidFill>
              </a:rPr>
              <a:t>ぜ前捻するのか</a:t>
            </a:r>
            <a:endParaRPr lang="en-US" altLang="ja-JP" dirty="0" smtClean="0">
              <a:solidFill>
                <a:schemeClr val="bg1">
                  <a:lumMod val="85000"/>
                </a:schemeClr>
              </a:solidFill>
            </a:endParaRPr>
          </a:p>
          <a:p>
            <a:r>
              <a:rPr lang="ja-JP" altLang="en-US" dirty="0" smtClean="0">
                <a:solidFill>
                  <a:schemeClr val="bg1">
                    <a:lumMod val="85000"/>
                  </a:schemeClr>
                </a:solidFill>
              </a:rPr>
              <a:t>前捻角はなぜ存在するのか</a:t>
            </a:r>
            <a:endParaRPr lang="en-US" altLang="ja-JP" dirty="0" smtClean="0">
              <a:solidFill>
                <a:schemeClr val="bg1">
                  <a:lumMod val="85000"/>
                </a:schemeClr>
              </a:solidFill>
            </a:endParaRPr>
          </a:p>
          <a:p>
            <a:r>
              <a:rPr kumimoji="1" lang="ja-JP" altLang="en-US" dirty="0" smtClean="0">
                <a:solidFill>
                  <a:schemeClr val="bg1">
                    <a:lumMod val="85000"/>
                  </a:schemeClr>
                </a:solidFill>
              </a:rPr>
              <a:t>頸体角はなぜ存在するの</a:t>
            </a:r>
            <a:r>
              <a:rPr kumimoji="1" lang="ja-JP" altLang="en-US" dirty="0" smtClean="0">
                <a:solidFill>
                  <a:schemeClr val="bg1">
                    <a:lumMod val="85000"/>
                  </a:schemeClr>
                </a:solidFill>
              </a:rPr>
              <a:t>か</a:t>
            </a:r>
            <a:endParaRPr kumimoji="1" lang="en-US" altLang="ja-JP" dirty="0" smtClean="0">
              <a:solidFill>
                <a:schemeClr val="bg1">
                  <a:lumMod val="8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なぜ大腿骨頭が大腿骨幹か</a:t>
            </a:r>
            <a:r>
              <a:rPr lang="ja-JP" altLang="en-US" dirty="0" smtClean="0"/>
              <a:t>ら</a:t>
            </a:r>
            <a:r>
              <a:rPr lang="en-US" altLang="ja-JP" dirty="0" smtClean="0"/>
              <a:t/>
            </a:r>
            <a:br>
              <a:rPr lang="en-US" altLang="ja-JP" dirty="0" smtClean="0"/>
            </a:br>
            <a:r>
              <a:rPr lang="ja-JP" altLang="en-US" dirty="0" smtClean="0"/>
              <a:t>張り出すのか</a:t>
            </a:r>
            <a:endParaRPr kumimoji="1" lang="ja-JP" altLang="en-US" dirty="0"/>
          </a:p>
        </p:txBody>
      </p:sp>
      <p:pic>
        <p:nvPicPr>
          <p:cNvPr id="4" name="コンテンツ プレースホルダ 3" descr="dfghjk.jpg"/>
          <p:cNvPicPr>
            <a:picLocks noGrp="1" noChangeAspect="1"/>
          </p:cNvPicPr>
          <p:nvPr>
            <p:ph idx="1"/>
          </p:nvPr>
        </p:nvPicPr>
        <p:blipFill>
          <a:blip r:embed="rId2"/>
          <a:stretch>
            <a:fillRect/>
          </a:stretch>
        </p:blipFill>
        <p:spPr>
          <a:xfrm>
            <a:off x="2571736" y="1378902"/>
            <a:ext cx="3929090" cy="547909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なぜ大腿骨頭が大腿骨幹か</a:t>
            </a:r>
            <a:r>
              <a:rPr lang="ja-JP" altLang="en-US" dirty="0" smtClean="0"/>
              <a:t>ら</a:t>
            </a:r>
            <a:r>
              <a:rPr lang="en-US" altLang="ja-JP" dirty="0" smtClean="0"/>
              <a:t/>
            </a:r>
            <a:br>
              <a:rPr lang="en-US" altLang="ja-JP" dirty="0" smtClean="0"/>
            </a:br>
            <a:r>
              <a:rPr lang="ja-JP" altLang="en-US" dirty="0" smtClean="0"/>
              <a:t>張り出すのか</a:t>
            </a:r>
            <a:endParaRPr kumimoji="1" lang="ja-JP" altLang="en-US" dirty="0"/>
          </a:p>
        </p:txBody>
      </p:sp>
      <p:sp>
        <p:nvSpPr>
          <p:cNvPr id="5" name="コンテンツ プレースホルダ 4"/>
          <p:cNvSpPr>
            <a:spLocks noGrp="1"/>
          </p:cNvSpPr>
          <p:nvPr>
            <p:ph idx="1"/>
          </p:nvPr>
        </p:nvSpPr>
        <p:spPr/>
        <p:txBody>
          <a:bodyPr/>
          <a:lstStyle/>
          <a:p>
            <a:r>
              <a:rPr kumimoji="1" lang="ja-JP" altLang="en-US" dirty="0" smtClean="0"/>
              <a:t>小・中殿筋の効率は、大腿骨頸部の長さによって左右される。もし、骨頭が骨幹の真上にあるなら、外転の全可動域は非常に増加するが、テコの腕ＯＴは、その力と同様に</a:t>
            </a:r>
            <a:r>
              <a:rPr kumimoji="1" lang="en-US" altLang="ja-JP" dirty="0" smtClean="0"/>
              <a:t>1/3</a:t>
            </a:r>
            <a:r>
              <a:rPr kumimoji="1" lang="ja-JP" altLang="en-US" dirty="0" err="1" smtClean="0"/>
              <a:t>だけ</a:t>
            </a:r>
            <a:r>
              <a:rPr kumimoji="1" lang="ja-JP" altLang="en-US" dirty="0" smtClean="0"/>
              <a:t>減少する。</a:t>
            </a:r>
            <a:endParaRPr kumimoji="1" lang="en-US" altLang="ja-JP" dirty="0" smtClean="0"/>
          </a:p>
          <a:p>
            <a:r>
              <a:rPr lang="ja-JP" altLang="en-US" dirty="0" smtClean="0"/>
              <a:t>頸部へのストレスを増し、外転可動域を減少させるが、骨盤の側方安定性にとって重要な中殿筋の効率を高めている。</a:t>
            </a:r>
            <a:endParaRPr kumimoji="1" lang="ja-JP"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なぜ大腿骨頭が大腿骨幹か</a:t>
            </a:r>
            <a:r>
              <a:rPr lang="ja-JP" altLang="en-US" dirty="0" smtClean="0"/>
              <a:t>ら</a:t>
            </a:r>
            <a:r>
              <a:rPr lang="en-US" altLang="ja-JP" dirty="0" smtClean="0"/>
              <a:t/>
            </a:r>
            <a:br>
              <a:rPr lang="en-US" altLang="ja-JP" dirty="0" smtClean="0"/>
            </a:br>
            <a:r>
              <a:rPr lang="ja-JP" altLang="en-US" dirty="0" smtClean="0"/>
              <a:t>張り出すのか</a:t>
            </a:r>
            <a:endParaRPr kumimoji="1" lang="ja-JP" altLang="en-US" dirty="0"/>
          </a:p>
        </p:txBody>
      </p:sp>
      <p:pic>
        <p:nvPicPr>
          <p:cNvPr id="6" name="コンテンツ プレースホルダ 5" descr="asrtybi.jpg"/>
          <p:cNvPicPr>
            <a:picLocks noGrp="1" noChangeAspect="1"/>
          </p:cNvPicPr>
          <p:nvPr>
            <p:ph sz="half" idx="1"/>
          </p:nvPr>
        </p:nvPicPr>
        <p:blipFill>
          <a:blip r:embed="rId2"/>
          <a:stretch>
            <a:fillRect/>
          </a:stretch>
        </p:blipFill>
        <p:spPr>
          <a:xfrm>
            <a:off x="428596" y="1785926"/>
            <a:ext cx="4252912" cy="4800204"/>
          </a:xfrm>
        </p:spPr>
      </p:pic>
      <p:pic>
        <p:nvPicPr>
          <p:cNvPr id="7" name="コンテンツ プレースホルダ 6" descr=".l;k,lnk.jpg"/>
          <p:cNvPicPr>
            <a:picLocks noGrp="1" noChangeAspect="1"/>
          </p:cNvPicPr>
          <p:nvPr>
            <p:ph sz="half" idx="2"/>
          </p:nvPr>
        </p:nvPicPr>
        <p:blipFill>
          <a:blip r:embed="rId3"/>
          <a:stretch>
            <a:fillRect/>
          </a:stretch>
        </p:blipFill>
        <p:spPr>
          <a:xfrm>
            <a:off x="5429256" y="1857364"/>
            <a:ext cx="3294553" cy="4572033"/>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なぜ大腿骨頭が大腿骨幹か</a:t>
            </a:r>
            <a:r>
              <a:rPr lang="ja-JP" altLang="en-US" dirty="0" smtClean="0"/>
              <a:t>ら</a:t>
            </a:r>
            <a:r>
              <a:rPr lang="en-US" altLang="ja-JP" dirty="0" smtClean="0"/>
              <a:t/>
            </a:r>
            <a:br>
              <a:rPr lang="en-US" altLang="ja-JP" dirty="0" smtClean="0"/>
            </a:br>
            <a:r>
              <a:rPr lang="ja-JP" altLang="en-US" dirty="0" smtClean="0"/>
              <a:t>張り出すのか</a:t>
            </a:r>
            <a:endParaRPr kumimoji="1" lang="ja-JP" altLang="en-US" dirty="0"/>
          </a:p>
        </p:txBody>
      </p:sp>
      <p:sp>
        <p:nvSpPr>
          <p:cNvPr id="5" name="コンテンツ プレースホルダ 4"/>
          <p:cNvSpPr>
            <a:spLocks noGrp="1"/>
          </p:cNvSpPr>
          <p:nvPr>
            <p:ph idx="1"/>
          </p:nvPr>
        </p:nvSpPr>
        <p:spPr/>
        <p:txBody>
          <a:bodyPr/>
          <a:lstStyle/>
          <a:p>
            <a:r>
              <a:rPr kumimoji="1" lang="en-US" altLang="ja-JP" dirty="0" smtClean="0"/>
              <a:t>1)</a:t>
            </a:r>
            <a:r>
              <a:rPr kumimoji="1" lang="ja-JP" altLang="en-US" dirty="0" smtClean="0"/>
              <a:t>関節の中心に働くｆ“で関節の適合性を高める。</a:t>
            </a:r>
            <a:endParaRPr kumimoji="1" lang="en-US" altLang="ja-JP" dirty="0" smtClean="0"/>
          </a:p>
          <a:p>
            <a:r>
              <a:rPr lang="en-US" altLang="ja-JP" dirty="0" smtClean="0"/>
              <a:t>2)</a:t>
            </a:r>
            <a:r>
              <a:rPr lang="ja-JP" altLang="en-US" dirty="0" smtClean="0"/>
              <a:t>直角方向に働くｆ‘で外転を開始するときの有効成分を表している。次に外転の角度が増すとベクトルｆ“は減弱し</a:t>
            </a:r>
            <a:r>
              <a:rPr lang="ja-JP" altLang="en-US" dirty="0" err="1" smtClean="0"/>
              <a:t>ｆ</a:t>
            </a:r>
            <a:r>
              <a:rPr lang="ja-JP" altLang="en-US" dirty="0" smtClean="0"/>
              <a:t>’が強くなる。それゆえ、中殿筋は関節面の適合を確実にするよりもむしろ次第に外転の効率を高めるようになる。</a:t>
            </a:r>
            <a:endParaRPr kumimoji="1" lang="en-US" altLang="ja-JP" dirty="0" smtClean="0"/>
          </a:p>
          <a:p>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大腿骨の機能解剖</a:t>
            </a:r>
            <a:endParaRPr kumimoji="1" lang="ja-JP" altLang="en-US" dirty="0"/>
          </a:p>
        </p:txBody>
      </p:sp>
      <p:pic>
        <p:nvPicPr>
          <p:cNvPr id="8" name="コンテンツ プレースホルダ 7" descr="大腿骨前面.jpg"/>
          <p:cNvPicPr>
            <a:picLocks noGrp="1" noChangeAspect="1"/>
          </p:cNvPicPr>
          <p:nvPr>
            <p:ph sz="half" idx="1"/>
          </p:nvPr>
        </p:nvPicPr>
        <p:blipFill>
          <a:blip r:embed="rId2"/>
          <a:stretch>
            <a:fillRect/>
          </a:stretch>
        </p:blipFill>
        <p:spPr>
          <a:xfrm>
            <a:off x="714348" y="1571612"/>
            <a:ext cx="1979992" cy="5286388"/>
          </a:xfrm>
        </p:spPr>
      </p:pic>
      <p:sp>
        <p:nvSpPr>
          <p:cNvPr id="7" name="コンテンツ プレースホルダ 6"/>
          <p:cNvSpPr>
            <a:spLocks noGrp="1"/>
          </p:cNvSpPr>
          <p:nvPr>
            <p:ph sz="half" idx="2"/>
          </p:nvPr>
        </p:nvSpPr>
        <p:spPr>
          <a:xfrm>
            <a:off x="2928926" y="1600200"/>
            <a:ext cx="5757874" cy="4525963"/>
          </a:xfrm>
        </p:spPr>
        <p:txBody>
          <a:bodyPr/>
          <a:lstStyle/>
          <a:p>
            <a:r>
              <a:rPr lang="ja-JP" altLang="en-US" dirty="0" smtClean="0">
                <a:solidFill>
                  <a:schemeClr val="bg1">
                    <a:lumMod val="85000"/>
                  </a:schemeClr>
                </a:solidFill>
              </a:rPr>
              <a:t>なぜ大腿骨頭が大腿骨幹から張り出すのか</a:t>
            </a:r>
          </a:p>
          <a:p>
            <a:r>
              <a:rPr kumimoji="1" lang="ja-JP" altLang="en-US" dirty="0" smtClean="0"/>
              <a:t>大腿骨体</a:t>
            </a:r>
            <a:r>
              <a:rPr kumimoji="1" lang="ja-JP" altLang="en-US" dirty="0" smtClean="0"/>
              <a:t>はな</a:t>
            </a:r>
            <a:r>
              <a:rPr lang="ja-JP" altLang="en-US" dirty="0" smtClean="0"/>
              <a:t>ぜ前捻するのか</a:t>
            </a:r>
            <a:endParaRPr lang="en-US" altLang="ja-JP" dirty="0" smtClean="0"/>
          </a:p>
          <a:p>
            <a:r>
              <a:rPr lang="ja-JP" altLang="en-US" dirty="0" smtClean="0">
                <a:solidFill>
                  <a:schemeClr val="bg1">
                    <a:lumMod val="85000"/>
                  </a:schemeClr>
                </a:solidFill>
              </a:rPr>
              <a:t>前捻角はなぜ存在するのか</a:t>
            </a:r>
            <a:endParaRPr lang="en-US" altLang="ja-JP" dirty="0" smtClean="0">
              <a:solidFill>
                <a:schemeClr val="bg1">
                  <a:lumMod val="85000"/>
                </a:schemeClr>
              </a:solidFill>
            </a:endParaRPr>
          </a:p>
          <a:p>
            <a:r>
              <a:rPr kumimoji="1" lang="ja-JP" altLang="en-US" dirty="0" smtClean="0">
                <a:solidFill>
                  <a:schemeClr val="bg1">
                    <a:lumMod val="85000"/>
                  </a:schemeClr>
                </a:solidFill>
              </a:rPr>
              <a:t>頸体角はなぜ存在するの</a:t>
            </a:r>
            <a:r>
              <a:rPr kumimoji="1" lang="ja-JP" altLang="en-US" dirty="0" smtClean="0">
                <a:solidFill>
                  <a:schemeClr val="bg1">
                    <a:lumMod val="85000"/>
                  </a:schemeClr>
                </a:solidFill>
              </a:rPr>
              <a:t>か</a:t>
            </a:r>
            <a:endParaRPr kumimoji="1" lang="en-US" altLang="ja-JP" dirty="0" smtClean="0">
              <a:solidFill>
                <a:schemeClr val="bg1">
                  <a:lumMod val="85000"/>
                </a:schemeClr>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大腿骨体はなぜ前捻するのか</a:t>
            </a:r>
            <a:endParaRPr kumimoji="1" lang="ja-JP" altLang="en-US" dirty="0"/>
          </a:p>
        </p:txBody>
      </p:sp>
      <p:pic>
        <p:nvPicPr>
          <p:cNvPr id="14" name="コンテンツ プレースホルダ 13" descr="sgsh.jpg"/>
          <p:cNvPicPr>
            <a:picLocks noGrp="1" noChangeAspect="1"/>
          </p:cNvPicPr>
          <p:nvPr>
            <p:ph sz="half" idx="1"/>
          </p:nvPr>
        </p:nvPicPr>
        <p:blipFill>
          <a:blip r:embed="rId2"/>
          <a:stretch>
            <a:fillRect/>
          </a:stretch>
        </p:blipFill>
        <p:spPr>
          <a:xfrm>
            <a:off x="0" y="1423227"/>
            <a:ext cx="4784414" cy="2577277"/>
          </a:xfrm>
        </p:spPr>
      </p:pic>
      <p:pic>
        <p:nvPicPr>
          <p:cNvPr id="15" name="コンテンツ プレースホルダ 14" descr="ghu,og.jpg"/>
          <p:cNvPicPr>
            <a:picLocks noGrp="1" noChangeAspect="1"/>
          </p:cNvPicPr>
          <p:nvPr>
            <p:ph sz="half" idx="2"/>
          </p:nvPr>
        </p:nvPicPr>
        <p:blipFill>
          <a:blip r:embed="rId3"/>
          <a:stretch>
            <a:fillRect/>
          </a:stretch>
        </p:blipFill>
        <p:spPr>
          <a:xfrm>
            <a:off x="4286248" y="3929066"/>
            <a:ext cx="4714908" cy="2775818"/>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大腿骨体はなぜ前捻するのか</a:t>
            </a:r>
            <a:endParaRPr kumimoji="1" lang="ja-JP" altLang="en-US" dirty="0"/>
          </a:p>
        </p:txBody>
      </p:sp>
      <p:sp>
        <p:nvSpPr>
          <p:cNvPr id="5" name="コンテンツ プレースホルダ 4"/>
          <p:cNvSpPr>
            <a:spLocks noGrp="1"/>
          </p:cNvSpPr>
          <p:nvPr>
            <p:ph idx="1"/>
          </p:nvPr>
        </p:nvSpPr>
        <p:spPr/>
        <p:txBody>
          <a:bodyPr/>
          <a:lstStyle/>
          <a:p>
            <a:r>
              <a:rPr lang="ja-JP" altLang="en-US" dirty="0" smtClean="0"/>
              <a:t>一般爬虫類</a:t>
            </a:r>
            <a:endParaRPr lang="en-US" altLang="ja-JP" dirty="0" smtClean="0"/>
          </a:p>
          <a:p>
            <a:r>
              <a:rPr lang="ja-JP" altLang="en-US" dirty="0" smtClean="0"/>
              <a:t>水平面での運動</a:t>
            </a:r>
            <a:endParaRPr lang="en-US" altLang="ja-JP" dirty="0" smtClean="0"/>
          </a:p>
          <a:p>
            <a:endParaRPr lang="en-US" altLang="ja-JP" dirty="0" smtClean="0"/>
          </a:p>
          <a:p>
            <a:pPr>
              <a:buNone/>
            </a:pPr>
            <a:r>
              <a:rPr lang="ja-JP" altLang="en-US" dirty="0" smtClean="0"/>
              <a:t>　　天敵から逃げるため、移動スピードが必要</a:t>
            </a:r>
            <a:endParaRPr lang="en-US" altLang="ja-JP" dirty="0" smtClean="0"/>
          </a:p>
          <a:p>
            <a:endParaRPr lang="en-US" altLang="ja-JP" dirty="0" smtClean="0"/>
          </a:p>
          <a:p>
            <a:r>
              <a:rPr lang="ja-JP" altLang="en-US" dirty="0" smtClean="0"/>
              <a:t>進歩的爬虫類</a:t>
            </a:r>
            <a:endParaRPr lang="en-US" altLang="ja-JP" dirty="0" smtClean="0"/>
          </a:p>
          <a:p>
            <a:r>
              <a:rPr lang="ja-JP" altLang="en-US" dirty="0" smtClean="0"/>
              <a:t>矢状</a:t>
            </a:r>
            <a:r>
              <a:rPr kumimoji="1" lang="ja-JP" altLang="en-US" dirty="0" smtClean="0"/>
              <a:t>面での運動</a:t>
            </a:r>
            <a:endParaRPr kumimoji="1" lang="ja-JP"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p:txBody>
          <a:bodyPr/>
          <a:lstStyle/>
          <a:p>
            <a:r>
              <a:rPr kumimoji="1" lang="ja-JP" altLang="en-US" dirty="0" smtClean="0"/>
              <a:t>確認</a:t>
            </a:r>
            <a:endParaRPr kumimoji="1" lang="ja-JP" altLang="en-US" dirty="0"/>
          </a:p>
        </p:txBody>
      </p:sp>
      <p:sp>
        <p:nvSpPr>
          <p:cNvPr id="5" name="サブタイトル 4"/>
          <p:cNvSpPr>
            <a:spLocks noGrp="1"/>
          </p:cNvSpPr>
          <p:nvPr>
            <p:ph type="subTitle" idx="1"/>
          </p:nvPr>
        </p:nvSpPr>
        <p:spPr/>
        <p:txBody>
          <a:bodyPr/>
          <a:lstStyle/>
          <a:p>
            <a:endParaRPr kumimoji="1" lang="ja-JP"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大腿骨体はなぜ前捻するのか</a:t>
            </a:r>
            <a:endParaRPr kumimoji="1" lang="ja-JP" altLang="en-US" dirty="0"/>
          </a:p>
        </p:txBody>
      </p:sp>
      <p:pic>
        <p:nvPicPr>
          <p:cNvPr id="4" name="コンテンツ プレースホルダ 3" descr="iluiubvtc.jpg"/>
          <p:cNvPicPr>
            <a:picLocks noGrp="1" noChangeAspect="1"/>
          </p:cNvPicPr>
          <p:nvPr>
            <p:ph idx="1"/>
          </p:nvPr>
        </p:nvPicPr>
        <p:blipFill>
          <a:blip r:embed="rId2"/>
          <a:stretch>
            <a:fillRect/>
          </a:stretch>
        </p:blipFill>
        <p:spPr>
          <a:xfrm>
            <a:off x="63018" y="2428868"/>
            <a:ext cx="9053143" cy="321471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大腿骨体はなぜ前捻するのか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大腿骨体が前捻しているのは、進化の過程で移動の効率化が求められたから。</a:t>
            </a:r>
            <a:endParaRPr kumimoji="1" lang="en-US" altLang="ja-JP" dirty="0" smtClean="0"/>
          </a:p>
          <a:p>
            <a:endParaRPr lang="en-US" altLang="ja-JP" dirty="0" smtClean="0"/>
          </a:p>
          <a:p>
            <a:r>
              <a:rPr kumimoji="1" lang="ja-JP" altLang="en-US" dirty="0" smtClean="0"/>
              <a:t>前捻することで足底が床につき、歩行に適することができるから。</a:t>
            </a:r>
            <a:endParaRPr kumimoji="1" lang="ja-JP" alt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大腿骨の機能解剖</a:t>
            </a:r>
            <a:endParaRPr kumimoji="1" lang="ja-JP" altLang="en-US" dirty="0"/>
          </a:p>
        </p:txBody>
      </p:sp>
      <p:pic>
        <p:nvPicPr>
          <p:cNvPr id="8" name="コンテンツ プレースホルダ 7" descr="大腿骨前面.jpg"/>
          <p:cNvPicPr>
            <a:picLocks noGrp="1" noChangeAspect="1"/>
          </p:cNvPicPr>
          <p:nvPr>
            <p:ph sz="half" idx="1"/>
          </p:nvPr>
        </p:nvPicPr>
        <p:blipFill>
          <a:blip r:embed="rId2"/>
          <a:stretch>
            <a:fillRect/>
          </a:stretch>
        </p:blipFill>
        <p:spPr>
          <a:xfrm>
            <a:off x="714348" y="1571612"/>
            <a:ext cx="1979992" cy="5286388"/>
          </a:xfrm>
        </p:spPr>
      </p:pic>
      <p:sp>
        <p:nvSpPr>
          <p:cNvPr id="7" name="コンテンツ プレースホルダ 6"/>
          <p:cNvSpPr>
            <a:spLocks noGrp="1"/>
          </p:cNvSpPr>
          <p:nvPr>
            <p:ph sz="half" idx="2"/>
          </p:nvPr>
        </p:nvSpPr>
        <p:spPr>
          <a:xfrm>
            <a:off x="2928926" y="1600200"/>
            <a:ext cx="5757874" cy="4525963"/>
          </a:xfrm>
        </p:spPr>
        <p:txBody>
          <a:bodyPr/>
          <a:lstStyle/>
          <a:p>
            <a:r>
              <a:rPr lang="ja-JP" altLang="en-US" dirty="0" smtClean="0">
                <a:solidFill>
                  <a:schemeClr val="bg1">
                    <a:lumMod val="85000"/>
                  </a:schemeClr>
                </a:solidFill>
              </a:rPr>
              <a:t>なぜ大腿骨頭が大腿骨幹から張り出すのか</a:t>
            </a:r>
          </a:p>
          <a:p>
            <a:r>
              <a:rPr kumimoji="1" lang="ja-JP" altLang="en-US" dirty="0" smtClean="0">
                <a:solidFill>
                  <a:schemeClr val="bg1">
                    <a:lumMod val="85000"/>
                  </a:schemeClr>
                </a:solidFill>
              </a:rPr>
              <a:t>大腿骨体</a:t>
            </a:r>
            <a:r>
              <a:rPr kumimoji="1" lang="ja-JP" altLang="en-US" dirty="0" smtClean="0">
                <a:solidFill>
                  <a:schemeClr val="bg1">
                    <a:lumMod val="85000"/>
                  </a:schemeClr>
                </a:solidFill>
              </a:rPr>
              <a:t>はな</a:t>
            </a:r>
            <a:r>
              <a:rPr lang="ja-JP" altLang="en-US" dirty="0" smtClean="0">
                <a:solidFill>
                  <a:schemeClr val="bg1">
                    <a:lumMod val="85000"/>
                  </a:schemeClr>
                </a:solidFill>
              </a:rPr>
              <a:t>ぜ前捻するのか</a:t>
            </a:r>
            <a:endParaRPr lang="en-US" altLang="ja-JP" dirty="0" smtClean="0">
              <a:solidFill>
                <a:schemeClr val="bg1">
                  <a:lumMod val="85000"/>
                </a:schemeClr>
              </a:solidFill>
            </a:endParaRPr>
          </a:p>
          <a:p>
            <a:r>
              <a:rPr lang="ja-JP" altLang="en-US" dirty="0" smtClean="0"/>
              <a:t>前捻角はなぜ存在するのか</a:t>
            </a:r>
            <a:endParaRPr lang="en-US" altLang="ja-JP" dirty="0" smtClean="0"/>
          </a:p>
          <a:p>
            <a:r>
              <a:rPr kumimoji="1" lang="ja-JP" altLang="en-US" dirty="0" smtClean="0">
                <a:solidFill>
                  <a:schemeClr val="bg1">
                    <a:lumMod val="85000"/>
                  </a:schemeClr>
                </a:solidFill>
              </a:rPr>
              <a:t>頸体角はなぜ存在するの</a:t>
            </a:r>
            <a:r>
              <a:rPr kumimoji="1" lang="ja-JP" altLang="en-US" dirty="0" smtClean="0">
                <a:solidFill>
                  <a:schemeClr val="bg1">
                    <a:lumMod val="85000"/>
                  </a:schemeClr>
                </a:solidFill>
              </a:rPr>
              <a:t>か</a:t>
            </a:r>
            <a:endParaRPr kumimoji="1" lang="en-US" altLang="ja-JP" dirty="0" smtClean="0">
              <a:solidFill>
                <a:schemeClr val="bg1">
                  <a:lumMod val="85000"/>
                </a:schemeClr>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前捻角はなぜ存在するのか</a:t>
            </a:r>
            <a:endParaRPr kumimoji="1" lang="ja-JP" altLang="en-US" dirty="0"/>
          </a:p>
        </p:txBody>
      </p:sp>
      <p:pic>
        <p:nvPicPr>
          <p:cNvPr id="4" name="Picture 2" descr="C:\Users\masashi\Pictures\リハビリ\oi.jpg"/>
          <p:cNvPicPr>
            <a:picLocks noGrp="1" noChangeAspect="1" noChangeArrowheads="1"/>
          </p:cNvPicPr>
          <p:nvPr>
            <p:ph idx="1"/>
          </p:nvPr>
        </p:nvPicPr>
        <p:blipFill>
          <a:blip r:embed="rId3"/>
          <a:srcRect/>
          <a:stretch>
            <a:fillRect/>
          </a:stretch>
        </p:blipFill>
        <p:spPr bwMode="auto">
          <a:xfrm>
            <a:off x="0" y="1428736"/>
            <a:ext cx="8812950" cy="4500594"/>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前捻角はなぜ存在するのか</a:t>
            </a:r>
            <a:endParaRPr kumimoji="1" lang="ja-JP" altLang="en-US" dirty="0"/>
          </a:p>
        </p:txBody>
      </p:sp>
      <p:pic>
        <p:nvPicPr>
          <p:cNvPr id="15" name="コンテンツ プレースホルダ 14" descr="dfgh.jpg"/>
          <p:cNvPicPr>
            <a:picLocks noGrp="1" noChangeAspect="1"/>
          </p:cNvPicPr>
          <p:nvPr>
            <p:ph sz="half" idx="1"/>
          </p:nvPr>
        </p:nvPicPr>
        <p:blipFill>
          <a:blip r:embed="rId3"/>
          <a:stretch>
            <a:fillRect/>
          </a:stretch>
        </p:blipFill>
        <p:spPr>
          <a:xfrm>
            <a:off x="0" y="2091087"/>
            <a:ext cx="4857751" cy="3615070"/>
          </a:xfrm>
        </p:spPr>
      </p:pic>
      <p:pic>
        <p:nvPicPr>
          <p:cNvPr id="16" name="コンテンツ プレースホルダ 15" descr="g,uigf.jpg"/>
          <p:cNvPicPr>
            <a:picLocks noGrp="1" noChangeAspect="1"/>
          </p:cNvPicPr>
          <p:nvPr>
            <p:ph sz="half" idx="2"/>
          </p:nvPr>
        </p:nvPicPr>
        <p:blipFill>
          <a:blip r:embed="rId4"/>
          <a:stretch>
            <a:fillRect/>
          </a:stretch>
        </p:blipFill>
        <p:spPr>
          <a:xfrm>
            <a:off x="5214942" y="2285992"/>
            <a:ext cx="3786214" cy="3386825"/>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前捻角はなぜ存在するのか</a:t>
            </a:r>
            <a:endParaRPr kumimoji="1" lang="ja-JP" altLang="en-US" dirty="0"/>
          </a:p>
        </p:txBody>
      </p:sp>
      <p:pic>
        <p:nvPicPr>
          <p:cNvPr id="15" name="コンテンツ プレースホルダ 14" descr="dfgh.jpg"/>
          <p:cNvPicPr>
            <a:picLocks noGrp="1" noChangeAspect="1"/>
          </p:cNvPicPr>
          <p:nvPr>
            <p:ph sz="half" idx="1"/>
          </p:nvPr>
        </p:nvPicPr>
        <p:blipFill>
          <a:blip r:embed="rId3"/>
          <a:stretch>
            <a:fillRect/>
          </a:stretch>
        </p:blipFill>
        <p:spPr>
          <a:xfrm>
            <a:off x="0" y="2091087"/>
            <a:ext cx="4857751" cy="3615070"/>
          </a:xfrm>
        </p:spPr>
      </p:pic>
      <p:pic>
        <p:nvPicPr>
          <p:cNvPr id="6" name="コンテンツ プレースホルダ 5" descr="ｊｖbvv.jpg"/>
          <p:cNvPicPr>
            <a:picLocks noGrp="1" noChangeAspect="1"/>
          </p:cNvPicPr>
          <p:nvPr>
            <p:ph sz="half" idx="2"/>
          </p:nvPr>
        </p:nvPicPr>
        <p:blipFill>
          <a:blip r:embed="rId4"/>
          <a:stretch>
            <a:fillRect/>
          </a:stretch>
        </p:blipFill>
        <p:spPr>
          <a:xfrm>
            <a:off x="5214942" y="2071678"/>
            <a:ext cx="3714776" cy="3504222"/>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前捻角はなぜ存在するのか</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もし前捻角が</a:t>
            </a:r>
            <a:r>
              <a:rPr kumimoji="1" lang="en-US" altLang="ja-JP" dirty="0" smtClean="0"/>
              <a:t>40°</a:t>
            </a:r>
            <a:r>
              <a:rPr kumimoji="1" lang="ja-JP" altLang="en-US" dirty="0" err="1" smtClean="0"/>
              <a:t>まで</a:t>
            </a:r>
            <a:r>
              <a:rPr kumimoji="1" lang="ja-JP" altLang="en-US" dirty="0" smtClean="0"/>
              <a:t>増し、大腿骨頭がより前方へ向くなら、骨頭は前方脱臼を起こしやすい。</a:t>
            </a:r>
            <a:endParaRPr kumimoji="1" lang="en-US" altLang="ja-JP" dirty="0" smtClean="0"/>
          </a:p>
          <a:p>
            <a:endParaRPr kumimoji="1" lang="ja-JP" alt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大腿骨の機能解剖</a:t>
            </a:r>
            <a:endParaRPr kumimoji="1" lang="ja-JP" altLang="en-US" dirty="0"/>
          </a:p>
        </p:txBody>
      </p:sp>
      <p:pic>
        <p:nvPicPr>
          <p:cNvPr id="8" name="コンテンツ プレースホルダ 7" descr="大腿骨前面.jpg"/>
          <p:cNvPicPr>
            <a:picLocks noGrp="1" noChangeAspect="1"/>
          </p:cNvPicPr>
          <p:nvPr>
            <p:ph sz="half" idx="1"/>
          </p:nvPr>
        </p:nvPicPr>
        <p:blipFill>
          <a:blip r:embed="rId2"/>
          <a:stretch>
            <a:fillRect/>
          </a:stretch>
        </p:blipFill>
        <p:spPr>
          <a:xfrm>
            <a:off x="714348" y="1571612"/>
            <a:ext cx="1979992" cy="5286388"/>
          </a:xfrm>
        </p:spPr>
      </p:pic>
      <p:sp>
        <p:nvSpPr>
          <p:cNvPr id="7" name="コンテンツ プレースホルダ 6"/>
          <p:cNvSpPr>
            <a:spLocks noGrp="1"/>
          </p:cNvSpPr>
          <p:nvPr>
            <p:ph sz="half" idx="2"/>
          </p:nvPr>
        </p:nvSpPr>
        <p:spPr>
          <a:xfrm>
            <a:off x="2928926" y="1600200"/>
            <a:ext cx="5757874" cy="4525963"/>
          </a:xfrm>
        </p:spPr>
        <p:txBody>
          <a:bodyPr/>
          <a:lstStyle/>
          <a:p>
            <a:r>
              <a:rPr lang="ja-JP" altLang="en-US" dirty="0" smtClean="0">
                <a:solidFill>
                  <a:schemeClr val="bg1">
                    <a:lumMod val="85000"/>
                  </a:schemeClr>
                </a:solidFill>
              </a:rPr>
              <a:t>なぜ大腿骨頭が大腿骨幹から張り出すのか</a:t>
            </a:r>
          </a:p>
          <a:p>
            <a:r>
              <a:rPr kumimoji="1" lang="ja-JP" altLang="en-US" dirty="0" smtClean="0">
                <a:solidFill>
                  <a:schemeClr val="bg1">
                    <a:lumMod val="85000"/>
                  </a:schemeClr>
                </a:solidFill>
              </a:rPr>
              <a:t>大腿骨体</a:t>
            </a:r>
            <a:r>
              <a:rPr kumimoji="1" lang="ja-JP" altLang="en-US" dirty="0" smtClean="0">
                <a:solidFill>
                  <a:schemeClr val="bg1">
                    <a:lumMod val="85000"/>
                  </a:schemeClr>
                </a:solidFill>
              </a:rPr>
              <a:t>はな</a:t>
            </a:r>
            <a:r>
              <a:rPr lang="ja-JP" altLang="en-US" dirty="0" smtClean="0">
                <a:solidFill>
                  <a:schemeClr val="bg1">
                    <a:lumMod val="85000"/>
                  </a:schemeClr>
                </a:solidFill>
              </a:rPr>
              <a:t>ぜ前捻するのか</a:t>
            </a:r>
            <a:endParaRPr lang="en-US" altLang="ja-JP" dirty="0" smtClean="0">
              <a:solidFill>
                <a:schemeClr val="bg1">
                  <a:lumMod val="85000"/>
                </a:schemeClr>
              </a:solidFill>
            </a:endParaRPr>
          </a:p>
          <a:p>
            <a:r>
              <a:rPr lang="ja-JP" altLang="en-US" dirty="0" smtClean="0">
                <a:solidFill>
                  <a:schemeClr val="bg1">
                    <a:lumMod val="85000"/>
                  </a:schemeClr>
                </a:solidFill>
              </a:rPr>
              <a:t>前捻角はなぜ存在するのか</a:t>
            </a:r>
            <a:endParaRPr lang="en-US" altLang="ja-JP" dirty="0" smtClean="0">
              <a:solidFill>
                <a:schemeClr val="bg1">
                  <a:lumMod val="85000"/>
                </a:schemeClr>
              </a:solidFill>
            </a:endParaRPr>
          </a:p>
          <a:p>
            <a:r>
              <a:rPr kumimoji="1" lang="ja-JP" altLang="en-US" dirty="0" smtClean="0"/>
              <a:t>頸体角はなぜ存在するの</a:t>
            </a:r>
            <a:r>
              <a:rPr kumimoji="1" lang="ja-JP" altLang="en-US" dirty="0" smtClean="0"/>
              <a:t>か</a:t>
            </a:r>
            <a:endParaRPr kumimoji="1" lang="en-US" altLang="ja-JP"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頸体角はなぜ存在するのか</a:t>
            </a:r>
            <a:endParaRPr kumimoji="1" lang="ja-JP" altLang="en-US" dirty="0"/>
          </a:p>
        </p:txBody>
      </p:sp>
      <p:pic>
        <p:nvPicPr>
          <p:cNvPr id="4" name="コンテンツ プレースホルダ 3" descr="hjg.jpg"/>
          <p:cNvPicPr>
            <a:picLocks noGrp="1" noChangeAspect="1"/>
          </p:cNvPicPr>
          <p:nvPr>
            <p:ph idx="1"/>
          </p:nvPr>
        </p:nvPicPr>
        <p:blipFill>
          <a:blip r:embed="rId2"/>
          <a:stretch>
            <a:fillRect/>
          </a:stretch>
        </p:blipFill>
        <p:spPr>
          <a:xfrm>
            <a:off x="1071538" y="1357298"/>
            <a:ext cx="7358114" cy="5336037"/>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頸体角はなぜ存在するのか</a:t>
            </a:r>
            <a:endParaRPr kumimoji="1" lang="ja-JP" altLang="en-US" dirty="0"/>
          </a:p>
        </p:txBody>
      </p:sp>
      <p:sp>
        <p:nvSpPr>
          <p:cNvPr id="5" name="コンテンツ プレースホルダ 4"/>
          <p:cNvSpPr>
            <a:spLocks noGrp="1"/>
          </p:cNvSpPr>
          <p:nvPr>
            <p:ph idx="1"/>
          </p:nvPr>
        </p:nvSpPr>
        <p:spPr/>
        <p:txBody>
          <a:bodyPr/>
          <a:lstStyle/>
          <a:p>
            <a:r>
              <a:rPr lang="ja-JP" altLang="en-US" dirty="0" smtClean="0"/>
              <a:t>もし頸体角が</a:t>
            </a:r>
            <a:r>
              <a:rPr lang="en-US" altLang="ja-JP" dirty="0" smtClean="0"/>
              <a:t>140°</a:t>
            </a:r>
            <a:r>
              <a:rPr lang="ja-JP" altLang="en-US" dirty="0" err="1" smtClean="0"/>
              <a:t>まで</a:t>
            </a:r>
            <a:r>
              <a:rPr lang="ja-JP" altLang="en-US" dirty="0" smtClean="0"/>
              <a:t>増した場合、内転に際して、通常の場合に比べ、すでに</a:t>
            </a:r>
            <a:r>
              <a:rPr lang="en-US" altLang="ja-JP" dirty="0" smtClean="0"/>
              <a:t>20°</a:t>
            </a:r>
            <a:r>
              <a:rPr lang="ja-JP" altLang="en-US" dirty="0" smtClean="0"/>
              <a:t>内転している。故に頸体角が増加すると、股関節内転による脱臼のリスクが上がる。</a:t>
            </a:r>
            <a:endParaRPr lang="en-US" altLang="ja-JP" dirty="0" smtClean="0"/>
          </a:p>
          <a:p>
            <a:endParaRPr lang="en-US" altLang="ja-JP" dirty="0" smtClean="0"/>
          </a:p>
          <a:p>
            <a:r>
              <a:rPr kumimoji="1" lang="ja-JP" altLang="en-US" dirty="0" smtClean="0"/>
              <a:t>もし頸体角が</a:t>
            </a:r>
            <a:r>
              <a:rPr kumimoji="1" lang="en-US" altLang="ja-JP" dirty="0" smtClean="0"/>
              <a:t>90°</a:t>
            </a:r>
            <a:r>
              <a:rPr kumimoji="1" lang="ja-JP" altLang="en-US" dirty="0" err="1" smtClean="0"/>
              <a:t>まで</a:t>
            </a:r>
            <a:r>
              <a:rPr lang="ja-JP" altLang="en-US" dirty="0" smtClean="0"/>
              <a:t>減少した場合、脱臼のリスクは減少するが、頸部への力学的ストレスが増加し、可動域は減少する。</a:t>
            </a:r>
            <a:endParaRPr kumimoji="1" lang="ja-JP"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全体像</a:t>
            </a:r>
            <a:endParaRPr kumimoji="1" lang="ja-JP" altLang="en-US" dirty="0"/>
          </a:p>
        </p:txBody>
      </p:sp>
      <p:pic>
        <p:nvPicPr>
          <p:cNvPr id="6" name="コンテンツ プレースホルダ 5" descr="大腿骨前面.jpg"/>
          <p:cNvPicPr>
            <a:picLocks noGrp="1" noChangeAspect="1"/>
          </p:cNvPicPr>
          <p:nvPr>
            <p:ph sz="half" idx="1"/>
          </p:nvPr>
        </p:nvPicPr>
        <p:blipFill>
          <a:blip r:embed="rId2"/>
          <a:stretch>
            <a:fillRect/>
          </a:stretch>
        </p:blipFill>
        <p:spPr>
          <a:xfrm>
            <a:off x="1142976" y="981373"/>
            <a:ext cx="2143140" cy="5876627"/>
          </a:xfrm>
        </p:spPr>
      </p:pic>
      <p:pic>
        <p:nvPicPr>
          <p:cNvPr id="7" name="コンテンツ プレースホルダ 6" descr="大腿骨後面.jpg"/>
          <p:cNvPicPr>
            <a:picLocks noGrp="1" noChangeAspect="1"/>
          </p:cNvPicPr>
          <p:nvPr>
            <p:ph sz="half" idx="2"/>
          </p:nvPr>
        </p:nvPicPr>
        <p:blipFill>
          <a:blip r:embed="rId3"/>
          <a:stretch>
            <a:fillRect/>
          </a:stretch>
        </p:blipFill>
        <p:spPr>
          <a:xfrm>
            <a:off x="6000760" y="1018751"/>
            <a:ext cx="2293991" cy="5839249"/>
          </a:xfrm>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まとめ</a:t>
            </a:r>
            <a:endParaRPr kumimoji="1" lang="ja-JP" altLang="en-US" dirty="0"/>
          </a:p>
        </p:txBody>
      </p:sp>
      <p:sp>
        <p:nvSpPr>
          <p:cNvPr id="5" name="コンテンツ プレースホルダ 4"/>
          <p:cNvSpPr>
            <a:spLocks noGrp="1"/>
          </p:cNvSpPr>
          <p:nvPr>
            <p:ph idx="1"/>
          </p:nvPr>
        </p:nvSpPr>
        <p:spPr>
          <a:xfrm>
            <a:off x="457200" y="1285860"/>
            <a:ext cx="8229600" cy="5572140"/>
          </a:xfrm>
        </p:spPr>
        <p:txBody>
          <a:bodyPr>
            <a:normAutofit fontScale="92500" lnSpcReduction="10000"/>
          </a:bodyPr>
          <a:lstStyle/>
          <a:p>
            <a:r>
              <a:rPr kumimoji="1" lang="ja-JP" altLang="en-US" dirty="0" smtClean="0"/>
              <a:t>大腿骨体前捻</a:t>
            </a:r>
            <a:endParaRPr kumimoji="1" lang="en-US" altLang="ja-JP" dirty="0" smtClean="0"/>
          </a:p>
          <a:p>
            <a:pPr>
              <a:buNone/>
            </a:pPr>
            <a:r>
              <a:rPr lang="ja-JP" altLang="en-US" dirty="0" smtClean="0"/>
              <a:t>　⇒</a:t>
            </a:r>
            <a:r>
              <a:rPr kumimoji="1" lang="ja-JP" altLang="en-US" dirty="0" smtClean="0"/>
              <a:t>移動効率上昇。足底を床につけ、歩行に適するため。</a:t>
            </a:r>
            <a:endParaRPr kumimoji="1" lang="en-US" altLang="ja-JP" dirty="0" smtClean="0"/>
          </a:p>
          <a:p>
            <a:r>
              <a:rPr lang="ja-JP" altLang="en-US" dirty="0" smtClean="0"/>
              <a:t>前捻角</a:t>
            </a:r>
            <a:endParaRPr lang="en-US" altLang="ja-JP" dirty="0" smtClean="0"/>
          </a:p>
          <a:p>
            <a:pPr>
              <a:buNone/>
            </a:pPr>
            <a:r>
              <a:rPr lang="ja-JP" altLang="en-US" dirty="0" smtClean="0"/>
              <a:t>　⇒</a:t>
            </a:r>
            <a:r>
              <a:rPr lang="en-US" altLang="ja-JP" dirty="0" smtClean="0"/>
              <a:t>90</a:t>
            </a:r>
            <a:r>
              <a:rPr lang="en-US" altLang="ja-JP" dirty="0" smtClean="0"/>
              <a:t>°</a:t>
            </a:r>
            <a:r>
              <a:rPr lang="ja-JP" altLang="en-US" dirty="0" smtClean="0"/>
              <a:t>に近付くと、股関節の前方脱臼に繋がる。</a:t>
            </a:r>
            <a:endParaRPr lang="en-US" altLang="ja-JP" dirty="0" smtClean="0"/>
          </a:p>
          <a:p>
            <a:r>
              <a:rPr lang="ja-JP" altLang="en-US" dirty="0" smtClean="0"/>
              <a:t>頸体角</a:t>
            </a:r>
            <a:endParaRPr lang="en-US" altLang="ja-JP" dirty="0" smtClean="0"/>
          </a:p>
          <a:p>
            <a:pPr>
              <a:buNone/>
            </a:pPr>
            <a:r>
              <a:rPr lang="ja-JP" altLang="en-US" dirty="0" smtClean="0"/>
              <a:t>　⇒</a:t>
            </a:r>
            <a:r>
              <a:rPr lang="en-US" altLang="ja-JP" dirty="0" smtClean="0"/>
              <a:t>180°</a:t>
            </a:r>
            <a:r>
              <a:rPr lang="ja-JP" altLang="en-US" dirty="0" smtClean="0"/>
              <a:t>に近付くとＲＯＭは増加するが、中殿筋　　が働きにくくなり、安定性がなくなる。</a:t>
            </a:r>
            <a:r>
              <a:rPr lang="en-US" altLang="ja-JP" dirty="0" smtClean="0"/>
              <a:t>90°</a:t>
            </a:r>
            <a:r>
              <a:rPr lang="ja-JP" altLang="en-US" dirty="0" smtClean="0"/>
              <a:t>に近付くとＲＯＭが減少し、頸部へのストレスが増える。</a:t>
            </a:r>
            <a:endParaRPr lang="en-US" altLang="ja-JP" dirty="0" smtClean="0"/>
          </a:p>
          <a:p>
            <a:r>
              <a:rPr lang="ja-JP" altLang="en-US" dirty="0" smtClean="0"/>
              <a:t>大腿骨頭が大腿骨幹から</a:t>
            </a:r>
            <a:r>
              <a:rPr lang="ja-JP" altLang="en-US" dirty="0" smtClean="0"/>
              <a:t>張り出す</a:t>
            </a:r>
            <a:endParaRPr lang="en-US" altLang="ja-JP" dirty="0" smtClean="0"/>
          </a:p>
          <a:p>
            <a:pPr>
              <a:buNone/>
            </a:pPr>
            <a:r>
              <a:rPr lang="ja-JP" altLang="en-US" dirty="0" smtClean="0"/>
              <a:t>　⇒殿筋の効率が頸部の長さによって決まるから。</a:t>
            </a:r>
            <a:endParaRPr lang="en-US" altLang="ja-JP"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714348" y="2928934"/>
            <a:ext cx="7772400" cy="1470025"/>
          </a:xfrm>
        </p:spPr>
        <p:txBody>
          <a:bodyPr>
            <a:normAutofit fontScale="90000"/>
          </a:bodyPr>
          <a:lstStyle/>
          <a:p>
            <a:r>
              <a:rPr lang="ja-JP" altLang="en-US" dirty="0" smtClean="0"/>
              <a:t>骨だけ見たら</a:t>
            </a:r>
            <a:r>
              <a:rPr lang="ja-JP" altLang="en-US" dirty="0" smtClean="0"/>
              <a:t>、</a:t>
            </a:r>
            <a:r>
              <a:rPr lang="en-US" altLang="ja-JP" dirty="0" smtClean="0"/>
              <a:t/>
            </a:r>
            <a:br>
              <a:rPr lang="en-US" altLang="ja-JP" dirty="0" smtClean="0"/>
            </a:br>
            <a:r>
              <a:rPr lang="ja-JP" altLang="en-US" dirty="0" smtClean="0"/>
              <a:t>いか</a:t>
            </a:r>
            <a:r>
              <a:rPr lang="ja-JP" altLang="en-US" dirty="0" smtClean="0"/>
              <a:t>に運動性を有利にしているかわかる。</a:t>
            </a:r>
            <a:r>
              <a:rPr lang="en-US" altLang="ja-JP" dirty="0" smtClean="0"/>
              <a:t/>
            </a:r>
            <a:br>
              <a:rPr lang="en-US" altLang="ja-JP" dirty="0" smtClean="0"/>
            </a:br>
            <a:r>
              <a:rPr lang="ja-JP" altLang="en-US" dirty="0" smtClean="0"/>
              <a:t>では、安定性に関して</a:t>
            </a:r>
            <a:r>
              <a:rPr lang="ja-JP" altLang="en-US" dirty="0" smtClean="0"/>
              <a:t>は</a:t>
            </a:r>
            <a:r>
              <a:rPr lang="en-US" altLang="ja-JP" dirty="0" smtClean="0"/>
              <a:t/>
            </a:r>
            <a:br>
              <a:rPr lang="en-US" altLang="ja-JP" dirty="0" smtClean="0"/>
            </a:br>
            <a:r>
              <a:rPr lang="ja-JP" altLang="en-US" dirty="0" smtClean="0"/>
              <a:t>どう</a:t>
            </a:r>
            <a:r>
              <a:rPr lang="ja-JP" altLang="en-US" dirty="0" smtClean="0"/>
              <a:t>だろうか。</a:t>
            </a:r>
            <a:br>
              <a:rPr lang="ja-JP" altLang="en-US" dirty="0" smtClean="0"/>
            </a:br>
            <a:endParaRPr kumimoji="1" lang="ja-JP"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大腿骨頸部へのストレスに対して</a:t>
            </a:r>
            <a:endParaRPr kumimoji="1" lang="ja-JP" altLang="en-US" dirty="0"/>
          </a:p>
        </p:txBody>
      </p:sp>
      <p:pic>
        <p:nvPicPr>
          <p:cNvPr id="6" name="コンテンツ プレースホルダ 5" descr="brby.jpg"/>
          <p:cNvPicPr>
            <a:picLocks noGrp="1" noChangeAspect="1"/>
          </p:cNvPicPr>
          <p:nvPr>
            <p:ph sz="half" idx="1"/>
          </p:nvPr>
        </p:nvPicPr>
        <p:blipFill>
          <a:blip r:embed="rId2"/>
          <a:stretch>
            <a:fillRect/>
          </a:stretch>
        </p:blipFill>
        <p:spPr>
          <a:xfrm>
            <a:off x="285720" y="1138204"/>
            <a:ext cx="4286280" cy="5573858"/>
          </a:xfrm>
        </p:spPr>
      </p:pic>
      <p:sp>
        <p:nvSpPr>
          <p:cNvPr id="5" name="コンテンツ プレースホルダ 4"/>
          <p:cNvSpPr>
            <a:spLocks noGrp="1"/>
          </p:cNvSpPr>
          <p:nvPr>
            <p:ph sz="half" idx="2"/>
          </p:nvPr>
        </p:nvSpPr>
        <p:spPr>
          <a:xfrm>
            <a:off x="4648200" y="1142984"/>
            <a:ext cx="4495800" cy="5715016"/>
          </a:xfrm>
        </p:spPr>
        <p:txBody>
          <a:bodyPr>
            <a:normAutofit/>
          </a:bodyPr>
          <a:lstStyle/>
          <a:p>
            <a:r>
              <a:rPr lang="ja-JP" altLang="en-US" dirty="0" smtClean="0"/>
              <a:t>大腿骨頭基部の骨折を防ぐために、大腿骨上端は、独特の構造を呈する。</a:t>
            </a:r>
            <a:endParaRPr lang="en-US" altLang="ja-JP" dirty="0" smtClean="0"/>
          </a:p>
          <a:p>
            <a:r>
              <a:rPr kumimoji="1" lang="ja-JP" altLang="en-US" dirty="0" smtClean="0"/>
              <a:t>海綿骨の層が力線に一致して</a:t>
            </a:r>
            <a:r>
              <a:rPr kumimoji="1" lang="en-US" altLang="ja-JP" dirty="0" smtClean="0"/>
              <a:t>2</a:t>
            </a:r>
            <a:r>
              <a:rPr kumimoji="1" lang="ja-JP" altLang="en-US" dirty="0" smtClean="0"/>
              <a:t>系統の骨梁として配列されている。</a:t>
            </a:r>
            <a:endParaRPr kumimoji="1" lang="en-US" altLang="ja-JP" dirty="0" smtClean="0"/>
          </a:p>
          <a:p>
            <a:r>
              <a:rPr lang="ja-JP" altLang="en-US" dirty="0" smtClean="0"/>
              <a:t>骨盤</a:t>
            </a:r>
            <a:r>
              <a:rPr lang="ja-JP" altLang="en-US" dirty="0" smtClean="0"/>
              <a:t>も大腿骨に対応し、体重を上手く分散できるような骨梁となっている。</a:t>
            </a:r>
            <a:endParaRPr kumimoji="1" lang="en-US" altLang="ja-JP" dirty="0" smtClean="0"/>
          </a:p>
          <a:p>
            <a:endParaRPr lang="en-US" altLang="ja-JP" dirty="0" smtClean="0"/>
          </a:p>
          <a:p>
            <a:pPr>
              <a:buNone/>
            </a:pPr>
            <a:r>
              <a:rPr kumimoji="1" lang="ja-JP" altLang="en-US" dirty="0" smtClean="0"/>
              <a:t>　　　　①弓状束骨梁</a:t>
            </a:r>
            <a:endParaRPr kumimoji="1" lang="en-US" altLang="ja-JP" dirty="0" smtClean="0"/>
          </a:p>
          <a:p>
            <a:pPr>
              <a:buNone/>
            </a:pPr>
            <a:r>
              <a:rPr lang="ja-JP" altLang="en-US" dirty="0" smtClean="0"/>
              <a:t>　　　　②支持束骨梁</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大腿骨頸部へのストレスに対して</a:t>
            </a:r>
            <a:endParaRPr kumimoji="1" lang="ja-JP" altLang="en-US" dirty="0"/>
          </a:p>
        </p:txBody>
      </p:sp>
      <p:sp>
        <p:nvSpPr>
          <p:cNvPr id="5" name="コンテンツ プレースホルダ 4"/>
          <p:cNvSpPr>
            <a:spLocks noGrp="1"/>
          </p:cNvSpPr>
          <p:nvPr>
            <p:ph sz="half" idx="2"/>
          </p:nvPr>
        </p:nvSpPr>
        <p:spPr>
          <a:xfrm>
            <a:off x="4648200" y="1600200"/>
            <a:ext cx="4038600" cy="4972072"/>
          </a:xfrm>
        </p:spPr>
        <p:txBody>
          <a:bodyPr>
            <a:normAutofit/>
          </a:bodyPr>
          <a:lstStyle/>
          <a:p>
            <a:r>
              <a:rPr kumimoji="1" lang="ja-JP" altLang="en-US" dirty="0" smtClean="0"/>
              <a:t>ＣＵＬＭＡＮＮのテスト</a:t>
            </a:r>
            <a:endParaRPr kumimoji="1" lang="en-US" altLang="ja-JP" dirty="0" smtClean="0"/>
          </a:p>
          <a:p>
            <a:r>
              <a:rPr lang="ja-JP" altLang="en-US" dirty="0" smtClean="0"/>
              <a:t>棒</a:t>
            </a:r>
            <a:r>
              <a:rPr lang="ja-JP" altLang="en-US" dirty="0" smtClean="0"/>
              <a:t>に負荷をかけ、曲げる。剪断力に一致した弓状束骨梁に相当する斜めの群と、凹面にあり圧縮力に一致する支持束骨梁の相当する重要な群を</a:t>
            </a:r>
            <a:r>
              <a:rPr lang="ja-JP" altLang="en-US" dirty="0" smtClean="0"/>
              <a:t>実験的</a:t>
            </a:r>
            <a:r>
              <a:rPr lang="ja-JP" altLang="en-US" dirty="0" smtClean="0"/>
              <a:t>に示した。</a:t>
            </a:r>
            <a:endParaRPr kumimoji="1" lang="ja-JP" altLang="en-US" dirty="0"/>
          </a:p>
        </p:txBody>
      </p:sp>
      <p:pic>
        <p:nvPicPr>
          <p:cNvPr id="8" name="コンテンツ プレースホルダ 7" descr="sdfv.jpg"/>
          <p:cNvPicPr>
            <a:picLocks noGrp="1" noChangeAspect="1"/>
          </p:cNvPicPr>
          <p:nvPr>
            <p:ph sz="half" idx="1"/>
          </p:nvPr>
        </p:nvPicPr>
        <p:blipFill>
          <a:blip r:embed="rId2"/>
          <a:stretch>
            <a:fillRect/>
          </a:stretch>
        </p:blipFill>
        <p:spPr>
          <a:xfrm>
            <a:off x="857224" y="1093687"/>
            <a:ext cx="3143271" cy="5712137"/>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股関節の靭帯（前面）</a:t>
            </a:r>
            <a:endParaRPr kumimoji="1" lang="ja-JP" altLang="en-US" dirty="0"/>
          </a:p>
        </p:txBody>
      </p:sp>
      <p:pic>
        <p:nvPicPr>
          <p:cNvPr id="5" name="コンテンツ プレースホルダ 4" descr="tvan.jpg"/>
          <p:cNvPicPr>
            <a:picLocks noGrp="1" noChangeAspect="1"/>
          </p:cNvPicPr>
          <p:nvPr>
            <p:ph sz="half" idx="1"/>
          </p:nvPr>
        </p:nvPicPr>
        <p:blipFill>
          <a:blip r:embed="rId2"/>
          <a:stretch>
            <a:fillRect/>
          </a:stretch>
        </p:blipFill>
        <p:spPr>
          <a:xfrm>
            <a:off x="0" y="1214422"/>
            <a:ext cx="4572000" cy="3823138"/>
          </a:xfrm>
        </p:spPr>
      </p:pic>
      <p:sp>
        <p:nvSpPr>
          <p:cNvPr id="4" name="コンテンツ プレースホルダ 3"/>
          <p:cNvSpPr>
            <a:spLocks noGrp="1"/>
          </p:cNvSpPr>
          <p:nvPr>
            <p:ph sz="half" idx="2"/>
          </p:nvPr>
        </p:nvSpPr>
        <p:spPr/>
        <p:txBody>
          <a:bodyPr>
            <a:normAutofit lnSpcReduction="10000"/>
          </a:bodyPr>
          <a:lstStyle/>
          <a:p>
            <a:r>
              <a:rPr kumimoji="1" lang="ja-JP" altLang="en-US" dirty="0" smtClean="0"/>
              <a:t>腸骨大腿靭帯</a:t>
            </a:r>
            <a:endParaRPr kumimoji="1" lang="en-US" altLang="ja-JP" dirty="0" smtClean="0"/>
          </a:p>
          <a:p>
            <a:pPr>
              <a:buNone/>
            </a:pPr>
            <a:r>
              <a:rPr kumimoji="1" lang="ja-JP" altLang="en-US" dirty="0" smtClean="0"/>
              <a:t>　　下前腸骨棘の下部</a:t>
            </a:r>
            <a:endParaRPr kumimoji="1" lang="en-US" altLang="ja-JP" dirty="0" smtClean="0"/>
          </a:p>
          <a:p>
            <a:pPr>
              <a:buNone/>
            </a:pPr>
            <a:r>
              <a:rPr lang="ja-JP" altLang="en-US" dirty="0" smtClean="0"/>
              <a:t>　　　　　　　↓</a:t>
            </a:r>
            <a:endParaRPr kumimoji="1" lang="en-US" altLang="ja-JP" dirty="0" smtClean="0"/>
          </a:p>
          <a:p>
            <a:pPr>
              <a:buNone/>
            </a:pPr>
            <a:r>
              <a:rPr kumimoji="1" lang="ja-JP" altLang="en-US" dirty="0" smtClean="0"/>
              <a:t>　　転子間線の全長</a:t>
            </a:r>
            <a:endParaRPr kumimoji="1" lang="en-US" altLang="ja-JP" dirty="0" smtClean="0"/>
          </a:p>
          <a:p>
            <a:pPr>
              <a:buNone/>
            </a:pPr>
            <a:endParaRPr kumimoji="1" lang="en-US" altLang="ja-JP" dirty="0" smtClean="0"/>
          </a:p>
          <a:p>
            <a:r>
              <a:rPr lang="ja-JP" altLang="en-US" dirty="0" smtClean="0"/>
              <a:t>恥骨大腿靭帯</a:t>
            </a:r>
            <a:endParaRPr lang="en-US" altLang="ja-JP" dirty="0" smtClean="0"/>
          </a:p>
          <a:p>
            <a:pPr>
              <a:buNone/>
            </a:pPr>
            <a:r>
              <a:rPr kumimoji="1" lang="ja-JP" altLang="en-US" dirty="0" smtClean="0"/>
              <a:t>　　腸恥隆起の前面内側</a:t>
            </a:r>
            <a:endParaRPr kumimoji="1" lang="en-US" altLang="ja-JP" dirty="0" smtClean="0"/>
          </a:p>
          <a:p>
            <a:pPr>
              <a:buNone/>
            </a:pPr>
            <a:r>
              <a:rPr lang="ja-JP" altLang="en-US" dirty="0" smtClean="0"/>
              <a:t>　　　　　　　↓</a:t>
            </a:r>
            <a:endParaRPr lang="en-US" altLang="ja-JP" dirty="0" smtClean="0"/>
          </a:p>
          <a:p>
            <a:pPr>
              <a:buNone/>
            </a:pPr>
            <a:r>
              <a:rPr kumimoji="1" lang="ja-JP" altLang="en-US" dirty="0" smtClean="0"/>
              <a:t>　　転子</a:t>
            </a:r>
            <a:r>
              <a:rPr lang="ja-JP" altLang="en-US" dirty="0" smtClean="0"/>
              <a:t>窩の前面外側</a:t>
            </a:r>
            <a:endParaRPr kumimoji="1" lang="ja-JP" altLang="en-US" dirty="0"/>
          </a:p>
        </p:txBody>
      </p:sp>
      <p:pic>
        <p:nvPicPr>
          <p:cNvPr id="1026" name="Picture 2" descr="C:\Users\masashi\Pictures\herth.jpg"/>
          <p:cNvPicPr>
            <a:picLocks noChangeAspect="1" noChangeArrowheads="1"/>
          </p:cNvPicPr>
          <p:nvPr/>
        </p:nvPicPr>
        <p:blipFill>
          <a:blip r:embed="rId3"/>
          <a:srcRect/>
          <a:stretch>
            <a:fillRect/>
          </a:stretch>
        </p:blipFill>
        <p:spPr bwMode="auto">
          <a:xfrm>
            <a:off x="2143108" y="4275795"/>
            <a:ext cx="2491069" cy="2582205"/>
          </a:xfrm>
          <a:prstGeom prst="rect">
            <a:avLst/>
          </a:prstGeom>
          <a:noFill/>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股関節の靭帯（後面）</a:t>
            </a:r>
            <a:endParaRPr kumimoji="1" lang="ja-JP" altLang="en-US" dirty="0"/>
          </a:p>
        </p:txBody>
      </p:sp>
      <p:sp>
        <p:nvSpPr>
          <p:cNvPr id="4" name="コンテンツ プレースホルダ 3"/>
          <p:cNvSpPr>
            <a:spLocks noGrp="1"/>
          </p:cNvSpPr>
          <p:nvPr>
            <p:ph sz="half" idx="2"/>
          </p:nvPr>
        </p:nvSpPr>
        <p:spPr>
          <a:xfrm>
            <a:off x="4648200" y="1600200"/>
            <a:ext cx="4495800" cy="4525963"/>
          </a:xfrm>
        </p:spPr>
        <p:txBody>
          <a:bodyPr>
            <a:normAutofit/>
          </a:bodyPr>
          <a:lstStyle/>
          <a:p>
            <a:r>
              <a:rPr lang="ja-JP" altLang="en-US" dirty="0" smtClean="0"/>
              <a:t>坐骨</a:t>
            </a:r>
            <a:r>
              <a:rPr kumimoji="1" lang="ja-JP" altLang="en-US" dirty="0" smtClean="0"/>
              <a:t>大腿靭帯</a:t>
            </a:r>
            <a:endParaRPr kumimoji="1" lang="en-US" altLang="ja-JP" dirty="0" smtClean="0"/>
          </a:p>
          <a:p>
            <a:pPr>
              <a:buNone/>
            </a:pPr>
            <a:r>
              <a:rPr kumimoji="1" lang="ja-JP" altLang="en-US" dirty="0" smtClean="0"/>
              <a:t>　　寛骨臼縁、寛骨臼唇後面</a:t>
            </a:r>
            <a:endParaRPr kumimoji="1" lang="en-US" altLang="ja-JP" dirty="0" smtClean="0"/>
          </a:p>
          <a:p>
            <a:pPr>
              <a:buNone/>
            </a:pPr>
            <a:r>
              <a:rPr lang="ja-JP" altLang="en-US" dirty="0" smtClean="0"/>
              <a:t>　　　　　　　↓</a:t>
            </a:r>
            <a:endParaRPr kumimoji="1" lang="en-US" altLang="ja-JP" dirty="0" smtClean="0"/>
          </a:p>
          <a:p>
            <a:pPr>
              <a:buNone/>
            </a:pPr>
            <a:r>
              <a:rPr kumimoji="1" lang="ja-JP" altLang="en-US" dirty="0" smtClean="0"/>
              <a:t>　　大転子内側</a:t>
            </a:r>
            <a:endParaRPr kumimoji="1" lang="en-US" altLang="ja-JP" dirty="0" smtClean="0"/>
          </a:p>
          <a:p>
            <a:pPr>
              <a:buNone/>
            </a:pPr>
            <a:endParaRPr kumimoji="1" lang="en-US" altLang="ja-JP" dirty="0" smtClean="0"/>
          </a:p>
          <a:p>
            <a:endParaRPr kumimoji="1" lang="ja-JP" altLang="en-US" dirty="0"/>
          </a:p>
        </p:txBody>
      </p:sp>
      <p:pic>
        <p:nvPicPr>
          <p:cNvPr id="7" name="コンテンツ プレースホルダ 6" descr="poipi.jpg"/>
          <p:cNvPicPr>
            <a:picLocks noGrp="1" noChangeAspect="1"/>
          </p:cNvPicPr>
          <p:nvPr>
            <p:ph sz="half" idx="1"/>
          </p:nvPr>
        </p:nvPicPr>
        <p:blipFill>
          <a:blip r:embed="rId2"/>
          <a:stretch>
            <a:fillRect/>
          </a:stretch>
        </p:blipFill>
        <p:spPr>
          <a:xfrm>
            <a:off x="749684" y="1071547"/>
            <a:ext cx="3965192" cy="4000528"/>
          </a:xfrm>
        </p:spPr>
      </p:pic>
      <p:pic>
        <p:nvPicPr>
          <p:cNvPr id="2050" name="Picture 2" descr="C:\Users\masashi\Pictures\wthb.jpg"/>
          <p:cNvPicPr>
            <a:picLocks noChangeAspect="1" noChangeArrowheads="1"/>
          </p:cNvPicPr>
          <p:nvPr/>
        </p:nvPicPr>
        <p:blipFill>
          <a:blip r:embed="rId3"/>
          <a:srcRect/>
          <a:stretch>
            <a:fillRect/>
          </a:stretch>
        </p:blipFill>
        <p:spPr bwMode="auto">
          <a:xfrm>
            <a:off x="0" y="4143380"/>
            <a:ext cx="2874303" cy="271462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特徴</a:t>
            </a:r>
            <a:endParaRPr kumimoji="1" lang="ja-JP" altLang="en-US" dirty="0"/>
          </a:p>
        </p:txBody>
      </p:sp>
      <p:pic>
        <p:nvPicPr>
          <p:cNvPr id="4" name="コンテンツ プレースホルダ 5" descr="大腿骨前面.jpg"/>
          <p:cNvPicPr>
            <a:picLocks noGrp="1" noChangeAspect="1"/>
          </p:cNvPicPr>
          <p:nvPr>
            <p:ph idx="1"/>
          </p:nvPr>
        </p:nvPicPr>
        <p:blipFill>
          <a:blip r:embed="rId2"/>
          <a:stretch>
            <a:fillRect/>
          </a:stretch>
        </p:blipFill>
        <p:spPr>
          <a:xfrm>
            <a:off x="3643306" y="1177261"/>
            <a:ext cx="2071702" cy="5680739"/>
          </a:xfrm>
        </p:spPr>
      </p:pic>
      <p:sp>
        <p:nvSpPr>
          <p:cNvPr id="5" name="正方形/長方形 4"/>
          <p:cNvSpPr/>
          <p:nvPr/>
        </p:nvSpPr>
        <p:spPr>
          <a:xfrm>
            <a:off x="6143636" y="1214422"/>
            <a:ext cx="2143140"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rPr>
              <a:t>前捻角</a:t>
            </a:r>
            <a:endParaRPr kumimoji="1" lang="ja-JP" altLang="en-US" sz="3600" b="1" dirty="0">
              <a:solidFill>
                <a:schemeClr val="tx1"/>
              </a:solidFill>
            </a:endParaRPr>
          </a:p>
        </p:txBody>
      </p:sp>
      <p:sp>
        <p:nvSpPr>
          <p:cNvPr id="6" name="正方形/長方形 5"/>
          <p:cNvSpPr/>
          <p:nvPr/>
        </p:nvSpPr>
        <p:spPr>
          <a:xfrm>
            <a:off x="857224" y="2214554"/>
            <a:ext cx="2143140"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600" b="1" dirty="0" smtClean="0">
                <a:solidFill>
                  <a:schemeClr val="tx1"/>
                </a:solidFill>
              </a:rPr>
              <a:t>頸体</a:t>
            </a:r>
            <a:r>
              <a:rPr kumimoji="1" lang="ja-JP" altLang="en-US" sz="3600" b="1" dirty="0" smtClean="0">
                <a:solidFill>
                  <a:schemeClr val="tx1"/>
                </a:solidFill>
              </a:rPr>
              <a:t>角</a:t>
            </a:r>
            <a:endParaRPr kumimoji="1" lang="ja-JP" altLang="en-US" sz="3600" b="1" dirty="0">
              <a:solidFill>
                <a:schemeClr val="tx1"/>
              </a:solidFill>
            </a:endParaRPr>
          </a:p>
        </p:txBody>
      </p:sp>
      <p:sp>
        <p:nvSpPr>
          <p:cNvPr id="7" name="正方形/長方形 6"/>
          <p:cNvSpPr/>
          <p:nvPr/>
        </p:nvSpPr>
        <p:spPr>
          <a:xfrm>
            <a:off x="6286512" y="4500570"/>
            <a:ext cx="2143140" cy="78581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3600" b="1" dirty="0" smtClean="0">
                <a:solidFill>
                  <a:schemeClr val="tx1"/>
                </a:solidFill>
              </a:rPr>
              <a:t>前捻</a:t>
            </a:r>
            <a:endParaRPr kumimoji="1" lang="ja-JP" altLang="en-US" sz="3600" b="1" dirty="0">
              <a:solidFill>
                <a:schemeClr val="tx1"/>
              </a:solidFill>
            </a:endParaRPr>
          </a:p>
        </p:txBody>
      </p:sp>
      <p:cxnSp>
        <p:nvCxnSpPr>
          <p:cNvPr id="11" name="直線矢印コネクタ 10"/>
          <p:cNvCxnSpPr>
            <a:stCxn id="5" idx="1"/>
          </p:cNvCxnSpPr>
          <p:nvPr/>
        </p:nvCxnSpPr>
        <p:spPr>
          <a:xfrm rot="10800000">
            <a:off x="4572000" y="1500175"/>
            <a:ext cx="1571636" cy="107157"/>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6" idx="3"/>
          </p:cNvCxnSpPr>
          <p:nvPr/>
        </p:nvCxnSpPr>
        <p:spPr>
          <a:xfrm flipV="1">
            <a:off x="3000364" y="1857364"/>
            <a:ext cx="1285884" cy="750099"/>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線矢印コネクタ 19"/>
          <p:cNvCxnSpPr>
            <a:stCxn id="7" idx="1"/>
          </p:cNvCxnSpPr>
          <p:nvPr/>
        </p:nvCxnSpPr>
        <p:spPr>
          <a:xfrm rot="10800000">
            <a:off x="4500562" y="4000505"/>
            <a:ext cx="1785950" cy="892975"/>
          </a:xfrm>
          <a:prstGeom prst="straightConnector1">
            <a:avLst/>
          </a:prstGeom>
          <a:ln w="635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頸体角</a:t>
            </a:r>
            <a:endParaRPr kumimoji="1" lang="ja-JP" altLang="en-US" dirty="0"/>
          </a:p>
        </p:txBody>
      </p:sp>
      <p:pic>
        <p:nvPicPr>
          <p:cNvPr id="4" name="コンテンツ プレースホルダ 5" descr="大腿骨前面.jpg"/>
          <p:cNvPicPr>
            <a:picLocks noGrp="1" noChangeAspect="1"/>
          </p:cNvPicPr>
          <p:nvPr>
            <p:ph idx="1"/>
          </p:nvPr>
        </p:nvPicPr>
        <p:blipFill>
          <a:blip r:embed="rId2"/>
          <a:stretch>
            <a:fillRect/>
          </a:stretch>
        </p:blipFill>
        <p:spPr>
          <a:xfrm>
            <a:off x="428596" y="1428736"/>
            <a:ext cx="1928826" cy="5288964"/>
          </a:xfrm>
        </p:spPr>
      </p:pic>
      <p:pic>
        <p:nvPicPr>
          <p:cNvPr id="1026" name="Picture 2" descr="C:\Users\masashi\Pictures\リハビリ\o,ik.jpg"/>
          <p:cNvPicPr>
            <a:picLocks noChangeAspect="1" noChangeArrowheads="1"/>
          </p:cNvPicPr>
          <p:nvPr/>
        </p:nvPicPr>
        <p:blipFill>
          <a:blip r:embed="rId3"/>
          <a:srcRect/>
          <a:stretch>
            <a:fillRect/>
          </a:stretch>
        </p:blipFill>
        <p:spPr bwMode="auto">
          <a:xfrm>
            <a:off x="2928926" y="1428736"/>
            <a:ext cx="5429288" cy="4793728"/>
          </a:xfrm>
          <a:prstGeom prst="rect">
            <a:avLst/>
          </a:prstGeom>
          <a:noFill/>
        </p:spPr>
      </p:pic>
      <p:cxnSp>
        <p:nvCxnSpPr>
          <p:cNvPr id="12" name="直線コネクタ 11"/>
          <p:cNvCxnSpPr/>
          <p:nvPr/>
        </p:nvCxnSpPr>
        <p:spPr>
          <a:xfrm rot="16200000" flipH="1">
            <a:off x="-821569" y="3893347"/>
            <a:ext cx="4000528" cy="642942"/>
          </a:xfrm>
          <a:prstGeom prst="line">
            <a:avLst/>
          </a:prstGeom>
          <a:ln w="76200" cmpd="sng">
            <a:solidFill>
              <a:srgbClr val="FF0000"/>
            </a:solidFill>
            <a:headEnd w="lg" len="lg"/>
            <a:tailEnd w="lg" len="lg"/>
          </a:ln>
        </p:spPr>
        <p:style>
          <a:lnRef idx="1">
            <a:schemeClr val="accent1"/>
          </a:lnRef>
          <a:fillRef idx="0">
            <a:schemeClr val="accent1"/>
          </a:fillRef>
          <a:effectRef idx="0">
            <a:schemeClr val="accent1"/>
          </a:effectRef>
          <a:fontRef idx="minor">
            <a:schemeClr val="tx1"/>
          </a:fontRef>
        </p:style>
      </p:cxnSp>
      <p:cxnSp>
        <p:nvCxnSpPr>
          <p:cNvPr id="16" name="直線コネクタ 15"/>
          <p:cNvCxnSpPr/>
          <p:nvPr/>
        </p:nvCxnSpPr>
        <p:spPr>
          <a:xfrm flipV="1">
            <a:off x="857224" y="1571612"/>
            <a:ext cx="704856" cy="652466"/>
          </a:xfrm>
          <a:prstGeom prst="line">
            <a:avLst/>
          </a:prstGeom>
          <a:ln w="76200" cmpd="sng">
            <a:solidFill>
              <a:srgbClr val="FF0000"/>
            </a:solidFill>
            <a:headEnd w="lg" len="lg"/>
            <a:tailEnd w="lg" len="lg"/>
          </a:ln>
        </p:spPr>
        <p:style>
          <a:lnRef idx="1">
            <a:schemeClr val="accent1"/>
          </a:lnRef>
          <a:fillRef idx="0">
            <a:schemeClr val="accent1"/>
          </a:fillRef>
          <a:effectRef idx="0">
            <a:schemeClr val="accent1"/>
          </a:effectRef>
          <a:fontRef idx="minor">
            <a:schemeClr val="tx1"/>
          </a:fontRef>
        </p:style>
      </p:cxnSp>
      <p:cxnSp>
        <p:nvCxnSpPr>
          <p:cNvPr id="20" name="直線コネクタ 19"/>
          <p:cNvCxnSpPr/>
          <p:nvPr/>
        </p:nvCxnSpPr>
        <p:spPr>
          <a:xfrm rot="5400000">
            <a:off x="3786182" y="3714752"/>
            <a:ext cx="1071570" cy="928694"/>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線コネクタ 21"/>
          <p:cNvCxnSpPr/>
          <p:nvPr/>
        </p:nvCxnSpPr>
        <p:spPr>
          <a:xfrm rot="16200000" flipH="1">
            <a:off x="3178959" y="5322107"/>
            <a:ext cx="1428760" cy="714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前捻角</a:t>
            </a:r>
            <a:endParaRPr kumimoji="1" lang="ja-JP" altLang="en-US" dirty="0"/>
          </a:p>
        </p:txBody>
      </p:sp>
      <p:pic>
        <p:nvPicPr>
          <p:cNvPr id="4" name="コンテンツ プレースホルダ 5" descr="大腿骨前面.jpg"/>
          <p:cNvPicPr>
            <a:picLocks noGrp="1" noChangeAspect="1"/>
          </p:cNvPicPr>
          <p:nvPr>
            <p:ph idx="1"/>
          </p:nvPr>
        </p:nvPicPr>
        <p:blipFill>
          <a:blip r:embed="rId2"/>
          <a:stretch>
            <a:fillRect/>
          </a:stretch>
        </p:blipFill>
        <p:spPr>
          <a:xfrm>
            <a:off x="428596" y="1428736"/>
            <a:ext cx="1928826" cy="5288964"/>
          </a:xfrm>
        </p:spPr>
      </p:pic>
      <p:pic>
        <p:nvPicPr>
          <p:cNvPr id="2050" name="Picture 2" descr="C:\Users\masashi\Pictures\リハビリ\oi.jpg"/>
          <p:cNvPicPr>
            <a:picLocks noChangeAspect="1" noChangeArrowheads="1"/>
          </p:cNvPicPr>
          <p:nvPr/>
        </p:nvPicPr>
        <p:blipFill>
          <a:blip r:embed="rId3"/>
          <a:srcRect/>
          <a:stretch>
            <a:fillRect/>
          </a:stretch>
        </p:blipFill>
        <p:spPr bwMode="auto">
          <a:xfrm>
            <a:off x="2357422" y="2071678"/>
            <a:ext cx="6786578" cy="3665553"/>
          </a:xfrm>
          <a:prstGeom prst="rect">
            <a:avLst/>
          </a:prstGeom>
          <a:noFill/>
        </p:spPr>
      </p:pic>
      <p:cxnSp>
        <p:nvCxnSpPr>
          <p:cNvPr id="13" name="直線コネクタ 12"/>
          <p:cNvCxnSpPr/>
          <p:nvPr/>
        </p:nvCxnSpPr>
        <p:spPr>
          <a:xfrm flipV="1">
            <a:off x="1071538" y="6215082"/>
            <a:ext cx="928694" cy="7143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a:off x="2500298" y="3071810"/>
            <a:ext cx="4000528" cy="1928826"/>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a:off x="2500298" y="3071810"/>
            <a:ext cx="3786214" cy="1588"/>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p:nvCxnSpPr>
        <p:spPr>
          <a:xfrm flipV="1">
            <a:off x="785786" y="1643050"/>
            <a:ext cx="928694" cy="214314"/>
          </a:xfrm>
          <a:prstGeom prst="line">
            <a:avLst/>
          </a:prstGeom>
          <a:ln w="635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関節面の関係</a:t>
            </a:r>
            <a:endParaRPr kumimoji="1" lang="ja-JP" altLang="en-US" dirty="0"/>
          </a:p>
        </p:txBody>
      </p:sp>
      <p:sp>
        <p:nvSpPr>
          <p:cNvPr id="3" name="コンテンツ プレースホルダ 2"/>
          <p:cNvSpPr>
            <a:spLocks noGrp="1"/>
          </p:cNvSpPr>
          <p:nvPr>
            <p:ph idx="1"/>
          </p:nvPr>
        </p:nvSpPr>
        <p:spPr/>
        <p:txBody>
          <a:bodyPr/>
          <a:lstStyle/>
          <a:p>
            <a:endParaRPr kumimoji="1" lang="ja-JP" altLang="en-US" dirty="0"/>
          </a:p>
        </p:txBody>
      </p:sp>
      <p:pic>
        <p:nvPicPr>
          <p:cNvPr id="3074" name="Picture 2" descr="C:\Users\masashi\Pictures\1.jpg"/>
          <p:cNvPicPr>
            <a:picLocks noChangeAspect="1" noChangeArrowheads="1"/>
          </p:cNvPicPr>
          <p:nvPr/>
        </p:nvPicPr>
        <p:blipFill>
          <a:blip r:embed="rId2"/>
          <a:srcRect/>
          <a:stretch>
            <a:fillRect/>
          </a:stretch>
        </p:blipFill>
        <p:spPr bwMode="auto">
          <a:xfrm>
            <a:off x="214282" y="1214422"/>
            <a:ext cx="2214578" cy="5374403"/>
          </a:xfrm>
          <a:prstGeom prst="rect">
            <a:avLst/>
          </a:prstGeom>
          <a:noFill/>
        </p:spPr>
      </p:pic>
      <p:pic>
        <p:nvPicPr>
          <p:cNvPr id="3075" name="Picture 3" descr="C:\Users\masashi\Pictures\2.jpg"/>
          <p:cNvPicPr>
            <a:picLocks noChangeAspect="1" noChangeArrowheads="1"/>
          </p:cNvPicPr>
          <p:nvPr/>
        </p:nvPicPr>
        <p:blipFill>
          <a:blip r:embed="rId3"/>
          <a:srcRect/>
          <a:stretch>
            <a:fillRect/>
          </a:stretch>
        </p:blipFill>
        <p:spPr bwMode="auto">
          <a:xfrm>
            <a:off x="2357422" y="2143116"/>
            <a:ext cx="3147868" cy="3929090"/>
          </a:xfrm>
          <a:prstGeom prst="rect">
            <a:avLst/>
          </a:prstGeom>
          <a:noFill/>
        </p:spPr>
      </p:pic>
      <p:pic>
        <p:nvPicPr>
          <p:cNvPr id="3076" name="Picture 4" descr="C:\Users\masashi\Pictures\4.jpg"/>
          <p:cNvPicPr>
            <a:picLocks noChangeAspect="1" noChangeArrowheads="1"/>
          </p:cNvPicPr>
          <p:nvPr/>
        </p:nvPicPr>
        <p:blipFill>
          <a:blip r:embed="rId4"/>
          <a:srcRect/>
          <a:stretch>
            <a:fillRect/>
          </a:stretch>
        </p:blipFill>
        <p:spPr bwMode="auto">
          <a:xfrm>
            <a:off x="6072198" y="2143115"/>
            <a:ext cx="3071802" cy="4071967"/>
          </a:xfrm>
          <a:prstGeom prst="rect">
            <a:avLst/>
          </a:prstGeom>
          <a:noFill/>
        </p:spPr>
      </p:pic>
      <p:sp>
        <p:nvSpPr>
          <p:cNvPr id="7" name="右矢印 6"/>
          <p:cNvSpPr/>
          <p:nvPr/>
        </p:nvSpPr>
        <p:spPr>
          <a:xfrm>
            <a:off x="5214942" y="3714752"/>
            <a:ext cx="1428760" cy="285752"/>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5286380" y="2643182"/>
            <a:ext cx="1214446" cy="10715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dirty="0" smtClean="0">
                <a:solidFill>
                  <a:schemeClr val="tx1"/>
                </a:solidFill>
              </a:rPr>
              <a:t>屈曲約</a:t>
            </a:r>
            <a:r>
              <a:rPr kumimoji="1" lang="en-US" altLang="ja-JP" sz="1600" dirty="0" smtClean="0">
                <a:solidFill>
                  <a:schemeClr val="tx1"/>
                </a:solidFill>
              </a:rPr>
              <a:t>90</a:t>
            </a:r>
            <a:r>
              <a:rPr kumimoji="1" lang="ja-JP" altLang="en-US" sz="1600" dirty="0" smtClean="0">
                <a:solidFill>
                  <a:schemeClr val="tx1"/>
                </a:solidFill>
              </a:rPr>
              <a:t>度</a:t>
            </a:r>
            <a:endParaRPr kumimoji="1" lang="en-US" altLang="ja-JP" sz="1600" dirty="0" smtClean="0">
              <a:solidFill>
                <a:schemeClr val="tx1"/>
              </a:solidFill>
            </a:endParaRPr>
          </a:p>
          <a:p>
            <a:pPr algn="ctr"/>
            <a:r>
              <a:rPr lang="ja-JP" altLang="en-US" sz="1600" dirty="0" smtClean="0">
                <a:solidFill>
                  <a:schemeClr val="tx1"/>
                </a:solidFill>
              </a:rPr>
              <a:t>軽度外転</a:t>
            </a:r>
            <a:endParaRPr lang="en-US" altLang="ja-JP" sz="1600" dirty="0" smtClean="0">
              <a:solidFill>
                <a:schemeClr val="tx1"/>
              </a:solidFill>
            </a:endParaRPr>
          </a:p>
          <a:p>
            <a:pPr algn="ctr"/>
            <a:r>
              <a:rPr kumimoji="1" lang="ja-JP" altLang="en-US" sz="1600" dirty="0" smtClean="0">
                <a:solidFill>
                  <a:schemeClr val="tx1"/>
                </a:solidFill>
              </a:rPr>
              <a:t>軽度外旋</a:t>
            </a:r>
            <a:endParaRPr kumimoji="1" lang="ja-JP" altLang="en-US" sz="16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関節面の関係</a:t>
            </a:r>
            <a:endParaRPr kumimoji="1" lang="ja-JP" altLang="en-US" dirty="0"/>
          </a:p>
        </p:txBody>
      </p:sp>
      <p:pic>
        <p:nvPicPr>
          <p:cNvPr id="4" name="コンテンツ プレースホルダ 3" descr="6.jpg"/>
          <p:cNvPicPr>
            <a:picLocks noGrp="1" noChangeAspect="1"/>
          </p:cNvPicPr>
          <p:nvPr>
            <p:ph sz="half" idx="1"/>
          </p:nvPr>
        </p:nvPicPr>
        <p:blipFill>
          <a:blip r:embed="rId2"/>
          <a:stretch>
            <a:fillRect/>
          </a:stretch>
        </p:blipFill>
        <p:spPr>
          <a:xfrm>
            <a:off x="357158" y="1785926"/>
            <a:ext cx="4065950" cy="4349234"/>
          </a:xfrm>
        </p:spPr>
      </p:pic>
      <p:sp>
        <p:nvSpPr>
          <p:cNvPr id="6" name="コンテンツ プレースホルダ 5"/>
          <p:cNvSpPr>
            <a:spLocks noGrp="1"/>
          </p:cNvSpPr>
          <p:nvPr>
            <p:ph sz="half" idx="2"/>
          </p:nvPr>
        </p:nvSpPr>
        <p:spPr/>
        <p:txBody>
          <a:bodyPr/>
          <a:lstStyle/>
          <a:p>
            <a:r>
              <a:rPr kumimoji="1" lang="en-US" altLang="ja-JP" dirty="0" smtClean="0"/>
              <a:t>4</a:t>
            </a:r>
            <a:r>
              <a:rPr kumimoji="1" lang="ja-JP" altLang="en-US" dirty="0" smtClean="0"/>
              <a:t>足歩行から</a:t>
            </a:r>
            <a:r>
              <a:rPr kumimoji="1" lang="en-US" altLang="ja-JP" dirty="0" smtClean="0"/>
              <a:t>2</a:t>
            </a:r>
            <a:r>
              <a:rPr kumimoji="1" lang="ja-JP" altLang="en-US" dirty="0" smtClean="0"/>
              <a:t>足歩行に移行したために股関節の不適合が生じた。</a:t>
            </a:r>
            <a:endParaRPr kumimoji="1" lang="en-US" altLang="ja-JP" dirty="0" smtClean="0"/>
          </a:p>
          <a:p>
            <a:endParaRPr lang="en-US" altLang="ja-JP" dirty="0" smtClean="0"/>
          </a:p>
          <a:p>
            <a:r>
              <a:rPr kumimoji="1" lang="ja-JP" altLang="en-US" dirty="0" smtClean="0"/>
              <a:t>関節面の適合性を犠牲にし、</a:t>
            </a:r>
            <a:r>
              <a:rPr lang="en-US" altLang="ja-JP" dirty="0" smtClean="0"/>
              <a:t>2</a:t>
            </a:r>
            <a:r>
              <a:rPr kumimoji="1" lang="ja-JP" altLang="en-US" dirty="0" smtClean="0"/>
              <a:t>足歩行の有利性を獲得した。</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股関節の本質</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可動性</a:t>
            </a:r>
            <a:endParaRPr lang="en-US" altLang="ja-JP" dirty="0" smtClean="0"/>
          </a:p>
          <a:p>
            <a:r>
              <a:rPr lang="ja-JP" altLang="en-US" dirty="0" smtClean="0"/>
              <a:t>安定性</a:t>
            </a:r>
            <a:endParaRPr kumimoji="1" lang="en-US" altLang="ja-JP" dirty="0" smtClean="0"/>
          </a:p>
          <a:p>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TotalTime>
  <Words>813</Words>
  <Application>Microsoft Office PowerPoint</Application>
  <PresentationFormat>画面に合わせる (4:3)</PresentationFormat>
  <Paragraphs>116</Paragraphs>
  <Slides>35</Slides>
  <Notes>3</Notes>
  <HiddenSlides>0</HiddenSlides>
  <MMClips>0</MMClips>
  <ScaleCrop>false</ScaleCrop>
  <HeadingPairs>
    <vt:vector size="4" baseType="variant">
      <vt:variant>
        <vt:lpstr>テーマ</vt:lpstr>
      </vt:variant>
      <vt:variant>
        <vt:i4>1</vt:i4>
      </vt:variant>
      <vt:variant>
        <vt:lpstr>スライド タイトル</vt:lpstr>
      </vt:variant>
      <vt:variant>
        <vt:i4>35</vt:i4>
      </vt:variant>
    </vt:vector>
  </HeadingPairs>
  <TitlesOfParts>
    <vt:vector size="36" baseType="lpstr">
      <vt:lpstr>Office テーマ</vt:lpstr>
      <vt:lpstr>股関節 ～大腿骨を中心に～</vt:lpstr>
      <vt:lpstr>確認</vt:lpstr>
      <vt:lpstr>全体像</vt:lpstr>
      <vt:lpstr>特徴</vt:lpstr>
      <vt:lpstr>頸体角</vt:lpstr>
      <vt:lpstr>前捻角</vt:lpstr>
      <vt:lpstr>関節面の関係</vt:lpstr>
      <vt:lpstr>関節面の関係</vt:lpstr>
      <vt:lpstr>股関節の本質</vt:lpstr>
      <vt:lpstr>機能解剖</vt:lpstr>
      <vt:lpstr>大腿骨の機能解剖</vt:lpstr>
      <vt:lpstr>大腿骨の機能解剖</vt:lpstr>
      <vt:lpstr>なぜ大腿骨頭が大腿骨幹から 張り出すのか</vt:lpstr>
      <vt:lpstr>なぜ大腿骨頭が大腿骨幹から 張り出すのか</vt:lpstr>
      <vt:lpstr>なぜ大腿骨頭が大腿骨幹から 張り出すのか</vt:lpstr>
      <vt:lpstr>なぜ大腿骨頭が大腿骨幹から 張り出すのか</vt:lpstr>
      <vt:lpstr>大腿骨の機能解剖</vt:lpstr>
      <vt:lpstr>大腿骨体はなぜ前捻するのか</vt:lpstr>
      <vt:lpstr>大腿骨体はなぜ前捻するのか</vt:lpstr>
      <vt:lpstr>大腿骨体はなぜ前捻するのか</vt:lpstr>
      <vt:lpstr>大腿骨体はなぜ前捻するのか</vt:lpstr>
      <vt:lpstr>大腿骨の機能解剖</vt:lpstr>
      <vt:lpstr>前捻角はなぜ存在するのか</vt:lpstr>
      <vt:lpstr>前捻角はなぜ存在するのか</vt:lpstr>
      <vt:lpstr>前捻角はなぜ存在するのか</vt:lpstr>
      <vt:lpstr>前捻角はなぜ存在するのか</vt:lpstr>
      <vt:lpstr>大腿骨の機能解剖</vt:lpstr>
      <vt:lpstr>頸体角はなぜ存在するのか</vt:lpstr>
      <vt:lpstr>頸体角はなぜ存在するのか</vt:lpstr>
      <vt:lpstr>まとめ</vt:lpstr>
      <vt:lpstr>骨だけ見たら、 いかに運動性を有利にしているかわかる。 では、安定性に関しては どうだろうか。 </vt:lpstr>
      <vt:lpstr>大腿骨頸部へのストレスに対して</vt:lpstr>
      <vt:lpstr>大腿骨頸部へのストレスに対して</vt:lpstr>
      <vt:lpstr>股関節の靭帯（前面）</vt:lpstr>
      <vt:lpstr>股関節の靭帯（後面）</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股関節</dc:title>
  <dc:creator>masashi</dc:creator>
  <cp:lastModifiedBy>masashi</cp:lastModifiedBy>
  <cp:revision>43</cp:revision>
  <dcterms:created xsi:type="dcterms:W3CDTF">2009-07-03T12:13:27Z</dcterms:created>
  <dcterms:modified xsi:type="dcterms:W3CDTF">2009-07-08T14:51:31Z</dcterms:modified>
</cp:coreProperties>
</file>