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95" r:id="rId3"/>
    <p:sldId id="272" r:id="rId4"/>
    <p:sldId id="288" r:id="rId5"/>
    <p:sldId id="262" r:id="rId6"/>
    <p:sldId id="279" r:id="rId7"/>
    <p:sldId id="273" r:id="rId8"/>
    <p:sldId id="257" r:id="rId9"/>
    <p:sldId id="268" r:id="rId10"/>
    <p:sldId id="276" r:id="rId11"/>
    <p:sldId id="274" r:id="rId12"/>
    <p:sldId id="275" r:id="rId13"/>
    <p:sldId id="267" r:id="rId14"/>
    <p:sldId id="266" r:id="rId15"/>
    <p:sldId id="265" r:id="rId16"/>
    <p:sldId id="293" r:id="rId17"/>
    <p:sldId id="294" r:id="rId18"/>
    <p:sldId id="264" r:id="rId19"/>
    <p:sldId id="285" r:id="rId20"/>
    <p:sldId id="289" r:id="rId21"/>
    <p:sldId id="286" r:id="rId22"/>
    <p:sldId id="263" r:id="rId23"/>
    <p:sldId id="290" r:id="rId24"/>
    <p:sldId id="261" r:id="rId25"/>
    <p:sldId id="260" r:id="rId26"/>
    <p:sldId id="280" r:id="rId27"/>
    <p:sldId id="292" r:id="rId28"/>
    <p:sldId id="282" r:id="rId29"/>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086" autoAdjust="0"/>
    <p:restoredTop sz="94706" autoAdjust="0"/>
  </p:normalViewPr>
  <p:slideViewPr>
    <p:cSldViewPr>
      <p:cViewPr varScale="1">
        <p:scale>
          <a:sx n="88" d="100"/>
          <a:sy n="88" d="100"/>
        </p:scale>
        <p:origin x="-480" y="-96"/>
      </p:cViewPr>
      <p:guideLst>
        <p:guide orient="horz" pos="2160"/>
        <p:guide pos="2880"/>
      </p:guideLst>
    </p:cSldViewPr>
  </p:slideViewPr>
  <p:outlineViewPr>
    <p:cViewPr>
      <p:scale>
        <a:sx n="33" d="100"/>
        <a:sy n="33" d="100"/>
      </p:scale>
      <p:origin x="12" y="721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DE201E-6E75-4A39-8606-295FFF049444}" type="datetimeFigureOut">
              <a:rPr kumimoji="1" lang="ja-JP" altLang="en-US" smtClean="0"/>
              <a:pPr/>
              <a:t>2009/6/28</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05883A-F714-413A-AA54-33478D22FB31}"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半関節とは</a:t>
            </a:r>
            <a:r>
              <a:rPr kumimoji="1" lang="ja-JP" altLang="en-US" dirty="0" err="1" smtClean="0"/>
              <a:t>、、、</a:t>
            </a:r>
            <a:r>
              <a:rPr kumimoji="1" lang="ja-JP" altLang="en-US" dirty="0" smtClean="0"/>
              <a:t>可動性のごく小さい関節。強靭な靭帯と丈夫な関節包、及び多くの場合平滑でない関節面を持つ。</a:t>
            </a:r>
            <a:endParaRPr kumimoji="1" lang="ja-JP" altLang="en-US" dirty="0"/>
          </a:p>
        </p:txBody>
      </p:sp>
      <p:sp>
        <p:nvSpPr>
          <p:cNvPr id="4" name="スライド番号プレースホルダ 3"/>
          <p:cNvSpPr>
            <a:spLocks noGrp="1"/>
          </p:cNvSpPr>
          <p:nvPr>
            <p:ph type="sldNum" sz="quarter" idx="10"/>
          </p:nvPr>
        </p:nvSpPr>
        <p:spPr/>
        <p:txBody>
          <a:bodyPr/>
          <a:lstStyle/>
          <a:p>
            <a:fld id="{6A05883A-F714-413A-AA54-33478D22FB31}" type="slidenum">
              <a:rPr kumimoji="1" lang="ja-JP" altLang="en-US" smtClean="0"/>
              <a:pPr/>
              <a:t>8</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6A05883A-F714-413A-AA54-33478D22FB31}" type="slidenum">
              <a:rPr kumimoji="1" lang="ja-JP" altLang="en-US" smtClean="0"/>
              <a:pPr/>
              <a:t>9</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6A05883A-F714-413A-AA54-33478D22FB31}" type="slidenum">
              <a:rPr kumimoji="1" lang="ja-JP" altLang="en-US" smtClean="0"/>
              <a:pPr/>
              <a:t>10</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6A05883A-F714-413A-AA54-33478D22FB31}" type="slidenum">
              <a:rPr kumimoji="1" lang="ja-JP" altLang="en-US" smtClean="0"/>
              <a:pPr/>
              <a:t>22</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仙腸関節の関節面は垂直に近い。</a:t>
            </a:r>
            <a:endParaRPr kumimoji="1" lang="en-US" altLang="ja-JP" dirty="0" smtClean="0"/>
          </a:p>
          <a:p>
            <a:r>
              <a:rPr lang="ja-JP" altLang="en-US" dirty="0" smtClean="0"/>
              <a:t>⇒</a:t>
            </a:r>
            <a:r>
              <a:rPr kumimoji="1" lang="ja-JP" altLang="en-US" dirty="0" smtClean="0"/>
              <a:t>大きな力がかかった時には滑りによる損傷を受けやすい。</a:t>
            </a:r>
            <a:endParaRPr kumimoji="1" lang="en-US" altLang="ja-JP" dirty="0" smtClean="0"/>
          </a:p>
          <a:p>
            <a:r>
              <a:rPr kumimoji="1" lang="ja-JP" altLang="en-US" dirty="0" smtClean="0"/>
              <a:t>⇒安定性を高める戦略</a:t>
            </a:r>
            <a:endParaRPr kumimoji="1" lang="en-US" altLang="ja-JP" dirty="0" smtClean="0"/>
          </a:p>
          <a:p>
            <a:r>
              <a:rPr kumimoji="1" lang="ja-JP" altLang="en-US" dirty="0" smtClean="0"/>
              <a:t>⇒仙腸関節の前屈運動</a:t>
            </a:r>
            <a:endParaRPr kumimoji="1" lang="en-US" altLang="ja-JP" dirty="0" smtClean="0"/>
          </a:p>
          <a:p>
            <a:r>
              <a:rPr lang="ja-JP" altLang="en-US" dirty="0" smtClean="0"/>
              <a:t>⇒</a:t>
            </a:r>
            <a:r>
              <a:rPr kumimoji="1" lang="ja-JP" altLang="en-US" dirty="0" smtClean="0"/>
              <a:t>関節面間の圧迫と摩擦力が上昇し、安定性向上</a:t>
            </a:r>
            <a:endParaRPr kumimoji="1" lang="en-US" altLang="ja-JP" dirty="0" smtClean="0"/>
          </a:p>
          <a:p>
            <a:r>
              <a:rPr lang="ja-JP" altLang="en-US" dirty="0" smtClean="0"/>
              <a:t>⇒</a:t>
            </a:r>
            <a:r>
              <a:rPr kumimoji="1" lang="ja-JP" altLang="en-US" dirty="0" smtClean="0"/>
              <a:t>仙腸関節の安定した肢位は完全前屈位</a:t>
            </a:r>
            <a:endParaRPr kumimoji="1" lang="en-US" altLang="ja-JP" dirty="0" smtClean="0"/>
          </a:p>
          <a:p>
            <a:r>
              <a:rPr kumimoji="1" lang="ja-JP" altLang="en-US" dirty="0" smtClean="0"/>
              <a:t>⇒前屈トルクを生む力が仙腸関節を安定化させる。</a:t>
            </a:r>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6A05883A-F714-413A-AA54-33478D22FB31}" type="slidenum">
              <a:rPr kumimoji="1" lang="ja-JP" altLang="en-US" smtClean="0"/>
              <a:pPr/>
              <a:t>23</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1AC30E03-E236-4082-9278-15E97E08B2D3}" type="datetimeFigureOut">
              <a:rPr kumimoji="1" lang="ja-JP" altLang="en-US" smtClean="0"/>
              <a:pPr/>
              <a:t>2009/6/28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FA23777-8EB9-4433-AA14-E4C3C7CD2C44}"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1AC30E03-E236-4082-9278-15E97E08B2D3}" type="datetimeFigureOut">
              <a:rPr kumimoji="1" lang="ja-JP" altLang="en-US" smtClean="0"/>
              <a:pPr/>
              <a:t>2009/6/28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FA23777-8EB9-4433-AA14-E4C3C7CD2C44}"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1AC30E03-E236-4082-9278-15E97E08B2D3}" type="datetimeFigureOut">
              <a:rPr kumimoji="1" lang="ja-JP" altLang="en-US" smtClean="0"/>
              <a:pPr/>
              <a:t>2009/6/28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FA23777-8EB9-4433-AA14-E4C3C7CD2C44}"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1AC30E03-E236-4082-9278-15E97E08B2D3}" type="datetimeFigureOut">
              <a:rPr kumimoji="1" lang="ja-JP" altLang="en-US" smtClean="0"/>
              <a:pPr/>
              <a:t>2009/6/28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FA23777-8EB9-4433-AA14-E4C3C7CD2C44}"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1AC30E03-E236-4082-9278-15E97E08B2D3}" type="datetimeFigureOut">
              <a:rPr kumimoji="1" lang="ja-JP" altLang="en-US" smtClean="0"/>
              <a:pPr/>
              <a:t>2009/6/28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FA23777-8EB9-4433-AA14-E4C3C7CD2C44}"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1AC30E03-E236-4082-9278-15E97E08B2D3}" type="datetimeFigureOut">
              <a:rPr kumimoji="1" lang="ja-JP" altLang="en-US" smtClean="0"/>
              <a:pPr/>
              <a:t>2009/6/28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FA23777-8EB9-4433-AA14-E4C3C7CD2C44}"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1AC30E03-E236-4082-9278-15E97E08B2D3}" type="datetimeFigureOut">
              <a:rPr kumimoji="1" lang="ja-JP" altLang="en-US" smtClean="0"/>
              <a:pPr/>
              <a:t>2009/6/28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CFA23777-8EB9-4433-AA14-E4C3C7CD2C44}"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1AC30E03-E236-4082-9278-15E97E08B2D3}" type="datetimeFigureOut">
              <a:rPr kumimoji="1" lang="ja-JP" altLang="en-US" smtClean="0"/>
              <a:pPr/>
              <a:t>2009/6/28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CFA23777-8EB9-4433-AA14-E4C3C7CD2C44}"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1AC30E03-E236-4082-9278-15E97E08B2D3}" type="datetimeFigureOut">
              <a:rPr kumimoji="1" lang="ja-JP" altLang="en-US" smtClean="0"/>
              <a:pPr/>
              <a:t>2009/6/28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CFA23777-8EB9-4433-AA14-E4C3C7CD2C44}"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1AC30E03-E236-4082-9278-15E97E08B2D3}" type="datetimeFigureOut">
              <a:rPr kumimoji="1" lang="ja-JP" altLang="en-US" smtClean="0"/>
              <a:pPr/>
              <a:t>2009/6/28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FA23777-8EB9-4433-AA14-E4C3C7CD2C44}"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1AC30E03-E236-4082-9278-15E97E08B2D3}" type="datetimeFigureOut">
              <a:rPr kumimoji="1" lang="ja-JP" altLang="en-US" smtClean="0"/>
              <a:pPr/>
              <a:t>2009/6/28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FA23777-8EB9-4433-AA14-E4C3C7CD2C44}"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C30E03-E236-4082-9278-15E97E08B2D3}" type="datetimeFigureOut">
              <a:rPr kumimoji="1" lang="ja-JP" altLang="en-US" smtClean="0"/>
              <a:pPr/>
              <a:t>2009/6/28</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A23777-8EB9-4433-AA14-E4C3C7CD2C44}"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 Id="rId5" Type="http://schemas.openxmlformats.org/officeDocument/2006/relationships/image" Target="../media/image7.jpeg"/><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仙腸関節</a:t>
            </a:r>
            <a:endParaRPr kumimoji="1" lang="ja-JP" altLang="en-US" dirty="0"/>
          </a:p>
        </p:txBody>
      </p:sp>
      <p:sp>
        <p:nvSpPr>
          <p:cNvPr id="3" name="サブタイトル 2"/>
          <p:cNvSpPr>
            <a:spLocks noGrp="1"/>
          </p:cNvSpPr>
          <p:nvPr>
            <p:ph type="subTitle" idx="1"/>
          </p:nvPr>
        </p:nvSpPr>
        <p:spPr/>
        <p:txBody>
          <a:bodyPr/>
          <a:lstStyle/>
          <a:p>
            <a:endParaRPr kumimoji="1" lang="ja-JP"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仙腸関節　機能解剖</a:t>
            </a:r>
            <a:endParaRPr kumimoji="1" lang="ja-JP" altLang="en-US" dirty="0"/>
          </a:p>
        </p:txBody>
      </p:sp>
      <p:sp>
        <p:nvSpPr>
          <p:cNvPr id="5" name="コンテンツ プレースホルダ 4"/>
          <p:cNvSpPr>
            <a:spLocks noGrp="1"/>
          </p:cNvSpPr>
          <p:nvPr>
            <p:ph idx="1"/>
          </p:nvPr>
        </p:nvSpPr>
        <p:spPr>
          <a:xfrm>
            <a:off x="0" y="1600200"/>
            <a:ext cx="9144000" cy="5257800"/>
          </a:xfrm>
        </p:spPr>
        <p:txBody>
          <a:bodyPr>
            <a:normAutofit fontScale="70000" lnSpcReduction="20000"/>
          </a:bodyPr>
          <a:lstStyle/>
          <a:p>
            <a:r>
              <a:rPr kumimoji="1" lang="ja-JP" altLang="en-US" dirty="0" smtClean="0"/>
              <a:t>関節面：</a:t>
            </a:r>
            <a:r>
              <a:rPr kumimoji="1" lang="en-US" altLang="ja-JP" dirty="0" smtClean="0"/>
              <a:t>L</a:t>
            </a:r>
            <a:r>
              <a:rPr kumimoji="1" lang="ja-JP" altLang="en-US" dirty="0" smtClean="0"/>
              <a:t>字型</a:t>
            </a:r>
            <a:r>
              <a:rPr lang="ja-JP" altLang="en-US" dirty="0" smtClean="0"/>
              <a:t> </a:t>
            </a:r>
            <a:r>
              <a:rPr lang="en-US" altLang="ja-JP" dirty="0" smtClean="0"/>
              <a:t>or </a:t>
            </a:r>
            <a:r>
              <a:rPr kumimoji="1" lang="ja-JP" altLang="en-US" dirty="0" smtClean="0"/>
              <a:t>長楕円形</a:t>
            </a:r>
            <a:endParaRPr kumimoji="1" lang="en-US" altLang="ja-JP" dirty="0" smtClean="0"/>
          </a:p>
          <a:p>
            <a:pPr>
              <a:buNone/>
            </a:pPr>
            <a:endParaRPr lang="en-US" altLang="ja-JP" dirty="0" smtClean="0"/>
          </a:p>
          <a:p>
            <a:r>
              <a:rPr lang="ja-JP" altLang="en-US" dirty="0" smtClean="0"/>
              <a:t>（</a:t>
            </a:r>
            <a:r>
              <a:rPr lang="en-US" altLang="ja-JP" dirty="0" smtClean="0"/>
              <a:t>A</a:t>
            </a:r>
            <a:r>
              <a:rPr lang="ja-JP" altLang="en-US" dirty="0" smtClean="0"/>
              <a:t>）　</a:t>
            </a:r>
            <a:r>
              <a:rPr lang="en-US" altLang="ja-JP" dirty="0" smtClean="0"/>
              <a:t>L</a:t>
            </a:r>
            <a:r>
              <a:rPr lang="ja-JP" altLang="en-US" dirty="0" smtClean="0"/>
              <a:t>字型（</a:t>
            </a:r>
            <a:r>
              <a:rPr lang="en-US" altLang="ja-JP" dirty="0" smtClean="0"/>
              <a:t>dynamic type</a:t>
            </a:r>
            <a:r>
              <a:rPr lang="ja-JP" altLang="en-US" dirty="0" smtClean="0"/>
              <a:t>）</a:t>
            </a:r>
            <a:endParaRPr lang="en-US" altLang="ja-JP" dirty="0" smtClean="0"/>
          </a:p>
          <a:p>
            <a:pPr>
              <a:buNone/>
            </a:pPr>
            <a:r>
              <a:rPr lang="ja-JP" altLang="en-US" dirty="0" smtClean="0"/>
              <a:t>　　　　　⇒脊柱の彎曲</a:t>
            </a:r>
            <a:r>
              <a:rPr lang="ja-JP" altLang="en-US" dirty="0" smtClean="0"/>
              <a:t>が</a:t>
            </a:r>
            <a:r>
              <a:rPr lang="ja-JP" altLang="en-US" dirty="0" smtClean="0"/>
              <a:t>著明</a:t>
            </a:r>
            <a:endParaRPr lang="en-US" altLang="ja-JP" dirty="0" smtClean="0"/>
          </a:p>
          <a:p>
            <a:pPr>
              <a:buNone/>
            </a:pPr>
            <a:r>
              <a:rPr lang="ja-JP" altLang="en-US" dirty="0" smtClean="0"/>
              <a:t>　　　　　⇒</a:t>
            </a:r>
            <a:r>
              <a:rPr lang="ja-JP" altLang="en-US" dirty="0" smtClean="0"/>
              <a:t>仙骨は水平に位置し、仙骨関節面は大きく彎曲</a:t>
            </a:r>
            <a:r>
              <a:rPr lang="ja-JP" altLang="en-US" dirty="0" smtClean="0"/>
              <a:t>しそ</a:t>
            </a:r>
            <a:r>
              <a:rPr lang="ja-JP" altLang="en-US" dirty="0" smtClean="0"/>
              <a:t>の</a:t>
            </a:r>
            <a:r>
              <a:rPr lang="ja-JP" altLang="en-US" dirty="0" smtClean="0"/>
              <a:t>凹</a:t>
            </a:r>
            <a:r>
              <a:rPr lang="ja-JP" altLang="en-US" dirty="0" smtClean="0"/>
              <a:t>み</a:t>
            </a:r>
            <a:r>
              <a:rPr lang="ja-JP" altLang="en-US" dirty="0" smtClean="0"/>
              <a:t>が</a:t>
            </a:r>
            <a:r>
              <a:rPr lang="ja-JP" altLang="en-US" dirty="0" smtClean="0"/>
              <a:t>深い</a:t>
            </a:r>
            <a:r>
              <a:rPr lang="ja-JP" altLang="en-US" dirty="0" smtClean="0"/>
              <a:t>。</a:t>
            </a:r>
            <a:endParaRPr lang="en-US" altLang="ja-JP" dirty="0" smtClean="0"/>
          </a:p>
          <a:p>
            <a:pPr>
              <a:buNone/>
            </a:pPr>
            <a:r>
              <a:rPr lang="ja-JP" altLang="en-US" dirty="0" smtClean="0"/>
              <a:t>　</a:t>
            </a:r>
            <a:r>
              <a:rPr lang="ja-JP" altLang="en-US" dirty="0" smtClean="0"/>
              <a:t>　　　　　  </a:t>
            </a:r>
            <a:r>
              <a:rPr lang="ja-JP" altLang="en-US" dirty="0" smtClean="0"/>
              <a:t>大きな</a:t>
            </a:r>
            <a:r>
              <a:rPr lang="ja-JP" altLang="en-US" dirty="0" smtClean="0"/>
              <a:t>可動性を有しており</a:t>
            </a:r>
            <a:r>
              <a:rPr lang="ja-JP" altLang="en-US" dirty="0" smtClean="0"/>
              <a:t>、</a:t>
            </a:r>
            <a:r>
              <a:rPr lang="en-US" altLang="ja-JP" dirty="0" smtClean="0"/>
              <a:t>2</a:t>
            </a:r>
            <a:r>
              <a:rPr lang="ja-JP" altLang="en-US" dirty="0" smtClean="0"/>
              <a:t>本足で歩くこと</a:t>
            </a:r>
            <a:r>
              <a:rPr lang="ja-JP" altLang="en-US" dirty="0" smtClean="0"/>
              <a:t>に適合</a:t>
            </a:r>
            <a:r>
              <a:rPr lang="ja-JP" altLang="en-US" dirty="0" smtClean="0"/>
              <a:t>している</a:t>
            </a:r>
            <a:r>
              <a:rPr lang="ja-JP" altLang="en-US" dirty="0" smtClean="0"/>
              <a:t>。</a:t>
            </a:r>
            <a:endParaRPr lang="en-US" altLang="ja-JP" dirty="0" smtClean="0"/>
          </a:p>
          <a:p>
            <a:pPr>
              <a:buNone/>
            </a:pPr>
            <a:endParaRPr lang="en-US" altLang="ja-JP" dirty="0" smtClean="0"/>
          </a:p>
          <a:p>
            <a:r>
              <a:rPr lang="ja-JP" altLang="en-US" dirty="0" smtClean="0"/>
              <a:t>（</a:t>
            </a:r>
            <a:r>
              <a:rPr lang="en-US" altLang="ja-JP" dirty="0" smtClean="0"/>
              <a:t>B</a:t>
            </a:r>
            <a:r>
              <a:rPr lang="ja-JP" altLang="en-US" dirty="0" smtClean="0"/>
              <a:t>）　長楕円形</a:t>
            </a:r>
            <a:r>
              <a:rPr lang="ja-JP" altLang="en-US" dirty="0" smtClean="0"/>
              <a:t>（</a:t>
            </a:r>
            <a:r>
              <a:rPr lang="en-US" altLang="ja-JP" dirty="0" smtClean="0"/>
              <a:t>static type</a:t>
            </a:r>
            <a:r>
              <a:rPr lang="ja-JP" altLang="en-US" dirty="0" smtClean="0"/>
              <a:t>）</a:t>
            </a:r>
            <a:endParaRPr lang="en-US" altLang="ja-JP" dirty="0" smtClean="0"/>
          </a:p>
          <a:p>
            <a:pPr>
              <a:buNone/>
            </a:pPr>
            <a:r>
              <a:rPr lang="ja-JP" altLang="en-US" dirty="0" smtClean="0"/>
              <a:t>　　　　　⇒脊柱の彎曲</a:t>
            </a:r>
            <a:r>
              <a:rPr lang="ja-JP" altLang="en-US" dirty="0" smtClean="0"/>
              <a:t>が</a:t>
            </a:r>
            <a:r>
              <a:rPr lang="ja-JP" altLang="en-US" dirty="0" smtClean="0"/>
              <a:t>不十分</a:t>
            </a:r>
            <a:endParaRPr lang="en-US" altLang="ja-JP" dirty="0" smtClean="0"/>
          </a:p>
          <a:p>
            <a:pPr>
              <a:buNone/>
            </a:pPr>
            <a:r>
              <a:rPr lang="ja-JP" altLang="en-US" dirty="0" smtClean="0"/>
              <a:t>　</a:t>
            </a:r>
            <a:r>
              <a:rPr lang="ja-JP" altLang="en-US" dirty="0" smtClean="0"/>
              <a:t>　　　　</a:t>
            </a:r>
            <a:r>
              <a:rPr lang="ja-JP" altLang="en-US" dirty="0" smtClean="0"/>
              <a:t>⇒</a:t>
            </a:r>
            <a:r>
              <a:rPr lang="ja-JP" altLang="en-US" dirty="0" smtClean="0"/>
              <a:t>仙骨は</a:t>
            </a:r>
            <a:r>
              <a:rPr lang="ja-JP" altLang="en-US" dirty="0" smtClean="0"/>
              <a:t>ほぼ垂直</a:t>
            </a:r>
            <a:r>
              <a:rPr lang="ja-JP" altLang="en-US" dirty="0" smtClean="0"/>
              <a:t>に位置し、仙骨関節面は垂直方向に延びて</a:t>
            </a:r>
            <a:r>
              <a:rPr lang="ja-JP" altLang="en-US" dirty="0" err="1" smtClean="0"/>
              <a:t>わず</a:t>
            </a:r>
            <a:endParaRPr lang="en-US" altLang="ja-JP" dirty="0" smtClean="0"/>
          </a:p>
          <a:p>
            <a:pPr>
              <a:buNone/>
            </a:pPr>
            <a:r>
              <a:rPr lang="ja-JP" altLang="en-US" dirty="0" smtClean="0"/>
              <a:t>　</a:t>
            </a:r>
            <a:r>
              <a:rPr lang="ja-JP" altLang="en-US" dirty="0" smtClean="0"/>
              <a:t>　　　　　  </a:t>
            </a:r>
            <a:r>
              <a:rPr lang="ja-JP" altLang="en-US" dirty="0" err="1" smtClean="0"/>
              <a:t>かな</a:t>
            </a:r>
            <a:r>
              <a:rPr lang="ja-JP" altLang="en-US" dirty="0" smtClean="0"/>
              <a:t>彎曲があるのみで、ほとんど</a:t>
            </a:r>
            <a:r>
              <a:rPr lang="ja-JP" altLang="en-US" dirty="0" smtClean="0"/>
              <a:t>平坦。可動性</a:t>
            </a:r>
            <a:r>
              <a:rPr lang="ja-JP" altLang="en-US" dirty="0" smtClean="0"/>
              <a:t>は乏しく、</a:t>
            </a:r>
            <a:r>
              <a:rPr lang="ja-JP" altLang="en-US" dirty="0" smtClean="0"/>
              <a:t>霊長類　　　</a:t>
            </a:r>
            <a:endParaRPr lang="en-US" altLang="ja-JP" dirty="0" smtClean="0"/>
          </a:p>
          <a:p>
            <a:pPr>
              <a:buNone/>
            </a:pPr>
            <a:r>
              <a:rPr lang="ja-JP" altLang="en-US" dirty="0" smtClean="0"/>
              <a:t>　</a:t>
            </a:r>
            <a:r>
              <a:rPr lang="ja-JP" altLang="en-US" dirty="0" smtClean="0"/>
              <a:t>　　　　　  </a:t>
            </a:r>
            <a:r>
              <a:rPr lang="ja-JP" altLang="en-US" dirty="0" smtClean="0"/>
              <a:t>の</a:t>
            </a:r>
            <a:r>
              <a:rPr lang="ja-JP" altLang="en-US" dirty="0" smtClean="0"/>
              <a:t>仙骨と非常に似ている。</a:t>
            </a:r>
            <a:endParaRPr lang="en-US" altLang="ja-JP" dirty="0" smtClean="0"/>
          </a:p>
          <a:p>
            <a:pPr>
              <a:buNone/>
            </a:pPr>
            <a:endParaRPr lang="en-US" altLang="ja-JP" dirty="0" smtClean="0"/>
          </a:p>
          <a:p>
            <a:endParaRPr kumimoji="1" lang="ja-JP"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仙腸関節　機能解剖</a:t>
            </a:r>
            <a:endParaRPr kumimoji="1" lang="ja-JP" altLang="en-US" dirty="0"/>
          </a:p>
        </p:txBody>
      </p:sp>
      <p:pic>
        <p:nvPicPr>
          <p:cNvPr id="6" name="コンテンツ プレースホルダ 5" descr="ty.jpg"/>
          <p:cNvPicPr>
            <a:picLocks noGrp="1" noChangeAspect="1"/>
          </p:cNvPicPr>
          <p:nvPr>
            <p:ph idx="1"/>
          </p:nvPr>
        </p:nvPicPr>
        <p:blipFill>
          <a:blip r:embed="rId2"/>
          <a:stretch>
            <a:fillRect/>
          </a:stretch>
        </p:blipFill>
        <p:spPr>
          <a:xfrm>
            <a:off x="1142976" y="1135659"/>
            <a:ext cx="6643734" cy="5722341"/>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仙腸関節　機能解剖</a:t>
            </a:r>
            <a:endParaRPr kumimoji="1" lang="ja-JP" altLang="en-US" dirty="0"/>
          </a:p>
        </p:txBody>
      </p:sp>
      <p:pic>
        <p:nvPicPr>
          <p:cNvPr id="8" name="コンテンツ プレースホルダ 7" descr="ty.jpg"/>
          <p:cNvPicPr>
            <a:picLocks noGrp="1" noChangeAspect="1"/>
          </p:cNvPicPr>
          <p:nvPr>
            <p:ph sz="half" idx="1"/>
          </p:nvPr>
        </p:nvPicPr>
        <p:blipFill>
          <a:blip r:embed="rId2"/>
          <a:stretch>
            <a:fillRect/>
          </a:stretch>
        </p:blipFill>
        <p:spPr>
          <a:xfrm>
            <a:off x="142844" y="1500174"/>
            <a:ext cx="5369402" cy="4857784"/>
          </a:xfrm>
        </p:spPr>
      </p:pic>
      <p:pic>
        <p:nvPicPr>
          <p:cNvPr id="1026" name="Picture 2" descr="C:\Users\masashi\Pictures\リハビリ\opim.jpg"/>
          <p:cNvPicPr>
            <a:picLocks noChangeAspect="1" noChangeArrowheads="1"/>
          </p:cNvPicPr>
          <p:nvPr/>
        </p:nvPicPr>
        <p:blipFill>
          <a:blip r:embed="rId3"/>
          <a:srcRect/>
          <a:stretch>
            <a:fillRect/>
          </a:stretch>
        </p:blipFill>
        <p:spPr bwMode="auto">
          <a:xfrm>
            <a:off x="5929322" y="1285860"/>
            <a:ext cx="2643206" cy="1947626"/>
          </a:xfrm>
          <a:prstGeom prst="rect">
            <a:avLst/>
          </a:prstGeom>
          <a:noFill/>
        </p:spPr>
      </p:pic>
      <p:pic>
        <p:nvPicPr>
          <p:cNvPr id="1027" name="Picture 3" descr="C:\Users\masashi\Pictures\リハビリ\iuhyn.jpg"/>
          <p:cNvPicPr>
            <a:picLocks noChangeAspect="1" noChangeArrowheads="1"/>
          </p:cNvPicPr>
          <p:nvPr/>
        </p:nvPicPr>
        <p:blipFill>
          <a:blip r:embed="rId4"/>
          <a:srcRect/>
          <a:stretch>
            <a:fillRect/>
          </a:stretch>
        </p:blipFill>
        <p:spPr bwMode="auto">
          <a:xfrm>
            <a:off x="6072198" y="3214686"/>
            <a:ext cx="2428892" cy="1755621"/>
          </a:xfrm>
          <a:prstGeom prst="rect">
            <a:avLst/>
          </a:prstGeom>
          <a:noFill/>
        </p:spPr>
      </p:pic>
      <p:pic>
        <p:nvPicPr>
          <p:cNvPr id="1028" name="Picture 4" descr="C:\Users\masashi\Pictures\リハビリ\uyh.jpg"/>
          <p:cNvPicPr>
            <a:picLocks noChangeAspect="1" noChangeArrowheads="1"/>
          </p:cNvPicPr>
          <p:nvPr/>
        </p:nvPicPr>
        <p:blipFill>
          <a:blip r:embed="rId5"/>
          <a:srcRect/>
          <a:stretch>
            <a:fillRect/>
          </a:stretch>
        </p:blipFill>
        <p:spPr bwMode="auto">
          <a:xfrm>
            <a:off x="5929322" y="5072074"/>
            <a:ext cx="2574405" cy="1643050"/>
          </a:xfrm>
          <a:prstGeom prst="rect">
            <a:avLst/>
          </a:prstGeom>
          <a:noFill/>
        </p:spPr>
      </p:pic>
      <p:cxnSp>
        <p:nvCxnSpPr>
          <p:cNvPr id="15" name="直線矢印コネクタ 14"/>
          <p:cNvCxnSpPr/>
          <p:nvPr/>
        </p:nvCxnSpPr>
        <p:spPr>
          <a:xfrm flipV="1">
            <a:off x="3786182" y="2143116"/>
            <a:ext cx="2143140" cy="857256"/>
          </a:xfrm>
          <a:prstGeom prst="straightConnector1">
            <a:avLst/>
          </a:prstGeom>
          <a:ln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p:nvPr/>
        </p:nvCxnSpPr>
        <p:spPr>
          <a:xfrm>
            <a:off x="3786182" y="3500438"/>
            <a:ext cx="2143140" cy="35719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p:nvPr/>
        </p:nvCxnSpPr>
        <p:spPr>
          <a:xfrm>
            <a:off x="3786182" y="3929066"/>
            <a:ext cx="2143139" cy="187166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仙腸関節　運動学</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関節面</a:t>
            </a:r>
            <a:r>
              <a:rPr lang="ja-JP" altLang="en-US" dirty="0" smtClean="0"/>
              <a:t>は</a:t>
            </a:r>
            <a:r>
              <a:rPr lang="ja-JP" altLang="en-US" dirty="0" smtClean="0"/>
              <a:t>不</a:t>
            </a:r>
            <a:r>
              <a:rPr lang="ja-JP" altLang="en-US" dirty="0" smtClean="0"/>
              <a:t>規則に適合。</a:t>
            </a:r>
            <a:endParaRPr lang="en-US" altLang="ja-JP" dirty="0" smtClean="0"/>
          </a:p>
          <a:p>
            <a:pPr>
              <a:buNone/>
            </a:pPr>
            <a:endParaRPr lang="en-US" altLang="ja-JP" dirty="0" smtClean="0"/>
          </a:p>
          <a:p>
            <a:r>
              <a:rPr kumimoji="1" lang="ja-JP" altLang="en-US" dirty="0" smtClean="0"/>
              <a:t>関節面の形態は長径が前上外方から後下内方へ傾斜し、尾側に移るにつれ捻じれる。</a:t>
            </a:r>
            <a:endParaRPr kumimoji="1" lang="en-US" altLang="ja-JP"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仙腸関節　運動学</a:t>
            </a:r>
            <a:endParaRPr kumimoji="1" lang="ja-JP" altLang="en-US" dirty="0"/>
          </a:p>
        </p:txBody>
      </p:sp>
      <p:pic>
        <p:nvPicPr>
          <p:cNvPr id="4" name="コンテンツ プレースホルダ 3" descr="16.jpg"/>
          <p:cNvPicPr>
            <a:picLocks noGrp="1" noChangeAspect="1"/>
          </p:cNvPicPr>
          <p:nvPr>
            <p:ph idx="1"/>
          </p:nvPr>
        </p:nvPicPr>
        <p:blipFill>
          <a:blip r:embed="rId2"/>
          <a:stretch>
            <a:fillRect/>
          </a:stretch>
        </p:blipFill>
        <p:spPr>
          <a:xfrm>
            <a:off x="1071538" y="1214422"/>
            <a:ext cx="6929486" cy="5643578"/>
          </a:xfr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仙腸関節　運動学</a:t>
            </a:r>
            <a:endParaRPr kumimoji="1" lang="ja-JP" altLang="en-US" dirty="0"/>
          </a:p>
        </p:txBody>
      </p:sp>
      <p:pic>
        <p:nvPicPr>
          <p:cNvPr id="4" name="コンテンツ プレースホルダ 3" descr="14-15.jpg"/>
          <p:cNvPicPr>
            <a:picLocks noGrp="1" noChangeAspect="1"/>
          </p:cNvPicPr>
          <p:nvPr>
            <p:ph idx="1"/>
          </p:nvPr>
        </p:nvPicPr>
        <p:blipFill>
          <a:blip r:embed="rId2"/>
          <a:stretch>
            <a:fillRect/>
          </a:stretch>
        </p:blipFill>
        <p:spPr>
          <a:xfrm>
            <a:off x="571472" y="1320660"/>
            <a:ext cx="7731810" cy="5537340"/>
          </a:xfr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仙腸関節　運動学</a:t>
            </a:r>
            <a:endParaRPr kumimoji="1" lang="ja-JP" altLang="en-US" dirty="0"/>
          </a:p>
        </p:txBody>
      </p:sp>
      <p:pic>
        <p:nvPicPr>
          <p:cNvPr id="7" name="コンテンツ プレースホルダ 6" descr="15.jpg"/>
          <p:cNvPicPr>
            <a:picLocks noGrp="1" noChangeAspect="1"/>
          </p:cNvPicPr>
          <p:nvPr>
            <p:ph sz="half" idx="1"/>
          </p:nvPr>
        </p:nvPicPr>
        <p:blipFill>
          <a:blip r:embed="rId2"/>
          <a:stretch>
            <a:fillRect/>
          </a:stretch>
        </p:blipFill>
        <p:spPr>
          <a:xfrm>
            <a:off x="0" y="1214422"/>
            <a:ext cx="4643438" cy="5201948"/>
          </a:xfrm>
        </p:spPr>
      </p:pic>
      <p:sp>
        <p:nvSpPr>
          <p:cNvPr id="6" name="コンテンツ プレースホルダ 5"/>
          <p:cNvSpPr>
            <a:spLocks noGrp="1"/>
          </p:cNvSpPr>
          <p:nvPr>
            <p:ph sz="half" idx="2"/>
          </p:nvPr>
        </p:nvSpPr>
        <p:spPr>
          <a:xfrm>
            <a:off x="4643438" y="1214422"/>
            <a:ext cx="4357718" cy="5643578"/>
          </a:xfrm>
        </p:spPr>
        <p:txBody>
          <a:bodyPr>
            <a:normAutofit/>
          </a:bodyPr>
          <a:lstStyle/>
          <a:p>
            <a:pPr>
              <a:buNone/>
            </a:pPr>
            <a:r>
              <a:rPr lang="en-US" altLang="ja-JP" dirty="0" smtClean="0"/>
              <a:t>【</a:t>
            </a:r>
            <a:r>
              <a:rPr lang="ja-JP" altLang="en-US" dirty="0" smtClean="0"/>
              <a:t>仙骨前屈</a:t>
            </a:r>
            <a:r>
              <a:rPr lang="en-US" altLang="ja-JP" dirty="0" smtClean="0"/>
              <a:t>】</a:t>
            </a:r>
            <a:endParaRPr lang="en-US" altLang="ja-JP" dirty="0" smtClean="0"/>
          </a:p>
          <a:p>
            <a:r>
              <a:rPr lang="ja-JP" altLang="en-US" dirty="0" smtClean="0"/>
              <a:t>骨盤上口の</a:t>
            </a:r>
            <a:r>
              <a:rPr lang="ja-JP" altLang="en-US" dirty="0" smtClean="0"/>
              <a:t>前後径</a:t>
            </a:r>
            <a:endParaRPr lang="en-US" altLang="ja-JP" dirty="0" smtClean="0"/>
          </a:p>
          <a:p>
            <a:pPr>
              <a:buNone/>
            </a:pPr>
            <a:r>
              <a:rPr lang="ja-JP" altLang="en-US" dirty="0" smtClean="0"/>
              <a:t>　　　⇒短縮</a:t>
            </a:r>
            <a:r>
              <a:rPr lang="ja-JP" altLang="en-US" dirty="0" smtClean="0"/>
              <a:t>（</a:t>
            </a:r>
            <a:r>
              <a:rPr lang="en-US" altLang="ja-JP" dirty="0" smtClean="0"/>
              <a:t>S2</a:t>
            </a:r>
            <a:r>
              <a:rPr lang="ja-JP" altLang="en-US" dirty="0" smtClean="0"/>
              <a:t>）　　</a:t>
            </a:r>
            <a:r>
              <a:rPr lang="en-US" altLang="ja-JP" dirty="0" smtClean="0"/>
              <a:t>  </a:t>
            </a:r>
          </a:p>
          <a:p>
            <a:r>
              <a:rPr lang="ja-JP" altLang="en-US" dirty="0" smtClean="0"/>
              <a:t>骨盤下口の</a:t>
            </a:r>
            <a:r>
              <a:rPr lang="ja-JP" altLang="en-US" dirty="0" smtClean="0"/>
              <a:t>前後径</a:t>
            </a:r>
            <a:endParaRPr lang="en-US" altLang="ja-JP" dirty="0" smtClean="0"/>
          </a:p>
          <a:p>
            <a:pPr>
              <a:buNone/>
            </a:pPr>
            <a:r>
              <a:rPr lang="ja-JP" altLang="en-US" dirty="0" smtClean="0"/>
              <a:t>　　　⇒延長</a:t>
            </a:r>
            <a:r>
              <a:rPr lang="ja-JP" altLang="en-US" dirty="0" smtClean="0"/>
              <a:t>（ｄ２）</a:t>
            </a:r>
            <a:endParaRPr lang="en-US" altLang="ja-JP" dirty="0" smtClean="0"/>
          </a:p>
          <a:p>
            <a:r>
              <a:rPr lang="ja-JP" altLang="en-US" dirty="0" smtClean="0"/>
              <a:t>腸骨の</a:t>
            </a:r>
            <a:r>
              <a:rPr lang="ja-JP" altLang="en-US" dirty="0" smtClean="0"/>
              <a:t>運動</a:t>
            </a:r>
            <a:endParaRPr lang="en-US" altLang="ja-JP" dirty="0" smtClean="0"/>
          </a:p>
          <a:p>
            <a:pPr>
              <a:buNone/>
            </a:pPr>
            <a:r>
              <a:rPr lang="ja-JP" altLang="en-US" dirty="0" smtClean="0"/>
              <a:t>　</a:t>
            </a:r>
            <a:r>
              <a:rPr lang="ja-JP" altLang="en-US" dirty="0" smtClean="0"/>
              <a:t>　　⇒上方</a:t>
            </a:r>
            <a:r>
              <a:rPr lang="ja-JP" altLang="en-US" dirty="0" smtClean="0"/>
              <a:t>移動・後方回旋</a:t>
            </a:r>
            <a:endParaRPr lang="en-US" altLang="ja-JP" dirty="0" smtClean="0"/>
          </a:p>
          <a:p>
            <a:r>
              <a:rPr lang="ja-JP" altLang="en-US" dirty="0" smtClean="0"/>
              <a:t>運動の</a:t>
            </a:r>
            <a:r>
              <a:rPr lang="ja-JP" altLang="en-US" dirty="0" smtClean="0"/>
              <a:t>制限</a:t>
            </a:r>
            <a:endParaRPr lang="en-US" altLang="ja-JP" dirty="0" smtClean="0"/>
          </a:p>
          <a:p>
            <a:pPr>
              <a:buNone/>
            </a:pPr>
            <a:r>
              <a:rPr lang="ja-JP" altLang="en-US" dirty="0" smtClean="0"/>
              <a:t>　　　⇒前仙</a:t>
            </a:r>
            <a:r>
              <a:rPr lang="ja-JP" altLang="en-US" dirty="0" smtClean="0"/>
              <a:t>腸</a:t>
            </a:r>
            <a:r>
              <a:rPr lang="ja-JP" altLang="en-US" dirty="0" smtClean="0"/>
              <a:t>関節</a:t>
            </a:r>
            <a:endParaRPr lang="en-US" altLang="ja-JP" dirty="0" smtClean="0"/>
          </a:p>
          <a:p>
            <a:pPr>
              <a:buNone/>
            </a:pPr>
            <a:r>
              <a:rPr lang="ja-JP" altLang="en-US" dirty="0" smtClean="0"/>
              <a:t>　</a:t>
            </a:r>
            <a:r>
              <a:rPr lang="ja-JP" altLang="en-US" dirty="0" smtClean="0"/>
              <a:t>　　　  仙棘靭帯</a:t>
            </a:r>
            <a:endParaRPr lang="en-US" altLang="ja-JP" dirty="0" smtClean="0"/>
          </a:p>
          <a:p>
            <a:pPr>
              <a:buNone/>
            </a:pPr>
            <a:r>
              <a:rPr lang="ja-JP" altLang="en-US" dirty="0" smtClean="0"/>
              <a:t>　</a:t>
            </a:r>
            <a:r>
              <a:rPr lang="ja-JP" altLang="en-US" dirty="0" smtClean="0"/>
              <a:t>　　　  仙</a:t>
            </a:r>
            <a:r>
              <a:rPr lang="ja-JP" altLang="en-US" dirty="0" smtClean="0"/>
              <a:t>結節靭帯 </a:t>
            </a:r>
            <a:endParaRPr lang="en-US" altLang="ja-JP" dirty="0" smtClean="0"/>
          </a:p>
          <a:p>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8" end="8"/>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6">
                                            <p:txEl>
                                              <p:pRg st="9" end="9"/>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仙腸関節　運動学</a:t>
            </a:r>
            <a:endParaRPr kumimoji="1" lang="ja-JP" altLang="en-US" dirty="0"/>
          </a:p>
        </p:txBody>
      </p:sp>
      <p:pic>
        <p:nvPicPr>
          <p:cNvPr id="7" name="コンテンツ プレースホルダ 6" descr="14.jpg"/>
          <p:cNvPicPr>
            <a:picLocks noGrp="1" noChangeAspect="1"/>
          </p:cNvPicPr>
          <p:nvPr>
            <p:ph sz="half" idx="1"/>
          </p:nvPr>
        </p:nvPicPr>
        <p:blipFill>
          <a:blip r:embed="rId2"/>
          <a:stretch>
            <a:fillRect/>
          </a:stretch>
        </p:blipFill>
        <p:spPr>
          <a:xfrm>
            <a:off x="214282" y="1142984"/>
            <a:ext cx="4500594" cy="5329905"/>
          </a:xfrm>
        </p:spPr>
      </p:pic>
      <p:sp>
        <p:nvSpPr>
          <p:cNvPr id="6" name="コンテンツ プレースホルダ 5"/>
          <p:cNvSpPr>
            <a:spLocks noGrp="1"/>
          </p:cNvSpPr>
          <p:nvPr>
            <p:ph sz="half" idx="2"/>
          </p:nvPr>
        </p:nvSpPr>
        <p:spPr>
          <a:xfrm>
            <a:off x="4648200" y="1214422"/>
            <a:ext cx="4352956" cy="5643578"/>
          </a:xfrm>
        </p:spPr>
        <p:txBody>
          <a:bodyPr>
            <a:normAutofit/>
          </a:bodyPr>
          <a:lstStyle/>
          <a:p>
            <a:pPr>
              <a:buNone/>
            </a:pPr>
            <a:r>
              <a:rPr lang="en-US" altLang="ja-JP" dirty="0" smtClean="0"/>
              <a:t>【</a:t>
            </a:r>
            <a:r>
              <a:rPr lang="ja-JP" altLang="en-US" dirty="0" smtClean="0"/>
              <a:t>仙骨後屈</a:t>
            </a:r>
            <a:r>
              <a:rPr lang="en-US" altLang="ja-JP" dirty="0" smtClean="0"/>
              <a:t>】</a:t>
            </a:r>
            <a:endParaRPr lang="en-US" altLang="ja-JP" dirty="0" smtClean="0"/>
          </a:p>
          <a:p>
            <a:r>
              <a:rPr lang="ja-JP" altLang="en-US" dirty="0" smtClean="0"/>
              <a:t>骨盤上口の</a:t>
            </a:r>
            <a:r>
              <a:rPr lang="ja-JP" altLang="en-US" dirty="0" smtClean="0"/>
              <a:t>前後径</a:t>
            </a:r>
            <a:endParaRPr lang="en-US" altLang="ja-JP" dirty="0" smtClean="0"/>
          </a:p>
          <a:p>
            <a:pPr>
              <a:buNone/>
            </a:pPr>
            <a:r>
              <a:rPr lang="ja-JP" altLang="en-US" dirty="0" smtClean="0"/>
              <a:t>　</a:t>
            </a:r>
            <a:r>
              <a:rPr lang="ja-JP" altLang="en-US" dirty="0" smtClean="0"/>
              <a:t>　　⇒延長</a:t>
            </a:r>
            <a:r>
              <a:rPr lang="ja-JP" altLang="en-US" dirty="0" smtClean="0"/>
              <a:t>（</a:t>
            </a:r>
            <a:r>
              <a:rPr lang="en-US" altLang="ja-JP" dirty="0" smtClean="0"/>
              <a:t>S1</a:t>
            </a:r>
            <a:r>
              <a:rPr lang="ja-JP" altLang="en-US" dirty="0" smtClean="0"/>
              <a:t>）</a:t>
            </a:r>
            <a:endParaRPr lang="en-US" altLang="ja-JP" dirty="0" smtClean="0"/>
          </a:p>
          <a:p>
            <a:r>
              <a:rPr lang="ja-JP" altLang="en-US" dirty="0" smtClean="0"/>
              <a:t>骨盤下口の</a:t>
            </a:r>
            <a:r>
              <a:rPr lang="ja-JP" altLang="en-US" dirty="0" smtClean="0"/>
              <a:t>前後径</a:t>
            </a:r>
            <a:endParaRPr lang="en-US" altLang="ja-JP" dirty="0" smtClean="0"/>
          </a:p>
          <a:p>
            <a:pPr>
              <a:buNone/>
            </a:pPr>
            <a:r>
              <a:rPr lang="ja-JP" altLang="en-US" dirty="0" smtClean="0"/>
              <a:t>　　　⇒短縮</a:t>
            </a:r>
            <a:r>
              <a:rPr lang="ja-JP" altLang="en-US" dirty="0" smtClean="0"/>
              <a:t>（</a:t>
            </a:r>
            <a:r>
              <a:rPr lang="ja-JP" altLang="en-US" dirty="0" err="1" smtClean="0"/>
              <a:t>ｄ</a:t>
            </a:r>
            <a:r>
              <a:rPr lang="en-US" altLang="ja-JP" dirty="0" smtClean="0"/>
              <a:t>1</a:t>
            </a:r>
            <a:r>
              <a:rPr lang="ja-JP" altLang="en-US" dirty="0" smtClean="0"/>
              <a:t>）</a:t>
            </a:r>
            <a:endParaRPr lang="en-US" altLang="ja-JP" dirty="0" smtClean="0"/>
          </a:p>
          <a:p>
            <a:r>
              <a:rPr lang="ja-JP" altLang="en-US" dirty="0" smtClean="0"/>
              <a:t>腸骨の</a:t>
            </a:r>
            <a:r>
              <a:rPr lang="ja-JP" altLang="en-US" dirty="0" smtClean="0"/>
              <a:t>運動</a:t>
            </a:r>
            <a:endParaRPr lang="en-US" altLang="ja-JP" dirty="0" smtClean="0"/>
          </a:p>
          <a:p>
            <a:pPr>
              <a:buNone/>
            </a:pPr>
            <a:r>
              <a:rPr lang="ja-JP" altLang="en-US" dirty="0" smtClean="0"/>
              <a:t>　　　⇒下方移動</a:t>
            </a:r>
            <a:endParaRPr lang="en-US" altLang="ja-JP" dirty="0" smtClean="0"/>
          </a:p>
          <a:p>
            <a:pPr>
              <a:buNone/>
            </a:pPr>
            <a:r>
              <a:rPr lang="ja-JP" altLang="en-US" dirty="0" smtClean="0"/>
              <a:t>　</a:t>
            </a:r>
            <a:r>
              <a:rPr lang="ja-JP" altLang="en-US" dirty="0" smtClean="0"/>
              <a:t>　　　  前方</a:t>
            </a:r>
            <a:r>
              <a:rPr lang="ja-JP" altLang="en-US" dirty="0" smtClean="0"/>
              <a:t>回旋</a:t>
            </a:r>
            <a:endParaRPr lang="en-US" altLang="ja-JP" dirty="0" smtClean="0"/>
          </a:p>
          <a:p>
            <a:r>
              <a:rPr lang="ja-JP" altLang="en-US" dirty="0" smtClean="0"/>
              <a:t>運動の</a:t>
            </a:r>
            <a:r>
              <a:rPr lang="ja-JP" altLang="en-US" dirty="0" smtClean="0"/>
              <a:t>制限</a:t>
            </a:r>
            <a:endParaRPr lang="en-US" altLang="ja-JP" dirty="0" smtClean="0"/>
          </a:p>
          <a:p>
            <a:pPr>
              <a:buNone/>
            </a:pPr>
            <a:r>
              <a:rPr lang="ja-JP" altLang="en-US" dirty="0" smtClean="0"/>
              <a:t>　　　⇒仙</a:t>
            </a:r>
            <a:r>
              <a:rPr lang="ja-JP" altLang="en-US" dirty="0" smtClean="0"/>
              <a:t>腸靭帯</a:t>
            </a:r>
            <a:endParaRPr lang="en-US" altLang="ja-JP" dirty="0" smtClean="0"/>
          </a:p>
          <a:p>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仙腸関節　靭帯</a:t>
            </a:r>
            <a:endParaRPr kumimoji="1" lang="ja-JP" altLang="en-US" dirty="0"/>
          </a:p>
        </p:txBody>
      </p:sp>
      <p:pic>
        <p:nvPicPr>
          <p:cNvPr id="4" name="コンテンツ プレースホルダ 3" descr="Ligaments.jpg"/>
          <p:cNvPicPr>
            <a:picLocks noGrp="1" noChangeAspect="1"/>
          </p:cNvPicPr>
          <p:nvPr>
            <p:ph idx="1"/>
          </p:nvPr>
        </p:nvPicPr>
        <p:blipFill>
          <a:blip r:embed="rId2"/>
          <a:stretch>
            <a:fillRect/>
          </a:stretch>
        </p:blipFill>
        <p:spPr>
          <a:xfrm>
            <a:off x="785786" y="1209724"/>
            <a:ext cx="7429552" cy="5648276"/>
          </a:xfr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仙腸関節の機能</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荷重応力の</a:t>
            </a:r>
            <a:r>
              <a:rPr kumimoji="1" lang="ja-JP" altLang="en-US" dirty="0" smtClean="0"/>
              <a:t>軽減</a:t>
            </a:r>
            <a:endParaRPr kumimoji="1" lang="en-US" altLang="ja-JP" dirty="0" smtClean="0"/>
          </a:p>
          <a:p>
            <a:pPr>
              <a:buNone/>
            </a:pPr>
            <a:endParaRPr kumimoji="1" lang="en-US" altLang="ja-JP" dirty="0" smtClean="0"/>
          </a:p>
          <a:p>
            <a:r>
              <a:rPr lang="ja-JP" altLang="en-US" dirty="0" smtClean="0"/>
              <a:t>負荷移動中の</a:t>
            </a:r>
            <a:r>
              <a:rPr lang="ja-JP" altLang="en-US" dirty="0" smtClean="0"/>
              <a:t>安定</a:t>
            </a:r>
            <a:endParaRPr lang="en-US" altLang="ja-JP" dirty="0" smtClean="0"/>
          </a:p>
          <a:p>
            <a:pPr>
              <a:buNone/>
            </a:pPr>
            <a:r>
              <a:rPr lang="ja-JP" altLang="en-US" dirty="0" smtClean="0"/>
              <a:t>　</a:t>
            </a:r>
            <a:r>
              <a:rPr lang="ja-JP" altLang="en-US" dirty="0" smtClean="0"/>
              <a:t>（</a:t>
            </a:r>
            <a:r>
              <a:rPr lang="ja-JP" altLang="en-US" dirty="0" smtClean="0"/>
              <a:t>仙腸関節における前屈トルク発生の力学）</a:t>
            </a:r>
            <a:endParaRPr kumimoji="1"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内容</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骨盤　</a:t>
            </a:r>
            <a:endParaRPr kumimoji="1" lang="en-US" altLang="ja-JP" dirty="0" smtClean="0"/>
          </a:p>
          <a:p>
            <a:r>
              <a:rPr kumimoji="1" lang="ja-JP" altLang="en-US" dirty="0" smtClean="0"/>
              <a:t>骨盤　～機能～</a:t>
            </a:r>
            <a:endParaRPr kumimoji="1" lang="en-US" altLang="ja-JP" dirty="0" smtClean="0"/>
          </a:p>
          <a:p>
            <a:r>
              <a:rPr lang="ja-JP" altLang="en-US" dirty="0" smtClean="0"/>
              <a:t>骨盤</a:t>
            </a:r>
            <a:r>
              <a:rPr lang="ja-JP" altLang="en-US" dirty="0" smtClean="0"/>
              <a:t>の関節　（恥骨結合、仙腸関節）</a:t>
            </a:r>
            <a:endParaRPr lang="en-US" altLang="ja-JP" dirty="0" smtClean="0"/>
          </a:p>
          <a:p>
            <a:r>
              <a:rPr kumimoji="1" lang="ja-JP" altLang="en-US" dirty="0" smtClean="0"/>
              <a:t>仙腸</a:t>
            </a:r>
            <a:r>
              <a:rPr kumimoji="1" lang="ja-JP" altLang="en-US" dirty="0" smtClean="0"/>
              <a:t>関節　～機能解剖～</a:t>
            </a:r>
            <a:endParaRPr kumimoji="1" lang="en-US" altLang="ja-JP" dirty="0" smtClean="0"/>
          </a:p>
          <a:p>
            <a:r>
              <a:rPr lang="ja-JP" altLang="en-US" dirty="0" smtClean="0"/>
              <a:t>仙腸関節　</a:t>
            </a:r>
            <a:r>
              <a:rPr lang="ja-JP" altLang="en-US" dirty="0" smtClean="0"/>
              <a:t>～運動学～</a:t>
            </a:r>
            <a:endParaRPr lang="en-US" altLang="ja-JP" dirty="0" smtClean="0"/>
          </a:p>
          <a:p>
            <a:r>
              <a:rPr lang="ja-JP" altLang="en-US" dirty="0" smtClean="0"/>
              <a:t>仙腸関節</a:t>
            </a:r>
            <a:r>
              <a:rPr lang="ja-JP" altLang="en-US" dirty="0" smtClean="0"/>
              <a:t>　～靭帯～</a:t>
            </a:r>
            <a:endParaRPr lang="en-US" altLang="ja-JP" dirty="0" smtClean="0"/>
          </a:p>
          <a:p>
            <a:r>
              <a:rPr lang="ja-JP" altLang="en-US" dirty="0" smtClean="0"/>
              <a:t>仙腸関節</a:t>
            </a:r>
            <a:r>
              <a:rPr lang="ja-JP" altLang="en-US" dirty="0" smtClean="0"/>
              <a:t>　～機能～</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荷重応力の軽減</a:t>
            </a:r>
            <a:endParaRPr kumimoji="1" lang="ja-JP" altLang="en-US" dirty="0"/>
          </a:p>
        </p:txBody>
      </p:sp>
      <p:sp>
        <p:nvSpPr>
          <p:cNvPr id="3" name="コンテンツ プレースホルダ 2"/>
          <p:cNvSpPr>
            <a:spLocks noGrp="1"/>
          </p:cNvSpPr>
          <p:nvPr>
            <p:ph idx="1"/>
          </p:nvPr>
        </p:nvSpPr>
        <p:spPr/>
        <p:txBody>
          <a:bodyPr>
            <a:normAutofit/>
          </a:bodyPr>
          <a:lstStyle/>
          <a:p>
            <a:pPr>
              <a:buNone/>
            </a:pPr>
            <a:r>
              <a:rPr kumimoji="1" lang="ja-JP" altLang="en-US" dirty="0" smtClean="0"/>
              <a:t>　　　　　　　　　　</a:t>
            </a:r>
            <a:r>
              <a:rPr kumimoji="1" lang="en-US" altLang="ja-JP" dirty="0" smtClean="0"/>
              <a:t>Lt.</a:t>
            </a:r>
            <a:r>
              <a:rPr kumimoji="1" lang="ja-JP" altLang="en-US" dirty="0" smtClean="0"/>
              <a:t>　　　　　</a:t>
            </a:r>
            <a:r>
              <a:rPr lang="ja-JP" altLang="en-US" dirty="0" smtClean="0"/>
              <a:t> </a:t>
            </a:r>
            <a:r>
              <a:rPr kumimoji="1" lang="ja-JP" altLang="en-US" dirty="0" smtClean="0"/>
              <a:t>　</a:t>
            </a:r>
            <a:r>
              <a:rPr kumimoji="1" lang="en-US" altLang="ja-JP" dirty="0" smtClean="0"/>
              <a:t>Rt.</a:t>
            </a:r>
            <a:endParaRPr kumimoji="1" lang="ja-JP" altLang="en-US" dirty="0"/>
          </a:p>
        </p:txBody>
      </p:sp>
      <p:sp>
        <p:nvSpPr>
          <p:cNvPr id="4" name="円/楕円 3"/>
          <p:cNvSpPr/>
          <p:nvPr/>
        </p:nvSpPr>
        <p:spPr>
          <a:xfrm>
            <a:off x="3929058" y="3571876"/>
            <a:ext cx="1214446" cy="714380"/>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accent6"/>
              </a:solidFill>
            </a:endParaRPr>
          </a:p>
        </p:txBody>
      </p:sp>
      <p:sp>
        <p:nvSpPr>
          <p:cNvPr id="5" name="円/楕円 4"/>
          <p:cNvSpPr/>
          <p:nvPr/>
        </p:nvSpPr>
        <p:spPr>
          <a:xfrm>
            <a:off x="4857752" y="2500306"/>
            <a:ext cx="428628" cy="1500198"/>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円/楕円 6"/>
          <p:cNvSpPr/>
          <p:nvPr/>
        </p:nvSpPr>
        <p:spPr>
          <a:xfrm>
            <a:off x="3786182" y="3857628"/>
            <a:ext cx="428628" cy="1500198"/>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上矢印 7"/>
          <p:cNvSpPr/>
          <p:nvPr/>
        </p:nvSpPr>
        <p:spPr>
          <a:xfrm>
            <a:off x="5429256" y="2428868"/>
            <a:ext cx="214314" cy="1571636"/>
          </a:xfrm>
          <a:prstGeom prst="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下矢印 8"/>
          <p:cNvSpPr/>
          <p:nvPr/>
        </p:nvSpPr>
        <p:spPr>
          <a:xfrm>
            <a:off x="3357554" y="4071942"/>
            <a:ext cx="214314" cy="1571636"/>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5786446" y="2071678"/>
            <a:ext cx="2000264" cy="57150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1"/>
                </a:solidFill>
              </a:rPr>
              <a:t>踵接地期</a:t>
            </a:r>
            <a:endParaRPr kumimoji="1" lang="ja-JP" altLang="en-US" sz="2800" dirty="0">
              <a:solidFill>
                <a:schemeClr val="tx1"/>
              </a:solidFill>
            </a:endParaRPr>
          </a:p>
        </p:txBody>
      </p:sp>
      <p:sp>
        <p:nvSpPr>
          <p:cNvPr id="12" name="正方形/長方形 11"/>
          <p:cNvSpPr/>
          <p:nvPr/>
        </p:nvSpPr>
        <p:spPr>
          <a:xfrm>
            <a:off x="1214414" y="5214950"/>
            <a:ext cx="2000264" cy="57150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1"/>
                </a:solidFill>
              </a:rPr>
              <a:t>踵離地期</a:t>
            </a:r>
            <a:endParaRPr kumimoji="1" lang="ja-JP" altLang="en-US" sz="2800" dirty="0">
              <a:solidFill>
                <a:schemeClr val="tx1"/>
              </a:solidFill>
            </a:endParaRPr>
          </a:p>
        </p:txBody>
      </p:sp>
      <p:sp>
        <p:nvSpPr>
          <p:cNvPr id="14" name="円/楕円 13"/>
          <p:cNvSpPr/>
          <p:nvPr/>
        </p:nvSpPr>
        <p:spPr>
          <a:xfrm>
            <a:off x="4857752" y="2143116"/>
            <a:ext cx="428628" cy="785818"/>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円/楕円 15"/>
          <p:cNvSpPr/>
          <p:nvPr/>
        </p:nvSpPr>
        <p:spPr>
          <a:xfrm>
            <a:off x="3857620" y="5072074"/>
            <a:ext cx="357190" cy="642942"/>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上矢印 16"/>
          <p:cNvSpPr/>
          <p:nvPr/>
        </p:nvSpPr>
        <p:spPr>
          <a:xfrm>
            <a:off x="4643438" y="3571876"/>
            <a:ext cx="61914" cy="509590"/>
          </a:xfrm>
          <a:prstGeom prst="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下矢印 17"/>
          <p:cNvSpPr/>
          <p:nvPr/>
        </p:nvSpPr>
        <p:spPr>
          <a:xfrm>
            <a:off x="4429124" y="4000504"/>
            <a:ext cx="71438" cy="571504"/>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円形吹き出し 12"/>
          <p:cNvSpPr/>
          <p:nvPr/>
        </p:nvSpPr>
        <p:spPr>
          <a:xfrm>
            <a:off x="3500430" y="1928802"/>
            <a:ext cx="3857652" cy="1714512"/>
          </a:xfrm>
          <a:prstGeom prst="wedgeEllipse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smtClean="0">
                <a:solidFill>
                  <a:schemeClr val="tx1"/>
                </a:solidFill>
              </a:rPr>
              <a:t>左右</a:t>
            </a:r>
            <a:r>
              <a:rPr lang="ja-JP" altLang="en-US" sz="2800" dirty="0" smtClean="0">
                <a:solidFill>
                  <a:schemeClr val="tx1"/>
                </a:solidFill>
              </a:rPr>
              <a:t>の腸骨稜に反対方向</a:t>
            </a:r>
            <a:r>
              <a:rPr lang="ja-JP" altLang="en-US" sz="2800" dirty="0" smtClean="0">
                <a:solidFill>
                  <a:schemeClr val="tx1"/>
                </a:solidFill>
              </a:rPr>
              <a:t>の</a:t>
            </a:r>
            <a:endParaRPr lang="en-US" altLang="ja-JP" sz="2800" dirty="0" smtClean="0">
              <a:solidFill>
                <a:schemeClr val="tx1"/>
              </a:solidFill>
            </a:endParaRPr>
          </a:p>
          <a:p>
            <a:pPr algn="ctr"/>
            <a:r>
              <a:rPr lang="ja-JP" altLang="en-US" sz="2800" dirty="0" smtClean="0">
                <a:solidFill>
                  <a:schemeClr val="tx1"/>
                </a:solidFill>
              </a:rPr>
              <a:t>ねじりモーメント</a:t>
            </a:r>
            <a:endParaRPr kumimoji="1" lang="ja-JP" altLang="en-US" sz="28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7" grpId="0" animBg="1"/>
      <p:bldP spid="18" grpId="0" animBg="1"/>
      <p:bldP spid="1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荷重応力の軽減</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lang="ja-JP" altLang="en-US" dirty="0" smtClean="0"/>
              <a:t>両脚支持期に、</a:t>
            </a:r>
            <a:r>
              <a:rPr lang="ja-JP" altLang="en-US" dirty="0" smtClean="0"/>
              <a:t>股関節筋と靭帯の張力に</a:t>
            </a:r>
            <a:r>
              <a:rPr lang="ja-JP" altLang="en-US" dirty="0" smtClean="0"/>
              <a:t>より、</a:t>
            </a:r>
            <a:r>
              <a:rPr lang="ja-JP" altLang="en-US" dirty="0" smtClean="0"/>
              <a:t>左右の腸骨稜に反対方向のねじりモーメントが生じる</a:t>
            </a:r>
            <a:r>
              <a:rPr lang="ja-JP" altLang="en-US" dirty="0" smtClean="0"/>
              <a:t>。</a:t>
            </a:r>
            <a:endParaRPr lang="en-US" altLang="ja-JP" dirty="0" smtClean="0"/>
          </a:p>
          <a:p>
            <a:r>
              <a:rPr lang="ja-JP" altLang="en-US" dirty="0" smtClean="0"/>
              <a:t>骨盤内</a:t>
            </a:r>
            <a:r>
              <a:rPr lang="ja-JP" altLang="en-US" dirty="0" smtClean="0"/>
              <a:t>のねじりモーメントは、歩行速度の上昇に伴って増大する</a:t>
            </a:r>
            <a:r>
              <a:rPr lang="ja-JP" altLang="en-US" dirty="0" smtClean="0"/>
              <a:t>。</a:t>
            </a:r>
            <a:endParaRPr lang="en-US" altLang="ja-JP" dirty="0" smtClean="0"/>
          </a:p>
          <a:p>
            <a:r>
              <a:rPr lang="ja-JP" altLang="en-US" dirty="0" smtClean="0"/>
              <a:t>歩行中</a:t>
            </a:r>
            <a:r>
              <a:rPr lang="ja-JP" altLang="en-US" dirty="0" smtClean="0"/>
              <a:t>の左右の仙腸関節の運動は軽微だが、骨盤輪に発生する応力を分散するために役立つ</a:t>
            </a:r>
            <a:r>
              <a:rPr lang="ja-JP" altLang="en-US" dirty="0" smtClean="0"/>
              <a:t>。</a:t>
            </a:r>
            <a:endParaRPr lang="en-US" altLang="ja-JP" dirty="0" smtClean="0"/>
          </a:p>
          <a:p>
            <a:r>
              <a:rPr lang="ja-JP" altLang="en-US" dirty="0" smtClean="0"/>
              <a:t>恥骨</a:t>
            </a:r>
            <a:r>
              <a:rPr lang="ja-JP" altLang="en-US" dirty="0" smtClean="0"/>
              <a:t>結合も同様の役割をすると考えられる。</a:t>
            </a:r>
            <a:endParaRPr kumimoji="1" lang="ja-JP" alt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負荷移動中の安定（仙腸関節における前屈トルク発生の力学）</a:t>
            </a:r>
            <a:endParaRPr kumimoji="1" lang="ja-JP" altLang="en-US" dirty="0"/>
          </a:p>
        </p:txBody>
      </p:sp>
      <p:pic>
        <p:nvPicPr>
          <p:cNvPr id="4" name="コンテンツ プレースホルダ 3" descr="nyniu.jpg"/>
          <p:cNvPicPr>
            <a:picLocks noGrp="1" noChangeAspect="1"/>
          </p:cNvPicPr>
          <p:nvPr>
            <p:ph idx="1"/>
          </p:nvPr>
        </p:nvPicPr>
        <p:blipFill>
          <a:blip r:embed="rId3"/>
          <a:stretch>
            <a:fillRect/>
          </a:stretch>
        </p:blipFill>
        <p:spPr>
          <a:xfrm>
            <a:off x="142844" y="2428868"/>
            <a:ext cx="2591673" cy="3486144"/>
          </a:xfrm>
        </p:spPr>
      </p:pic>
      <p:pic>
        <p:nvPicPr>
          <p:cNvPr id="5" name="コンテンツ プレースホルダ 3" descr="rctynu.jpg"/>
          <p:cNvPicPr>
            <a:picLocks noChangeAspect="1"/>
          </p:cNvPicPr>
          <p:nvPr/>
        </p:nvPicPr>
        <p:blipFill>
          <a:blip r:embed="rId4"/>
          <a:stretch>
            <a:fillRect/>
          </a:stretch>
        </p:blipFill>
        <p:spPr>
          <a:xfrm>
            <a:off x="2643174" y="2000240"/>
            <a:ext cx="6500826" cy="4286280"/>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負荷移動中の</a:t>
            </a:r>
            <a:r>
              <a:rPr lang="ja-JP" altLang="en-US" dirty="0" smtClean="0"/>
              <a:t>安定（</a:t>
            </a:r>
            <a:r>
              <a:rPr lang="ja-JP" altLang="en-US" dirty="0" smtClean="0"/>
              <a:t>仙腸関節における前屈トルク発生の力学）</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仙腸関節</a:t>
            </a:r>
            <a:r>
              <a:rPr kumimoji="1" lang="ja-JP" altLang="en-US" dirty="0" smtClean="0"/>
              <a:t>の安定化</a:t>
            </a:r>
            <a:endParaRPr kumimoji="1" lang="en-US" altLang="ja-JP" dirty="0" smtClean="0"/>
          </a:p>
          <a:p>
            <a:pPr>
              <a:buNone/>
            </a:pPr>
            <a:r>
              <a:rPr kumimoji="1" lang="ja-JP" altLang="en-US" dirty="0" smtClean="0"/>
              <a:t>　　　⇒仙</a:t>
            </a:r>
            <a:r>
              <a:rPr kumimoji="1" lang="ja-JP" altLang="en-US" dirty="0" smtClean="0"/>
              <a:t>腸関節の前屈</a:t>
            </a:r>
            <a:r>
              <a:rPr kumimoji="1" lang="ja-JP" altLang="en-US" dirty="0" smtClean="0"/>
              <a:t>運動</a:t>
            </a:r>
            <a:endParaRPr kumimoji="1" lang="en-US" altLang="ja-JP" dirty="0" smtClean="0"/>
          </a:p>
          <a:p>
            <a:pPr>
              <a:buNone/>
            </a:pPr>
            <a:endParaRPr lang="en-US" altLang="ja-JP" dirty="0" smtClean="0"/>
          </a:p>
          <a:p>
            <a:pPr>
              <a:buNone/>
            </a:pPr>
            <a:endParaRPr lang="en-US" altLang="ja-JP" dirty="0" smtClean="0"/>
          </a:p>
          <a:p>
            <a:r>
              <a:rPr lang="ja-JP" altLang="en-US" sz="4000" b="1" dirty="0" smtClean="0"/>
              <a:t>重力による安定化</a:t>
            </a:r>
            <a:r>
              <a:rPr lang="ja-JP" altLang="en-US" sz="4000" b="1" dirty="0" smtClean="0"/>
              <a:t>作用</a:t>
            </a:r>
            <a:endParaRPr lang="en-US" altLang="ja-JP" sz="4000" b="1" dirty="0" smtClean="0"/>
          </a:p>
          <a:p>
            <a:endParaRPr lang="en-US" altLang="ja-JP" sz="4000" b="1" dirty="0" smtClean="0"/>
          </a:p>
          <a:p>
            <a:r>
              <a:rPr lang="ja-JP" altLang="en-US" sz="4000" b="1" dirty="0" smtClean="0"/>
              <a:t>靭帯</a:t>
            </a:r>
            <a:r>
              <a:rPr lang="ja-JP" altLang="en-US" sz="4000" b="1" dirty="0" smtClean="0"/>
              <a:t>と筋の安定化作用</a:t>
            </a:r>
            <a:endParaRPr kumimoji="1" lang="ja-JP" altLang="en-US" sz="4000" b="1" dirty="0"/>
          </a:p>
        </p:txBody>
      </p:sp>
      <p:sp>
        <p:nvSpPr>
          <p:cNvPr id="4" name="下矢印 3"/>
          <p:cNvSpPr/>
          <p:nvPr/>
        </p:nvSpPr>
        <p:spPr>
          <a:xfrm>
            <a:off x="4071934" y="2928934"/>
            <a:ext cx="1143008" cy="428628"/>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重力による安定化作用</a:t>
            </a:r>
            <a:endParaRPr kumimoji="1" lang="ja-JP" altLang="en-US" dirty="0"/>
          </a:p>
        </p:txBody>
      </p:sp>
      <p:pic>
        <p:nvPicPr>
          <p:cNvPr id="4" name="コンテンツ プレースホルダ 3" descr="nyniu.jpg"/>
          <p:cNvPicPr>
            <a:picLocks noGrp="1" noChangeAspect="1"/>
          </p:cNvPicPr>
          <p:nvPr>
            <p:ph idx="1"/>
          </p:nvPr>
        </p:nvPicPr>
        <p:blipFill>
          <a:blip r:embed="rId2"/>
          <a:stretch>
            <a:fillRect/>
          </a:stretch>
        </p:blipFill>
        <p:spPr>
          <a:xfrm>
            <a:off x="2285984" y="1092384"/>
            <a:ext cx="4286280" cy="5765616"/>
          </a:xfr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重力による安定化作用</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体重による下向きの力は、仙腸関節の前を通過する。同時に重力により、股関節圧迫力が生じる</a:t>
            </a:r>
            <a:r>
              <a:rPr kumimoji="1" lang="ja-JP" altLang="en-US" dirty="0" smtClean="0"/>
              <a:t>。</a:t>
            </a:r>
            <a:endParaRPr kumimoji="1" lang="en-US" altLang="ja-JP" dirty="0" smtClean="0"/>
          </a:p>
          <a:p>
            <a:endParaRPr kumimoji="1" lang="en-US" altLang="ja-JP" dirty="0" smtClean="0"/>
          </a:p>
          <a:p>
            <a:r>
              <a:rPr lang="ja-JP" altLang="en-US" dirty="0" smtClean="0"/>
              <a:t>体重由来のトルクは腸骨に対して仙骨を前方に回転させ、股関節圧迫力に由来するトルクは仙骨に対して腸骨を後方に回転させる。</a:t>
            </a:r>
            <a:endParaRPr kumimoji="1" lang="ja-JP" alt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靭帯と筋の安定化作用</a:t>
            </a:r>
            <a:endParaRPr kumimoji="1" lang="ja-JP" altLang="en-US" dirty="0"/>
          </a:p>
        </p:txBody>
      </p:sp>
      <p:pic>
        <p:nvPicPr>
          <p:cNvPr id="4" name="コンテンツ プレースホルダ 3" descr="rctynu.jpg"/>
          <p:cNvPicPr>
            <a:picLocks noGrp="1" noChangeAspect="1"/>
          </p:cNvPicPr>
          <p:nvPr>
            <p:ph idx="1"/>
          </p:nvPr>
        </p:nvPicPr>
        <p:blipFill>
          <a:blip r:embed="rId2"/>
          <a:stretch>
            <a:fillRect/>
          </a:stretch>
        </p:blipFill>
        <p:spPr>
          <a:xfrm>
            <a:off x="0" y="1214422"/>
            <a:ext cx="9144000" cy="5446644"/>
          </a:xfr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靭帯と筋の安定化作用</a:t>
            </a:r>
            <a:endParaRPr kumimoji="1" lang="ja-JP" altLang="en-US" dirty="0"/>
          </a:p>
        </p:txBody>
      </p:sp>
      <p:sp>
        <p:nvSpPr>
          <p:cNvPr id="5" name="コンテンツ プレースホルダ 4"/>
          <p:cNvSpPr>
            <a:spLocks noGrp="1"/>
          </p:cNvSpPr>
          <p:nvPr>
            <p:ph idx="1"/>
          </p:nvPr>
        </p:nvSpPr>
        <p:spPr/>
        <p:txBody>
          <a:bodyPr/>
          <a:lstStyle/>
          <a:p>
            <a:r>
              <a:rPr kumimoji="1" lang="ja-JP" altLang="en-US" dirty="0" smtClean="0"/>
              <a:t>前屈トルクにより靭帯が伸張され、関節面が圧迫される。</a:t>
            </a:r>
            <a:endParaRPr kumimoji="1" lang="en-US" altLang="ja-JP" dirty="0" smtClean="0"/>
          </a:p>
          <a:p>
            <a:endParaRPr kumimoji="1" lang="ja-JP" alt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仙腸関節を補強・安定化する筋</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脊柱起立筋</a:t>
            </a:r>
            <a:endParaRPr kumimoji="1" lang="en-US" altLang="ja-JP" dirty="0" smtClean="0"/>
          </a:p>
          <a:p>
            <a:r>
              <a:rPr lang="ja-JP" altLang="en-US" dirty="0" smtClean="0"/>
              <a:t>腰部多裂筋</a:t>
            </a:r>
            <a:endParaRPr lang="en-US" altLang="ja-JP" dirty="0" smtClean="0"/>
          </a:p>
          <a:p>
            <a:r>
              <a:rPr kumimoji="1" lang="ja-JP" altLang="en-US" dirty="0" smtClean="0"/>
              <a:t>腹筋群（外腹斜筋、腹直筋）</a:t>
            </a:r>
            <a:endParaRPr kumimoji="1" lang="en-US" altLang="ja-JP" dirty="0" smtClean="0"/>
          </a:p>
          <a:p>
            <a:r>
              <a:rPr lang="ja-JP" altLang="en-US" dirty="0" smtClean="0"/>
              <a:t>ハムストリングス</a:t>
            </a:r>
            <a:endParaRPr kumimoji="1" lang="ja-JP"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骨盤</a:t>
            </a:r>
            <a:endParaRPr kumimoji="1" lang="ja-JP" altLang="en-US" dirty="0"/>
          </a:p>
        </p:txBody>
      </p:sp>
      <p:pic>
        <p:nvPicPr>
          <p:cNvPr id="8" name="コンテンツ プレースホルダ 7" descr="骨盤.jpg"/>
          <p:cNvPicPr>
            <a:picLocks noGrp="1" noChangeAspect="1"/>
          </p:cNvPicPr>
          <p:nvPr>
            <p:ph sz="half" idx="1"/>
          </p:nvPr>
        </p:nvPicPr>
        <p:blipFill>
          <a:blip r:embed="rId2"/>
          <a:stretch>
            <a:fillRect/>
          </a:stretch>
        </p:blipFill>
        <p:spPr>
          <a:xfrm>
            <a:off x="857224" y="1357298"/>
            <a:ext cx="7510606" cy="5072098"/>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dirty="0" smtClean="0"/>
              <a:t>骨盤</a:t>
            </a:r>
            <a:endParaRPr kumimoji="1" lang="ja-JP" altLang="en-US" dirty="0"/>
          </a:p>
        </p:txBody>
      </p:sp>
      <p:sp>
        <p:nvSpPr>
          <p:cNvPr id="7" name="コンテンツ プレースホルダ 4"/>
          <p:cNvSpPr>
            <a:spLocks noGrp="1"/>
          </p:cNvSpPr>
          <p:nvPr>
            <p:ph idx="1"/>
          </p:nvPr>
        </p:nvSpPr>
        <p:spPr/>
        <p:txBody>
          <a:bodyPr>
            <a:normAutofit/>
          </a:bodyPr>
          <a:lstStyle/>
          <a:p>
            <a:r>
              <a:rPr lang="ja-JP" altLang="en-US" dirty="0" smtClean="0"/>
              <a:t>骨盤　＝　仙骨　</a:t>
            </a:r>
            <a:r>
              <a:rPr lang="en-US" altLang="ja-JP" dirty="0" smtClean="0"/>
              <a:t>+</a:t>
            </a:r>
            <a:r>
              <a:rPr lang="ja-JP" altLang="en-US" dirty="0" smtClean="0"/>
              <a:t>　寛骨（腸骨、坐骨、恥骨</a:t>
            </a:r>
            <a:r>
              <a:rPr lang="ja-JP" altLang="en-US" dirty="0" smtClean="0"/>
              <a:t>）</a:t>
            </a:r>
            <a:endParaRPr lang="en-US" altLang="ja-JP" dirty="0" smtClean="0"/>
          </a:p>
          <a:p>
            <a:pPr>
              <a:buNone/>
            </a:pPr>
            <a:endParaRPr lang="en-US" altLang="ja-JP" dirty="0" smtClean="0"/>
          </a:p>
          <a:p>
            <a:r>
              <a:rPr lang="ja-JP" altLang="en-US" dirty="0" smtClean="0"/>
              <a:t>関節　＝　恥骨結合　</a:t>
            </a:r>
            <a:r>
              <a:rPr lang="en-US" altLang="ja-JP" dirty="0" smtClean="0"/>
              <a:t>+</a:t>
            </a:r>
            <a:r>
              <a:rPr lang="ja-JP" altLang="en-US" dirty="0" smtClean="0"/>
              <a:t>　仙腸</a:t>
            </a:r>
            <a:r>
              <a:rPr lang="ja-JP" altLang="en-US" dirty="0" smtClean="0"/>
              <a:t>関節</a:t>
            </a:r>
            <a:endParaRPr lang="en-US" altLang="ja-JP" dirty="0" smtClean="0"/>
          </a:p>
          <a:p>
            <a:pPr>
              <a:buNone/>
            </a:pPr>
            <a:endParaRPr lang="en-US" altLang="ja-JP" dirty="0" smtClean="0"/>
          </a:p>
          <a:p>
            <a:r>
              <a:rPr lang="ja-JP" altLang="en-US" dirty="0" smtClean="0"/>
              <a:t>機能：</a:t>
            </a:r>
            <a:r>
              <a:rPr lang="ja-JP" altLang="en-US" b="1" dirty="0" smtClean="0"/>
              <a:t>骨盤輪の体重伝達</a:t>
            </a:r>
            <a:endParaRPr lang="en-US" altLang="ja-JP" b="1" dirty="0" smtClean="0"/>
          </a:p>
          <a:p>
            <a:pPr>
              <a:buNone/>
            </a:pPr>
            <a:r>
              <a:rPr lang="ja-JP" altLang="en-US" dirty="0" smtClean="0"/>
              <a:t>　　　　　⇒</a:t>
            </a:r>
            <a:r>
              <a:rPr lang="ja-JP" altLang="en-US" dirty="0" smtClean="0"/>
              <a:t>体幹と大腿骨との間の</a:t>
            </a:r>
            <a:r>
              <a:rPr lang="en-US" altLang="ja-JP" dirty="0" smtClean="0"/>
              <a:t>2</a:t>
            </a:r>
            <a:r>
              <a:rPr lang="ja-JP" altLang="en-US" dirty="0" smtClean="0"/>
              <a:t>方向の</a:t>
            </a:r>
            <a:r>
              <a:rPr lang="ja-JP" altLang="en-US" dirty="0" smtClean="0"/>
              <a:t>体重</a:t>
            </a:r>
            <a:endParaRPr lang="en-US" altLang="ja-JP" dirty="0" smtClean="0"/>
          </a:p>
          <a:p>
            <a:pPr>
              <a:buNone/>
            </a:pPr>
            <a:r>
              <a:rPr lang="ja-JP" altLang="en-US" dirty="0" smtClean="0"/>
              <a:t>　</a:t>
            </a:r>
            <a:r>
              <a:rPr lang="ja-JP" altLang="en-US" dirty="0" smtClean="0"/>
              <a:t>　　　　　  </a:t>
            </a:r>
            <a:r>
              <a:rPr lang="ja-JP" altLang="en-US" dirty="0" smtClean="0"/>
              <a:t>伝達</a:t>
            </a:r>
            <a:r>
              <a:rPr lang="ja-JP" altLang="en-US" dirty="0" smtClean="0"/>
              <a:t>を司る。</a:t>
            </a:r>
            <a:endParaRPr lang="en-US" altLang="ja-JP" dirty="0" smtClean="0"/>
          </a:p>
          <a:p>
            <a:endParaRPr lang="en-US" altLang="ja-JP" b="1" dirty="0" smtClean="0"/>
          </a:p>
          <a:p>
            <a:endParaRPr lang="en-US" altLang="ja-JP" dirty="0" smtClean="0"/>
          </a:p>
          <a:p>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骨盤輪の体重伝達</a:t>
            </a:r>
            <a:endParaRPr kumimoji="1" lang="ja-JP" altLang="en-US" dirty="0"/>
          </a:p>
        </p:txBody>
      </p:sp>
      <p:pic>
        <p:nvPicPr>
          <p:cNvPr id="4" name="コンテンツ プレースホルダ 3" descr="drfghj.jpg"/>
          <p:cNvPicPr>
            <a:picLocks noGrp="1" noChangeAspect="1"/>
          </p:cNvPicPr>
          <p:nvPr>
            <p:ph idx="1"/>
          </p:nvPr>
        </p:nvPicPr>
        <p:blipFill>
          <a:blip r:embed="rId2"/>
          <a:stretch>
            <a:fillRect/>
          </a:stretch>
        </p:blipFill>
        <p:spPr>
          <a:xfrm>
            <a:off x="1357290" y="1131621"/>
            <a:ext cx="6286544" cy="5726379"/>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骨盤輪の体重伝達</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体重（</a:t>
            </a:r>
            <a:r>
              <a:rPr lang="en-US" altLang="ja-JP" dirty="0" smtClean="0"/>
              <a:t>P</a:t>
            </a:r>
            <a:r>
              <a:rPr lang="ja-JP" altLang="en-US" dirty="0" smtClean="0"/>
              <a:t>）は、仙骨翼にそって坐骨粗面を通ったあと寛骨臼に均等に分配される。体重に対する床反力の一部（</a:t>
            </a:r>
            <a:r>
              <a:rPr lang="en-US" altLang="ja-JP" dirty="0" smtClean="0"/>
              <a:t>R</a:t>
            </a:r>
            <a:r>
              <a:rPr lang="ja-JP" altLang="en-US" dirty="0" smtClean="0"/>
              <a:t>）は、大腿骨頸部と大腿骨頭によって寛骨臼へ伝達される。残りの力は恥骨の水平枝を横切って伝達され、他側からの同様の力と恥骨結合で釣り合うようになる。</a:t>
            </a:r>
          </a:p>
          <a:p>
            <a:endParaRPr kumimoji="1" lang="ja-JP"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dirty="0" smtClean="0"/>
              <a:t>骨盤の関節　～恥骨結合～</a:t>
            </a:r>
            <a:endParaRPr kumimoji="1" lang="ja-JP" altLang="en-US" dirty="0"/>
          </a:p>
        </p:txBody>
      </p:sp>
      <p:sp>
        <p:nvSpPr>
          <p:cNvPr id="6" name="コンテンツ プレースホルダ 5"/>
          <p:cNvSpPr>
            <a:spLocks noGrp="1"/>
          </p:cNvSpPr>
          <p:nvPr>
            <p:ph sz="half" idx="1"/>
          </p:nvPr>
        </p:nvSpPr>
        <p:spPr/>
        <p:txBody>
          <a:bodyPr>
            <a:normAutofit lnSpcReduction="10000"/>
          </a:bodyPr>
          <a:lstStyle/>
          <a:p>
            <a:r>
              <a:rPr kumimoji="1" lang="ja-JP" altLang="en-US" dirty="0" smtClean="0"/>
              <a:t>分類：半関節</a:t>
            </a:r>
            <a:endParaRPr lang="en-US" altLang="ja-JP" dirty="0" smtClean="0"/>
          </a:p>
          <a:p>
            <a:r>
              <a:rPr kumimoji="1" lang="ja-JP" altLang="en-US" dirty="0" smtClean="0"/>
              <a:t>恥骨間円板を介し、両恥骨を結びつけている。</a:t>
            </a:r>
            <a:endParaRPr kumimoji="1" lang="en-US" altLang="ja-JP" dirty="0" smtClean="0"/>
          </a:p>
          <a:p>
            <a:r>
              <a:rPr lang="ja-JP" altLang="en-US" dirty="0" smtClean="0"/>
              <a:t>恥骨間円板と両恥骨の連絡は周囲の靭帯により補強されている。</a:t>
            </a:r>
            <a:endParaRPr lang="en-US" altLang="ja-JP" dirty="0" smtClean="0"/>
          </a:p>
          <a:p>
            <a:r>
              <a:rPr kumimoji="1" lang="ja-JP" altLang="en-US" dirty="0" smtClean="0"/>
              <a:t>分娩時には水分の吸収があり、</a:t>
            </a:r>
            <a:r>
              <a:rPr kumimoji="1" lang="en-US" altLang="ja-JP" dirty="0" smtClean="0"/>
              <a:t>2</a:t>
            </a:r>
            <a:r>
              <a:rPr kumimoji="1" lang="ja-JP" altLang="en-US" dirty="0" err="1" smtClean="0"/>
              <a:t>つの</a:t>
            </a:r>
            <a:r>
              <a:rPr kumimoji="1" lang="ja-JP" altLang="en-US" dirty="0" smtClean="0"/>
              <a:t>恥骨を互いに滑らせ離れさせる。</a:t>
            </a:r>
            <a:endParaRPr kumimoji="1" lang="en-US" altLang="ja-JP" dirty="0" smtClean="0"/>
          </a:p>
        </p:txBody>
      </p:sp>
      <p:pic>
        <p:nvPicPr>
          <p:cNvPr id="8" name="コンテンツ プレースホルダ 7" descr="骨盤.jpg"/>
          <p:cNvPicPr>
            <a:picLocks noGrp="1" noChangeAspect="1"/>
          </p:cNvPicPr>
          <p:nvPr>
            <p:ph sz="half" idx="2"/>
          </p:nvPr>
        </p:nvPicPr>
        <p:blipFill>
          <a:blip r:embed="rId2"/>
          <a:stretch>
            <a:fillRect/>
          </a:stretch>
        </p:blipFill>
        <p:spPr>
          <a:xfrm>
            <a:off x="4648200" y="2499498"/>
            <a:ext cx="4038600" cy="2727366"/>
          </a:xfrm>
        </p:spPr>
      </p:pic>
      <p:sp>
        <p:nvSpPr>
          <p:cNvPr id="9" name="円/楕円 8"/>
          <p:cNvSpPr/>
          <p:nvPr/>
        </p:nvSpPr>
        <p:spPr>
          <a:xfrm>
            <a:off x="6572264" y="3929066"/>
            <a:ext cx="285752" cy="642942"/>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骨盤の関節　～仙腸関節～</a:t>
            </a:r>
            <a:endParaRPr kumimoji="1" lang="ja-JP" altLang="en-US" dirty="0"/>
          </a:p>
        </p:txBody>
      </p:sp>
      <p:sp>
        <p:nvSpPr>
          <p:cNvPr id="3" name="コンテンツ プレースホルダ 2"/>
          <p:cNvSpPr>
            <a:spLocks noGrp="1"/>
          </p:cNvSpPr>
          <p:nvPr>
            <p:ph sz="half" idx="1"/>
          </p:nvPr>
        </p:nvSpPr>
        <p:spPr/>
        <p:txBody>
          <a:bodyPr>
            <a:normAutofit/>
          </a:bodyPr>
          <a:lstStyle/>
          <a:p>
            <a:r>
              <a:rPr lang="ja-JP" altLang="en-US" dirty="0" smtClean="0"/>
              <a:t>分類</a:t>
            </a:r>
            <a:r>
              <a:rPr kumimoji="1" lang="ja-JP" altLang="en-US" dirty="0" smtClean="0"/>
              <a:t>：半関節</a:t>
            </a:r>
            <a:endParaRPr kumimoji="1" lang="en-US" altLang="ja-JP" dirty="0" smtClean="0"/>
          </a:p>
          <a:p>
            <a:r>
              <a:rPr lang="ja-JP" altLang="en-US" dirty="0" smtClean="0"/>
              <a:t>関節面</a:t>
            </a:r>
            <a:r>
              <a:rPr lang="ja-JP" altLang="en-US" dirty="0" smtClean="0"/>
              <a:t>は線維軟骨で覆われ、関節包は骨膜と密着し、前仙腸靭帯と後仙腸関節で補強されて可動性はほとんどない。</a:t>
            </a:r>
            <a:endParaRPr lang="en-US" altLang="ja-JP" dirty="0" smtClean="0"/>
          </a:p>
          <a:p>
            <a:endParaRPr kumimoji="1" lang="ja-JP" altLang="en-US" dirty="0"/>
          </a:p>
        </p:txBody>
      </p:sp>
      <p:pic>
        <p:nvPicPr>
          <p:cNvPr id="5" name="コンテンツ プレースホルダ 4" descr="骨盤.jpg"/>
          <p:cNvPicPr>
            <a:picLocks noGrp="1" noChangeAspect="1"/>
          </p:cNvPicPr>
          <p:nvPr>
            <p:ph sz="half" idx="2"/>
          </p:nvPr>
        </p:nvPicPr>
        <p:blipFill>
          <a:blip r:embed="rId3"/>
          <a:stretch>
            <a:fillRect/>
          </a:stretch>
        </p:blipFill>
        <p:spPr>
          <a:xfrm>
            <a:off x="4648200" y="2499498"/>
            <a:ext cx="4038600" cy="2727366"/>
          </a:xfrm>
        </p:spPr>
      </p:pic>
      <p:sp>
        <p:nvSpPr>
          <p:cNvPr id="6" name="円/楕円 5"/>
          <p:cNvSpPr/>
          <p:nvPr/>
        </p:nvSpPr>
        <p:spPr>
          <a:xfrm>
            <a:off x="5857884" y="3143248"/>
            <a:ext cx="214314" cy="500066"/>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円/楕円 6"/>
          <p:cNvSpPr/>
          <p:nvPr/>
        </p:nvSpPr>
        <p:spPr>
          <a:xfrm>
            <a:off x="7215206" y="3143248"/>
            <a:ext cx="214314" cy="500066"/>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仙腸関節　機能解剖</a:t>
            </a:r>
            <a:endParaRPr kumimoji="1" lang="ja-JP" altLang="en-US" dirty="0"/>
          </a:p>
        </p:txBody>
      </p:sp>
      <p:pic>
        <p:nvPicPr>
          <p:cNvPr id="4" name="コンテンツ プレースホルダ 3" descr="wqe.jpg"/>
          <p:cNvPicPr>
            <a:picLocks noGrp="1" noChangeAspect="1"/>
          </p:cNvPicPr>
          <p:nvPr>
            <p:ph idx="1"/>
          </p:nvPr>
        </p:nvPicPr>
        <p:blipFill>
          <a:blip r:embed="rId3"/>
          <a:stretch>
            <a:fillRect/>
          </a:stretch>
        </p:blipFill>
        <p:spPr>
          <a:xfrm>
            <a:off x="1071538" y="1214422"/>
            <a:ext cx="6715172" cy="5662202"/>
          </a:xfr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728</TotalTime>
  <Words>643</Words>
  <Application>Microsoft Office PowerPoint</Application>
  <PresentationFormat>画面に合わせる (4:3)</PresentationFormat>
  <Paragraphs>127</Paragraphs>
  <Slides>28</Slides>
  <Notes>5</Notes>
  <HiddenSlides>0</HiddenSlides>
  <MMClips>0</MMClips>
  <ScaleCrop>false</ScaleCrop>
  <HeadingPairs>
    <vt:vector size="4" baseType="variant">
      <vt:variant>
        <vt:lpstr>テーマ</vt:lpstr>
      </vt:variant>
      <vt:variant>
        <vt:i4>1</vt:i4>
      </vt:variant>
      <vt:variant>
        <vt:lpstr>スライド タイトル</vt:lpstr>
      </vt:variant>
      <vt:variant>
        <vt:i4>28</vt:i4>
      </vt:variant>
    </vt:vector>
  </HeadingPairs>
  <TitlesOfParts>
    <vt:vector size="29" baseType="lpstr">
      <vt:lpstr>Office テーマ</vt:lpstr>
      <vt:lpstr>仙腸関節</vt:lpstr>
      <vt:lpstr>内容</vt:lpstr>
      <vt:lpstr>骨盤</vt:lpstr>
      <vt:lpstr>骨盤</vt:lpstr>
      <vt:lpstr>骨盤輪の体重伝達</vt:lpstr>
      <vt:lpstr>骨盤輪の体重伝達</vt:lpstr>
      <vt:lpstr>骨盤の関節　～恥骨結合～</vt:lpstr>
      <vt:lpstr>骨盤の関節　～仙腸関節～</vt:lpstr>
      <vt:lpstr>仙腸関節　機能解剖</vt:lpstr>
      <vt:lpstr>仙腸関節　機能解剖</vt:lpstr>
      <vt:lpstr>仙腸関節　機能解剖</vt:lpstr>
      <vt:lpstr>仙腸関節　機能解剖</vt:lpstr>
      <vt:lpstr>仙腸関節　運動学</vt:lpstr>
      <vt:lpstr>仙腸関節　運動学</vt:lpstr>
      <vt:lpstr>仙腸関節　運動学</vt:lpstr>
      <vt:lpstr>仙腸関節　運動学</vt:lpstr>
      <vt:lpstr>仙腸関節　運動学</vt:lpstr>
      <vt:lpstr>仙腸関節　靭帯</vt:lpstr>
      <vt:lpstr>仙腸関節の機能</vt:lpstr>
      <vt:lpstr>荷重応力の軽減</vt:lpstr>
      <vt:lpstr>荷重応力の軽減</vt:lpstr>
      <vt:lpstr>負荷移動中の安定（仙腸関節における前屈トルク発生の力学）</vt:lpstr>
      <vt:lpstr>負荷移動中の安定（仙腸関節における前屈トルク発生の力学）</vt:lpstr>
      <vt:lpstr>重力による安定化作用</vt:lpstr>
      <vt:lpstr>重力による安定化作用</vt:lpstr>
      <vt:lpstr>靭帯と筋の安定化作用</vt:lpstr>
      <vt:lpstr>靭帯と筋の安定化作用</vt:lpstr>
      <vt:lpstr>仙腸関節を補強・安定化する筋</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仙腸関節</dc:title>
  <dc:creator>masashi</dc:creator>
  <cp:lastModifiedBy>masashi</cp:lastModifiedBy>
  <cp:revision>69</cp:revision>
  <dcterms:created xsi:type="dcterms:W3CDTF">2009-06-24T10:36:14Z</dcterms:created>
  <dcterms:modified xsi:type="dcterms:W3CDTF">2009-06-28T02:47:37Z</dcterms:modified>
</cp:coreProperties>
</file>