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66" r:id="rId2"/>
    <p:sldId id="276" r:id="rId3"/>
    <p:sldId id="265" r:id="rId4"/>
    <p:sldId id="267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87" autoAdjust="0"/>
    <p:restoredTop sz="94660"/>
  </p:normalViewPr>
  <p:slideViewPr>
    <p:cSldViewPr>
      <p:cViewPr varScale="1">
        <p:scale>
          <a:sx n="74" d="100"/>
          <a:sy n="74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511413"/>
          </a:xfrm>
          <a:prstGeom prst="rect">
            <a:avLst/>
          </a:prstGeom>
        </p:spPr>
        <p:txBody>
          <a:bodyPr vert="horz" lIns="91483" tIns="45741" rIns="91483" bIns="457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4736" y="1"/>
            <a:ext cx="3077738" cy="511413"/>
          </a:xfrm>
          <a:prstGeom prst="rect">
            <a:avLst/>
          </a:prstGeom>
        </p:spPr>
        <p:txBody>
          <a:bodyPr vert="horz" lIns="91483" tIns="45741" rIns="91483" bIns="45741" rtlCol="0"/>
          <a:lstStyle>
            <a:lvl1pPr algn="r">
              <a:defRPr sz="1200"/>
            </a:lvl1pPr>
          </a:lstStyle>
          <a:p>
            <a:fld id="{A40DE366-0EF5-4AB8-A94D-624582A2ACC1}" type="datetimeFigureOut">
              <a:rPr kumimoji="1" lang="ja-JP" altLang="en-US" smtClean="0"/>
              <a:pPr/>
              <a:t>2008/4/9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721614"/>
            <a:ext cx="3077739" cy="511413"/>
          </a:xfrm>
          <a:prstGeom prst="rect">
            <a:avLst/>
          </a:prstGeom>
        </p:spPr>
        <p:txBody>
          <a:bodyPr vert="horz" lIns="91483" tIns="45741" rIns="91483" bIns="457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4736" y="9721614"/>
            <a:ext cx="3077738" cy="511413"/>
          </a:xfrm>
          <a:prstGeom prst="rect">
            <a:avLst/>
          </a:prstGeom>
        </p:spPr>
        <p:txBody>
          <a:bodyPr vert="horz" lIns="91483" tIns="45741" rIns="91483" bIns="45741" rtlCol="0" anchor="b"/>
          <a:lstStyle>
            <a:lvl1pPr algn="r">
              <a:defRPr sz="1200"/>
            </a:lvl1pPr>
          </a:lstStyle>
          <a:p>
            <a:fld id="{EC3D3650-1299-432F-9220-94431F217A9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8428" cy="511731"/>
          </a:xfrm>
          <a:prstGeom prst="rect">
            <a:avLst/>
          </a:prstGeom>
        </p:spPr>
        <p:txBody>
          <a:bodyPr vert="horz" lIns="99057" tIns="49530" rIns="99057" bIns="4953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3993" y="2"/>
            <a:ext cx="3078428" cy="511731"/>
          </a:xfrm>
          <a:prstGeom prst="rect">
            <a:avLst/>
          </a:prstGeom>
        </p:spPr>
        <p:txBody>
          <a:bodyPr vert="horz" lIns="99057" tIns="49530" rIns="99057" bIns="49530" rtlCol="0"/>
          <a:lstStyle>
            <a:lvl1pPr algn="r">
              <a:defRPr sz="1300"/>
            </a:lvl1pPr>
          </a:lstStyle>
          <a:p>
            <a:fld id="{B91C1DDB-85BE-4589-9274-46B1AAC78EB5}" type="datetimeFigureOut">
              <a:rPr kumimoji="1" lang="ja-JP" altLang="en-US" smtClean="0"/>
              <a:pPr/>
              <a:t>2008/4/9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968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7" tIns="49530" rIns="99057" bIns="4953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407" y="4861442"/>
            <a:ext cx="5683250" cy="4605576"/>
          </a:xfrm>
          <a:prstGeom prst="rect">
            <a:avLst/>
          </a:prstGeom>
        </p:spPr>
        <p:txBody>
          <a:bodyPr vert="horz" lIns="99057" tIns="49530" rIns="99057" bIns="4953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1108"/>
            <a:ext cx="3078428" cy="511731"/>
          </a:xfrm>
          <a:prstGeom prst="rect">
            <a:avLst/>
          </a:prstGeom>
        </p:spPr>
        <p:txBody>
          <a:bodyPr vert="horz" lIns="99057" tIns="49530" rIns="99057" bIns="4953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3993" y="9721108"/>
            <a:ext cx="3078428" cy="511731"/>
          </a:xfrm>
          <a:prstGeom prst="rect">
            <a:avLst/>
          </a:prstGeom>
        </p:spPr>
        <p:txBody>
          <a:bodyPr vert="horz" lIns="99057" tIns="49530" rIns="99057" bIns="49530" rtlCol="0" anchor="b"/>
          <a:lstStyle>
            <a:lvl1pPr algn="r">
              <a:defRPr sz="1300"/>
            </a:lvl1pPr>
          </a:lstStyle>
          <a:p>
            <a:fld id="{5B961814-5626-494F-A520-3A3522E3AD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61814-5626-494F-A520-3A3522E3AD6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61814-5626-494F-A520-3A3522E3AD62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61814-5626-494F-A520-3A3522E3AD62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61814-5626-494F-A520-3A3522E3AD62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61814-5626-494F-A520-3A3522E3AD62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61814-5626-494F-A520-3A3522E3AD62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61814-5626-494F-A520-3A3522E3AD62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61814-5626-494F-A520-3A3522E3AD62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61814-5626-494F-A520-3A3522E3AD62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61814-5626-494F-A520-3A3522E3AD62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61814-5626-494F-A520-3A3522E3AD62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0225-EB68-4984-A1D5-DE94D3D33B9C}" type="datetimeFigureOut">
              <a:rPr kumimoji="1" lang="ja-JP" altLang="en-US" smtClean="0"/>
              <a:pPr/>
              <a:t>2008/4/9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6C40-1E2F-418C-869D-A71729444A9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0225-EB68-4984-A1D5-DE94D3D33B9C}" type="datetimeFigureOut">
              <a:rPr kumimoji="1" lang="ja-JP" altLang="en-US" smtClean="0"/>
              <a:pPr/>
              <a:t>2008/4/9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6C40-1E2F-418C-869D-A71729444A9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0225-EB68-4984-A1D5-DE94D3D33B9C}" type="datetimeFigureOut">
              <a:rPr kumimoji="1" lang="ja-JP" altLang="en-US" smtClean="0"/>
              <a:pPr/>
              <a:t>2008/4/9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6C40-1E2F-418C-869D-A71729444A9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0225-EB68-4984-A1D5-DE94D3D33B9C}" type="datetimeFigureOut">
              <a:rPr kumimoji="1" lang="ja-JP" altLang="en-US" smtClean="0"/>
              <a:pPr/>
              <a:t>2008/4/9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6C40-1E2F-418C-869D-A71729444A9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0225-EB68-4984-A1D5-DE94D3D33B9C}" type="datetimeFigureOut">
              <a:rPr kumimoji="1" lang="ja-JP" altLang="en-US" smtClean="0"/>
              <a:pPr/>
              <a:t>2008/4/9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6C40-1E2F-418C-869D-A71729444A9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0225-EB68-4984-A1D5-DE94D3D33B9C}" type="datetimeFigureOut">
              <a:rPr kumimoji="1" lang="ja-JP" altLang="en-US" smtClean="0"/>
              <a:pPr/>
              <a:t>2008/4/9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6C40-1E2F-418C-869D-A71729444A9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0225-EB68-4984-A1D5-DE94D3D33B9C}" type="datetimeFigureOut">
              <a:rPr kumimoji="1" lang="ja-JP" altLang="en-US" smtClean="0"/>
              <a:pPr/>
              <a:t>2008/4/9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6C40-1E2F-418C-869D-A71729444A9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0225-EB68-4984-A1D5-DE94D3D33B9C}" type="datetimeFigureOut">
              <a:rPr kumimoji="1" lang="ja-JP" altLang="en-US" smtClean="0"/>
              <a:pPr/>
              <a:t>2008/4/9</a:t>
            </a:fld>
            <a:endParaRPr kumimoji="1"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6A6C40-1E2F-418C-869D-A71729444A9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0225-EB68-4984-A1D5-DE94D3D33B9C}" type="datetimeFigureOut">
              <a:rPr kumimoji="1" lang="ja-JP" altLang="en-US" smtClean="0"/>
              <a:pPr/>
              <a:t>2008/4/9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6C40-1E2F-418C-869D-A71729444A9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0225-EB68-4984-A1D5-DE94D3D33B9C}" type="datetimeFigureOut">
              <a:rPr kumimoji="1" lang="ja-JP" altLang="en-US" smtClean="0"/>
              <a:pPr/>
              <a:t>2008/4/9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86A6C40-1E2F-418C-869D-A71729444A9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8850225-EB68-4984-A1D5-DE94D3D33B9C}" type="datetimeFigureOut">
              <a:rPr kumimoji="1" lang="ja-JP" altLang="en-US" smtClean="0"/>
              <a:pPr/>
              <a:t>2008/4/9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6C40-1E2F-418C-869D-A71729444A9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フリーフォーム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8850225-EB68-4984-A1D5-DE94D3D33B9C}" type="datetimeFigureOut">
              <a:rPr kumimoji="1" lang="ja-JP" altLang="en-US" smtClean="0"/>
              <a:pPr/>
              <a:t>2008/4/9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6A6C40-1E2F-418C-869D-A71729444A9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1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00034" y="2143116"/>
            <a:ext cx="6643266" cy="3015620"/>
          </a:xfrm>
        </p:spPr>
        <p:txBody>
          <a:bodyPr>
            <a:normAutofit/>
          </a:bodyPr>
          <a:lstStyle/>
          <a:p>
            <a:r>
              <a:rPr kumimoji="1" lang="ja-JP" altLang="en-US" sz="6000" dirty="0" smtClean="0"/>
              <a:t>裁判の流れの整理</a:t>
            </a:r>
            <a:endParaRPr kumimoji="1" lang="ja-JP" altLang="en-US" sz="6000" dirty="0"/>
          </a:p>
        </p:txBody>
      </p:sp>
      <p:pic>
        <p:nvPicPr>
          <p:cNvPr id="5122" name="Picture 2" descr="C:\Users\内山　智敬\AppData\Local\Microsoft\Windows\Temporary Internet Files\Content.IE5\VM43Y0YP\MCj0295850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4061194"/>
            <a:ext cx="3428992" cy="27968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rgbClr val="FFFF00"/>
                </a:solidFill>
              </a:rPr>
              <a:t>争点２　緊急避難について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142984"/>
            <a:ext cx="8929718" cy="4929222"/>
          </a:xfrm>
        </p:spPr>
        <p:txBody>
          <a:bodyPr>
            <a:normAutofit/>
          </a:bodyPr>
          <a:lstStyle/>
          <a:p>
            <a:endParaRPr lang="en-US" altLang="ja-JP" sz="3200" dirty="0" smtClean="0">
              <a:solidFill>
                <a:srgbClr val="FFC000"/>
              </a:solidFill>
            </a:endParaRPr>
          </a:p>
          <a:p>
            <a:r>
              <a:rPr lang="ja-JP" altLang="en-US" sz="3200" dirty="0" smtClean="0">
                <a:solidFill>
                  <a:srgbClr val="FFC000"/>
                </a:solidFill>
              </a:rPr>
              <a:t>原告</a:t>
            </a:r>
            <a:endParaRPr lang="en-US" altLang="ja-JP" sz="32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ja-JP" altLang="en-US" sz="3200" dirty="0" smtClean="0"/>
              <a:t>　成立しない</a:t>
            </a:r>
            <a:endParaRPr lang="en-US" altLang="ja-JP" sz="3200" dirty="0" smtClean="0"/>
          </a:p>
          <a:p>
            <a:endParaRPr lang="en-US" altLang="ja-JP" sz="3200" dirty="0" smtClean="0">
              <a:solidFill>
                <a:srgbClr val="FFC000"/>
              </a:solidFill>
            </a:endParaRPr>
          </a:p>
          <a:p>
            <a:r>
              <a:rPr lang="ja-JP" altLang="en-US" sz="3200" dirty="0" smtClean="0">
                <a:solidFill>
                  <a:srgbClr val="FFC000"/>
                </a:solidFill>
              </a:rPr>
              <a:t>被告</a:t>
            </a:r>
            <a:endParaRPr lang="en-US" altLang="ja-JP" sz="32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ja-JP" altLang="en-US" sz="3200" dirty="0" smtClean="0"/>
              <a:t>　成立する</a:t>
            </a:r>
            <a:endParaRPr lang="en-US" altLang="ja-JP" sz="3200" dirty="0" smtClean="0"/>
          </a:p>
          <a:p>
            <a:endParaRPr lang="en-US" altLang="ja-JP" dirty="0" smtClean="0">
              <a:solidFill>
                <a:srgbClr val="FFC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57554" y="2143116"/>
            <a:ext cx="57864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⇒損害賠償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責任を負う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28992" y="4071942"/>
            <a:ext cx="5429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⇒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責任を負わない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solidFill>
                  <a:srgbClr val="FFFF00"/>
                </a:solidFill>
              </a:rPr>
              <a:t>はたして，裁判官はどのような判決を下すのか？</a:t>
            </a:r>
            <a:endParaRPr kumimoji="1" lang="ja-JP" altLang="en-US" sz="4800" dirty="0">
              <a:solidFill>
                <a:srgbClr val="FFFF00"/>
              </a:solidFill>
            </a:endParaRPr>
          </a:p>
        </p:txBody>
      </p:sp>
      <p:pic>
        <p:nvPicPr>
          <p:cNvPr id="3075" name="Picture 3" descr="C:\Users\内山　智敬\AppData\Local\Microsoft\Windows\Temporary Internet Files\Content.IE5\Z23Z1ISH\MCj0241719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777792"/>
            <a:ext cx="3542398" cy="27609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525963"/>
          </a:xfrm>
        </p:spPr>
        <p:txBody>
          <a:bodyPr/>
          <a:lstStyle/>
          <a:p>
            <a:r>
              <a:rPr kumimoji="1" lang="ja-JP" altLang="en-US" sz="4000" dirty="0" smtClean="0">
                <a:solidFill>
                  <a:srgbClr val="FFC000"/>
                </a:solidFill>
              </a:rPr>
              <a:t>今回の争点</a:t>
            </a:r>
            <a:endParaRPr kumimoji="1" lang="en-US" altLang="ja-JP" sz="40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ja-JP" altLang="en-US" dirty="0" smtClean="0"/>
              <a:t>　</a:t>
            </a:r>
            <a:r>
              <a:rPr lang="ja-JP" altLang="en-US" sz="3200" dirty="0" smtClean="0"/>
              <a:t>１． ウルトラマンに過失があったのか？</a:t>
            </a:r>
            <a:endParaRPr lang="en-US" altLang="ja-JP" sz="3200" dirty="0" smtClean="0"/>
          </a:p>
          <a:p>
            <a:pPr>
              <a:buNone/>
            </a:pPr>
            <a:r>
              <a:rPr kumimoji="1" lang="ja-JP" altLang="en-US" sz="3200" dirty="0" smtClean="0"/>
              <a:t>　２．緊急避難が成立するのか？</a:t>
            </a:r>
            <a:endParaRPr kumimoji="1" lang="ja-JP" altLang="en-US" sz="3200" dirty="0"/>
          </a:p>
        </p:txBody>
      </p:sp>
      <p:pic>
        <p:nvPicPr>
          <p:cNvPr id="2052" name="Picture 4" descr="C:\Users\内山　智敬\AppData\Local\Microsoft\Windows\Temporary Internet Files\Content.IE5\1M7NWSHG\MCj030093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4000504"/>
            <a:ext cx="3357586" cy="2570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rgbClr val="FFFF00"/>
                </a:solidFill>
              </a:rPr>
              <a:t>争点１　過失・不法行為について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42984"/>
            <a:ext cx="8401080" cy="4983179"/>
          </a:xfrm>
        </p:spPr>
        <p:txBody>
          <a:bodyPr/>
          <a:lstStyle/>
          <a:p>
            <a:pPr>
              <a:buNone/>
            </a:pPr>
            <a:r>
              <a:rPr lang="ja-JP" altLang="en-US" u="sng" dirty="0" smtClean="0">
                <a:solidFill>
                  <a:srgbClr val="FF0000"/>
                </a:solidFill>
                <a:ea typeface="ＤＦ特太ゴシック体" pitchFamily="1" charset="-128"/>
              </a:rPr>
              <a:t>争点１</a:t>
            </a:r>
            <a:r>
              <a:rPr lang="en-US" altLang="ja-JP" u="sng" dirty="0" smtClean="0">
                <a:solidFill>
                  <a:srgbClr val="FF0000"/>
                </a:solidFill>
                <a:ea typeface="ＤＦ特太ゴシック体" pitchFamily="1" charset="-128"/>
              </a:rPr>
              <a:t>-</a:t>
            </a:r>
            <a:r>
              <a:rPr lang="ja-JP" altLang="en-US" u="sng" dirty="0" smtClean="0">
                <a:solidFill>
                  <a:srgbClr val="FF0000"/>
                </a:solidFill>
                <a:ea typeface="ＤＦ特太ゴシック体" pitchFamily="1" charset="-128"/>
              </a:rPr>
              <a:t>①</a:t>
            </a:r>
            <a:r>
              <a:rPr lang="ja-JP" altLang="en-US" dirty="0" smtClean="0"/>
              <a:t>　西町群にウルトラマンが着地し，戦闘開始</a:t>
            </a:r>
            <a:endParaRPr lang="en-US" altLang="ja-JP" dirty="0" smtClean="0"/>
          </a:p>
          <a:p>
            <a:pPr>
              <a:buFont typeface="Wingdings" pitchFamily="2" charset="2"/>
              <a:buChar char="u"/>
            </a:pPr>
            <a:r>
              <a:rPr lang="ja-JP" altLang="en-US" dirty="0" smtClean="0">
                <a:solidFill>
                  <a:srgbClr val="FFC000"/>
                </a:solidFill>
              </a:rPr>
              <a:t>原告</a:t>
            </a:r>
          </a:p>
          <a:p>
            <a:r>
              <a:rPr lang="ja-JP" altLang="en-US" b="1" dirty="0" smtClean="0"/>
              <a:t>・怪獣</a:t>
            </a:r>
            <a:r>
              <a:rPr lang="en-US" altLang="ja-JP" b="1" dirty="0" smtClean="0"/>
              <a:t>α</a:t>
            </a:r>
            <a:r>
              <a:rPr lang="ja-JP" altLang="en-US" b="1" dirty="0" smtClean="0"/>
              <a:t>は東町の方に向かっていったのに，ウルトラマンが北町の方へと誘導してしまった。</a:t>
            </a:r>
          </a:p>
          <a:p>
            <a:r>
              <a:rPr lang="ja-JP" altLang="en-US" b="1" dirty="0" smtClean="0"/>
              <a:t>・空き地へと誘導すべきだった。</a:t>
            </a:r>
          </a:p>
          <a:p>
            <a:r>
              <a:rPr lang="ja-JP" altLang="en-US" b="1" dirty="0" smtClean="0"/>
              <a:t>・原告のビルや北町の建築物については、確認　するそぶりはなかった。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rgbClr val="FFFF00"/>
                </a:solidFill>
              </a:rPr>
              <a:t>争点１　過失・不法行為について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42984"/>
            <a:ext cx="8401080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u="sng" dirty="0" smtClean="0">
                <a:solidFill>
                  <a:srgbClr val="FF0000"/>
                </a:solidFill>
                <a:ea typeface="ＤＦ特太ゴシック体" pitchFamily="1" charset="-128"/>
              </a:rPr>
              <a:t>争点１</a:t>
            </a:r>
            <a:r>
              <a:rPr lang="en-US" altLang="ja-JP" u="sng" dirty="0" smtClean="0">
                <a:solidFill>
                  <a:srgbClr val="FF0000"/>
                </a:solidFill>
                <a:ea typeface="ＤＦ特太ゴシック体" pitchFamily="1" charset="-128"/>
              </a:rPr>
              <a:t>-</a:t>
            </a:r>
            <a:r>
              <a:rPr lang="ja-JP" altLang="en-US" u="sng" dirty="0" smtClean="0">
                <a:solidFill>
                  <a:srgbClr val="FF0000"/>
                </a:solidFill>
                <a:ea typeface="ＤＦ特太ゴシック体" pitchFamily="1" charset="-128"/>
              </a:rPr>
              <a:t>①</a:t>
            </a:r>
            <a:r>
              <a:rPr lang="ja-JP" altLang="en-US" dirty="0" smtClean="0"/>
              <a:t>　第３ビル群にウルトラマンが着地し，戦闘開始</a:t>
            </a:r>
            <a:endParaRPr lang="en-US" altLang="ja-JP" dirty="0" smtClean="0"/>
          </a:p>
          <a:p>
            <a:pPr>
              <a:buFont typeface="Wingdings" pitchFamily="2" charset="2"/>
              <a:buChar char="u"/>
            </a:pPr>
            <a:r>
              <a:rPr lang="ja-JP" altLang="en-US" dirty="0" smtClean="0">
                <a:solidFill>
                  <a:srgbClr val="FFC000"/>
                </a:solidFill>
              </a:rPr>
              <a:t>被告</a:t>
            </a:r>
          </a:p>
          <a:p>
            <a:r>
              <a:rPr lang="ja-JP" altLang="en-US" b="1" dirty="0" smtClean="0"/>
              <a:t>・東町はまだ避難していない人やビルが多かった。</a:t>
            </a:r>
          </a:p>
          <a:p>
            <a:r>
              <a:rPr lang="ja-JP" altLang="en-US" b="1" dirty="0" smtClean="0"/>
              <a:t>・空き地には避難民がいた。</a:t>
            </a:r>
          </a:p>
          <a:p>
            <a:r>
              <a:rPr lang="ja-JP" altLang="en-US" b="1" dirty="0" smtClean="0"/>
              <a:t>・公園予定地の次に開けていたのは北町だった。</a:t>
            </a:r>
          </a:p>
          <a:p>
            <a:r>
              <a:rPr lang="ja-JP" altLang="en-US" b="1" dirty="0" smtClean="0"/>
              <a:t>・ウルトラマンが怪獣</a:t>
            </a:r>
            <a:r>
              <a:rPr lang="en-US" altLang="ja-JP" b="1" dirty="0" smtClean="0"/>
              <a:t>α</a:t>
            </a:r>
            <a:r>
              <a:rPr lang="ja-JP" altLang="en-US" b="1" dirty="0" smtClean="0"/>
              <a:t>の進路を北町の方に逸らさなければ、数分後には廃墟だった。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rgbClr val="FFFF00"/>
                </a:solidFill>
              </a:rPr>
              <a:t>争点１　過失・不法行為について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142984"/>
            <a:ext cx="8929718" cy="5214974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u="sng" dirty="0" smtClean="0">
                <a:solidFill>
                  <a:srgbClr val="FF0000"/>
                </a:solidFill>
                <a:ea typeface="ＤＦ特太ゴシック体" pitchFamily="1" charset="-128"/>
              </a:rPr>
              <a:t>争点１</a:t>
            </a:r>
            <a:r>
              <a:rPr lang="en-US" altLang="ja-JP" u="sng" dirty="0" smtClean="0">
                <a:solidFill>
                  <a:srgbClr val="FF0000"/>
                </a:solidFill>
                <a:ea typeface="ＤＦ特太ゴシック体" pitchFamily="1" charset="-128"/>
              </a:rPr>
              <a:t>-</a:t>
            </a:r>
            <a:r>
              <a:rPr lang="ja-JP" altLang="en-US" u="sng" dirty="0" smtClean="0">
                <a:solidFill>
                  <a:srgbClr val="FF0000"/>
                </a:solidFill>
                <a:ea typeface="ＤＦ特太ゴシック体" pitchFamily="1" charset="-128"/>
              </a:rPr>
              <a:t>②</a:t>
            </a:r>
            <a:r>
              <a:rPr lang="ja-JP" altLang="en-US" dirty="0" smtClean="0"/>
              <a:t>ウルトラマン</a:t>
            </a:r>
            <a:r>
              <a:rPr lang="en-US" altLang="ja-JP" dirty="0" smtClean="0"/>
              <a:t>VS</a:t>
            </a:r>
            <a:r>
              <a:rPr lang="ja-JP" altLang="en-US" dirty="0" smtClean="0"/>
              <a:t>怪獣</a:t>
            </a:r>
            <a:r>
              <a:rPr lang="en-US" altLang="ja-JP" dirty="0" smtClean="0"/>
              <a:t>α</a:t>
            </a:r>
            <a:r>
              <a:rPr lang="ja-JP" altLang="en-US" dirty="0" smtClean="0"/>
              <a:t>の戦闘について</a:t>
            </a:r>
            <a:endParaRPr lang="en-US" altLang="ja-JP" dirty="0" smtClean="0"/>
          </a:p>
          <a:p>
            <a:endParaRPr lang="en-US" altLang="ja-JP" dirty="0" smtClean="0"/>
          </a:p>
          <a:p>
            <a:pPr>
              <a:buFont typeface="Wingdings" pitchFamily="2" charset="2"/>
              <a:buChar char="u"/>
            </a:pPr>
            <a:r>
              <a:rPr lang="ja-JP" altLang="en-US" dirty="0" smtClean="0">
                <a:solidFill>
                  <a:srgbClr val="FFC000"/>
                </a:solidFill>
              </a:rPr>
              <a:t>原告</a:t>
            </a:r>
            <a:endParaRPr lang="en-US" altLang="ja-JP" dirty="0" smtClean="0">
              <a:solidFill>
                <a:srgbClr val="FFC000"/>
              </a:solidFill>
            </a:endParaRPr>
          </a:p>
          <a:p>
            <a:r>
              <a:rPr lang="ja-JP" altLang="en-US" dirty="0" smtClean="0"/>
              <a:t>・全体を通してウルトラマンは不利になることはなかった。</a:t>
            </a:r>
          </a:p>
          <a:p>
            <a:r>
              <a:rPr lang="ja-JP" altLang="en-US" dirty="0" smtClean="0"/>
              <a:t>・怪獣をわざわざビルに向かって蹴り飛ばす必要性はなかった。</a:t>
            </a:r>
          </a:p>
          <a:p>
            <a:r>
              <a:rPr lang="ja-JP" altLang="en-US" dirty="0" smtClean="0"/>
              <a:t>・被害を拡大された。</a:t>
            </a:r>
          </a:p>
          <a:p>
            <a:r>
              <a:rPr lang="ja-JP" altLang="en-US" dirty="0" smtClean="0"/>
              <a:t>・ウルトラマンの手刀を受けて，怪獣</a:t>
            </a:r>
            <a:r>
              <a:rPr lang="en-US" altLang="ja-JP" dirty="0" smtClean="0"/>
              <a:t>α</a:t>
            </a:r>
            <a:r>
              <a:rPr lang="ja-JP" altLang="en-US" dirty="0" smtClean="0"/>
              <a:t>は弱っていた。</a:t>
            </a:r>
          </a:p>
          <a:p>
            <a:r>
              <a:rPr lang="ja-JP" altLang="en-US" dirty="0" smtClean="0"/>
              <a:t>・したがって，怪獣</a:t>
            </a:r>
            <a:r>
              <a:rPr lang="en-US" altLang="ja-JP" dirty="0" smtClean="0"/>
              <a:t>α</a:t>
            </a:r>
            <a:r>
              <a:rPr lang="ja-JP" altLang="en-US" dirty="0" smtClean="0"/>
              <a:t>は明らかに戦意がなくなった。</a:t>
            </a:r>
          </a:p>
          <a:p>
            <a:pPr>
              <a:buFont typeface="Wingdings" pitchFamily="2" charset="2"/>
              <a:buChar char="u"/>
            </a:pPr>
            <a:endParaRPr lang="en-US" altLang="ja-JP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rgbClr val="FFFF00"/>
                </a:solidFill>
              </a:rPr>
              <a:t>争点１　過失・不法行為について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142984"/>
            <a:ext cx="8929718" cy="5715016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3300" u="sng" dirty="0" smtClean="0">
                <a:solidFill>
                  <a:srgbClr val="FF0000"/>
                </a:solidFill>
                <a:ea typeface="ＤＦ特太ゴシック体" pitchFamily="1" charset="-128"/>
              </a:rPr>
              <a:t>争点１</a:t>
            </a:r>
            <a:r>
              <a:rPr lang="en-US" altLang="ja-JP" sz="3300" u="sng" dirty="0" smtClean="0">
                <a:solidFill>
                  <a:srgbClr val="FF0000"/>
                </a:solidFill>
                <a:ea typeface="ＤＦ特太ゴシック体" pitchFamily="1" charset="-128"/>
              </a:rPr>
              <a:t>-</a:t>
            </a:r>
            <a:r>
              <a:rPr lang="ja-JP" altLang="en-US" sz="3300" u="sng" dirty="0" smtClean="0">
                <a:solidFill>
                  <a:srgbClr val="FF0000"/>
                </a:solidFill>
                <a:ea typeface="ＤＦ特太ゴシック体" pitchFamily="1" charset="-128"/>
              </a:rPr>
              <a:t>②</a:t>
            </a:r>
            <a:r>
              <a:rPr lang="ja-JP" altLang="en-US" sz="3300" dirty="0" smtClean="0"/>
              <a:t>ウルトラマン</a:t>
            </a:r>
            <a:r>
              <a:rPr lang="en-US" altLang="ja-JP" sz="3300" dirty="0" smtClean="0"/>
              <a:t>VS</a:t>
            </a:r>
            <a:r>
              <a:rPr lang="ja-JP" altLang="en-US" sz="3300" dirty="0" smtClean="0"/>
              <a:t>怪獣</a:t>
            </a:r>
            <a:r>
              <a:rPr lang="en-US" altLang="ja-JP" sz="3300" dirty="0" smtClean="0"/>
              <a:t>α</a:t>
            </a:r>
            <a:r>
              <a:rPr lang="ja-JP" altLang="en-US" sz="3300" dirty="0" smtClean="0"/>
              <a:t>の戦闘について</a:t>
            </a:r>
            <a:endParaRPr lang="en-US" altLang="ja-JP" sz="3300" dirty="0" smtClean="0"/>
          </a:p>
          <a:p>
            <a:endParaRPr lang="en-US" altLang="ja-JP" sz="1500" dirty="0" smtClean="0"/>
          </a:p>
          <a:p>
            <a:pPr>
              <a:buFont typeface="Wingdings" pitchFamily="2" charset="2"/>
              <a:buChar char="u"/>
            </a:pPr>
            <a:r>
              <a:rPr lang="ja-JP" altLang="en-US" sz="3300" dirty="0" smtClean="0">
                <a:solidFill>
                  <a:srgbClr val="FFC000"/>
                </a:solidFill>
              </a:rPr>
              <a:t>被告</a:t>
            </a:r>
            <a:endParaRPr lang="en-US" altLang="ja-JP" sz="3300" dirty="0" smtClean="0">
              <a:solidFill>
                <a:srgbClr val="FFC000"/>
              </a:solidFill>
            </a:endParaRPr>
          </a:p>
          <a:p>
            <a:r>
              <a:rPr lang="ja-JP" altLang="en-US" b="1" dirty="0" smtClean="0"/>
              <a:t>・体格的に有利な怪獣</a:t>
            </a:r>
            <a:r>
              <a:rPr lang="en-US" altLang="ja-JP" b="1" dirty="0" smtClean="0"/>
              <a:t>α</a:t>
            </a:r>
            <a:r>
              <a:rPr lang="ja-JP" altLang="en-US" b="1" dirty="0" smtClean="0"/>
              <a:t>を倒すことに苦戦した。</a:t>
            </a:r>
          </a:p>
          <a:p>
            <a:r>
              <a:rPr lang="ja-JP" altLang="en-US" b="1" dirty="0" smtClean="0"/>
              <a:t>・怪獣</a:t>
            </a:r>
            <a:r>
              <a:rPr lang="en-US" altLang="ja-JP" b="1" dirty="0" smtClean="0"/>
              <a:t>α</a:t>
            </a:r>
            <a:r>
              <a:rPr lang="ja-JP" altLang="en-US" b="1" dirty="0" smtClean="0"/>
              <a:t>を蹴り飛ばしたのはやむをえなかった。（時間がなかった）</a:t>
            </a:r>
          </a:p>
          <a:p>
            <a:r>
              <a:rPr lang="ja-JP" altLang="en-US" b="1" dirty="0" smtClean="0"/>
              <a:t>・怪獣</a:t>
            </a:r>
            <a:r>
              <a:rPr lang="en-US" altLang="ja-JP" b="1" dirty="0" smtClean="0"/>
              <a:t>α</a:t>
            </a:r>
            <a:r>
              <a:rPr lang="ja-JP" altLang="en-US" b="1" dirty="0" smtClean="0"/>
              <a:t>が現れた以上、ビルが壊れてしまうのは仕方ない。</a:t>
            </a:r>
          </a:p>
          <a:p>
            <a:r>
              <a:rPr lang="ja-JP" altLang="en-US" b="1" dirty="0" smtClean="0"/>
              <a:t>・怪獣</a:t>
            </a:r>
            <a:r>
              <a:rPr lang="en-US" altLang="ja-JP" b="1" dirty="0" smtClean="0"/>
              <a:t>α</a:t>
            </a:r>
            <a:r>
              <a:rPr lang="ja-JP" altLang="en-US" b="1" dirty="0" smtClean="0"/>
              <a:t>が弱っていたとしても，それでウルトラマンに余裕のようなものが生まれたとは思えない。</a:t>
            </a:r>
          </a:p>
          <a:p>
            <a:r>
              <a:rPr lang="ja-JP" altLang="en-US" b="1" dirty="0" smtClean="0"/>
              <a:t>・戦闘は予測不可能な状況，かつ突然怪獣</a:t>
            </a:r>
            <a:r>
              <a:rPr lang="en-US" altLang="ja-JP" b="1" dirty="0" smtClean="0"/>
              <a:t>α</a:t>
            </a:r>
            <a:r>
              <a:rPr lang="ja-JP" altLang="en-US" b="1" dirty="0" smtClean="0"/>
              <a:t>が倒れこんできたから，蹴り飛ばすのは自然。</a:t>
            </a:r>
          </a:p>
          <a:p>
            <a:r>
              <a:rPr lang="ja-JP" altLang="en-US" b="1" dirty="0" smtClean="0"/>
              <a:t>・ウルトラマンは慎重に戦っていた。</a:t>
            </a:r>
            <a:endParaRPr lang="en-US" altLang="ja-JP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rgbClr val="FFFF00"/>
                </a:solidFill>
              </a:rPr>
              <a:t>争点１　過失・不法行為について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142984"/>
            <a:ext cx="8929718" cy="4929222"/>
          </a:xfrm>
        </p:spPr>
        <p:txBody>
          <a:bodyPr>
            <a:normAutofit/>
          </a:bodyPr>
          <a:lstStyle/>
          <a:p>
            <a:r>
              <a:rPr lang="ja-JP" altLang="en-US" sz="3200" u="sng" dirty="0" smtClean="0">
                <a:solidFill>
                  <a:srgbClr val="FF0000"/>
                </a:solidFill>
                <a:ea typeface="ＤＦ特太ゴシック体" pitchFamily="1" charset="-128"/>
              </a:rPr>
              <a:t>争点１</a:t>
            </a:r>
            <a:r>
              <a:rPr lang="en-US" altLang="ja-JP" sz="3200" u="sng" dirty="0" smtClean="0">
                <a:solidFill>
                  <a:srgbClr val="FF0000"/>
                </a:solidFill>
                <a:ea typeface="ＤＦ特太ゴシック体" pitchFamily="1" charset="-128"/>
              </a:rPr>
              <a:t>-</a:t>
            </a:r>
            <a:r>
              <a:rPr lang="ja-JP" altLang="en-US" sz="3200" u="sng" dirty="0" smtClean="0">
                <a:solidFill>
                  <a:srgbClr val="FF0000"/>
                </a:solidFill>
                <a:ea typeface="ＤＦ特太ゴシック体" pitchFamily="1" charset="-128"/>
              </a:rPr>
              <a:t>③</a:t>
            </a:r>
            <a:r>
              <a:rPr lang="ja-JP" altLang="en-US" sz="3200" dirty="0" smtClean="0"/>
              <a:t>　ビルが全壊</a:t>
            </a:r>
            <a:endParaRPr lang="en-US" altLang="ja-JP" sz="3200" dirty="0" smtClean="0"/>
          </a:p>
          <a:p>
            <a:endParaRPr lang="en-US" altLang="ja-JP" sz="3200" dirty="0" smtClean="0">
              <a:solidFill>
                <a:srgbClr val="FFC000"/>
              </a:solidFill>
            </a:endParaRPr>
          </a:p>
          <a:p>
            <a:r>
              <a:rPr lang="ja-JP" altLang="en-US" sz="3200" dirty="0" smtClean="0">
                <a:solidFill>
                  <a:srgbClr val="FFC000"/>
                </a:solidFill>
              </a:rPr>
              <a:t>原告</a:t>
            </a:r>
            <a:endParaRPr lang="en-US" altLang="ja-JP" sz="32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ja-JP" altLang="en-US" sz="3200" dirty="0" smtClean="0"/>
              <a:t>　ビル全壊は回避できた</a:t>
            </a:r>
            <a:endParaRPr lang="en-US" altLang="ja-JP" sz="3200" dirty="0" smtClean="0"/>
          </a:p>
          <a:p>
            <a:endParaRPr lang="en-US" altLang="ja-JP" sz="3200" dirty="0" smtClean="0">
              <a:solidFill>
                <a:srgbClr val="FFC000"/>
              </a:solidFill>
            </a:endParaRPr>
          </a:p>
          <a:p>
            <a:r>
              <a:rPr lang="ja-JP" altLang="en-US" sz="3200" dirty="0" smtClean="0">
                <a:solidFill>
                  <a:srgbClr val="FFC000"/>
                </a:solidFill>
              </a:rPr>
              <a:t>被告</a:t>
            </a:r>
            <a:endParaRPr lang="en-US" altLang="ja-JP" sz="32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ja-JP" altLang="en-US" sz="3200" dirty="0" smtClean="0"/>
              <a:t>　ビル全壊はやむを得なかった</a:t>
            </a:r>
            <a:endParaRPr lang="en-US" altLang="ja-JP" sz="3200" dirty="0" smtClean="0"/>
          </a:p>
          <a:p>
            <a:endParaRPr lang="en-US" altLang="ja-JP" dirty="0" smtClean="0">
              <a:solidFill>
                <a:srgbClr val="FFC000"/>
              </a:solidFill>
            </a:endParaRPr>
          </a:p>
        </p:txBody>
      </p:sp>
      <p:pic>
        <p:nvPicPr>
          <p:cNvPr id="8195" name="Picture 3" descr="C:\Users\内山　智敬\AppData\Local\Microsoft\Windows\Temporary Internet Files\Content.IE5\VM43Y0YP\MCj0319488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2357430"/>
            <a:ext cx="2571736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rgbClr val="FFFF00"/>
                </a:solidFill>
              </a:rPr>
              <a:t>争点１　過失・不法行為について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142984"/>
            <a:ext cx="8929718" cy="4929222"/>
          </a:xfrm>
        </p:spPr>
        <p:txBody>
          <a:bodyPr>
            <a:normAutofit/>
          </a:bodyPr>
          <a:lstStyle/>
          <a:p>
            <a:r>
              <a:rPr lang="ja-JP" altLang="en-US" sz="3200" u="sng" dirty="0" smtClean="0">
                <a:solidFill>
                  <a:srgbClr val="FF0000"/>
                </a:solidFill>
                <a:ea typeface="ＤＦ特太ゴシック体" pitchFamily="1" charset="-128"/>
              </a:rPr>
              <a:t>争点１</a:t>
            </a:r>
            <a:r>
              <a:rPr lang="en-US" altLang="ja-JP" sz="3200" u="sng" dirty="0" smtClean="0">
                <a:solidFill>
                  <a:srgbClr val="FF0000"/>
                </a:solidFill>
                <a:ea typeface="ＤＦ特太ゴシック体" pitchFamily="1" charset="-128"/>
              </a:rPr>
              <a:t>-</a:t>
            </a:r>
            <a:r>
              <a:rPr lang="ja-JP" altLang="en-US" sz="3200" u="sng" dirty="0" smtClean="0">
                <a:solidFill>
                  <a:srgbClr val="FF0000"/>
                </a:solidFill>
                <a:ea typeface="ＤＦ特太ゴシック体" pitchFamily="1" charset="-128"/>
              </a:rPr>
              <a:t>④</a:t>
            </a:r>
            <a:r>
              <a:rPr lang="ja-JP" altLang="en-US" sz="3200" dirty="0" smtClean="0"/>
              <a:t>　ウルトラマンに過失があるのか？</a:t>
            </a:r>
            <a:endParaRPr lang="en-US" altLang="ja-JP" sz="3200" dirty="0" smtClean="0"/>
          </a:p>
          <a:p>
            <a:endParaRPr lang="en-US" altLang="ja-JP" sz="3200" dirty="0" smtClean="0">
              <a:solidFill>
                <a:srgbClr val="FFC000"/>
              </a:solidFill>
            </a:endParaRPr>
          </a:p>
          <a:p>
            <a:r>
              <a:rPr lang="ja-JP" altLang="en-US" sz="3200" dirty="0" smtClean="0">
                <a:solidFill>
                  <a:srgbClr val="FFC000"/>
                </a:solidFill>
              </a:rPr>
              <a:t>原告</a:t>
            </a:r>
            <a:endParaRPr lang="en-US" altLang="ja-JP" sz="32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ja-JP" altLang="en-US" sz="3200" dirty="0" smtClean="0"/>
              <a:t>　過失あり</a:t>
            </a:r>
            <a:endParaRPr lang="en-US" altLang="ja-JP" sz="3200" dirty="0" smtClean="0"/>
          </a:p>
          <a:p>
            <a:endParaRPr lang="en-US" altLang="ja-JP" sz="3200" dirty="0" smtClean="0">
              <a:solidFill>
                <a:srgbClr val="FFC000"/>
              </a:solidFill>
            </a:endParaRPr>
          </a:p>
          <a:p>
            <a:r>
              <a:rPr lang="ja-JP" altLang="en-US" sz="3200" dirty="0" smtClean="0">
                <a:solidFill>
                  <a:srgbClr val="FFC000"/>
                </a:solidFill>
              </a:rPr>
              <a:t>被告</a:t>
            </a:r>
            <a:endParaRPr lang="en-US" altLang="ja-JP" sz="32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ja-JP" altLang="en-US" sz="3200" dirty="0" smtClean="0"/>
              <a:t>　過失なし</a:t>
            </a:r>
            <a:endParaRPr lang="en-US" altLang="ja-JP" sz="3200" dirty="0" smtClean="0"/>
          </a:p>
          <a:p>
            <a:endParaRPr lang="en-US" altLang="ja-JP" dirty="0" smtClean="0">
              <a:solidFill>
                <a:srgbClr val="FFC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57554" y="2786058"/>
            <a:ext cx="48577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⇒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不法行為が成立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28992" y="4429132"/>
            <a:ext cx="5429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⇒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不法行為が不成立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</p:bldLst>
  </p:timing>
</p:sld>
</file>

<file path=ppt/theme/theme1.xml><?xml version="1.0" encoding="utf-8"?>
<a:theme xmlns:a="http://schemas.openxmlformats.org/drawingml/2006/main" name="テクノロジー">
  <a:themeElements>
    <a:clrScheme name="テクノロジー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テクノロジー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テクノロジー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265</Words>
  <Application>Microsoft Office PowerPoint</Application>
  <PresentationFormat>画面に合わせる (4:3)</PresentationFormat>
  <Paragraphs>75</Paragraphs>
  <Slides>11</Slides>
  <Notes>11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テクノロジー</vt:lpstr>
      <vt:lpstr>裁判の流れの整理</vt:lpstr>
      <vt:lpstr>スライド 2</vt:lpstr>
      <vt:lpstr>スライド 3</vt:lpstr>
      <vt:lpstr>争点１　過失・不法行為について</vt:lpstr>
      <vt:lpstr>争点１　過失・不法行為について</vt:lpstr>
      <vt:lpstr>争点１　過失・不法行為について</vt:lpstr>
      <vt:lpstr>争点１　過失・不法行為について</vt:lpstr>
      <vt:lpstr>争点１　過失・不法行為について</vt:lpstr>
      <vt:lpstr>争点１　過失・不法行為について</vt:lpstr>
      <vt:lpstr>争点２　緊急避難について</vt:lpstr>
      <vt:lpstr>スライド 11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事件の争点②</dc:title>
  <dc:creator>内山　智敬</dc:creator>
  <cp:lastModifiedBy>内山　智敬</cp:lastModifiedBy>
  <cp:revision>50</cp:revision>
  <dcterms:created xsi:type="dcterms:W3CDTF">2008-04-07T10:59:02Z</dcterms:created>
  <dcterms:modified xsi:type="dcterms:W3CDTF">2008-04-08T16:53:14Z</dcterms:modified>
</cp:coreProperties>
</file>