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7" r:id="rId2"/>
    <p:sldId id="280" r:id="rId3"/>
    <p:sldId id="278" r:id="rId4"/>
    <p:sldId id="259" r:id="rId5"/>
    <p:sldId id="261" r:id="rId6"/>
    <p:sldId id="256" r:id="rId7"/>
    <p:sldId id="262" r:id="rId8"/>
    <p:sldId id="263" r:id="rId9"/>
    <p:sldId id="275" r:id="rId10"/>
    <p:sldId id="264" r:id="rId11"/>
    <p:sldId id="265" r:id="rId12"/>
    <p:sldId id="266" r:id="rId13"/>
    <p:sldId id="286" r:id="rId14"/>
    <p:sldId id="284" r:id="rId15"/>
    <p:sldId id="270" r:id="rId16"/>
    <p:sldId id="271" r:id="rId17"/>
    <p:sldId id="272" r:id="rId18"/>
    <p:sldId id="273" r:id="rId19"/>
    <p:sldId id="276" r:id="rId20"/>
    <p:sldId id="285" r:id="rId21"/>
    <p:sldId id="282" r:id="rId22"/>
    <p:sldId id="287" r:id="rId23"/>
    <p:sldId id="291" r:id="rId24"/>
    <p:sldId id="290" r:id="rId25"/>
    <p:sldId id="288" r:id="rId26"/>
    <p:sldId id="292"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E1F527"/>
    <a:srgbClr val="FFE5E5"/>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776" autoAdjust="0"/>
    <p:restoredTop sz="88869" autoAdjust="0"/>
  </p:normalViewPr>
  <p:slideViewPr>
    <p:cSldViewPr>
      <p:cViewPr varScale="1">
        <p:scale>
          <a:sx n="65" d="100"/>
          <a:sy n="65" d="100"/>
        </p:scale>
        <p:origin x="-11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5C5D4-EC6D-4F9A-9062-87EDA23BB9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FE82CEF-A8F8-4BE4-AF96-647D60D4A6F2}">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lang="ja-JP" altLang="en-US" sz="2400" b="1" dirty="0" smtClean="0"/>
            <a:t>企業価値を毀損する買収を防ぐために</a:t>
          </a:r>
          <a:endParaRPr kumimoji="1" lang="ja-JP" altLang="en-US" sz="2400" b="1" dirty="0"/>
        </a:p>
      </dgm:t>
    </dgm:pt>
    <dgm:pt modelId="{00F7349F-3541-47A0-A647-B5E7271AA13A}" type="parTrans" cxnId="{2EBDCC1B-6584-4DBF-B46F-7780EA14A918}">
      <dgm:prSet/>
      <dgm:spPr/>
      <dgm:t>
        <a:bodyPr/>
        <a:lstStyle/>
        <a:p>
          <a:endParaRPr kumimoji="1" lang="ja-JP" altLang="en-US"/>
        </a:p>
      </dgm:t>
    </dgm:pt>
    <dgm:pt modelId="{C65013BE-C2CB-4382-890F-AD6CF1387D73}" type="sibTrans" cxnId="{2EBDCC1B-6584-4DBF-B46F-7780EA14A918}">
      <dgm:prSet/>
      <dgm:spPr/>
      <dgm:t>
        <a:bodyPr/>
        <a:lstStyle/>
        <a:p>
          <a:endParaRPr kumimoji="1" lang="ja-JP" altLang="en-US"/>
        </a:p>
      </dgm:t>
    </dgm:pt>
    <dgm:pt modelId="{881050AC-3C84-42F7-A028-DFE2B10A39B4}">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sz="2400" b="1" dirty="0" smtClean="0"/>
            <a:t>株主の意思を尊重した経営の実現</a:t>
          </a:r>
          <a:endParaRPr kumimoji="1" lang="ja-JP" altLang="en-US" sz="2400" b="1" dirty="0"/>
        </a:p>
      </dgm:t>
    </dgm:pt>
    <dgm:pt modelId="{A7A9032B-3BC3-4B2F-AFC1-F6F5F3131FA0}" type="parTrans" cxnId="{134014AF-DC3F-433A-A55C-22325A37E580}">
      <dgm:prSet/>
      <dgm:spPr/>
      <dgm:t>
        <a:bodyPr/>
        <a:lstStyle/>
        <a:p>
          <a:endParaRPr kumimoji="1" lang="ja-JP" altLang="en-US"/>
        </a:p>
      </dgm:t>
    </dgm:pt>
    <dgm:pt modelId="{FFEB846F-4FD2-4674-8A25-A223871622E0}" type="sibTrans" cxnId="{134014AF-DC3F-433A-A55C-22325A37E580}">
      <dgm:prSet/>
      <dgm:spPr/>
      <dgm:t>
        <a:bodyPr/>
        <a:lstStyle/>
        <a:p>
          <a:endParaRPr kumimoji="1" lang="ja-JP" altLang="en-US"/>
        </a:p>
      </dgm:t>
    </dgm:pt>
    <dgm:pt modelId="{6E09925E-4DE5-462A-87DF-31AFC406611F}">
      <dgm:prSet phldrT="[テキスト]" custT="1"/>
      <dgm:spPr/>
      <dgm:t>
        <a:bodyPr/>
        <a:lstStyle/>
        <a:p>
          <a:r>
            <a:rPr kumimoji="1" lang="ja-JP" altLang="en-US" sz="2000" b="1" dirty="0" smtClean="0"/>
            <a:t>理にかなったプロセスの導入</a:t>
          </a:r>
          <a:r>
            <a:rPr kumimoji="1" lang="en-US" altLang="ja-JP" sz="2000" b="1" dirty="0" smtClean="0"/>
            <a:t/>
          </a:r>
          <a:br>
            <a:rPr kumimoji="1" lang="en-US" altLang="ja-JP" sz="2000" b="1" dirty="0" smtClean="0"/>
          </a:br>
          <a:r>
            <a:rPr kumimoji="1" lang="ja-JP" altLang="en-US" sz="2000" b="1" dirty="0" smtClean="0"/>
            <a:t>⇒より良い形での</a:t>
          </a:r>
          <a:r>
            <a:rPr kumimoji="1" lang="en-US" altLang="ja-JP" sz="2000" b="1" dirty="0" smtClean="0"/>
            <a:t>M&amp;A</a:t>
          </a:r>
          <a:r>
            <a:rPr kumimoji="1" lang="ja-JP" altLang="en-US" sz="2000" b="1" dirty="0" smtClean="0"/>
            <a:t>の活性化</a:t>
          </a:r>
          <a:endParaRPr kumimoji="1" lang="ja-JP" altLang="en-US" sz="2000" b="1" dirty="0"/>
        </a:p>
      </dgm:t>
    </dgm:pt>
    <dgm:pt modelId="{97C286CE-DA70-44A3-BFFF-B3563976FE8E}" type="parTrans" cxnId="{DA2B7E15-5449-4DF8-96B1-6B8E5D028579}">
      <dgm:prSet/>
      <dgm:spPr/>
      <dgm:t>
        <a:bodyPr/>
        <a:lstStyle/>
        <a:p>
          <a:endParaRPr kumimoji="1" lang="ja-JP" altLang="en-US"/>
        </a:p>
      </dgm:t>
    </dgm:pt>
    <dgm:pt modelId="{DEBD692F-4F37-47AE-902C-270A557508B0}" type="sibTrans" cxnId="{DA2B7E15-5449-4DF8-96B1-6B8E5D028579}">
      <dgm:prSet/>
      <dgm:spPr/>
      <dgm:t>
        <a:bodyPr/>
        <a:lstStyle/>
        <a:p>
          <a:endParaRPr kumimoji="1" lang="ja-JP" altLang="en-US"/>
        </a:p>
      </dgm:t>
    </dgm:pt>
    <dgm:pt modelId="{D0ACE093-E635-4675-8DD8-02F9819E8DBE}">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sz="2400" b="1" dirty="0" smtClean="0"/>
            <a:t>株主がより安心して株式を保有できる</a:t>
          </a:r>
          <a:endParaRPr kumimoji="1" lang="en-US" altLang="ja-JP" sz="2400" b="1" dirty="0" smtClean="0"/>
        </a:p>
      </dgm:t>
    </dgm:pt>
    <dgm:pt modelId="{E483A835-9240-4F9C-BB5B-9BE8ABF268BB}" type="parTrans" cxnId="{28D3BC43-50D2-495E-B391-6CA959327F25}">
      <dgm:prSet/>
      <dgm:spPr/>
      <dgm:t>
        <a:bodyPr/>
        <a:lstStyle/>
        <a:p>
          <a:endParaRPr kumimoji="1" lang="ja-JP" altLang="en-US"/>
        </a:p>
      </dgm:t>
    </dgm:pt>
    <dgm:pt modelId="{4D3172D6-EF1A-40A5-B6AC-158414E014BB}" type="sibTrans" cxnId="{28D3BC43-50D2-495E-B391-6CA959327F25}">
      <dgm:prSet/>
      <dgm:spPr/>
      <dgm:t>
        <a:bodyPr/>
        <a:lstStyle/>
        <a:p>
          <a:endParaRPr kumimoji="1" lang="ja-JP" altLang="en-US"/>
        </a:p>
      </dgm:t>
    </dgm:pt>
    <dgm:pt modelId="{7C839A41-5504-468B-9FDD-93A3E7589AED}">
      <dgm:prSet phldrT="[テキスト]" custT="1"/>
      <dgm:spPr/>
      <dgm:t>
        <a:bodyPr/>
        <a:lstStyle/>
        <a:p>
          <a:r>
            <a:rPr kumimoji="1" lang="ja-JP" altLang="en-US" sz="2000" b="1" dirty="0" smtClean="0"/>
            <a:t>不当な価格での売却を防止できる</a:t>
          </a:r>
          <a:endParaRPr kumimoji="1" lang="en-US" altLang="ja-JP" sz="2000" b="1" dirty="0" smtClean="0"/>
        </a:p>
      </dgm:t>
    </dgm:pt>
    <dgm:pt modelId="{1BC9EA90-4AF3-47E7-AF6E-F3EFE0AC85A0}" type="parTrans" cxnId="{174A32EC-DA2F-46BE-B638-67CA5FE44924}">
      <dgm:prSet/>
      <dgm:spPr/>
      <dgm:t>
        <a:bodyPr/>
        <a:lstStyle/>
        <a:p>
          <a:endParaRPr kumimoji="1" lang="ja-JP" altLang="en-US"/>
        </a:p>
      </dgm:t>
    </dgm:pt>
    <dgm:pt modelId="{1D74C905-5F8A-431A-99E0-AAC8FEA53EED}" type="sibTrans" cxnId="{174A32EC-DA2F-46BE-B638-67CA5FE44924}">
      <dgm:prSet/>
      <dgm:spPr/>
      <dgm:t>
        <a:bodyPr/>
        <a:lstStyle/>
        <a:p>
          <a:endParaRPr kumimoji="1" lang="ja-JP" altLang="en-US"/>
        </a:p>
      </dgm:t>
    </dgm:pt>
    <dgm:pt modelId="{165C4DCA-D909-4171-A834-5B194B886C74}">
      <dgm:prSet phldrT="[テキスト]" custT="1"/>
      <dgm:spPr/>
      <dgm:t>
        <a:bodyPr/>
        <a:lstStyle/>
        <a:p>
          <a:r>
            <a:rPr lang="ja-JP" altLang="en-US" sz="2000" b="1" dirty="0" smtClean="0">
              <a:solidFill>
                <a:srgbClr val="FF0000"/>
              </a:solidFill>
            </a:rPr>
            <a:t>企業を一方的に、安く買いたたくような買収者による、</a:t>
          </a:r>
          <a:r>
            <a:rPr kumimoji="1" lang="ja-JP" altLang="en-US" sz="2000" b="1" dirty="0" smtClean="0">
              <a:solidFill>
                <a:srgbClr val="FF0000"/>
              </a:solidFill>
            </a:rPr>
            <a:t>企業価値を毀損する企業買収</a:t>
          </a:r>
          <a:r>
            <a:rPr kumimoji="1" lang="en-US" altLang="ja-JP" sz="2000" b="1" dirty="0" smtClean="0">
              <a:solidFill>
                <a:srgbClr val="FF0000"/>
              </a:solidFill>
            </a:rPr>
            <a:t/>
          </a:r>
          <a:br>
            <a:rPr kumimoji="1" lang="en-US" altLang="ja-JP" sz="2000" b="1" dirty="0" smtClean="0">
              <a:solidFill>
                <a:srgbClr val="FF0000"/>
              </a:solidFill>
            </a:rPr>
          </a:br>
          <a:r>
            <a:rPr kumimoji="1" lang="ja-JP" altLang="en-US" sz="2000" b="1" dirty="0" smtClean="0">
              <a:solidFill>
                <a:srgbClr val="FF0000"/>
              </a:solidFill>
            </a:rPr>
            <a:t> </a:t>
          </a:r>
          <a:r>
            <a:rPr kumimoji="1" lang="ja-JP" altLang="en-US" sz="2000" b="1" dirty="0" smtClean="0">
              <a:solidFill>
                <a:schemeClr val="tx1"/>
              </a:solidFill>
            </a:rPr>
            <a:t>⇒これを防がなければならない</a:t>
          </a:r>
          <a:endParaRPr kumimoji="1" lang="ja-JP" altLang="en-US" sz="2000" b="0" dirty="0">
            <a:solidFill>
              <a:schemeClr val="tx1"/>
            </a:solidFill>
          </a:endParaRPr>
        </a:p>
      </dgm:t>
    </dgm:pt>
    <dgm:pt modelId="{9BD68553-8752-47D1-993B-8C96F083A3C0}" type="parTrans" cxnId="{D5908594-198C-407D-AE5E-6ACD8EE59D89}">
      <dgm:prSet/>
      <dgm:spPr/>
      <dgm:t>
        <a:bodyPr/>
        <a:lstStyle/>
        <a:p>
          <a:endParaRPr kumimoji="1" lang="ja-JP" altLang="en-US"/>
        </a:p>
      </dgm:t>
    </dgm:pt>
    <dgm:pt modelId="{F5E9E868-9AF6-4A26-A59A-1488194F360D}" type="sibTrans" cxnId="{D5908594-198C-407D-AE5E-6ACD8EE59D89}">
      <dgm:prSet/>
      <dgm:spPr/>
      <dgm:t>
        <a:bodyPr/>
        <a:lstStyle/>
        <a:p>
          <a:endParaRPr kumimoji="1" lang="ja-JP" altLang="en-US"/>
        </a:p>
      </dgm:t>
    </dgm:pt>
    <dgm:pt modelId="{6AE702B3-4548-4249-9D1C-E453BB8DEA47}">
      <dgm:prSet phldrT="[テキスト]" custT="1"/>
      <dgm:spPr/>
      <dgm:t>
        <a:bodyPr/>
        <a:lstStyle/>
        <a:p>
          <a:r>
            <a:rPr lang="ja-JP" altLang="en-US" sz="2000" b="1" u="sng" dirty="0" smtClean="0">
              <a:solidFill>
                <a:srgbClr val="FF0000"/>
              </a:solidFill>
            </a:rPr>
            <a:t>事前警告型ライツプラン</a:t>
          </a:r>
          <a:r>
            <a:rPr lang="en-US" altLang="ja-JP" sz="2000" b="1" u="sng" dirty="0" smtClean="0">
              <a:solidFill>
                <a:srgbClr val="FF0000"/>
              </a:solidFill>
            </a:rPr>
            <a:t/>
          </a:r>
          <a:br>
            <a:rPr lang="en-US" altLang="ja-JP" sz="2000" b="1" u="sng" dirty="0" smtClean="0">
              <a:solidFill>
                <a:srgbClr val="FF0000"/>
              </a:solidFill>
            </a:rPr>
          </a:br>
          <a:r>
            <a:rPr lang="ja-JP" altLang="en-US" sz="2000" dirty="0" smtClean="0">
              <a:solidFill>
                <a:schemeClr val="tx1"/>
              </a:solidFill>
            </a:rPr>
            <a:t> </a:t>
          </a:r>
          <a:r>
            <a:rPr lang="ja-JP" altLang="en-US" sz="2000" b="1" dirty="0" smtClean="0">
              <a:solidFill>
                <a:schemeClr val="tx1"/>
              </a:solidFill>
            </a:rPr>
            <a:t>⇒株主が最終的な決定を行う権限を持つ</a:t>
          </a:r>
          <a:r>
            <a:rPr lang="en-US" altLang="ja-JP" sz="2000" b="1" dirty="0" smtClean="0">
              <a:solidFill>
                <a:schemeClr val="tx1"/>
              </a:solidFill>
            </a:rPr>
            <a:t/>
          </a:r>
          <a:br>
            <a:rPr lang="en-US" altLang="ja-JP" sz="2000" b="1" dirty="0" smtClean="0">
              <a:solidFill>
                <a:schemeClr val="tx1"/>
              </a:solidFill>
            </a:rPr>
          </a:br>
          <a:r>
            <a:rPr lang="ja-JP" altLang="en-US" sz="2000" b="1" dirty="0" smtClean="0">
              <a:solidFill>
                <a:schemeClr val="tx1"/>
              </a:solidFill>
            </a:rPr>
            <a:t> ⇒すべての買収を否定するものではない</a:t>
          </a:r>
          <a:endParaRPr kumimoji="1" lang="ja-JP" altLang="en-US" sz="2000" b="1" dirty="0">
            <a:solidFill>
              <a:srgbClr val="FF0000"/>
            </a:solidFill>
          </a:endParaRPr>
        </a:p>
      </dgm:t>
    </dgm:pt>
    <dgm:pt modelId="{7D8810DD-2FCC-4A4C-B082-D909E5C540C5}" type="parTrans" cxnId="{81C78AAE-6FD1-44F7-B7BE-FF1BA01B1A22}">
      <dgm:prSet/>
      <dgm:spPr/>
      <dgm:t>
        <a:bodyPr/>
        <a:lstStyle/>
        <a:p>
          <a:endParaRPr kumimoji="1" lang="ja-JP" altLang="en-US"/>
        </a:p>
      </dgm:t>
    </dgm:pt>
    <dgm:pt modelId="{D116640E-8650-4D65-B3B6-63F5DF4663D6}" type="sibTrans" cxnId="{81C78AAE-6FD1-44F7-B7BE-FF1BA01B1A22}">
      <dgm:prSet/>
      <dgm:spPr/>
      <dgm:t>
        <a:bodyPr/>
        <a:lstStyle/>
        <a:p>
          <a:endParaRPr kumimoji="1" lang="ja-JP" altLang="en-US"/>
        </a:p>
      </dgm:t>
    </dgm:pt>
    <dgm:pt modelId="{D2A88BAD-E523-4E24-9559-822CED87B466}" type="pres">
      <dgm:prSet presAssocID="{71D5C5D4-EC6D-4F9A-9062-87EDA23BB916}" presName="linear" presStyleCnt="0">
        <dgm:presLayoutVars>
          <dgm:animLvl val="lvl"/>
          <dgm:resizeHandles val="exact"/>
        </dgm:presLayoutVars>
      </dgm:prSet>
      <dgm:spPr/>
      <dgm:t>
        <a:bodyPr/>
        <a:lstStyle/>
        <a:p>
          <a:endParaRPr kumimoji="1" lang="ja-JP" altLang="en-US"/>
        </a:p>
      </dgm:t>
    </dgm:pt>
    <dgm:pt modelId="{07B9E4A6-7040-4DA7-838F-22238F5CC933}" type="pres">
      <dgm:prSet presAssocID="{CFE82CEF-A8F8-4BE4-AF96-647D60D4A6F2}" presName="parentText" presStyleLbl="node1" presStyleIdx="0" presStyleCnt="3" custLinFactNeighborX="520" custLinFactNeighborY="-9109">
        <dgm:presLayoutVars>
          <dgm:chMax val="0"/>
          <dgm:bulletEnabled val="1"/>
        </dgm:presLayoutVars>
      </dgm:prSet>
      <dgm:spPr/>
      <dgm:t>
        <a:bodyPr/>
        <a:lstStyle/>
        <a:p>
          <a:endParaRPr kumimoji="1" lang="ja-JP" altLang="en-US"/>
        </a:p>
      </dgm:t>
    </dgm:pt>
    <dgm:pt modelId="{36DBED53-E9B3-4FD2-A0CA-0E6CA711EEEA}" type="pres">
      <dgm:prSet presAssocID="{CFE82CEF-A8F8-4BE4-AF96-647D60D4A6F2}" presName="childText" presStyleLbl="revTx" presStyleIdx="0" presStyleCnt="3">
        <dgm:presLayoutVars>
          <dgm:bulletEnabled val="1"/>
        </dgm:presLayoutVars>
      </dgm:prSet>
      <dgm:spPr/>
      <dgm:t>
        <a:bodyPr/>
        <a:lstStyle/>
        <a:p>
          <a:endParaRPr kumimoji="1" lang="ja-JP" altLang="en-US"/>
        </a:p>
      </dgm:t>
    </dgm:pt>
    <dgm:pt modelId="{05A42369-E371-49A4-8F68-6A069C3F30FC}" type="pres">
      <dgm:prSet presAssocID="{881050AC-3C84-42F7-A028-DFE2B10A39B4}" presName="parentText" presStyleLbl="node1" presStyleIdx="1" presStyleCnt="3">
        <dgm:presLayoutVars>
          <dgm:chMax val="0"/>
          <dgm:bulletEnabled val="1"/>
        </dgm:presLayoutVars>
      </dgm:prSet>
      <dgm:spPr/>
      <dgm:t>
        <a:bodyPr/>
        <a:lstStyle/>
        <a:p>
          <a:endParaRPr kumimoji="1" lang="ja-JP" altLang="en-US"/>
        </a:p>
      </dgm:t>
    </dgm:pt>
    <dgm:pt modelId="{DE636195-36CE-4E9D-960C-381506CF6BEF}" type="pres">
      <dgm:prSet presAssocID="{881050AC-3C84-42F7-A028-DFE2B10A39B4}" presName="childText" presStyleLbl="revTx" presStyleIdx="1" presStyleCnt="3" custLinFactNeighborX="1627" custLinFactNeighborY="9561">
        <dgm:presLayoutVars>
          <dgm:bulletEnabled val="1"/>
        </dgm:presLayoutVars>
      </dgm:prSet>
      <dgm:spPr/>
      <dgm:t>
        <a:bodyPr/>
        <a:lstStyle/>
        <a:p>
          <a:endParaRPr kumimoji="1" lang="ja-JP" altLang="en-US"/>
        </a:p>
      </dgm:t>
    </dgm:pt>
    <dgm:pt modelId="{769612C9-8A7D-4B17-BAF2-0BD5103F98E6}" type="pres">
      <dgm:prSet presAssocID="{D0ACE093-E635-4675-8DD8-02F9819E8DBE}" presName="parentText" presStyleLbl="node1" presStyleIdx="2" presStyleCnt="3" custLinFactNeighborX="1627" custLinFactNeighborY="1049">
        <dgm:presLayoutVars>
          <dgm:chMax val="0"/>
          <dgm:bulletEnabled val="1"/>
        </dgm:presLayoutVars>
      </dgm:prSet>
      <dgm:spPr/>
      <dgm:t>
        <a:bodyPr/>
        <a:lstStyle/>
        <a:p>
          <a:endParaRPr kumimoji="1" lang="ja-JP" altLang="en-US"/>
        </a:p>
      </dgm:t>
    </dgm:pt>
    <dgm:pt modelId="{0C4FC4F6-2B1D-437F-B04C-B778AC6BBCFD}" type="pres">
      <dgm:prSet presAssocID="{D0ACE093-E635-4675-8DD8-02F9819E8DBE}" presName="childText" presStyleLbl="revTx" presStyleIdx="2" presStyleCnt="3" custLinFactNeighborX="1627" custLinFactNeighborY="32769">
        <dgm:presLayoutVars>
          <dgm:bulletEnabled val="1"/>
        </dgm:presLayoutVars>
      </dgm:prSet>
      <dgm:spPr/>
      <dgm:t>
        <a:bodyPr/>
        <a:lstStyle/>
        <a:p>
          <a:endParaRPr kumimoji="1" lang="ja-JP" altLang="en-US"/>
        </a:p>
      </dgm:t>
    </dgm:pt>
  </dgm:ptLst>
  <dgm:cxnLst>
    <dgm:cxn modelId="{61293D5F-B10B-4581-A040-A4E0DDB61F58}" type="presOf" srcId="{6E09925E-4DE5-462A-87DF-31AFC406611F}" destId="{DE636195-36CE-4E9D-960C-381506CF6BEF}" srcOrd="0" destOrd="0" presId="urn:microsoft.com/office/officeart/2005/8/layout/vList2"/>
    <dgm:cxn modelId="{F85D3E4E-4462-41E1-972B-B9BA4EFAA60F}" type="presOf" srcId="{7C839A41-5504-468B-9FDD-93A3E7589AED}" destId="{0C4FC4F6-2B1D-437F-B04C-B778AC6BBCFD}" srcOrd="0" destOrd="0" presId="urn:microsoft.com/office/officeart/2005/8/layout/vList2"/>
    <dgm:cxn modelId="{DA2B7E15-5449-4DF8-96B1-6B8E5D028579}" srcId="{881050AC-3C84-42F7-A028-DFE2B10A39B4}" destId="{6E09925E-4DE5-462A-87DF-31AFC406611F}" srcOrd="0" destOrd="0" parTransId="{97C286CE-DA70-44A3-BFFF-B3563976FE8E}" sibTransId="{DEBD692F-4F37-47AE-902C-270A557508B0}"/>
    <dgm:cxn modelId="{D5908594-198C-407D-AE5E-6ACD8EE59D89}" srcId="{CFE82CEF-A8F8-4BE4-AF96-647D60D4A6F2}" destId="{165C4DCA-D909-4171-A834-5B194B886C74}" srcOrd="0" destOrd="0" parTransId="{9BD68553-8752-47D1-993B-8C96F083A3C0}" sibTransId="{F5E9E868-9AF6-4A26-A59A-1488194F360D}"/>
    <dgm:cxn modelId="{448BB9FE-D40A-4513-BD7B-4DAB21A85DD7}" type="presOf" srcId="{881050AC-3C84-42F7-A028-DFE2B10A39B4}" destId="{05A42369-E371-49A4-8F68-6A069C3F30FC}" srcOrd="0" destOrd="0" presId="urn:microsoft.com/office/officeart/2005/8/layout/vList2"/>
    <dgm:cxn modelId="{876C1E56-F46F-4CB8-8B6C-3AFEA50602DF}" type="presOf" srcId="{71D5C5D4-EC6D-4F9A-9062-87EDA23BB916}" destId="{D2A88BAD-E523-4E24-9559-822CED87B466}" srcOrd="0" destOrd="0" presId="urn:microsoft.com/office/officeart/2005/8/layout/vList2"/>
    <dgm:cxn modelId="{F9F20D27-CF02-4053-9BB5-FA07ABF3CCD6}" type="presOf" srcId="{165C4DCA-D909-4171-A834-5B194B886C74}" destId="{36DBED53-E9B3-4FD2-A0CA-0E6CA711EEEA}" srcOrd="0" destOrd="0" presId="urn:microsoft.com/office/officeart/2005/8/layout/vList2"/>
    <dgm:cxn modelId="{7CAAB53E-B0DA-449D-83A4-029B8A58F11E}" type="presOf" srcId="{6AE702B3-4548-4249-9D1C-E453BB8DEA47}" destId="{36DBED53-E9B3-4FD2-A0CA-0E6CA711EEEA}" srcOrd="0" destOrd="1" presId="urn:microsoft.com/office/officeart/2005/8/layout/vList2"/>
    <dgm:cxn modelId="{134014AF-DC3F-433A-A55C-22325A37E580}" srcId="{71D5C5D4-EC6D-4F9A-9062-87EDA23BB916}" destId="{881050AC-3C84-42F7-A028-DFE2B10A39B4}" srcOrd="1" destOrd="0" parTransId="{A7A9032B-3BC3-4B2F-AFC1-F6F5F3131FA0}" sibTransId="{FFEB846F-4FD2-4674-8A25-A223871622E0}"/>
    <dgm:cxn modelId="{174A32EC-DA2F-46BE-B638-67CA5FE44924}" srcId="{D0ACE093-E635-4675-8DD8-02F9819E8DBE}" destId="{7C839A41-5504-468B-9FDD-93A3E7589AED}" srcOrd="0" destOrd="0" parTransId="{1BC9EA90-4AF3-47E7-AF6E-F3EFE0AC85A0}" sibTransId="{1D74C905-5F8A-431A-99E0-AAC8FEA53EED}"/>
    <dgm:cxn modelId="{2EBDCC1B-6584-4DBF-B46F-7780EA14A918}" srcId="{71D5C5D4-EC6D-4F9A-9062-87EDA23BB916}" destId="{CFE82CEF-A8F8-4BE4-AF96-647D60D4A6F2}" srcOrd="0" destOrd="0" parTransId="{00F7349F-3541-47A0-A647-B5E7271AA13A}" sibTransId="{C65013BE-C2CB-4382-890F-AD6CF1387D73}"/>
    <dgm:cxn modelId="{AD6A7DB6-9D3F-4236-8168-4359B22651B9}" type="presOf" srcId="{D0ACE093-E635-4675-8DD8-02F9819E8DBE}" destId="{769612C9-8A7D-4B17-BAF2-0BD5103F98E6}" srcOrd="0" destOrd="0" presId="urn:microsoft.com/office/officeart/2005/8/layout/vList2"/>
    <dgm:cxn modelId="{99236B53-B5DF-43F0-8480-878D897F86B6}" type="presOf" srcId="{CFE82CEF-A8F8-4BE4-AF96-647D60D4A6F2}" destId="{07B9E4A6-7040-4DA7-838F-22238F5CC933}" srcOrd="0" destOrd="0" presId="urn:microsoft.com/office/officeart/2005/8/layout/vList2"/>
    <dgm:cxn modelId="{81C78AAE-6FD1-44F7-B7BE-FF1BA01B1A22}" srcId="{CFE82CEF-A8F8-4BE4-AF96-647D60D4A6F2}" destId="{6AE702B3-4548-4249-9D1C-E453BB8DEA47}" srcOrd="1" destOrd="0" parTransId="{7D8810DD-2FCC-4A4C-B082-D909E5C540C5}" sibTransId="{D116640E-8650-4D65-B3B6-63F5DF4663D6}"/>
    <dgm:cxn modelId="{28D3BC43-50D2-495E-B391-6CA959327F25}" srcId="{71D5C5D4-EC6D-4F9A-9062-87EDA23BB916}" destId="{D0ACE093-E635-4675-8DD8-02F9819E8DBE}" srcOrd="2" destOrd="0" parTransId="{E483A835-9240-4F9C-BB5B-9BE8ABF268BB}" sibTransId="{4D3172D6-EF1A-40A5-B6AC-158414E014BB}"/>
    <dgm:cxn modelId="{D7FCCC49-2AE7-48A9-9F16-2F9F66F2ED47}" type="presParOf" srcId="{D2A88BAD-E523-4E24-9559-822CED87B466}" destId="{07B9E4A6-7040-4DA7-838F-22238F5CC933}" srcOrd="0" destOrd="0" presId="urn:microsoft.com/office/officeart/2005/8/layout/vList2"/>
    <dgm:cxn modelId="{A9579E90-BB37-4F74-BBF9-4757247A1548}" type="presParOf" srcId="{D2A88BAD-E523-4E24-9559-822CED87B466}" destId="{36DBED53-E9B3-4FD2-A0CA-0E6CA711EEEA}" srcOrd="1" destOrd="0" presId="urn:microsoft.com/office/officeart/2005/8/layout/vList2"/>
    <dgm:cxn modelId="{BC91C276-534D-453C-993D-CE0AD3EC4377}" type="presParOf" srcId="{D2A88BAD-E523-4E24-9559-822CED87B466}" destId="{05A42369-E371-49A4-8F68-6A069C3F30FC}" srcOrd="2" destOrd="0" presId="urn:microsoft.com/office/officeart/2005/8/layout/vList2"/>
    <dgm:cxn modelId="{1DD85E23-ADBE-4513-AD15-908D3C796A20}" type="presParOf" srcId="{D2A88BAD-E523-4E24-9559-822CED87B466}" destId="{DE636195-36CE-4E9D-960C-381506CF6BEF}" srcOrd="3" destOrd="0" presId="urn:microsoft.com/office/officeart/2005/8/layout/vList2"/>
    <dgm:cxn modelId="{D19453BF-9738-4921-8D4C-C04D06C26A63}" type="presParOf" srcId="{D2A88BAD-E523-4E24-9559-822CED87B466}" destId="{769612C9-8A7D-4B17-BAF2-0BD5103F98E6}" srcOrd="4" destOrd="0" presId="urn:microsoft.com/office/officeart/2005/8/layout/vList2"/>
    <dgm:cxn modelId="{8386D8DA-BC30-4E26-9BE9-6057FF22636C}" type="presParOf" srcId="{D2A88BAD-E523-4E24-9559-822CED87B466}" destId="{0C4FC4F6-2B1D-437F-B04C-B778AC6BBCFD}" srcOrd="5"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7E174A7-DE19-4B86-8B94-1F569395A5E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466A3EDD-CEF5-466C-B267-972C73D280D1}">
      <dgm:prSet phldrT="[テキスト]" custT="1"/>
      <dgm:spPr/>
      <dgm:t>
        <a:bodyPr/>
        <a:lstStyle/>
        <a:p>
          <a:r>
            <a:rPr kumimoji="1" lang="ja-JP" altLang="en-US" sz="2800" dirty="0" smtClean="0"/>
            <a:t>資産を基準とした計算方法</a:t>
          </a:r>
          <a:endParaRPr kumimoji="1" lang="ja-JP" altLang="en-US" sz="2800" dirty="0"/>
        </a:p>
      </dgm:t>
    </dgm:pt>
    <dgm:pt modelId="{D6FDAA88-DF78-47A6-A99B-F202E7BF4BD8}" type="parTrans" cxnId="{ACF65253-AA36-47FC-A750-CCB4E5A56311}">
      <dgm:prSet/>
      <dgm:spPr/>
      <dgm:t>
        <a:bodyPr/>
        <a:lstStyle/>
        <a:p>
          <a:endParaRPr kumimoji="1" lang="ja-JP" altLang="en-US"/>
        </a:p>
      </dgm:t>
    </dgm:pt>
    <dgm:pt modelId="{411267D7-C420-45EB-AEBA-6889BF36FB00}" type="sibTrans" cxnId="{ACF65253-AA36-47FC-A750-CCB4E5A56311}">
      <dgm:prSet/>
      <dgm:spPr/>
      <dgm:t>
        <a:bodyPr/>
        <a:lstStyle/>
        <a:p>
          <a:endParaRPr kumimoji="1" lang="ja-JP" altLang="en-US"/>
        </a:p>
      </dgm:t>
    </dgm:pt>
    <dgm:pt modelId="{69150E13-3403-46A2-9EFC-13AA5CDD36AC}">
      <dgm:prSet phldrT="[テキスト]" custT="1"/>
      <dgm:spPr/>
      <dgm:t>
        <a:bodyPr/>
        <a:lstStyle/>
        <a:p>
          <a:r>
            <a:rPr kumimoji="1" lang="ja-JP" altLang="en-US" sz="2800" dirty="0" smtClean="0"/>
            <a:t>利益を基準とした計算方法</a:t>
          </a:r>
          <a:endParaRPr kumimoji="1" lang="ja-JP" altLang="en-US" sz="2800" dirty="0"/>
        </a:p>
      </dgm:t>
    </dgm:pt>
    <dgm:pt modelId="{3117406B-B6D5-4A2C-9E43-4D78581A1B34}" type="parTrans" cxnId="{C0EDCEEC-81FA-41E2-A743-7CA96EF520D0}">
      <dgm:prSet/>
      <dgm:spPr/>
      <dgm:t>
        <a:bodyPr/>
        <a:lstStyle/>
        <a:p>
          <a:endParaRPr kumimoji="1" lang="ja-JP" altLang="en-US"/>
        </a:p>
      </dgm:t>
    </dgm:pt>
    <dgm:pt modelId="{EFF0C177-B971-40F9-8036-2DC0E6A54BDC}" type="sibTrans" cxnId="{C0EDCEEC-81FA-41E2-A743-7CA96EF520D0}">
      <dgm:prSet/>
      <dgm:spPr/>
      <dgm:t>
        <a:bodyPr/>
        <a:lstStyle/>
        <a:p>
          <a:endParaRPr kumimoji="1" lang="ja-JP" altLang="en-US"/>
        </a:p>
      </dgm:t>
    </dgm:pt>
    <dgm:pt modelId="{97779553-375E-48F9-8F1A-E7509CE03821}">
      <dgm:prSet phldrT="[テキスト]" custT="1"/>
      <dgm:spPr/>
      <dgm:t>
        <a:bodyPr/>
        <a:lstStyle/>
        <a:p>
          <a:r>
            <a:rPr kumimoji="1" lang="ja-JP" altLang="en-US" sz="2800" dirty="0" smtClean="0"/>
            <a:t>株価を基準とした計算方法</a:t>
          </a:r>
          <a:endParaRPr kumimoji="1" lang="ja-JP" altLang="en-US" sz="2800" dirty="0"/>
        </a:p>
      </dgm:t>
    </dgm:pt>
    <dgm:pt modelId="{C207D337-8F02-48D9-BC2E-8867C7BA6C78}" type="parTrans" cxnId="{3F4243E6-364E-4856-BCF1-ED29D714CB43}">
      <dgm:prSet/>
      <dgm:spPr/>
      <dgm:t>
        <a:bodyPr/>
        <a:lstStyle/>
        <a:p>
          <a:endParaRPr kumimoji="1" lang="ja-JP" altLang="en-US"/>
        </a:p>
      </dgm:t>
    </dgm:pt>
    <dgm:pt modelId="{1F2D6426-7491-4183-AF8D-2431BA9009F3}" type="sibTrans" cxnId="{3F4243E6-364E-4856-BCF1-ED29D714CB43}">
      <dgm:prSet/>
      <dgm:spPr/>
      <dgm:t>
        <a:bodyPr/>
        <a:lstStyle/>
        <a:p>
          <a:endParaRPr kumimoji="1" lang="ja-JP" altLang="en-US"/>
        </a:p>
      </dgm:t>
    </dgm:pt>
    <dgm:pt modelId="{06D7C30C-E079-4335-819C-876201B8D0A3}">
      <dgm:prSet custT="1"/>
      <dgm:spPr/>
      <dgm:t>
        <a:bodyPr/>
        <a:lstStyle/>
        <a:p>
          <a:pPr algn="l"/>
          <a:r>
            <a:rPr lang="ja-JP" altLang="en-US" sz="2000" dirty="0" smtClean="0"/>
            <a:t>この方法は簡便性はあるが、本来は将来の価値を要因すべきところを、過去または現在の価値から算出することが問題といえます。</a:t>
          </a:r>
          <a:endParaRPr kumimoji="1" lang="ja-JP" altLang="en-US" sz="2000" dirty="0"/>
        </a:p>
      </dgm:t>
    </dgm:pt>
    <dgm:pt modelId="{8053C984-D9AE-4ED3-BD98-79A5092CE66B}" type="parTrans" cxnId="{A5C8BAA7-7E84-43BF-B087-EB4DB77C60DF}">
      <dgm:prSet/>
      <dgm:spPr/>
      <dgm:t>
        <a:bodyPr/>
        <a:lstStyle/>
        <a:p>
          <a:endParaRPr kumimoji="1" lang="ja-JP" altLang="en-US"/>
        </a:p>
      </dgm:t>
    </dgm:pt>
    <dgm:pt modelId="{7C71FE10-3209-45D2-B530-4B6D62D23CD9}" type="sibTrans" cxnId="{A5C8BAA7-7E84-43BF-B087-EB4DB77C60DF}">
      <dgm:prSet/>
      <dgm:spPr/>
      <dgm:t>
        <a:bodyPr/>
        <a:lstStyle/>
        <a:p>
          <a:endParaRPr kumimoji="1" lang="ja-JP" altLang="en-US"/>
        </a:p>
      </dgm:t>
    </dgm:pt>
    <dgm:pt modelId="{6007C8E7-4A3F-4E46-9B36-3C7C60089689}">
      <dgm:prSet phldrT="[テキスト]"/>
      <dgm:spPr/>
      <dgm:t>
        <a:bodyPr/>
        <a:lstStyle/>
        <a:p>
          <a:r>
            <a:rPr kumimoji="1" lang="ja-JP" altLang="en-US" dirty="0" smtClean="0"/>
            <a:t>この方法は将来の価値から算定されるので理論的ですが、予想すべき要素が多く算定者により評価に大きな差が出てしまう。</a:t>
          </a:r>
          <a:endParaRPr kumimoji="1" lang="ja-JP" altLang="en-US" dirty="0"/>
        </a:p>
      </dgm:t>
    </dgm:pt>
    <dgm:pt modelId="{C83016D9-30ED-41A9-A4EA-91AA14EA1873}" type="parTrans" cxnId="{A4F97F0B-BAF4-49CB-9330-1C4DF3DF06A4}">
      <dgm:prSet/>
      <dgm:spPr/>
      <dgm:t>
        <a:bodyPr/>
        <a:lstStyle/>
        <a:p>
          <a:endParaRPr kumimoji="1" lang="ja-JP" altLang="en-US"/>
        </a:p>
      </dgm:t>
    </dgm:pt>
    <dgm:pt modelId="{6BABC7B0-D7C9-457B-911B-BA182CB39B7D}" type="sibTrans" cxnId="{A4F97F0B-BAF4-49CB-9330-1C4DF3DF06A4}">
      <dgm:prSet/>
      <dgm:spPr/>
      <dgm:t>
        <a:bodyPr/>
        <a:lstStyle/>
        <a:p>
          <a:endParaRPr kumimoji="1" lang="ja-JP" altLang="en-US"/>
        </a:p>
      </dgm:t>
    </dgm:pt>
    <dgm:pt modelId="{5EABF489-AD30-46DE-86F3-AB60817791A8}">
      <dgm:prSet phldrT="[テキスト]"/>
      <dgm:spPr/>
      <dgm:t>
        <a:bodyPr/>
        <a:lstStyle/>
        <a:p>
          <a:r>
            <a:rPr kumimoji="1" lang="ja-JP" altLang="en-US" dirty="0" smtClean="0"/>
            <a:t>過去の類似取引により算定する方法</a:t>
          </a:r>
          <a:r>
            <a:rPr kumimoji="1" lang="en-US" altLang="en-US" dirty="0" smtClean="0"/>
            <a:t>(</a:t>
          </a:r>
          <a:r>
            <a:rPr kumimoji="1" lang="ja-JP" altLang="en-US" dirty="0" smtClean="0"/>
            <a:t>類似取引比較法</a:t>
          </a:r>
          <a:r>
            <a:rPr kumimoji="1" lang="en-US" altLang="en-US" dirty="0" smtClean="0"/>
            <a:t>)</a:t>
          </a:r>
          <a:r>
            <a:rPr kumimoji="1" lang="ja-JP" altLang="en-US" dirty="0" smtClean="0"/>
            <a:t>と類似会社の評価額を用いて算定する方法</a:t>
          </a:r>
          <a:r>
            <a:rPr kumimoji="1" lang="en-US" altLang="en-US" dirty="0" smtClean="0"/>
            <a:t>(</a:t>
          </a:r>
          <a:r>
            <a:rPr kumimoji="1" lang="ja-JP" altLang="en-US" dirty="0" smtClean="0"/>
            <a:t>類似会社比較法）があります。 このアプローチは客観性に優れていますが、類似取引・会社は見つけ難く、たいして類似していない事例を採用してしまうと評価が大きく変わってしまう可能性があります。</a:t>
          </a:r>
          <a:endParaRPr kumimoji="1" lang="ja-JP" altLang="en-US" dirty="0"/>
        </a:p>
      </dgm:t>
    </dgm:pt>
    <dgm:pt modelId="{67CCB9D7-6C24-44B6-A4D0-5DDFA9CEC4A1}" type="parTrans" cxnId="{33B7F340-7DC3-42FD-A337-A15E73FA1E3B}">
      <dgm:prSet/>
      <dgm:spPr/>
      <dgm:t>
        <a:bodyPr/>
        <a:lstStyle/>
        <a:p>
          <a:endParaRPr kumimoji="1" lang="ja-JP" altLang="en-US"/>
        </a:p>
      </dgm:t>
    </dgm:pt>
    <dgm:pt modelId="{57D62411-5210-4082-A3A5-42DF5FE62E2A}" type="sibTrans" cxnId="{33B7F340-7DC3-42FD-A337-A15E73FA1E3B}">
      <dgm:prSet/>
      <dgm:spPr/>
      <dgm:t>
        <a:bodyPr/>
        <a:lstStyle/>
        <a:p>
          <a:endParaRPr kumimoji="1" lang="ja-JP" altLang="en-US"/>
        </a:p>
      </dgm:t>
    </dgm:pt>
    <dgm:pt modelId="{E9B96418-7BB2-4116-86EB-FC94D47D9326}" type="pres">
      <dgm:prSet presAssocID="{57E174A7-DE19-4B86-8B94-1F569395A5E4}" presName="linear" presStyleCnt="0">
        <dgm:presLayoutVars>
          <dgm:dir/>
          <dgm:animLvl val="lvl"/>
          <dgm:resizeHandles val="exact"/>
        </dgm:presLayoutVars>
      </dgm:prSet>
      <dgm:spPr/>
      <dgm:t>
        <a:bodyPr/>
        <a:lstStyle/>
        <a:p>
          <a:endParaRPr kumimoji="1" lang="ja-JP" altLang="en-US"/>
        </a:p>
      </dgm:t>
    </dgm:pt>
    <dgm:pt modelId="{461A1A0D-7FBE-4DF6-A20A-092A712FC186}" type="pres">
      <dgm:prSet presAssocID="{466A3EDD-CEF5-466C-B267-972C73D280D1}" presName="parentLin" presStyleCnt="0"/>
      <dgm:spPr/>
    </dgm:pt>
    <dgm:pt modelId="{0962AD47-388D-469B-93BE-D28B076FB17F}" type="pres">
      <dgm:prSet presAssocID="{466A3EDD-CEF5-466C-B267-972C73D280D1}" presName="parentLeftMargin" presStyleLbl="node1" presStyleIdx="0" presStyleCnt="3"/>
      <dgm:spPr/>
      <dgm:t>
        <a:bodyPr/>
        <a:lstStyle/>
        <a:p>
          <a:endParaRPr kumimoji="1" lang="ja-JP" altLang="en-US"/>
        </a:p>
      </dgm:t>
    </dgm:pt>
    <dgm:pt modelId="{BDD7F341-7BC2-4AB1-9EB0-32FDBEEBD672}" type="pres">
      <dgm:prSet presAssocID="{466A3EDD-CEF5-466C-B267-972C73D280D1}" presName="parentText" presStyleLbl="node1" presStyleIdx="0" presStyleCnt="3">
        <dgm:presLayoutVars>
          <dgm:chMax val="0"/>
          <dgm:bulletEnabled val="1"/>
        </dgm:presLayoutVars>
      </dgm:prSet>
      <dgm:spPr/>
      <dgm:t>
        <a:bodyPr/>
        <a:lstStyle/>
        <a:p>
          <a:endParaRPr kumimoji="1" lang="ja-JP" altLang="en-US"/>
        </a:p>
      </dgm:t>
    </dgm:pt>
    <dgm:pt modelId="{E596381B-42C5-4F9D-8A27-8F0AF80A2893}" type="pres">
      <dgm:prSet presAssocID="{466A3EDD-CEF5-466C-B267-972C73D280D1}" presName="negativeSpace" presStyleCnt="0"/>
      <dgm:spPr/>
    </dgm:pt>
    <dgm:pt modelId="{4D8539FA-050A-4903-A113-0BD7F79E5BF4}" type="pres">
      <dgm:prSet presAssocID="{466A3EDD-CEF5-466C-B267-972C73D280D1}" presName="childText" presStyleLbl="conFgAcc1" presStyleIdx="0" presStyleCnt="3">
        <dgm:presLayoutVars>
          <dgm:bulletEnabled val="1"/>
        </dgm:presLayoutVars>
      </dgm:prSet>
      <dgm:spPr/>
      <dgm:t>
        <a:bodyPr/>
        <a:lstStyle/>
        <a:p>
          <a:endParaRPr kumimoji="1" lang="ja-JP" altLang="en-US"/>
        </a:p>
      </dgm:t>
    </dgm:pt>
    <dgm:pt modelId="{88C67F16-A87F-458A-B749-F63A7356DB7D}" type="pres">
      <dgm:prSet presAssocID="{411267D7-C420-45EB-AEBA-6889BF36FB00}" presName="spaceBetweenRectangles" presStyleCnt="0"/>
      <dgm:spPr/>
    </dgm:pt>
    <dgm:pt modelId="{E7B24277-0143-4A0D-8618-1A7EA1BF4A7A}" type="pres">
      <dgm:prSet presAssocID="{69150E13-3403-46A2-9EFC-13AA5CDD36AC}" presName="parentLin" presStyleCnt="0"/>
      <dgm:spPr/>
    </dgm:pt>
    <dgm:pt modelId="{64462379-35A2-4C30-AE9E-D51ED2AF7C24}" type="pres">
      <dgm:prSet presAssocID="{69150E13-3403-46A2-9EFC-13AA5CDD36AC}" presName="parentLeftMargin" presStyleLbl="node1" presStyleIdx="0" presStyleCnt="3"/>
      <dgm:spPr/>
      <dgm:t>
        <a:bodyPr/>
        <a:lstStyle/>
        <a:p>
          <a:endParaRPr kumimoji="1" lang="ja-JP" altLang="en-US"/>
        </a:p>
      </dgm:t>
    </dgm:pt>
    <dgm:pt modelId="{3B72050C-3324-4466-8453-15AC94E99FE6}" type="pres">
      <dgm:prSet presAssocID="{69150E13-3403-46A2-9EFC-13AA5CDD36AC}" presName="parentText" presStyleLbl="node1" presStyleIdx="1" presStyleCnt="3">
        <dgm:presLayoutVars>
          <dgm:chMax val="0"/>
          <dgm:bulletEnabled val="1"/>
        </dgm:presLayoutVars>
      </dgm:prSet>
      <dgm:spPr/>
      <dgm:t>
        <a:bodyPr/>
        <a:lstStyle/>
        <a:p>
          <a:endParaRPr kumimoji="1" lang="ja-JP" altLang="en-US"/>
        </a:p>
      </dgm:t>
    </dgm:pt>
    <dgm:pt modelId="{A647CE4E-1707-45F3-BDDF-0574DA37776A}" type="pres">
      <dgm:prSet presAssocID="{69150E13-3403-46A2-9EFC-13AA5CDD36AC}" presName="negativeSpace" presStyleCnt="0"/>
      <dgm:spPr/>
    </dgm:pt>
    <dgm:pt modelId="{AB94591F-914E-4D29-8666-262690BA4BFE}" type="pres">
      <dgm:prSet presAssocID="{69150E13-3403-46A2-9EFC-13AA5CDD36AC}" presName="childText" presStyleLbl="conFgAcc1" presStyleIdx="1" presStyleCnt="3">
        <dgm:presLayoutVars>
          <dgm:bulletEnabled val="1"/>
        </dgm:presLayoutVars>
      </dgm:prSet>
      <dgm:spPr/>
      <dgm:t>
        <a:bodyPr/>
        <a:lstStyle/>
        <a:p>
          <a:endParaRPr kumimoji="1" lang="ja-JP" altLang="en-US"/>
        </a:p>
      </dgm:t>
    </dgm:pt>
    <dgm:pt modelId="{A22DBAA8-38CC-43B3-866C-61B7B14895B0}" type="pres">
      <dgm:prSet presAssocID="{EFF0C177-B971-40F9-8036-2DC0E6A54BDC}" presName="spaceBetweenRectangles" presStyleCnt="0"/>
      <dgm:spPr/>
    </dgm:pt>
    <dgm:pt modelId="{1D13E217-3DB0-47B6-A0C5-1333480CA7F3}" type="pres">
      <dgm:prSet presAssocID="{97779553-375E-48F9-8F1A-E7509CE03821}" presName="parentLin" presStyleCnt="0"/>
      <dgm:spPr/>
    </dgm:pt>
    <dgm:pt modelId="{75E71D70-2722-4D49-82EB-3E0E5ED8FF5A}" type="pres">
      <dgm:prSet presAssocID="{97779553-375E-48F9-8F1A-E7509CE03821}" presName="parentLeftMargin" presStyleLbl="node1" presStyleIdx="1" presStyleCnt="3"/>
      <dgm:spPr/>
      <dgm:t>
        <a:bodyPr/>
        <a:lstStyle/>
        <a:p>
          <a:endParaRPr kumimoji="1" lang="ja-JP" altLang="en-US"/>
        </a:p>
      </dgm:t>
    </dgm:pt>
    <dgm:pt modelId="{41FBD4D4-3F1E-4F58-B448-5B85CA06AE9C}" type="pres">
      <dgm:prSet presAssocID="{97779553-375E-48F9-8F1A-E7509CE03821}" presName="parentText" presStyleLbl="node1" presStyleIdx="2" presStyleCnt="3">
        <dgm:presLayoutVars>
          <dgm:chMax val="0"/>
          <dgm:bulletEnabled val="1"/>
        </dgm:presLayoutVars>
      </dgm:prSet>
      <dgm:spPr/>
      <dgm:t>
        <a:bodyPr/>
        <a:lstStyle/>
        <a:p>
          <a:endParaRPr kumimoji="1" lang="ja-JP" altLang="en-US"/>
        </a:p>
      </dgm:t>
    </dgm:pt>
    <dgm:pt modelId="{4AB09D2B-886C-474E-9EDB-D8C035FC3AF1}" type="pres">
      <dgm:prSet presAssocID="{97779553-375E-48F9-8F1A-E7509CE03821}" presName="negativeSpace" presStyleCnt="0"/>
      <dgm:spPr/>
    </dgm:pt>
    <dgm:pt modelId="{3E6FAF77-5022-4450-9C88-B53FAA01FF99}" type="pres">
      <dgm:prSet presAssocID="{97779553-375E-48F9-8F1A-E7509CE03821}" presName="childText" presStyleLbl="conFgAcc1" presStyleIdx="2" presStyleCnt="3">
        <dgm:presLayoutVars>
          <dgm:bulletEnabled val="1"/>
        </dgm:presLayoutVars>
      </dgm:prSet>
      <dgm:spPr/>
      <dgm:t>
        <a:bodyPr/>
        <a:lstStyle/>
        <a:p>
          <a:endParaRPr kumimoji="1" lang="ja-JP" altLang="en-US"/>
        </a:p>
      </dgm:t>
    </dgm:pt>
  </dgm:ptLst>
  <dgm:cxnLst>
    <dgm:cxn modelId="{E14E73C9-4F87-4370-99E8-579198F12355}" type="presOf" srcId="{97779553-375E-48F9-8F1A-E7509CE03821}" destId="{41FBD4D4-3F1E-4F58-B448-5B85CA06AE9C}" srcOrd="1" destOrd="0" presId="urn:microsoft.com/office/officeart/2005/8/layout/list1"/>
    <dgm:cxn modelId="{33B7F340-7DC3-42FD-A337-A15E73FA1E3B}" srcId="{97779553-375E-48F9-8F1A-E7509CE03821}" destId="{5EABF489-AD30-46DE-86F3-AB60817791A8}" srcOrd="0" destOrd="0" parTransId="{67CCB9D7-6C24-44B6-A4D0-5DDFA9CEC4A1}" sibTransId="{57D62411-5210-4082-A3A5-42DF5FE62E2A}"/>
    <dgm:cxn modelId="{ACF65253-AA36-47FC-A750-CCB4E5A56311}" srcId="{57E174A7-DE19-4B86-8B94-1F569395A5E4}" destId="{466A3EDD-CEF5-466C-B267-972C73D280D1}" srcOrd="0" destOrd="0" parTransId="{D6FDAA88-DF78-47A6-A99B-F202E7BF4BD8}" sibTransId="{411267D7-C420-45EB-AEBA-6889BF36FB00}"/>
    <dgm:cxn modelId="{4AF5F833-9EC6-44A9-8ABF-FC6FA6B5A852}" type="presOf" srcId="{06D7C30C-E079-4335-819C-876201B8D0A3}" destId="{4D8539FA-050A-4903-A113-0BD7F79E5BF4}" srcOrd="0" destOrd="0" presId="urn:microsoft.com/office/officeart/2005/8/layout/list1"/>
    <dgm:cxn modelId="{E8A18F2C-E572-4206-85BE-BBB8C6072B17}" type="presOf" srcId="{466A3EDD-CEF5-466C-B267-972C73D280D1}" destId="{BDD7F341-7BC2-4AB1-9EB0-32FDBEEBD672}" srcOrd="1" destOrd="0" presId="urn:microsoft.com/office/officeart/2005/8/layout/list1"/>
    <dgm:cxn modelId="{4FB29C2F-913D-434A-8F48-60750CEC7472}" type="presOf" srcId="{57E174A7-DE19-4B86-8B94-1F569395A5E4}" destId="{E9B96418-7BB2-4116-86EB-FC94D47D9326}" srcOrd="0" destOrd="0" presId="urn:microsoft.com/office/officeart/2005/8/layout/list1"/>
    <dgm:cxn modelId="{3F4243E6-364E-4856-BCF1-ED29D714CB43}" srcId="{57E174A7-DE19-4B86-8B94-1F569395A5E4}" destId="{97779553-375E-48F9-8F1A-E7509CE03821}" srcOrd="2" destOrd="0" parTransId="{C207D337-8F02-48D9-BC2E-8867C7BA6C78}" sibTransId="{1F2D6426-7491-4183-AF8D-2431BA9009F3}"/>
    <dgm:cxn modelId="{A4F97F0B-BAF4-49CB-9330-1C4DF3DF06A4}" srcId="{69150E13-3403-46A2-9EFC-13AA5CDD36AC}" destId="{6007C8E7-4A3F-4E46-9B36-3C7C60089689}" srcOrd="0" destOrd="0" parTransId="{C83016D9-30ED-41A9-A4EA-91AA14EA1873}" sibTransId="{6BABC7B0-D7C9-457B-911B-BA182CB39B7D}"/>
    <dgm:cxn modelId="{C5FEABB8-AACF-416A-B2B2-81BB40EA267B}" type="presOf" srcId="{466A3EDD-CEF5-466C-B267-972C73D280D1}" destId="{0962AD47-388D-469B-93BE-D28B076FB17F}" srcOrd="0" destOrd="0" presId="urn:microsoft.com/office/officeart/2005/8/layout/list1"/>
    <dgm:cxn modelId="{A5C8BAA7-7E84-43BF-B087-EB4DB77C60DF}" srcId="{466A3EDD-CEF5-466C-B267-972C73D280D1}" destId="{06D7C30C-E079-4335-819C-876201B8D0A3}" srcOrd="0" destOrd="0" parTransId="{8053C984-D9AE-4ED3-BD98-79A5092CE66B}" sibTransId="{7C71FE10-3209-45D2-B530-4B6D62D23CD9}"/>
    <dgm:cxn modelId="{27DB9C0A-6922-4C38-AD3A-D1333E8C2DDA}" type="presOf" srcId="{97779553-375E-48F9-8F1A-E7509CE03821}" destId="{75E71D70-2722-4D49-82EB-3E0E5ED8FF5A}" srcOrd="0" destOrd="0" presId="urn:microsoft.com/office/officeart/2005/8/layout/list1"/>
    <dgm:cxn modelId="{30651870-E45A-401D-9A41-CA6BA5AE6854}" type="presOf" srcId="{5EABF489-AD30-46DE-86F3-AB60817791A8}" destId="{3E6FAF77-5022-4450-9C88-B53FAA01FF99}" srcOrd="0" destOrd="0" presId="urn:microsoft.com/office/officeart/2005/8/layout/list1"/>
    <dgm:cxn modelId="{4BD2F993-66CB-4942-82E2-DF6DB4C52C74}" type="presOf" srcId="{6007C8E7-4A3F-4E46-9B36-3C7C60089689}" destId="{AB94591F-914E-4D29-8666-262690BA4BFE}" srcOrd="0" destOrd="0" presId="urn:microsoft.com/office/officeart/2005/8/layout/list1"/>
    <dgm:cxn modelId="{54F0DA95-7B2A-436F-A12D-5174AF25DCC7}" type="presOf" srcId="{69150E13-3403-46A2-9EFC-13AA5CDD36AC}" destId="{64462379-35A2-4C30-AE9E-D51ED2AF7C24}" srcOrd="0" destOrd="0" presId="urn:microsoft.com/office/officeart/2005/8/layout/list1"/>
    <dgm:cxn modelId="{64552943-B593-468C-A9C2-60D2117ABD42}" type="presOf" srcId="{69150E13-3403-46A2-9EFC-13AA5CDD36AC}" destId="{3B72050C-3324-4466-8453-15AC94E99FE6}" srcOrd="1" destOrd="0" presId="urn:microsoft.com/office/officeart/2005/8/layout/list1"/>
    <dgm:cxn modelId="{C0EDCEEC-81FA-41E2-A743-7CA96EF520D0}" srcId="{57E174A7-DE19-4B86-8B94-1F569395A5E4}" destId="{69150E13-3403-46A2-9EFC-13AA5CDD36AC}" srcOrd="1" destOrd="0" parTransId="{3117406B-B6D5-4A2C-9E43-4D78581A1B34}" sibTransId="{EFF0C177-B971-40F9-8036-2DC0E6A54BDC}"/>
    <dgm:cxn modelId="{D7A12B3D-AE65-4E24-98D3-92004A0E7294}" type="presParOf" srcId="{E9B96418-7BB2-4116-86EB-FC94D47D9326}" destId="{461A1A0D-7FBE-4DF6-A20A-092A712FC186}" srcOrd="0" destOrd="0" presId="urn:microsoft.com/office/officeart/2005/8/layout/list1"/>
    <dgm:cxn modelId="{8AD0D676-A9E5-42A8-802B-B2DA3EBF0B14}" type="presParOf" srcId="{461A1A0D-7FBE-4DF6-A20A-092A712FC186}" destId="{0962AD47-388D-469B-93BE-D28B076FB17F}" srcOrd="0" destOrd="0" presId="urn:microsoft.com/office/officeart/2005/8/layout/list1"/>
    <dgm:cxn modelId="{FFC1BE48-7298-46AB-B1B8-B232D684305A}" type="presParOf" srcId="{461A1A0D-7FBE-4DF6-A20A-092A712FC186}" destId="{BDD7F341-7BC2-4AB1-9EB0-32FDBEEBD672}" srcOrd="1" destOrd="0" presId="urn:microsoft.com/office/officeart/2005/8/layout/list1"/>
    <dgm:cxn modelId="{BB5D4D0B-E4D9-4B6D-8CDF-D22D413A16AD}" type="presParOf" srcId="{E9B96418-7BB2-4116-86EB-FC94D47D9326}" destId="{E596381B-42C5-4F9D-8A27-8F0AF80A2893}" srcOrd="1" destOrd="0" presId="urn:microsoft.com/office/officeart/2005/8/layout/list1"/>
    <dgm:cxn modelId="{3C6E239F-A81E-478B-ADC6-7806229A5E2E}" type="presParOf" srcId="{E9B96418-7BB2-4116-86EB-FC94D47D9326}" destId="{4D8539FA-050A-4903-A113-0BD7F79E5BF4}" srcOrd="2" destOrd="0" presId="urn:microsoft.com/office/officeart/2005/8/layout/list1"/>
    <dgm:cxn modelId="{FC28BAC1-A672-403F-B259-CDFE7142B06D}" type="presParOf" srcId="{E9B96418-7BB2-4116-86EB-FC94D47D9326}" destId="{88C67F16-A87F-458A-B749-F63A7356DB7D}" srcOrd="3" destOrd="0" presId="urn:microsoft.com/office/officeart/2005/8/layout/list1"/>
    <dgm:cxn modelId="{7916D8E4-D283-47A1-806C-21D7BEBF7D66}" type="presParOf" srcId="{E9B96418-7BB2-4116-86EB-FC94D47D9326}" destId="{E7B24277-0143-4A0D-8618-1A7EA1BF4A7A}" srcOrd="4" destOrd="0" presId="urn:microsoft.com/office/officeart/2005/8/layout/list1"/>
    <dgm:cxn modelId="{961B2AE1-C5BB-44C8-BA3A-D6FB26CF0954}" type="presParOf" srcId="{E7B24277-0143-4A0D-8618-1A7EA1BF4A7A}" destId="{64462379-35A2-4C30-AE9E-D51ED2AF7C24}" srcOrd="0" destOrd="0" presId="urn:microsoft.com/office/officeart/2005/8/layout/list1"/>
    <dgm:cxn modelId="{EF485954-885B-4029-836F-7F98A84CF5FB}" type="presParOf" srcId="{E7B24277-0143-4A0D-8618-1A7EA1BF4A7A}" destId="{3B72050C-3324-4466-8453-15AC94E99FE6}" srcOrd="1" destOrd="0" presId="urn:microsoft.com/office/officeart/2005/8/layout/list1"/>
    <dgm:cxn modelId="{8A51A311-CC1A-44DA-AB67-0160DC48E90E}" type="presParOf" srcId="{E9B96418-7BB2-4116-86EB-FC94D47D9326}" destId="{A647CE4E-1707-45F3-BDDF-0574DA37776A}" srcOrd="5" destOrd="0" presId="urn:microsoft.com/office/officeart/2005/8/layout/list1"/>
    <dgm:cxn modelId="{8CD61850-FCF2-4FB2-8919-6F1CC51A807B}" type="presParOf" srcId="{E9B96418-7BB2-4116-86EB-FC94D47D9326}" destId="{AB94591F-914E-4D29-8666-262690BA4BFE}" srcOrd="6" destOrd="0" presId="urn:microsoft.com/office/officeart/2005/8/layout/list1"/>
    <dgm:cxn modelId="{4DF4B5CB-DD32-42A5-8938-008062B10618}" type="presParOf" srcId="{E9B96418-7BB2-4116-86EB-FC94D47D9326}" destId="{A22DBAA8-38CC-43B3-866C-61B7B14895B0}" srcOrd="7" destOrd="0" presId="urn:microsoft.com/office/officeart/2005/8/layout/list1"/>
    <dgm:cxn modelId="{8149BBED-EBE3-4FD9-85EC-F2219AAA5A6E}" type="presParOf" srcId="{E9B96418-7BB2-4116-86EB-FC94D47D9326}" destId="{1D13E217-3DB0-47B6-A0C5-1333480CA7F3}" srcOrd="8" destOrd="0" presId="urn:microsoft.com/office/officeart/2005/8/layout/list1"/>
    <dgm:cxn modelId="{2536A8EB-FA64-464F-9A85-C356331BE010}" type="presParOf" srcId="{1D13E217-3DB0-47B6-A0C5-1333480CA7F3}" destId="{75E71D70-2722-4D49-82EB-3E0E5ED8FF5A}" srcOrd="0" destOrd="0" presId="urn:microsoft.com/office/officeart/2005/8/layout/list1"/>
    <dgm:cxn modelId="{FD9D8D9E-3B94-4DC5-AAB9-2153B457A5D7}" type="presParOf" srcId="{1D13E217-3DB0-47B6-A0C5-1333480CA7F3}" destId="{41FBD4D4-3F1E-4F58-B448-5B85CA06AE9C}" srcOrd="1" destOrd="0" presId="urn:microsoft.com/office/officeart/2005/8/layout/list1"/>
    <dgm:cxn modelId="{4100CEC7-D991-499C-B115-3C0CC120D5CE}" type="presParOf" srcId="{E9B96418-7BB2-4116-86EB-FC94D47D9326}" destId="{4AB09D2B-886C-474E-9EDB-D8C035FC3AF1}" srcOrd="9" destOrd="0" presId="urn:microsoft.com/office/officeart/2005/8/layout/list1"/>
    <dgm:cxn modelId="{C9D43699-2CE9-460A-813F-9A564AB626E4}" type="presParOf" srcId="{E9B96418-7BB2-4116-86EB-FC94D47D9326}" destId="{3E6FAF77-5022-4450-9C88-B53FAA01FF99}"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9A5F2A8-89DA-4F6F-9077-20E36ED151B9}" type="datetimeFigureOut">
              <a:rPr kumimoji="1" lang="ja-JP" altLang="en-US" smtClean="0"/>
              <a:pPr/>
              <a:t>2008/10/17</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C0CD76E-62FF-41B7-B536-64EB257C0D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6939D02-7ADD-4E74-A949-850A999C81C9}" type="datetimeFigureOut">
              <a:rPr kumimoji="1" lang="ja-JP" altLang="en-US" smtClean="0"/>
              <a:pPr/>
              <a:t>2008/10/17</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2298A3-2E25-45C4-83FB-66D2560628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7D5D9-E22C-459F-B8BB-A0537D1E25F1}"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CE6892-76FA-435E-9AB1-476BE6D8B647}"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81F418-4FFB-44E6-998D-56E16B79D9F4}"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99ACC8-012B-40DF-B484-3E371AA09C7B}"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439C77-A020-434A-8B0E-3624CF4BACE0}"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BA2104-CD1F-4705-8A43-A94494B66DD8}"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90EAF10-EBBC-4785-BC7D-B627610C1FB7}"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983291-9B65-4067-98DD-C029CD5643E1}" type="datetime1">
              <a:rPr kumimoji="1" lang="ja-JP" altLang="en-US" smtClean="0"/>
              <a:pPr/>
              <a:t>2008/10/17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B2F811A-E93C-4A15-91B9-5AB948100C3B}" type="datetime1">
              <a:rPr kumimoji="1" lang="ja-JP" altLang="en-US" smtClean="0"/>
              <a:pPr/>
              <a:t>2008/10/17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A50923-12BA-4BCC-A1A2-B00DEBCD8730}" type="datetime1">
              <a:rPr kumimoji="1" lang="ja-JP" altLang="en-US" smtClean="0"/>
              <a:pPr/>
              <a:t>2008/10/17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0615FF-B228-47D7-A44A-8DF801BD082D}"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AB190F-7672-4532-AA24-0B0207DE2603}"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2603B-2E48-489C-A4A9-92A27A6F1C21}" type="datetime1">
              <a:rPr kumimoji="1" lang="ja-JP" altLang="en-US" smtClean="0"/>
              <a:pPr/>
              <a:t>2008/10/17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C1B35-258A-4F9B-8FC8-EA7E8A68624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______1.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2.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85720" y="1612890"/>
            <a:ext cx="8715436" cy="1470025"/>
          </a:xfrm>
          <a:noFill/>
        </p:spPr>
        <p:txBody>
          <a:bodyPr>
            <a:noAutofit/>
          </a:bodyPr>
          <a:lstStyle/>
          <a:p>
            <a:r>
              <a:rPr kumimoji="1" lang="ja-JP" altLang="en-US" sz="8000" b="1" spc="300" dirty="0" smtClean="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rPr>
              <a:t>買収防衛策の是非</a:t>
            </a:r>
            <a:endParaRPr kumimoji="1" lang="ja-JP" altLang="en-US" sz="8000" b="1"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
        <p:nvSpPr>
          <p:cNvPr id="5" name="サブタイトル 4"/>
          <p:cNvSpPr>
            <a:spLocks noGrp="1"/>
          </p:cNvSpPr>
          <p:nvPr>
            <p:ph type="subTitle" idx="1"/>
          </p:nvPr>
        </p:nvSpPr>
        <p:spPr>
          <a:xfrm>
            <a:off x="857224" y="4374472"/>
            <a:ext cx="7429552" cy="2355190"/>
          </a:xfrm>
        </p:spPr>
        <p:txBody>
          <a:bodyPr>
            <a:normAutofit/>
          </a:bodyPr>
          <a:lstStyle/>
          <a:p>
            <a:endParaRPr lang="en-US" altLang="ja-JP"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a:p>
            <a:r>
              <a:rPr kumimoji="1" lang="ja-JP" altLang="en-US" dirty="0" smtClean="0">
                <a:solidFill>
                  <a:schemeClr val="tx1"/>
                </a:solidFill>
              </a:rPr>
              <a:t>堀野淳・武田侑也・松村莉沙</a:t>
            </a:r>
            <a:endParaRPr kumimoji="1" lang="en-US" altLang="ja-JP" dirty="0" smtClean="0">
              <a:solidFill>
                <a:schemeClr val="tx1"/>
              </a:solidFill>
            </a:endParaRPr>
          </a:p>
          <a:p>
            <a:r>
              <a:rPr lang="ja-JP" altLang="en-US" dirty="0" smtClean="0">
                <a:solidFill>
                  <a:schemeClr val="tx1"/>
                </a:solidFill>
              </a:rPr>
              <a:t>日渡元太・湯本拓海・京尚男</a:t>
            </a:r>
            <a:endParaRPr kumimoji="1" lang="en-US" altLang="ja-JP" dirty="0" smtClean="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a:t>
            </a:fld>
            <a:endParaRPr kumimoji="1" lang="ja-JP" altLang="en-US"/>
          </a:p>
        </p:txBody>
      </p:sp>
      <p:sp>
        <p:nvSpPr>
          <p:cNvPr id="7" name="正方形/長方形 6"/>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１</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テキスト ボックス 7"/>
          <p:cNvSpPr txBox="1"/>
          <p:nvPr/>
        </p:nvSpPr>
        <p:spPr>
          <a:xfrm>
            <a:off x="1142976" y="3000372"/>
            <a:ext cx="6643734" cy="1754326"/>
          </a:xfrm>
          <a:prstGeom prst="rect">
            <a:avLst/>
          </a:prstGeom>
          <a:noFill/>
        </p:spPr>
        <p:txBody>
          <a:bodyPr wrap="square" rtlCol="0">
            <a:spAutoFit/>
          </a:bodyPr>
          <a:lstStyle/>
          <a:p>
            <a:pPr algn="ctr"/>
            <a:r>
              <a:rPr lang="ja-JP" altLang="en-US"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小林ゼミ</a:t>
            </a:r>
            <a:endParaRPr lang="en-US" altLang="ja-JP"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a:p>
            <a:pPr algn="ctr"/>
            <a:r>
              <a:rPr lang="ja-JP" altLang="en-US" sz="54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肯定側資料</a:t>
            </a:r>
            <a:endParaRPr kumimoji="1" lang="ja-JP"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770" y="390750"/>
            <a:ext cx="8229600" cy="1143000"/>
          </a:xfrm>
        </p:spPr>
        <p:txBody>
          <a:bodyPr/>
          <a:lstStyle/>
          <a:p>
            <a:r>
              <a:rPr kumimoji="1" lang="ja-JP" altLang="en-US" dirty="0" smtClean="0"/>
              <a:t>持ち合い比率の減少について</a:t>
            </a:r>
            <a:endParaRPr kumimoji="1" lang="ja-JP" altLang="en-US" dirty="0"/>
          </a:p>
        </p:txBody>
      </p:sp>
      <p:pic>
        <p:nvPicPr>
          <p:cNvPr id="3074" name="Picture 2"/>
          <p:cNvPicPr>
            <a:picLocks noGrp="1" noChangeAspect="1" noChangeArrowheads="1"/>
          </p:cNvPicPr>
          <p:nvPr>
            <p:ph idx="1"/>
          </p:nvPr>
        </p:nvPicPr>
        <p:blipFill>
          <a:blip r:embed="rId3"/>
          <a:srcRect/>
          <a:stretch>
            <a:fillRect/>
          </a:stretch>
        </p:blipFill>
        <p:spPr bwMode="auto">
          <a:xfrm>
            <a:off x="571472" y="1272478"/>
            <a:ext cx="8352685" cy="5214574"/>
          </a:xfrm>
          <a:prstGeom prst="rect">
            <a:avLst/>
          </a:prstGeom>
          <a:noFill/>
          <a:ln w="9525">
            <a:noFill/>
            <a:miter lim="800000"/>
            <a:headEnd/>
            <a:tailEnd/>
          </a:ln>
          <a:effectLst/>
        </p:spPr>
      </p:pic>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10</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右矢印 16"/>
          <p:cNvSpPr/>
          <p:nvPr/>
        </p:nvSpPr>
        <p:spPr>
          <a:xfrm rot="1599120">
            <a:off x="5555620" y="4166736"/>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599120">
            <a:off x="6127124" y="2115980"/>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24264" y="6475202"/>
            <a:ext cx="3331361" cy="369332"/>
          </a:xfrm>
          <a:prstGeom prst="rect">
            <a:avLst/>
          </a:prstGeom>
          <a:noFill/>
        </p:spPr>
        <p:txBody>
          <a:bodyPr wrap="none" rtlCol="0">
            <a:spAutoFit/>
          </a:bodyPr>
          <a:lstStyle/>
          <a:p>
            <a:r>
              <a:rPr kumimoji="1" lang="ja-JP" altLang="en-US" dirty="0" smtClean="0"/>
              <a:t>出典：ニッセイ基礎研究所</a:t>
            </a:r>
            <a:r>
              <a:rPr kumimoji="1" lang="en-US" altLang="ja-JP" dirty="0" smtClean="0"/>
              <a:t>HP</a:t>
            </a:r>
            <a:r>
              <a:rPr kumimoji="1" lang="ja-JP" altLang="en-US" dirty="0" smtClean="0"/>
              <a:t>より</a:t>
            </a:r>
            <a:endParaRPr kumimoji="1" lang="ja-JP" altLang="en-US" dirty="0"/>
          </a:p>
        </p:txBody>
      </p:sp>
      <p:sp>
        <p:nvSpPr>
          <p:cNvPr id="10" name="正方形/長方形 9"/>
          <p:cNvSpPr/>
          <p:nvPr/>
        </p:nvSpPr>
        <p:spPr>
          <a:xfrm>
            <a:off x="5857884" y="3214686"/>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減少</a:t>
            </a:r>
            <a:endParaRPr lang="ja-JP" altLang="en-US" sz="5400" b="1" cap="none" spc="0" dirty="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0"/>
            <a:ext cx="8229600" cy="1143000"/>
          </a:xfrm>
        </p:spPr>
        <p:txBody>
          <a:bodyPr/>
          <a:lstStyle/>
          <a:p>
            <a:r>
              <a:rPr kumimoji="1" lang="ja-JP" altLang="en-US" dirty="0" smtClean="0"/>
              <a:t>買収価格の算定法</a:t>
            </a:r>
            <a:endParaRPr kumimoji="1" lang="ja-JP" altLang="en-US" dirty="0"/>
          </a:p>
        </p:txBody>
      </p:sp>
      <p:graphicFrame>
        <p:nvGraphicFramePr>
          <p:cNvPr id="4" name="コンテンツ プレースホルダ 3"/>
          <p:cNvGraphicFramePr>
            <a:graphicFrameLocks noGrp="1"/>
          </p:cNvGraphicFramePr>
          <p:nvPr>
            <p:ph idx="1"/>
          </p:nvPr>
        </p:nvGraphicFramePr>
        <p:xfrm>
          <a:off x="285720" y="928670"/>
          <a:ext cx="8643998"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11</a:t>
            </a:fld>
            <a:endParaRPr kumimoji="1" lang="ja-JP" altLang="en-US" dirty="0"/>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テキスト ボックス 6"/>
          <p:cNvSpPr txBox="1"/>
          <p:nvPr/>
        </p:nvSpPr>
        <p:spPr>
          <a:xfrm>
            <a:off x="6786578" y="6488668"/>
            <a:ext cx="2070760" cy="369332"/>
          </a:xfrm>
          <a:prstGeom prst="rect">
            <a:avLst/>
          </a:prstGeom>
          <a:noFill/>
        </p:spPr>
        <p:txBody>
          <a:bodyPr wrap="none" rtlCol="0">
            <a:spAutoFit/>
          </a:bodyPr>
          <a:lstStyle/>
          <a:p>
            <a:r>
              <a:rPr lang="ja-JP" altLang="en-US" dirty="0" smtClean="0"/>
              <a:t>出典</a:t>
            </a:r>
            <a:r>
              <a:rPr kumimoji="1" lang="ja-JP" altLang="en-US" dirty="0" smtClean="0"/>
              <a:t>：株式公開</a:t>
            </a:r>
            <a:r>
              <a:rPr kumimoji="1" lang="en-US" altLang="ja-JP" dirty="0" err="1" smtClean="0"/>
              <a:t>navi</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806"/>
            <a:ext cx="8229600" cy="1011222"/>
          </a:xfrm>
        </p:spPr>
        <p:txBody>
          <a:bodyPr>
            <a:normAutofit/>
          </a:bodyPr>
          <a:lstStyle/>
          <a:p>
            <a:r>
              <a:rPr kumimoji="1" lang="ja-JP" altLang="en-US" dirty="0" smtClean="0"/>
              <a:t>防衛策導入と外国人</a:t>
            </a:r>
            <a:r>
              <a:rPr lang="ja-JP" altLang="en-US" dirty="0" smtClean="0"/>
              <a:t>持ち株比率</a:t>
            </a:r>
            <a:endParaRPr kumimoji="1" lang="ja-JP" altLang="en-US" dirty="0"/>
          </a:p>
        </p:txBody>
      </p:sp>
      <p:graphicFrame>
        <p:nvGraphicFramePr>
          <p:cNvPr id="2054" name="Object 6"/>
          <p:cNvGraphicFramePr>
            <a:graphicFrameLocks noChangeAspect="1"/>
          </p:cNvGraphicFramePr>
          <p:nvPr/>
        </p:nvGraphicFramePr>
        <p:xfrm>
          <a:off x="293688" y="2286000"/>
          <a:ext cx="8643948" cy="3786206"/>
        </p:xfrm>
        <a:graphic>
          <a:graphicData uri="http://schemas.openxmlformats.org/presentationml/2006/ole">
            <p:oleObj spid="_x0000_s4098" name="ワークシート" r:id="rId4" imgW="5124602" imgH="2238451" progId="Excel.Sheet.12">
              <p:embed/>
            </p:oleObj>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12</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4630056" y="6430612"/>
            <a:ext cx="4352474" cy="369332"/>
          </a:xfrm>
          <a:prstGeom prst="rect">
            <a:avLst/>
          </a:prstGeom>
          <a:noFill/>
        </p:spPr>
        <p:txBody>
          <a:bodyPr wrap="none" rtlCol="0">
            <a:spAutoFit/>
          </a:bodyPr>
          <a:lstStyle/>
          <a:p>
            <a:r>
              <a:rPr kumimoji="1" lang="ja-JP" altLang="en-US" dirty="0" smtClean="0"/>
              <a:t>出典：会社四季報</a:t>
            </a:r>
            <a:r>
              <a:rPr kumimoji="1" lang="en-US" altLang="ja-JP" dirty="0" smtClean="0"/>
              <a:t>2007</a:t>
            </a:r>
            <a:r>
              <a:rPr kumimoji="1" lang="ja-JP" altLang="en-US" dirty="0" smtClean="0"/>
              <a:t>年度夏・</a:t>
            </a:r>
            <a:r>
              <a:rPr kumimoji="1" lang="en-US" altLang="ja-JP" dirty="0" smtClean="0"/>
              <a:t>2008</a:t>
            </a:r>
            <a:r>
              <a:rPr kumimoji="1" lang="ja-JP" altLang="en-US" dirty="0" smtClean="0"/>
              <a:t>年度夏</a:t>
            </a:r>
            <a:endParaRPr kumimoji="1" lang="ja-JP" altLang="en-US" dirty="0"/>
          </a:p>
        </p:txBody>
      </p:sp>
      <p:sp>
        <p:nvSpPr>
          <p:cNvPr id="8" name="下矢印吹き出し 7"/>
          <p:cNvSpPr/>
          <p:nvPr/>
        </p:nvSpPr>
        <p:spPr>
          <a:xfrm>
            <a:off x="3819738" y="1314888"/>
            <a:ext cx="3714776" cy="1214446"/>
          </a:xfrm>
          <a:prstGeom prst="downArrowCallout">
            <a:avLst>
              <a:gd name="adj1" fmla="val 25000"/>
              <a:gd name="adj2" fmla="val 25000"/>
              <a:gd name="adj3" fmla="val 25000"/>
              <a:gd name="adj4" fmla="val 64977"/>
            </a:avLst>
          </a:prstGeom>
          <a:solidFill>
            <a:schemeClr val="accent2">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altLang="ja-JP" b="1" dirty="0" smtClean="0">
              <a:solidFill>
                <a:schemeClr val="tx1">
                  <a:lumMod val="95000"/>
                  <a:lumOff val="5000"/>
                </a:schemeClr>
              </a:solidFill>
            </a:endParaRPr>
          </a:p>
          <a:p>
            <a:pPr algn="ctr"/>
            <a:r>
              <a:rPr lang="ja-JP" altLang="en-US" b="1" dirty="0" smtClean="0">
                <a:solidFill>
                  <a:schemeClr val="tx1">
                    <a:lumMod val="95000"/>
                    <a:lumOff val="5000"/>
                  </a:schemeClr>
                </a:solidFill>
              </a:rPr>
              <a:t>０７年に買収防衛策を導入した</a:t>
            </a:r>
          </a:p>
          <a:p>
            <a:pPr algn="ct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57240"/>
            <a:ext cx="8229600" cy="1143000"/>
          </a:xfrm>
        </p:spPr>
        <p:txBody>
          <a:bodyPr>
            <a:normAutofit fontScale="90000"/>
          </a:bodyPr>
          <a:lstStyle/>
          <a:p>
            <a:r>
              <a:rPr kumimoji="1" lang="ja-JP" altLang="en-US" dirty="0" smtClean="0"/>
              <a:t>買収プレミアムとライツプランの関係</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13</a:t>
            </a:fld>
            <a:endParaRPr kumimoji="1" lang="ja-JP" altLang="en-US"/>
          </a:p>
        </p:txBody>
      </p:sp>
      <p:sp>
        <p:nvSpPr>
          <p:cNvPr id="7" name="正方形/長方形 6"/>
          <p:cNvSpPr/>
          <p:nvPr/>
        </p:nvSpPr>
        <p:spPr>
          <a:xfrm>
            <a:off x="82929" y="285728"/>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9" name="表 8"/>
          <p:cNvGraphicFramePr>
            <a:graphicFrameLocks noGrp="1"/>
          </p:cNvGraphicFramePr>
          <p:nvPr/>
        </p:nvGraphicFramePr>
        <p:xfrm>
          <a:off x="428595" y="1857364"/>
          <a:ext cx="8463233" cy="2786083"/>
        </p:xfrm>
        <a:graphic>
          <a:graphicData uri="http://schemas.openxmlformats.org/drawingml/2006/table">
            <a:tbl>
              <a:tblPr/>
              <a:tblGrid>
                <a:gridCol w="3018835"/>
                <a:gridCol w="2647536"/>
                <a:gridCol w="2796862"/>
              </a:tblGrid>
              <a:tr h="605671">
                <a:tc>
                  <a:txBody>
                    <a:bodyPr/>
                    <a:lstStyle/>
                    <a:p>
                      <a:pPr algn="ctr" fontAlgn="ctr"/>
                      <a:endParaRPr lang="ja-JP" altLang="en-US" sz="2800" b="0" i="0" u="none" strike="noStrike" dirty="0">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zh-TW" altLang="en-US" sz="2800" b="0" i="0" u="none" strike="noStrike" dirty="0">
                          <a:solidFill>
                            <a:srgbClr val="000000"/>
                          </a:solidFill>
                          <a:latin typeface="MS UI Gothic" pitchFamily="50" charset="-128"/>
                          <a:ea typeface="MS UI Gothic" pitchFamily="50" charset="-128"/>
                        </a:rPr>
                        <a:t>全買収対象企業</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2800" b="0" i="0" u="none" strike="noStrike" dirty="0">
                          <a:solidFill>
                            <a:srgbClr val="000000"/>
                          </a:solidFill>
                          <a:latin typeface="MS UI Gothic" pitchFamily="50" charset="-128"/>
                          <a:ea typeface="MS UI Gothic" pitchFamily="50" charset="-128"/>
                        </a:rPr>
                        <a:t>うち敵対的な買収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726804">
                <a:tc>
                  <a:txBody>
                    <a:bodyPr/>
                    <a:lstStyle/>
                    <a:p>
                      <a:pPr algn="ctr" fontAlgn="ctr"/>
                      <a:r>
                        <a:rPr lang="ja-JP" altLang="en-US" sz="2800" b="0" i="0" u="none" strike="noStrike" dirty="0">
                          <a:solidFill>
                            <a:srgbClr val="000000"/>
                          </a:solidFill>
                          <a:latin typeface="ＭＳ Ｐゴシック"/>
                        </a:rPr>
                        <a:t>ライツプラン導入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ライツプラン非導入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差額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dirty="0">
                          <a:solidFill>
                            <a:srgbClr val="000000"/>
                          </a:solidFill>
                          <a:latin typeface="ＭＳ Ｐゴシック"/>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dirty="0">
                          <a:solidFill>
                            <a:srgbClr val="000000"/>
                          </a:solidFill>
                          <a:latin typeface="ＭＳ Ｐゴシック"/>
                        </a:rPr>
                        <a:t>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テキスト ボックス 9"/>
          <p:cNvSpPr txBox="1"/>
          <p:nvPr/>
        </p:nvSpPr>
        <p:spPr>
          <a:xfrm>
            <a:off x="2857488" y="6357958"/>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
        <p:nvSpPr>
          <p:cNvPr id="11" name="円/楕円 10"/>
          <p:cNvSpPr/>
          <p:nvPr/>
        </p:nvSpPr>
        <p:spPr>
          <a:xfrm>
            <a:off x="6429388" y="4000504"/>
            <a:ext cx="2214578" cy="571504"/>
          </a:xfrm>
          <a:prstGeom prst="ellipse">
            <a:avLst/>
          </a:prstGeom>
          <a:solidFill>
            <a:schemeClr val="lt1">
              <a:alpha val="0"/>
            </a:schemeClr>
          </a:solidFill>
          <a:ln w="635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下矢印 11"/>
          <p:cNvSpPr/>
          <p:nvPr/>
        </p:nvSpPr>
        <p:spPr>
          <a:xfrm>
            <a:off x="7215206" y="4714884"/>
            <a:ext cx="642942" cy="2857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角丸四角形 12"/>
          <p:cNvSpPr/>
          <p:nvPr/>
        </p:nvSpPr>
        <p:spPr>
          <a:xfrm>
            <a:off x="500034" y="5000636"/>
            <a:ext cx="8143932" cy="11430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買収防衛策があったことにより、不当に買い叩かれ易い敵対的買収であっても、</a:t>
            </a:r>
            <a:r>
              <a:rPr lang="ja-JP" altLang="en-US" sz="2400" b="1" u="sng" dirty="0" smtClean="0"/>
              <a:t>買収プレミアムを確保する</a:t>
            </a:r>
            <a:r>
              <a:rPr lang="ja-JP" altLang="en-US" sz="2400" dirty="0" smtClean="0"/>
              <a:t>ことが可能！</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チャート"/>
          <p:cNvPicPr>
            <a:picLocks noChangeAspect="1" noChangeArrowheads="1"/>
          </p:cNvPicPr>
          <p:nvPr/>
        </p:nvPicPr>
        <p:blipFill>
          <a:blip r:embed="rId3"/>
          <a:srcRect/>
          <a:stretch>
            <a:fillRect/>
          </a:stretch>
        </p:blipFill>
        <p:spPr bwMode="auto">
          <a:xfrm>
            <a:off x="838200" y="862692"/>
            <a:ext cx="7391400" cy="4107572"/>
          </a:xfrm>
          <a:prstGeom prst="rect">
            <a:avLst/>
          </a:prstGeom>
          <a:noFill/>
        </p:spPr>
      </p:pic>
      <p:sp>
        <p:nvSpPr>
          <p:cNvPr id="5" name="タイトル 4"/>
          <p:cNvSpPr>
            <a:spLocks noGrp="1"/>
          </p:cNvSpPr>
          <p:nvPr>
            <p:ph type="title"/>
          </p:nvPr>
        </p:nvSpPr>
        <p:spPr>
          <a:xfrm>
            <a:off x="515256" y="289152"/>
            <a:ext cx="8229600" cy="563562"/>
          </a:xfrm>
        </p:spPr>
        <p:txBody>
          <a:bodyPr>
            <a:normAutofit fontScale="90000"/>
          </a:bodyPr>
          <a:lstStyle/>
          <a:p>
            <a:r>
              <a:rPr kumimoji="1" lang="ja-JP" altLang="en-US" dirty="0" smtClean="0"/>
              <a:t>風評被害の一例：宝</a:t>
            </a:r>
            <a:r>
              <a:rPr kumimoji="1" lang="en-US" altLang="ja-JP" dirty="0" smtClean="0"/>
              <a:t>HD</a:t>
            </a:r>
            <a:endParaRPr kumimoji="1" lang="ja-JP" altLang="en-US" dirty="0"/>
          </a:p>
        </p:txBody>
      </p:sp>
      <p:sp>
        <p:nvSpPr>
          <p:cNvPr id="8" name="フローチャート: 処理 7"/>
          <p:cNvSpPr/>
          <p:nvPr/>
        </p:nvSpPr>
        <p:spPr>
          <a:xfrm>
            <a:off x="2928926" y="4980296"/>
            <a:ext cx="6000122" cy="838200"/>
          </a:xfrm>
          <a:prstGeom prst="flowChartProcess">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０８年１０月３日に事故米</a:t>
            </a:r>
            <a:r>
              <a:rPr lang="ja-JP" altLang="en-US" b="1" u="sng" dirty="0" smtClean="0">
                <a:solidFill>
                  <a:schemeClr val="tx1"/>
                </a:solidFill>
              </a:rPr>
              <a:t>不使用と発表した</a:t>
            </a:r>
            <a:r>
              <a:rPr lang="ja-JP" altLang="en-US" b="1" dirty="0" smtClean="0">
                <a:solidFill>
                  <a:schemeClr val="tx1"/>
                </a:solidFill>
              </a:rPr>
              <a:t>にも関わらず、</a:t>
            </a:r>
            <a:endParaRPr lang="en-US" altLang="ja-JP" b="1" dirty="0" smtClean="0">
              <a:solidFill>
                <a:schemeClr val="tx1"/>
              </a:solidFill>
            </a:endParaRPr>
          </a:p>
          <a:p>
            <a:pPr algn="ctr"/>
            <a:r>
              <a:rPr kumimoji="1" lang="ja-JP" altLang="en-US" b="1" dirty="0" smtClean="0">
                <a:solidFill>
                  <a:schemeClr val="tx1"/>
                </a:solidFill>
              </a:rPr>
              <a:t>下落は当分止まらず。</a:t>
            </a:r>
            <a:endParaRPr kumimoji="1" lang="ja-JP" altLang="en-US" dirty="0">
              <a:solidFill>
                <a:schemeClr val="tx1"/>
              </a:solidFill>
            </a:endParaRPr>
          </a:p>
        </p:txBody>
      </p:sp>
      <p:sp>
        <p:nvSpPr>
          <p:cNvPr id="6" name="テキスト ボックス 5"/>
          <p:cNvSpPr txBox="1"/>
          <p:nvPr/>
        </p:nvSpPr>
        <p:spPr>
          <a:xfrm>
            <a:off x="2672670" y="5887388"/>
            <a:ext cx="6429420" cy="923330"/>
          </a:xfrm>
          <a:prstGeom prst="rect">
            <a:avLst/>
          </a:prstGeom>
          <a:noFill/>
        </p:spPr>
        <p:txBody>
          <a:bodyPr wrap="square" rtlCol="0">
            <a:spAutoFit/>
          </a:bodyPr>
          <a:lstStyle/>
          <a:p>
            <a:r>
              <a:rPr lang="ja-JP" altLang="en-US" dirty="0" smtClean="0"/>
              <a:t>出典：</a:t>
            </a:r>
            <a:endParaRPr lang="en-US" altLang="ja-JP" dirty="0" smtClean="0"/>
          </a:p>
          <a:p>
            <a:r>
              <a:rPr lang="en-US" altLang="ja-JP" dirty="0" smtClean="0"/>
              <a:t>Yahoo! Finance	http://quote.yahoo.co.jp/</a:t>
            </a:r>
          </a:p>
          <a:p>
            <a:r>
              <a:rPr lang="ja-JP" altLang="en-US" dirty="0" smtClean="0"/>
              <a:t>宝酒造　　</a:t>
            </a:r>
            <a:r>
              <a:rPr lang="en-US" altLang="ja-JP" dirty="0" smtClean="0"/>
              <a:t>	http://www.takarashuzo.co.jp/index_e/4.htm</a:t>
            </a:r>
            <a:endParaRPr kumimoji="1" lang="ja-JP" altLang="en-US" dirty="0"/>
          </a:p>
        </p:txBody>
      </p:sp>
      <p:sp>
        <p:nvSpPr>
          <p:cNvPr id="9" name="円/楕円 8"/>
          <p:cNvSpPr/>
          <p:nvPr/>
        </p:nvSpPr>
        <p:spPr>
          <a:xfrm rot="19900251">
            <a:off x="6925278" y="1314681"/>
            <a:ext cx="1143032" cy="2112490"/>
          </a:xfrm>
          <a:prstGeom prst="ellipse">
            <a:avLst/>
          </a:prstGeom>
          <a:solidFill>
            <a:schemeClr val="accent3">
              <a:lumMod val="40000"/>
              <a:lumOff val="60000"/>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rot="10800000">
            <a:off x="7240144" y="3143248"/>
            <a:ext cx="456056" cy="18575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理論株価とは</a:t>
            </a:r>
            <a:endParaRPr kumimoji="1" lang="ja-JP" altLang="en-US" dirty="0"/>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15</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7890" name="Picture 2" descr="http://www.nikkeimoney.jp/databank/riron/imgs/01/04.gif"/>
          <p:cNvPicPr>
            <a:picLocks noChangeAspect="1" noChangeArrowheads="1"/>
          </p:cNvPicPr>
          <p:nvPr/>
        </p:nvPicPr>
        <p:blipFill>
          <a:blip r:embed="rId3"/>
          <a:srcRect/>
          <a:stretch>
            <a:fillRect/>
          </a:stretch>
        </p:blipFill>
        <p:spPr bwMode="auto">
          <a:xfrm>
            <a:off x="173724" y="2000240"/>
            <a:ext cx="8755994" cy="3743473"/>
          </a:xfrm>
          <a:prstGeom prst="rect">
            <a:avLst/>
          </a:prstGeom>
          <a:noFill/>
        </p:spPr>
      </p:pic>
      <p:sp>
        <p:nvSpPr>
          <p:cNvPr id="8" name="テキスト ボックス 7"/>
          <p:cNvSpPr txBox="1"/>
          <p:nvPr/>
        </p:nvSpPr>
        <p:spPr>
          <a:xfrm>
            <a:off x="5701626" y="6143644"/>
            <a:ext cx="2501006" cy="369332"/>
          </a:xfrm>
          <a:prstGeom prst="rect">
            <a:avLst/>
          </a:prstGeom>
          <a:noFill/>
        </p:spPr>
        <p:txBody>
          <a:bodyPr wrap="none" rtlCol="0">
            <a:spAutoFit/>
          </a:bodyPr>
          <a:lstStyle/>
          <a:p>
            <a:r>
              <a:rPr lang="ja-JP" altLang="en-US" dirty="0" smtClean="0"/>
              <a:t>出典：日経マネー</a:t>
            </a:r>
            <a:r>
              <a:rPr lang="en-US" altLang="ja-JP" dirty="0" smtClean="0"/>
              <a:t>HP</a:t>
            </a:r>
            <a:r>
              <a:rPr lang="ja-JP" altLang="en-US" dirty="0" smtClean="0"/>
              <a:t>より</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1" lang="ja-JP" altLang="en-US" dirty="0" smtClean="0"/>
              <a:t>理論株価と市場株価の乖離</a:t>
            </a:r>
            <a:endParaRPr kumimoji="1" lang="ja-JP" altLang="en-US" dirty="0"/>
          </a:p>
        </p:txBody>
      </p:sp>
      <p:graphicFrame>
        <p:nvGraphicFramePr>
          <p:cNvPr id="32770" name="Object 2"/>
          <p:cNvGraphicFramePr>
            <a:graphicFrameLocks noChangeAspect="1"/>
          </p:cNvGraphicFramePr>
          <p:nvPr/>
        </p:nvGraphicFramePr>
        <p:xfrm>
          <a:off x="65088" y="1878013"/>
          <a:ext cx="9013825" cy="4473575"/>
        </p:xfrm>
        <a:graphic>
          <a:graphicData uri="http://schemas.openxmlformats.org/presentationml/2006/ole">
            <p:oleObj spid="_x0000_s5122" name="ワークシート" r:id="rId4" imgW="4581449" imgH="2238451" progId="Excel.Sheet.12">
              <p:embed/>
            </p:oleObj>
          </a:graphicData>
        </a:graphic>
      </p:graphicFrame>
      <p:sp>
        <p:nvSpPr>
          <p:cNvPr id="5" name="テキスト ボックス 4"/>
          <p:cNvSpPr txBox="1"/>
          <p:nvPr/>
        </p:nvSpPr>
        <p:spPr>
          <a:xfrm>
            <a:off x="2245839" y="6389358"/>
            <a:ext cx="6786609" cy="369332"/>
          </a:xfrm>
          <a:prstGeom prst="rect">
            <a:avLst/>
          </a:prstGeom>
          <a:noFill/>
        </p:spPr>
        <p:txBody>
          <a:bodyPr wrap="square" rtlCol="0">
            <a:spAutoFit/>
          </a:bodyPr>
          <a:lstStyle/>
          <a:p>
            <a:r>
              <a:rPr kumimoji="1" lang="ja-JP" altLang="en-US" dirty="0" smtClean="0"/>
              <a:t>出典：日経マネー、およびヤフーファイナンス資料より小林ゼミ作成</a:t>
            </a:r>
            <a:endParaRPr kumimoji="1" lang="ja-JP" altLang="en-US" dirty="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16</a:t>
            </a:fld>
            <a:endParaRPr kumimoji="1" lang="ja-JP" altLang="en-US" dirty="0"/>
          </a:p>
        </p:txBody>
      </p:sp>
      <p:sp>
        <p:nvSpPr>
          <p:cNvPr id="7" name="正方形/長方形 6"/>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角丸四角形 8"/>
          <p:cNvSpPr/>
          <p:nvPr/>
        </p:nvSpPr>
        <p:spPr>
          <a:xfrm>
            <a:off x="7286644" y="1357298"/>
            <a:ext cx="165645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lumMod val="50000"/>
                  </a:schemeClr>
                </a:solidFill>
              </a:rPr>
              <a:t>ROE</a:t>
            </a:r>
            <a:r>
              <a:rPr lang="ja-JP" altLang="en-US" sz="2000" b="1" dirty="0" smtClean="0">
                <a:solidFill>
                  <a:schemeClr val="tx2">
                    <a:lumMod val="50000"/>
                  </a:schemeClr>
                </a:solidFill>
              </a:rPr>
              <a:t>　</a:t>
            </a:r>
            <a:r>
              <a:rPr lang="en-US" altLang="ja-JP" sz="2000" b="1" dirty="0" smtClean="0">
                <a:solidFill>
                  <a:schemeClr val="tx2">
                    <a:lumMod val="50000"/>
                  </a:schemeClr>
                </a:solidFill>
              </a:rPr>
              <a:t>TOP10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14148" y="196328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英国</a:t>
            </a:r>
            <a:endParaRPr kumimoji="1" lang="ja-JP" altLang="en-US" sz="2000" b="1" dirty="0">
              <a:solidFill>
                <a:schemeClr val="tx1"/>
              </a:solidFill>
            </a:endParaRPr>
          </a:p>
        </p:txBody>
      </p:sp>
      <p:sp>
        <p:nvSpPr>
          <p:cNvPr id="8" name="正方形/長方形 7"/>
          <p:cNvSpPr/>
          <p:nvPr/>
        </p:nvSpPr>
        <p:spPr>
          <a:xfrm>
            <a:off x="2342908" y="196328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30%</a:t>
            </a:r>
            <a:r>
              <a:rPr kumimoji="1" lang="ja-JP" altLang="en-US" dirty="0" smtClean="0">
                <a:solidFill>
                  <a:schemeClr val="tx1"/>
                </a:solidFill>
              </a:rPr>
              <a:t>超</a:t>
            </a:r>
            <a:endParaRPr kumimoji="1" lang="en-US" altLang="ja-JP" dirty="0" smtClean="0">
              <a:solidFill>
                <a:schemeClr val="tx1"/>
              </a:solidFill>
            </a:endParaRPr>
          </a:p>
          <a:p>
            <a:pPr algn="ctr"/>
            <a:r>
              <a:rPr lang="ja-JP" altLang="en-US" dirty="0" smtClean="0">
                <a:solidFill>
                  <a:schemeClr val="tx1"/>
                </a:solidFill>
              </a:rPr>
              <a:t>対価は原則現金</a:t>
            </a:r>
            <a:endParaRPr kumimoji="1" lang="ja-JP" altLang="en-US" dirty="0">
              <a:solidFill>
                <a:schemeClr val="tx1"/>
              </a:solidFill>
            </a:endParaRPr>
          </a:p>
        </p:txBody>
      </p:sp>
      <p:sp>
        <p:nvSpPr>
          <p:cNvPr id="9" name="正方形/長方形 8"/>
          <p:cNvSpPr/>
          <p:nvPr/>
        </p:nvSpPr>
        <p:spPr>
          <a:xfrm>
            <a:off x="5629056" y="1963288"/>
            <a:ext cx="250033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a:t>
            </a:r>
          </a:p>
          <a:p>
            <a:pPr algn="ctr"/>
            <a:r>
              <a:rPr kumimoji="1" lang="ja-JP" altLang="en-US" dirty="0" smtClean="0">
                <a:solidFill>
                  <a:schemeClr val="tx1"/>
                </a:solidFill>
              </a:rPr>
              <a:t>原則禁止</a:t>
            </a:r>
            <a:endParaRPr kumimoji="1" lang="ja-JP" altLang="en-US" dirty="0">
              <a:solidFill>
                <a:schemeClr val="tx1"/>
              </a:solidFill>
            </a:endParaRPr>
          </a:p>
        </p:txBody>
      </p:sp>
      <p:cxnSp>
        <p:nvCxnSpPr>
          <p:cNvPr id="11" name="直線コネクタ 10"/>
          <p:cNvCxnSpPr>
            <a:stCxn id="5" idx="3"/>
            <a:endCxn id="8" idx="1"/>
          </p:cNvCxnSpPr>
          <p:nvPr/>
        </p:nvCxnSpPr>
        <p:spPr>
          <a:xfrm>
            <a:off x="1985718" y="224904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8" idx="3"/>
            <a:endCxn id="9" idx="1"/>
          </p:cNvCxnSpPr>
          <p:nvPr/>
        </p:nvCxnSpPr>
        <p:spPr>
          <a:xfrm>
            <a:off x="5200428" y="224904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914148" y="267766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ドイツ</a:t>
            </a:r>
            <a:endParaRPr kumimoji="1" lang="ja-JP" altLang="en-US" sz="2000" b="1" dirty="0">
              <a:solidFill>
                <a:schemeClr val="tx1"/>
              </a:solidFill>
            </a:endParaRPr>
          </a:p>
        </p:txBody>
      </p:sp>
      <p:sp>
        <p:nvSpPr>
          <p:cNvPr id="15" name="正方形/長方形 14"/>
          <p:cNvSpPr/>
          <p:nvPr/>
        </p:nvSpPr>
        <p:spPr>
          <a:xfrm>
            <a:off x="2342908" y="267766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30%</a:t>
            </a:r>
            <a:r>
              <a:rPr lang="ja-JP" altLang="en-US" dirty="0" smtClean="0">
                <a:solidFill>
                  <a:schemeClr val="tx1"/>
                </a:solidFill>
              </a:rPr>
              <a:t>超</a:t>
            </a:r>
            <a:endParaRPr lang="en-US" altLang="ja-JP" dirty="0" smtClean="0">
              <a:solidFill>
                <a:schemeClr val="tx1"/>
              </a:solidFill>
            </a:endParaRPr>
          </a:p>
          <a:p>
            <a:pPr algn="ctr"/>
            <a:r>
              <a:rPr lang="ja-JP" altLang="en-US" dirty="0" smtClean="0">
                <a:solidFill>
                  <a:schemeClr val="tx1"/>
                </a:solidFill>
              </a:rPr>
              <a:t>対価は現金又は流動株式</a:t>
            </a:r>
            <a:endParaRPr lang="en-US" altLang="ja-JP" dirty="0" smtClean="0">
              <a:solidFill>
                <a:schemeClr val="tx1"/>
              </a:solidFill>
            </a:endParaRPr>
          </a:p>
        </p:txBody>
      </p:sp>
      <p:sp>
        <p:nvSpPr>
          <p:cNvPr id="16" name="正方形/長方形 15"/>
          <p:cNvSpPr/>
          <p:nvPr/>
        </p:nvSpPr>
        <p:spPr>
          <a:xfrm>
            <a:off x="5629056" y="267766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監査会の承認</a:t>
            </a:r>
            <a:r>
              <a:rPr lang="en-US" altLang="ja-JP" dirty="0" smtClean="0">
                <a:solidFill>
                  <a:schemeClr val="tx1"/>
                </a:solidFill>
              </a:rPr>
              <a:t>)</a:t>
            </a:r>
            <a:endParaRPr lang="ja-JP" altLang="en-US" dirty="0">
              <a:solidFill>
                <a:schemeClr val="tx1"/>
              </a:solidFill>
            </a:endParaRPr>
          </a:p>
        </p:txBody>
      </p:sp>
      <p:cxnSp>
        <p:nvCxnSpPr>
          <p:cNvPr id="17" name="直線コネクタ 16"/>
          <p:cNvCxnSpPr>
            <a:stCxn id="14" idx="3"/>
            <a:endCxn id="15" idx="1"/>
          </p:cNvCxnSpPr>
          <p:nvPr/>
        </p:nvCxnSpPr>
        <p:spPr>
          <a:xfrm>
            <a:off x="1985718" y="296342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5" idx="3"/>
            <a:endCxn id="16" idx="1"/>
          </p:cNvCxnSpPr>
          <p:nvPr/>
        </p:nvCxnSpPr>
        <p:spPr>
          <a:xfrm>
            <a:off x="5200428" y="296342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14148" y="339204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フランス</a:t>
            </a:r>
            <a:endParaRPr kumimoji="1" lang="ja-JP" altLang="en-US" sz="2000" b="1" dirty="0">
              <a:solidFill>
                <a:schemeClr val="tx1"/>
              </a:solidFill>
            </a:endParaRPr>
          </a:p>
        </p:txBody>
      </p:sp>
      <p:sp>
        <p:nvSpPr>
          <p:cNvPr id="20" name="正方形/長方形 19"/>
          <p:cNvSpPr/>
          <p:nvPr/>
        </p:nvSpPr>
        <p:spPr>
          <a:xfrm>
            <a:off x="2342908" y="339204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買付義務あり</a:t>
            </a:r>
            <a:endParaRPr lang="ja-JP" altLang="en-US" dirty="0">
              <a:solidFill>
                <a:schemeClr val="tx1"/>
              </a:solidFill>
            </a:endParaRPr>
          </a:p>
        </p:txBody>
      </p:sp>
      <p:sp>
        <p:nvSpPr>
          <p:cNvPr id="21" name="正方形/長方形 20"/>
          <p:cNvSpPr/>
          <p:nvPr/>
        </p:nvSpPr>
        <p:spPr>
          <a:xfrm>
            <a:off x="5629056" y="339204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sz="1400" b="1" dirty="0" smtClean="0">
                <a:solidFill>
                  <a:schemeClr val="tx1"/>
                </a:solidFill>
              </a:rPr>
              <a:t>(</a:t>
            </a:r>
            <a:r>
              <a:rPr lang="ja-JP" altLang="en-US" sz="1400" b="1" dirty="0" smtClean="0">
                <a:solidFill>
                  <a:schemeClr val="tx1"/>
                </a:solidFill>
              </a:rPr>
              <a:t>黄金株</a:t>
            </a:r>
            <a:r>
              <a:rPr lang="en-US" altLang="ja-JP" sz="1400" b="1" dirty="0" smtClean="0">
                <a:solidFill>
                  <a:schemeClr val="tx1"/>
                </a:solidFill>
              </a:rPr>
              <a:t>,</a:t>
            </a:r>
            <a:r>
              <a:rPr lang="ja-JP" altLang="en-US" sz="1400" b="1" dirty="0" smtClean="0">
                <a:solidFill>
                  <a:schemeClr val="tx1"/>
                </a:solidFill>
              </a:rPr>
              <a:t>複数議決権付株式等</a:t>
            </a:r>
            <a:r>
              <a:rPr lang="en-US" altLang="ja-JP" sz="1400" b="1" dirty="0" smtClean="0">
                <a:solidFill>
                  <a:schemeClr val="tx1"/>
                </a:solidFill>
              </a:rPr>
              <a:t>)</a:t>
            </a:r>
            <a:endParaRPr kumimoji="1" lang="ja-JP" altLang="en-US" sz="1400" b="1" dirty="0">
              <a:solidFill>
                <a:schemeClr val="tx1"/>
              </a:solidFill>
            </a:endParaRPr>
          </a:p>
        </p:txBody>
      </p:sp>
      <p:cxnSp>
        <p:nvCxnSpPr>
          <p:cNvPr id="22" name="直線コネクタ 21"/>
          <p:cNvCxnSpPr>
            <a:stCxn id="19" idx="3"/>
            <a:endCxn id="20" idx="1"/>
          </p:cNvCxnSpPr>
          <p:nvPr/>
        </p:nvCxnSpPr>
        <p:spPr>
          <a:xfrm>
            <a:off x="1985718" y="367780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0" idx="3"/>
            <a:endCxn id="21" idx="1"/>
          </p:cNvCxnSpPr>
          <p:nvPr/>
        </p:nvCxnSpPr>
        <p:spPr>
          <a:xfrm>
            <a:off x="5200428" y="367780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4148" y="4106428"/>
            <a:ext cx="1071570" cy="11430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米国</a:t>
            </a:r>
            <a:endParaRPr kumimoji="1" lang="ja-JP" altLang="en-US" sz="2000" b="1" dirty="0">
              <a:solidFill>
                <a:schemeClr val="tx1"/>
              </a:solidFill>
            </a:endParaRPr>
          </a:p>
        </p:txBody>
      </p:sp>
      <p:sp>
        <p:nvSpPr>
          <p:cNvPr id="30" name="正方形/長方形 29"/>
          <p:cNvSpPr/>
          <p:nvPr/>
        </p:nvSpPr>
        <p:spPr>
          <a:xfrm>
            <a:off x="2342908" y="4106428"/>
            <a:ext cx="285752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a:t>
            </a:r>
          </a:p>
          <a:p>
            <a:pPr algn="ctr"/>
            <a:r>
              <a:rPr lang="ja-JP" altLang="en-US" dirty="0" smtClean="0">
                <a:solidFill>
                  <a:schemeClr val="tx1"/>
                </a:solidFill>
              </a:rPr>
              <a:t>（全部買付義務なし）</a:t>
            </a:r>
            <a:endParaRPr lang="en-US" altLang="ja-JP" dirty="0" smtClean="0">
              <a:solidFill>
                <a:schemeClr val="tx1"/>
              </a:solidFill>
            </a:endParaRPr>
          </a:p>
          <a:p>
            <a:pPr algn="ctr"/>
            <a:r>
              <a:rPr lang="ja-JP" altLang="en-US" dirty="0" smtClean="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州規制法</a:t>
            </a:r>
            <a:r>
              <a:rPr lang="en-US" altLang="ja-JP" dirty="0" smtClean="0">
                <a:solidFill>
                  <a:schemeClr val="tx1"/>
                </a:solidFill>
              </a:rPr>
              <a:t>)</a:t>
            </a:r>
            <a:endParaRPr lang="ja-JP" altLang="en-US" dirty="0">
              <a:solidFill>
                <a:schemeClr val="tx1"/>
              </a:solidFill>
            </a:endParaRPr>
          </a:p>
        </p:txBody>
      </p:sp>
      <p:sp>
        <p:nvSpPr>
          <p:cNvPr id="31" name="正方形/長方形 30"/>
          <p:cNvSpPr/>
          <p:nvPr/>
        </p:nvSpPr>
        <p:spPr>
          <a:xfrm>
            <a:off x="5629056" y="4106428"/>
            <a:ext cx="250033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en-US" altLang="ja-JP" dirty="0" smtClean="0">
              <a:solidFill>
                <a:schemeClr val="tx1"/>
              </a:solidFill>
            </a:endParaRPr>
          </a:p>
          <a:p>
            <a:pPr algn="ctr"/>
            <a:r>
              <a:rPr lang="ja-JP" altLang="en-US" dirty="0" smtClean="0">
                <a:solidFill>
                  <a:schemeClr val="tx1"/>
                </a:solidFill>
              </a:rPr>
              <a:t>ライツプランなど</a:t>
            </a:r>
            <a:endParaRPr kumimoji="1" lang="ja-JP" altLang="en-US" dirty="0">
              <a:solidFill>
                <a:schemeClr val="tx1"/>
              </a:solidFill>
            </a:endParaRPr>
          </a:p>
        </p:txBody>
      </p:sp>
      <p:cxnSp>
        <p:nvCxnSpPr>
          <p:cNvPr id="32" name="直線コネクタ 31"/>
          <p:cNvCxnSpPr>
            <a:stCxn id="29" idx="3"/>
            <a:endCxn id="30" idx="1"/>
          </p:cNvCxnSpPr>
          <p:nvPr/>
        </p:nvCxnSpPr>
        <p:spPr>
          <a:xfrm>
            <a:off x="1985718" y="467793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0" idx="3"/>
            <a:endCxn id="31" idx="1"/>
          </p:cNvCxnSpPr>
          <p:nvPr/>
        </p:nvCxnSpPr>
        <p:spPr>
          <a:xfrm>
            <a:off x="5200428" y="467793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914148" y="5392312"/>
            <a:ext cx="107157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日本</a:t>
            </a:r>
            <a:endParaRPr kumimoji="1" lang="ja-JP" altLang="en-US" sz="2000" b="1" dirty="0">
              <a:solidFill>
                <a:schemeClr val="tx1"/>
              </a:solidFill>
            </a:endParaRPr>
          </a:p>
        </p:txBody>
      </p:sp>
      <p:sp>
        <p:nvSpPr>
          <p:cNvPr id="35" name="正方形/長方形 34"/>
          <p:cNvSpPr/>
          <p:nvPr/>
        </p:nvSpPr>
        <p:spPr>
          <a:xfrm>
            <a:off x="2342908" y="5392312"/>
            <a:ext cx="285752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u="sng" dirty="0" smtClean="0">
                <a:solidFill>
                  <a:schemeClr val="tx1"/>
                </a:solidFill>
                <a:effectLst>
                  <a:outerShdw blurRad="38100" dist="38100" dir="2700000" algn="tl">
                    <a:srgbClr val="000000">
                      <a:alpha val="43137"/>
                    </a:srgbClr>
                  </a:outerShdw>
                </a:effectLst>
              </a:rPr>
              <a:t>66%</a:t>
            </a:r>
          </a:p>
          <a:p>
            <a:pPr algn="ctr"/>
            <a:r>
              <a:rPr kumimoji="1" lang="ja-JP" altLang="en-US" dirty="0" smtClean="0">
                <a:solidFill>
                  <a:schemeClr val="tx1"/>
                </a:solidFill>
              </a:rPr>
              <a:t>（金融商品取引法）</a:t>
            </a:r>
            <a:endParaRPr kumimoji="1" lang="ja-JP" altLang="en-US" dirty="0">
              <a:solidFill>
                <a:schemeClr val="tx1"/>
              </a:solidFill>
            </a:endParaRPr>
          </a:p>
        </p:txBody>
      </p:sp>
      <p:sp>
        <p:nvSpPr>
          <p:cNvPr id="36" name="正方形/長方形 35"/>
          <p:cNvSpPr/>
          <p:nvPr/>
        </p:nvSpPr>
        <p:spPr>
          <a:xfrm>
            <a:off x="5629056" y="5392312"/>
            <a:ext cx="3143272" cy="7143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今回の論点</a:t>
            </a:r>
            <a:endParaRPr kumimoji="1" lang="ja-JP" altLang="en-US" sz="3200" dirty="0">
              <a:solidFill>
                <a:schemeClr val="bg1"/>
              </a:solidFill>
            </a:endParaRPr>
          </a:p>
        </p:txBody>
      </p:sp>
      <p:cxnSp>
        <p:nvCxnSpPr>
          <p:cNvPr id="37" name="直線コネクタ 36"/>
          <p:cNvCxnSpPr>
            <a:stCxn id="34" idx="3"/>
            <a:endCxn id="35" idx="1"/>
          </p:cNvCxnSpPr>
          <p:nvPr/>
        </p:nvCxnSpPr>
        <p:spPr>
          <a:xfrm>
            <a:off x="1985718" y="574950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5" idx="3"/>
            <a:endCxn id="36" idx="1"/>
          </p:cNvCxnSpPr>
          <p:nvPr/>
        </p:nvCxnSpPr>
        <p:spPr>
          <a:xfrm>
            <a:off x="5200428" y="574950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2271470" y="1177470"/>
            <a:ext cx="3000396"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全部買付義務</a:t>
            </a:r>
            <a:endParaRPr kumimoji="1" lang="ja-JP" altLang="en-US" sz="2000" b="1" dirty="0">
              <a:solidFill>
                <a:schemeClr val="tx1"/>
              </a:solidFill>
            </a:endParaRPr>
          </a:p>
        </p:txBody>
      </p:sp>
      <p:sp>
        <p:nvSpPr>
          <p:cNvPr id="40" name="角丸四角形 39"/>
          <p:cNvSpPr/>
          <p:nvPr/>
        </p:nvSpPr>
        <p:spPr>
          <a:xfrm>
            <a:off x="5557618" y="1177470"/>
            <a:ext cx="2562838"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企業の防衛策</a:t>
            </a:r>
            <a:endParaRPr kumimoji="1" lang="ja-JP" altLang="en-US" sz="2000" b="1" dirty="0">
              <a:solidFill>
                <a:schemeClr val="tx1"/>
              </a:solidFill>
            </a:endParaRPr>
          </a:p>
        </p:txBody>
      </p:sp>
      <p:sp>
        <p:nvSpPr>
          <p:cNvPr id="41" name="スライド番号プレースホルダ 40"/>
          <p:cNvSpPr>
            <a:spLocks noGrp="1"/>
          </p:cNvSpPr>
          <p:nvPr>
            <p:ph type="sldNum" sz="quarter" idx="12"/>
          </p:nvPr>
        </p:nvSpPr>
        <p:spPr>
          <a:xfrm>
            <a:off x="6786578" y="6286520"/>
            <a:ext cx="2133600" cy="365125"/>
          </a:xfrm>
        </p:spPr>
        <p:txBody>
          <a:bodyPr/>
          <a:lstStyle/>
          <a:p>
            <a:fld id="{F6FC1B35-258A-4F9B-8FC8-EA7E8A686243}" type="slidenum">
              <a:rPr kumimoji="1" lang="ja-JP" altLang="en-US" smtClean="0"/>
              <a:pPr/>
              <a:t>17</a:t>
            </a:fld>
            <a:endParaRPr kumimoji="1" lang="ja-JP" altLang="en-US" dirty="0"/>
          </a:p>
        </p:txBody>
      </p:sp>
      <p:sp>
        <p:nvSpPr>
          <p:cNvPr id="42" name="正方形/長方形 41"/>
          <p:cNvSpPr/>
          <p:nvPr/>
        </p:nvSpPr>
        <p:spPr>
          <a:xfrm>
            <a:off x="116112" y="159654"/>
            <a:ext cx="2060180"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3" name="角丸四角形 42"/>
          <p:cNvSpPr/>
          <p:nvPr/>
        </p:nvSpPr>
        <p:spPr>
          <a:xfrm>
            <a:off x="271206" y="1891850"/>
            <a:ext cx="500066" cy="2037216"/>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kumimoji="1" lang="ja-JP" altLang="en-US" b="1" dirty="0" smtClean="0"/>
              <a:t>法的規制</a:t>
            </a:r>
            <a:endParaRPr kumimoji="1" lang="ja-JP" altLang="en-US" b="1" dirty="0"/>
          </a:p>
        </p:txBody>
      </p:sp>
      <p:sp>
        <p:nvSpPr>
          <p:cNvPr id="59" name="角丸四角形 58"/>
          <p:cNvSpPr/>
          <p:nvPr/>
        </p:nvSpPr>
        <p:spPr>
          <a:xfrm>
            <a:off x="271206" y="4106428"/>
            <a:ext cx="500066" cy="2000264"/>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b="1" dirty="0" smtClean="0"/>
              <a:t>自由な市場</a:t>
            </a:r>
            <a:endParaRPr kumimoji="1" lang="ja-JP" altLang="en-US" b="1" dirty="0"/>
          </a:p>
        </p:txBody>
      </p:sp>
      <p:sp>
        <p:nvSpPr>
          <p:cNvPr id="60" name="角丸四角形 59"/>
          <p:cNvSpPr/>
          <p:nvPr/>
        </p:nvSpPr>
        <p:spPr>
          <a:xfrm>
            <a:off x="8272262" y="2677668"/>
            <a:ext cx="500066" cy="2571768"/>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lang="ja-JP" altLang="en-US" b="1" dirty="0" smtClean="0"/>
              <a:t>防衛策</a:t>
            </a:r>
            <a:endParaRPr kumimoji="1" lang="ja-JP" altLang="en-US" b="1" dirty="0"/>
          </a:p>
        </p:txBody>
      </p:sp>
      <p:sp>
        <p:nvSpPr>
          <p:cNvPr id="67" name="角丸四角形 66"/>
          <p:cNvSpPr/>
          <p:nvPr/>
        </p:nvSpPr>
        <p:spPr>
          <a:xfrm>
            <a:off x="8272262" y="1778002"/>
            <a:ext cx="500066" cy="857256"/>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en-US" altLang="ja-JP" b="1" dirty="0" smtClean="0"/>
              <a:t>NG</a:t>
            </a:r>
            <a:endParaRPr kumimoji="1" lang="ja-JP" altLang="en-US" b="1" dirty="0"/>
          </a:p>
        </p:txBody>
      </p:sp>
      <p:sp>
        <p:nvSpPr>
          <p:cNvPr id="86" name="タイトル 85"/>
          <p:cNvSpPr>
            <a:spLocks noGrp="1"/>
          </p:cNvSpPr>
          <p:nvPr>
            <p:ph type="ctrTitle"/>
          </p:nvPr>
        </p:nvSpPr>
        <p:spPr>
          <a:xfrm>
            <a:off x="928662" y="25609"/>
            <a:ext cx="7500990" cy="1285884"/>
          </a:xfrm>
        </p:spPr>
        <p:txBody>
          <a:bodyPr/>
          <a:lstStyle/>
          <a:p>
            <a:r>
              <a:rPr kumimoji="1" lang="ja-JP" altLang="en-US" dirty="0" smtClean="0"/>
              <a:t>各国制度の比較</a:t>
            </a:r>
            <a:endParaRPr kumimoji="1" lang="ja-JP" altLang="en-US" dirty="0"/>
          </a:p>
        </p:txBody>
      </p:sp>
      <p:sp>
        <p:nvSpPr>
          <p:cNvPr id="44" name="テキスト ボックス 43"/>
          <p:cNvSpPr txBox="1"/>
          <p:nvPr/>
        </p:nvSpPr>
        <p:spPr>
          <a:xfrm>
            <a:off x="1428728" y="6357958"/>
            <a:ext cx="7143800" cy="338554"/>
          </a:xfrm>
          <a:prstGeom prst="rect">
            <a:avLst/>
          </a:prstGeom>
          <a:noFill/>
        </p:spPr>
        <p:txBody>
          <a:bodyPr wrap="square" rtlCol="0">
            <a:spAutoFit/>
          </a:bodyPr>
          <a:lstStyle/>
          <a:p>
            <a:r>
              <a:rPr lang="ja-JP" altLang="en-US" sz="1600" dirty="0" smtClean="0"/>
              <a:t>出典：</a:t>
            </a:r>
            <a:r>
              <a:rPr lang="en-US" altLang="ja-JP" sz="1600" dirty="0" smtClean="0"/>
              <a:t>『</a:t>
            </a:r>
            <a:r>
              <a:rPr lang="ja-JP" altLang="en-US" sz="1600" dirty="0" smtClean="0"/>
              <a:t>敵対的買収防衛策 ～企業社会における公正なルール形成を目指して～ </a:t>
            </a:r>
            <a:r>
              <a:rPr lang="en-US" altLang="ja-JP" sz="1600" dirty="0" smtClean="0"/>
              <a:t>』</a:t>
            </a:r>
            <a:endParaRPr lang="ja-JP" alt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766" y="666516"/>
            <a:ext cx="7429552" cy="1143000"/>
          </a:xfrm>
        </p:spPr>
        <p:txBody>
          <a:bodyPr>
            <a:normAutofit fontScale="90000"/>
          </a:bodyPr>
          <a:lstStyle/>
          <a:p>
            <a:r>
              <a:rPr kumimoji="1" lang="ja-JP" altLang="en-US" dirty="0" smtClean="0"/>
              <a:t>株主主導型の事前警告型ライツプランの増加</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18</a:t>
            </a:fld>
            <a:endParaRPr kumimoji="1" lang="ja-JP" altLang="en-US"/>
          </a:p>
        </p:txBody>
      </p:sp>
      <p:pic>
        <p:nvPicPr>
          <p:cNvPr id="47106" name="Picture 2"/>
          <p:cNvPicPr>
            <a:picLocks noGrp="1" noChangeAspect="1" noChangeArrowheads="1"/>
          </p:cNvPicPr>
          <p:nvPr>
            <p:ph idx="1"/>
          </p:nvPr>
        </p:nvPicPr>
        <p:blipFill>
          <a:blip r:embed="rId3"/>
          <a:srcRect/>
          <a:stretch>
            <a:fillRect/>
          </a:stretch>
        </p:blipFill>
        <p:spPr bwMode="auto">
          <a:xfrm>
            <a:off x="0" y="1784794"/>
            <a:ext cx="9144000" cy="3000396"/>
          </a:xfrm>
          <a:prstGeom prst="rect">
            <a:avLst/>
          </a:prstGeom>
          <a:noFill/>
          <a:ln w="9525">
            <a:noFill/>
            <a:miter lim="800000"/>
            <a:headEnd/>
            <a:tailEnd/>
          </a:ln>
          <a:effectLst/>
        </p:spPr>
      </p:pic>
      <p:pic>
        <p:nvPicPr>
          <p:cNvPr id="47107" name="Picture 3"/>
          <p:cNvPicPr>
            <a:picLocks noChangeAspect="1" noChangeArrowheads="1"/>
          </p:cNvPicPr>
          <p:nvPr/>
        </p:nvPicPr>
        <p:blipFill>
          <a:blip r:embed="rId4"/>
          <a:srcRect/>
          <a:stretch>
            <a:fillRect/>
          </a:stretch>
        </p:blipFill>
        <p:spPr bwMode="auto">
          <a:xfrm>
            <a:off x="425199" y="4825336"/>
            <a:ext cx="8425821" cy="1571636"/>
          </a:xfrm>
          <a:prstGeom prst="rect">
            <a:avLst/>
          </a:prstGeom>
          <a:noFill/>
          <a:ln w="9525">
            <a:noFill/>
            <a:miter lim="800000"/>
            <a:headEnd/>
            <a:tailEnd/>
          </a:ln>
          <a:effectLst/>
        </p:spPr>
      </p:pic>
      <p:sp>
        <p:nvSpPr>
          <p:cNvPr id="7" name="正方形/長方形 6"/>
          <p:cNvSpPr/>
          <p:nvPr/>
        </p:nvSpPr>
        <p:spPr>
          <a:xfrm>
            <a:off x="0" y="0"/>
            <a:ext cx="2236511"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正方形/長方形 7"/>
          <p:cNvSpPr/>
          <p:nvPr/>
        </p:nvSpPr>
        <p:spPr>
          <a:xfrm>
            <a:off x="500034" y="5584390"/>
            <a:ext cx="8286808" cy="500066"/>
          </a:xfrm>
          <a:prstGeom prst="rect">
            <a:avLst/>
          </a:prstGeom>
          <a:solidFill>
            <a:srgbClr val="FF0000">
              <a:alpha val="25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56158" y="6430528"/>
            <a:ext cx="7143800" cy="338554"/>
          </a:xfrm>
          <a:prstGeom prst="rect">
            <a:avLst/>
          </a:prstGeom>
          <a:noFill/>
        </p:spPr>
        <p:txBody>
          <a:bodyPr wrap="square" rtlCol="0">
            <a:spAutoFit/>
          </a:bodyPr>
          <a:lstStyle/>
          <a:p>
            <a:pPr algn="r"/>
            <a:r>
              <a:rPr lang="ja-JP" altLang="en-US" sz="1600" dirty="0" smtClean="0"/>
              <a:t>出典：「イノベーションケーススタディ」　三菱</a:t>
            </a:r>
            <a:r>
              <a:rPr lang="en-US" altLang="ja-JP" sz="1600" dirty="0" smtClean="0"/>
              <a:t>UFJ</a:t>
            </a:r>
            <a:r>
              <a:rPr lang="ja-JP" altLang="en-US" sz="1600" dirty="0" smtClean="0"/>
              <a:t>信託銀行より</a:t>
            </a:r>
          </a:p>
        </p:txBody>
      </p:sp>
      <p:sp>
        <p:nvSpPr>
          <p:cNvPr id="9" name="正方形/長方形 8"/>
          <p:cNvSpPr/>
          <p:nvPr/>
        </p:nvSpPr>
        <p:spPr>
          <a:xfrm>
            <a:off x="5615674" y="4200304"/>
            <a:ext cx="2786082" cy="584775"/>
          </a:xfrm>
          <a:prstGeom prst="rect">
            <a:avLst/>
          </a:prstGeom>
          <a:noFill/>
        </p:spPr>
        <p:txBody>
          <a:bodyPr wrap="square" lIns="91440" tIns="45720" rIns="91440" bIns="45720">
            <a:spAutoFit/>
          </a:bodyPr>
          <a:lstStyle/>
          <a:p>
            <a:pPr algn="ctr"/>
            <a:r>
              <a:rPr lang="en-US" altLang="ja-JP"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t>
            </a:r>
            <a:r>
              <a:rPr lang="ja-JP" altLang="en-US"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と</a:t>
            </a:r>
            <a:r>
              <a:rPr lang="en-US" altLang="ja-JP"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t>
            </a:r>
            <a:r>
              <a:rPr lang="ja-JP" altLang="en-US"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が増加</a:t>
            </a:r>
            <a:endParaRPr lang="ja-JP" altLang="en-US"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636" y="274638"/>
            <a:ext cx="8229600" cy="1011222"/>
          </a:xfrm>
        </p:spPr>
        <p:txBody>
          <a:bodyPr>
            <a:normAutofit fontScale="90000"/>
          </a:bodyPr>
          <a:lstStyle/>
          <a:p>
            <a:r>
              <a:rPr kumimoji="1" lang="ja-JP" altLang="en-US" dirty="0" smtClean="0"/>
              <a:t>　　</a:t>
            </a:r>
            <a:r>
              <a:rPr lang="ja-JP" altLang="en-US" dirty="0" smtClean="0"/>
              <a:t>　</a:t>
            </a:r>
            <a:r>
              <a:rPr kumimoji="1" lang="ja-JP" altLang="en-US" dirty="0" smtClean="0"/>
              <a:t>機関投資家の多くは</a:t>
            </a:r>
            <a:r>
              <a:rPr kumimoji="1" lang="en-US" altLang="ja-JP" dirty="0" smtClean="0"/>
              <a:t/>
            </a:r>
            <a:br>
              <a:rPr kumimoji="1" lang="en-US" altLang="ja-JP" dirty="0" smtClean="0"/>
            </a:br>
            <a:r>
              <a:rPr kumimoji="1" lang="ja-JP" altLang="en-US" dirty="0" smtClean="0"/>
              <a:t>　　　買収防衛策の導入に賛成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19</a:t>
            </a:fld>
            <a:endParaRPr kumimoji="1" lang="ja-JP" altLang="en-US" dirty="0"/>
          </a:p>
        </p:txBody>
      </p:sp>
      <p:sp>
        <p:nvSpPr>
          <p:cNvPr id="5" name="正方形/長方形 4"/>
          <p:cNvSpPr/>
          <p:nvPr/>
        </p:nvSpPr>
        <p:spPr>
          <a:xfrm>
            <a:off x="0" y="0"/>
            <a:ext cx="2236510"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8130" name="Picture 2" descr="\\gamma\student-6$\ais92638\デスクトップ\無題.bmp"/>
          <p:cNvPicPr>
            <a:picLocks noChangeAspect="1" noChangeArrowheads="1"/>
          </p:cNvPicPr>
          <p:nvPr/>
        </p:nvPicPr>
        <p:blipFill>
          <a:blip r:embed="rId3"/>
          <a:srcRect/>
          <a:stretch>
            <a:fillRect/>
          </a:stretch>
        </p:blipFill>
        <p:spPr bwMode="auto">
          <a:xfrm>
            <a:off x="642910" y="1357298"/>
            <a:ext cx="8115600" cy="5143536"/>
          </a:xfrm>
          <a:prstGeom prst="rect">
            <a:avLst/>
          </a:prstGeom>
          <a:noFill/>
        </p:spPr>
      </p:pic>
      <p:sp>
        <p:nvSpPr>
          <p:cNvPr id="7" name="テキスト ボックス 6"/>
          <p:cNvSpPr txBox="1"/>
          <p:nvPr/>
        </p:nvSpPr>
        <p:spPr>
          <a:xfrm>
            <a:off x="4214810" y="6517612"/>
            <a:ext cx="4621778" cy="276999"/>
          </a:xfrm>
          <a:prstGeom prst="rect">
            <a:avLst/>
          </a:prstGeom>
          <a:noFill/>
        </p:spPr>
        <p:txBody>
          <a:bodyPr wrap="none" rtlCol="0">
            <a:spAutoFit/>
          </a:bodyPr>
          <a:lstStyle/>
          <a:p>
            <a:r>
              <a:rPr lang="ja-JP" altLang="en-US" sz="1200" dirty="0" smtClean="0"/>
              <a:t>出典：買収防衛策等に関する機関投資家の考え方　経済産業省発表</a:t>
            </a:r>
            <a:endParaRPr kumimoji="1" lang="ja-JP" altLang="en-US" sz="1200" dirty="0"/>
          </a:p>
        </p:txBody>
      </p:sp>
      <p:sp>
        <p:nvSpPr>
          <p:cNvPr id="8" name="円/楕円 7"/>
          <p:cNvSpPr/>
          <p:nvPr/>
        </p:nvSpPr>
        <p:spPr>
          <a:xfrm>
            <a:off x="785786" y="1584994"/>
            <a:ext cx="4786346" cy="571504"/>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4910" y="100470"/>
            <a:ext cx="8115328" cy="899638"/>
          </a:xfrm>
        </p:spPr>
        <p:txBody>
          <a:bodyPr/>
          <a:lstStyle/>
          <a:p>
            <a:r>
              <a:rPr kumimoji="1" lang="ja-JP" altLang="en-US" dirty="0" smtClean="0"/>
              <a:t>主張</a:t>
            </a:r>
            <a:r>
              <a:rPr lang="ja-JP" altLang="en-US" dirty="0" smtClean="0"/>
              <a:t>の要約</a:t>
            </a:r>
            <a:endParaRPr kumimoji="1" lang="ja-JP" altLang="en-US" dirty="0"/>
          </a:p>
        </p:txBody>
      </p:sp>
      <p:graphicFrame>
        <p:nvGraphicFramePr>
          <p:cNvPr id="4" name="コンテンツ プレースホルダ 3"/>
          <p:cNvGraphicFramePr>
            <a:graphicFrameLocks noGrp="1"/>
          </p:cNvGraphicFramePr>
          <p:nvPr>
            <p:ph idx="1"/>
          </p:nvPr>
        </p:nvGraphicFramePr>
        <p:xfrm>
          <a:off x="504562" y="929802"/>
          <a:ext cx="8501122" cy="5713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2</a:t>
            </a:fld>
            <a:endParaRPr kumimoji="1" lang="ja-JP" altLang="en-US"/>
          </a:p>
        </p:txBody>
      </p:sp>
      <p:sp>
        <p:nvSpPr>
          <p:cNvPr id="6" name="正方形/長方形 5"/>
          <p:cNvSpPr/>
          <p:nvPr/>
        </p:nvSpPr>
        <p:spPr>
          <a:xfrm>
            <a:off x="87084" y="145140"/>
            <a:ext cx="2034532" cy="830997"/>
          </a:xfrm>
          <a:prstGeom prst="rect">
            <a:avLst/>
          </a:prstGeom>
          <a:noFill/>
        </p:spPr>
        <p:txBody>
          <a:bodyPr wrap="none" lIns="91440" tIns="45720" rIns="91440" bIns="45720">
            <a:spAutoFit/>
          </a:bodyPr>
          <a:lstStyle/>
          <a:p>
            <a:pPr algn="ct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２</a:t>
            </a:r>
            <a:r>
              <a:rPr lang="en-US" altLang="ja-JP"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星 5 6"/>
          <p:cNvSpPr/>
          <p:nvPr/>
        </p:nvSpPr>
        <p:spPr>
          <a:xfrm>
            <a:off x="642910" y="1785926"/>
            <a:ext cx="357190" cy="357190"/>
          </a:xfrm>
          <a:prstGeom prst="star5">
            <a:avLst>
              <a:gd name="adj" fmla="val 19098"/>
              <a:gd name="hf" fmla="val 105146"/>
              <a:gd name="vf" fmla="val 11055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 name="星 5 7"/>
          <p:cNvSpPr/>
          <p:nvPr/>
        </p:nvSpPr>
        <p:spPr>
          <a:xfrm>
            <a:off x="642910" y="2643182"/>
            <a:ext cx="357190" cy="357190"/>
          </a:xfrm>
          <a:prstGeom prst="star5">
            <a:avLst>
              <a:gd name="adj" fmla="val 22053"/>
              <a:gd name="hf" fmla="val 105146"/>
              <a:gd name="vf" fmla="val 11055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p:cNvPicPr>
            <a:picLocks noChangeAspect="1" noChangeArrowheads="1"/>
          </p:cNvPicPr>
          <p:nvPr/>
        </p:nvPicPr>
        <p:blipFill>
          <a:blip r:embed="rId3"/>
          <a:srcRect/>
          <a:stretch>
            <a:fillRect/>
          </a:stretch>
        </p:blipFill>
        <p:spPr bwMode="auto">
          <a:xfrm>
            <a:off x="200963" y="1285860"/>
            <a:ext cx="6442739" cy="4846673"/>
          </a:xfrm>
          <a:prstGeom prst="rect">
            <a:avLst/>
          </a:prstGeom>
          <a:noFill/>
          <a:ln w="9525">
            <a:noFill/>
            <a:miter lim="800000"/>
            <a:headEnd/>
            <a:tailEnd/>
          </a:ln>
          <a:effectLst/>
        </p:spPr>
      </p:pic>
      <p:sp>
        <p:nvSpPr>
          <p:cNvPr id="2" name="タイトル 1"/>
          <p:cNvSpPr>
            <a:spLocks noGrp="1"/>
          </p:cNvSpPr>
          <p:nvPr>
            <p:ph type="title"/>
          </p:nvPr>
        </p:nvSpPr>
        <p:spPr/>
        <p:txBody>
          <a:bodyPr/>
          <a:lstStyle/>
          <a:p>
            <a:r>
              <a:rPr kumimoji="1" lang="ja-JP" altLang="en-US" dirty="0" smtClean="0"/>
              <a:t>防衛策発動基準</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20</a:t>
            </a:fld>
            <a:endParaRPr kumimoji="1" lang="ja-JP" altLang="en-US" dirty="0"/>
          </a:p>
        </p:txBody>
      </p:sp>
      <p:sp>
        <p:nvSpPr>
          <p:cNvPr id="11" name="正方形/長方形 10"/>
          <p:cNvSpPr/>
          <p:nvPr/>
        </p:nvSpPr>
        <p:spPr>
          <a:xfrm>
            <a:off x="1500166" y="2428868"/>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2" name="正方形/長方形 11"/>
          <p:cNvSpPr/>
          <p:nvPr/>
        </p:nvSpPr>
        <p:spPr>
          <a:xfrm>
            <a:off x="4184468" y="4304880"/>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3" name="正方形/長方形 12"/>
          <p:cNvSpPr/>
          <p:nvPr/>
        </p:nvSpPr>
        <p:spPr>
          <a:xfrm>
            <a:off x="4028210" y="2337040"/>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8" name="正方形/長方形 17"/>
          <p:cNvSpPr/>
          <p:nvPr/>
        </p:nvSpPr>
        <p:spPr>
          <a:xfrm>
            <a:off x="1294338" y="4177657"/>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9" name="テキスト ボックス 18"/>
          <p:cNvSpPr txBox="1"/>
          <p:nvPr/>
        </p:nvSpPr>
        <p:spPr>
          <a:xfrm>
            <a:off x="1179544" y="4810606"/>
            <a:ext cx="2500330" cy="923330"/>
          </a:xfrm>
          <a:prstGeom prst="rect">
            <a:avLst/>
          </a:prstGeom>
          <a:noFill/>
        </p:spPr>
        <p:txBody>
          <a:bodyPr wrap="square" rtlCol="0">
            <a:spAutoFit/>
          </a:bodyPr>
          <a:lstStyle/>
          <a:p>
            <a:r>
              <a:rPr kumimoji="1" lang="ja-JP" altLang="en-US" b="1" dirty="0" smtClean="0"/>
              <a:t>機会損失が発生するため選択しないし、したとすれば株主が損をする。</a:t>
            </a:r>
            <a:endParaRPr kumimoji="1" lang="ja-JP" altLang="en-US" b="1" dirty="0"/>
          </a:p>
        </p:txBody>
      </p:sp>
      <p:sp>
        <p:nvSpPr>
          <p:cNvPr id="20" name="テキスト ボックス 19"/>
          <p:cNvSpPr txBox="1"/>
          <p:nvPr/>
        </p:nvSpPr>
        <p:spPr>
          <a:xfrm>
            <a:off x="3996918" y="3081580"/>
            <a:ext cx="2143140" cy="923330"/>
          </a:xfrm>
          <a:prstGeom prst="rect">
            <a:avLst/>
          </a:prstGeom>
          <a:noFill/>
        </p:spPr>
        <p:txBody>
          <a:bodyPr wrap="square" rtlCol="0">
            <a:spAutoFit/>
          </a:bodyPr>
          <a:lstStyle/>
          <a:p>
            <a:r>
              <a:rPr kumimoji="1" lang="ja-JP" altLang="en-US" b="1" dirty="0" smtClean="0"/>
              <a:t>利益が減少するため、株主が取ることは考えられない。</a:t>
            </a:r>
            <a:endParaRPr kumimoji="1" lang="ja-JP" altLang="en-US" b="1" dirty="0"/>
          </a:p>
        </p:txBody>
      </p:sp>
      <p:sp>
        <p:nvSpPr>
          <p:cNvPr id="24" name="テキスト ボックス 23"/>
          <p:cNvSpPr txBox="1"/>
          <p:nvPr/>
        </p:nvSpPr>
        <p:spPr>
          <a:xfrm>
            <a:off x="3357554" y="3714752"/>
            <a:ext cx="341760" cy="369332"/>
          </a:xfrm>
          <a:prstGeom prst="rect">
            <a:avLst/>
          </a:prstGeom>
          <a:noFill/>
        </p:spPr>
        <p:txBody>
          <a:bodyPr wrap="none" rtlCol="0">
            <a:spAutoFit/>
          </a:bodyPr>
          <a:lstStyle/>
          <a:p>
            <a:r>
              <a:rPr kumimoji="1" lang="ja-JP" altLang="en-US" b="1" dirty="0" smtClean="0"/>
              <a:t>１</a:t>
            </a:r>
            <a:endParaRPr kumimoji="1" lang="ja-JP" altLang="en-US" b="1" dirty="0"/>
          </a:p>
        </p:txBody>
      </p:sp>
      <p:sp>
        <p:nvSpPr>
          <p:cNvPr id="25" name="テキスト ボックス 24"/>
          <p:cNvSpPr txBox="1"/>
          <p:nvPr/>
        </p:nvSpPr>
        <p:spPr>
          <a:xfrm>
            <a:off x="6042988" y="3724522"/>
            <a:ext cx="343364" cy="369332"/>
          </a:xfrm>
          <a:prstGeom prst="rect">
            <a:avLst/>
          </a:prstGeom>
          <a:noFill/>
        </p:spPr>
        <p:txBody>
          <a:bodyPr wrap="none" rtlCol="0">
            <a:spAutoFit/>
          </a:bodyPr>
          <a:lstStyle/>
          <a:p>
            <a:r>
              <a:rPr kumimoji="1" lang="ja-JP" altLang="en-US" b="1" dirty="0" smtClean="0"/>
              <a:t>２</a:t>
            </a:r>
            <a:endParaRPr kumimoji="1" lang="ja-JP" altLang="en-US" b="1" dirty="0"/>
          </a:p>
        </p:txBody>
      </p:sp>
      <p:sp>
        <p:nvSpPr>
          <p:cNvPr id="26" name="テキスト ボックス 25"/>
          <p:cNvSpPr txBox="1"/>
          <p:nvPr/>
        </p:nvSpPr>
        <p:spPr>
          <a:xfrm>
            <a:off x="3385894" y="5645950"/>
            <a:ext cx="343364" cy="369332"/>
          </a:xfrm>
          <a:prstGeom prst="rect">
            <a:avLst/>
          </a:prstGeom>
          <a:noFill/>
        </p:spPr>
        <p:txBody>
          <a:bodyPr wrap="none" rtlCol="0">
            <a:spAutoFit/>
          </a:bodyPr>
          <a:lstStyle/>
          <a:p>
            <a:r>
              <a:rPr kumimoji="1" lang="ja-JP" altLang="en-US" b="1" dirty="0" smtClean="0"/>
              <a:t>３</a:t>
            </a:r>
            <a:endParaRPr kumimoji="1" lang="ja-JP" altLang="en-US" b="1" dirty="0"/>
          </a:p>
        </p:txBody>
      </p:sp>
      <p:sp>
        <p:nvSpPr>
          <p:cNvPr id="27" name="テキスト ボックス 26"/>
          <p:cNvSpPr txBox="1"/>
          <p:nvPr/>
        </p:nvSpPr>
        <p:spPr>
          <a:xfrm>
            <a:off x="6044120" y="5568528"/>
            <a:ext cx="343364" cy="369332"/>
          </a:xfrm>
          <a:prstGeom prst="rect">
            <a:avLst/>
          </a:prstGeom>
          <a:noFill/>
        </p:spPr>
        <p:txBody>
          <a:bodyPr wrap="none" rtlCol="0">
            <a:spAutoFit/>
          </a:bodyPr>
          <a:lstStyle/>
          <a:p>
            <a:r>
              <a:rPr kumimoji="1" lang="ja-JP" altLang="en-US" b="1" dirty="0" smtClean="0"/>
              <a:t>４</a:t>
            </a:r>
            <a:endParaRPr kumimoji="1" lang="ja-JP" altLang="en-US" b="1" dirty="0"/>
          </a:p>
        </p:txBody>
      </p:sp>
      <p:sp>
        <p:nvSpPr>
          <p:cNvPr id="28" name="角丸四角形 27"/>
          <p:cNvSpPr/>
          <p:nvPr/>
        </p:nvSpPr>
        <p:spPr>
          <a:xfrm>
            <a:off x="6689508" y="1889788"/>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１の条件に当てはまる価格提案</a:t>
            </a:r>
            <a:endParaRPr kumimoji="1" lang="ja-JP" altLang="en-US" dirty="0"/>
          </a:p>
        </p:txBody>
      </p:sp>
      <p:sp>
        <p:nvSpPr>
          <p:cNvPr id="29" name="角丸四角形 28"/>
          <p:cNvSpPr/>
          <p:nvPr/>
        </p:nvSpPr>
        <p:spPr>
          <a:xfrm>
            <a:off x="6689508" y="3461424"/>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（経営者に対して）</a:t>
            </a:r>
            <a:r>
              <a:rPr lang="en-US" altLang="ja-JP" dirty="0" smtClean="0"/>
              <a:t/>
            </a:r>
            <a:br>
              <a:rPr lang="en-US" altLang="ja-JP" dirty="0" smtClean="0"/>
            </a:br>
            <a:r>
              <a:rPr lang="ja-JP" altLang="en-US" dirty="0" smtClean="0"/>
              <a:t>敵対的であっても買収成立</a:t>
            </a:r>
            <a:endParaRPr kumimoji="1" lang="ja-JP" altLang="en-US" dirty="0"/>
          </a:p>
        </p:txBody>
      </p:sp>
      <p:sp>
        <p:nvSpPr>
          <p:cNvPr id="30" name="角丸四角形 29"/>
          <p:cNvSpPr/>
          <p:nvPr/>
        </p:nvSpPr>
        <p:spPr>
          <a:xfrm>
            <a:off x="6689508" y="5104498"/>
            <a:ext cx="235745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t>企業買収</a:t>
            </a:r>
            <a:r>
              <a:rPr kumimoji="1" lang="ja-JP" altLang="en-US" b="1" dirty="0" smtClean="0"/>
              <a:t>の</a:t>
            </a:r>
            <a:endParaRPr kumimoji="1" lang="en-US" altLang="ja-JP" b="1" dirty="0" smtClean="0"/>
          </a:p>
          <a:p>
            <a:pPr algn="ctr"/>
            <a:r>
              <a:rPr kumimoji="1" lang="ja-JP" altLang="en-US" b="1" dirty="0" smtClean="0"/>
              <a:t>活性化！</a:t>
            </a:r>
            <a:endParaRPr kumimoji="1" lang="ja-JP" altLang="en-US" b="1" dirty="0"/>
          </a:p>
        </p:txBody>
      </p:sp>
      <p:sp>
        <p:nvSpPr>
          <p:cNvPr id="31" name="下矢印 30"/>
          <p:cNvSpPr/>
          <p:nvPr/>
        </p:nvSpPr>
        <p:spPr>
          <a:xfrm>
            <a:off x="7546764" y="3032796"/>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下矢印 31"/>
          <p:cNvSpPr/>
          <p:nvPr/>
        </p:nvSpPr>
        <p:spPr>
          <a:xfrm>
            <a:off x="7546764" y="4675870"/>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00496" y="4997247"/>
            <a:ext cx="2143140" cy="646331"/>
          </a:xfrm>
          <a:prstGeom prst="rect">
            <a:avLst/>
          </a:prstGeom>
          <a:noFill/>
        </p:spPr>
        <p:txBody>
          <a:bodyPr wrap="square" rtlCol="0">
            <a:spAutoFit/>
          </a:bodyPr>
          <a:lstStyle/>
          <a:p>
            <a:r>
              <a:rPr kumimoji="1" lang="ja-JP" altLang="en-US" b="1" dirty="0" smtClean="0"/>
              <a:t>株主が損をするため、発動に合意する。</a:t>
            </a:r>
            <a:endParaRPr kumimoji="1" lang="ja-JP" altLang="en-US" b="1" dirty="0"/>
          </a:p>
        </p:txBody>
      </p:sp>
      <p:sp>
        <p:nvSpPr>
          <p:cNvPr id="21" name="正方形/長方形 20"/>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爆発 2 38"/>
          <p:cNvSpPr/>
          <p:nvPr/>
        </p:nvSpPr>
        <p:spPr>
          <a:xfrm>
            <a:off x="5458252" y="4828732"/>
            <a:ext cx="3714776" cy="20002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安く買い叩かれる危険性！</a:t>
            </a:r>
            <a:endParaRPr kumimoji="1" lang="ja-JP" altLang="en-US" sz="2400" b="1" dirty="0"/>
          </a:p>
        </p:txBody>
      </p:sp>
      <p:sp>
        <p:nvSpPr>
          <p:cNvPr id="16" name="角丸四角形 15"/>
          <p:cNvSpPr/>
          <p:nvPr/>
        </p:nvSpPr>
        <p:spPr>
          <a:xfrm>
            <a:off x="1708019" y="3357562"/>
            <a:ext cx="3571932" cy="178595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2500298" y="274638"/>
            <a:ext cx="6186502" cy="939784"/>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21</a:t>
            </a:fld>
            <a:endParaRPr kumimoji="1" lang="ja-JP" altLang="en-US"/>
          </a:p>
        </p:txBody>
      </p:sp>
      <p:pic>
        <p:nvPicPr>
          <p:cNvPr id="5" name="Picture 1" descr="C:\Documents and Settings\azq07492\Local Settings\Temporary Internet Files\Content.IE5\J2OQTXOD\MCj04290150000[1].wmf"/>
          <p:cNvPicPr>
            <a:picLocks noGrp="1" noChangeAspect="1" noChangeArrowheads="1"/>
          </p:cNvPicPr>
          <p:nvPr>
            <p:ph idx="1"/>
          </p:nvPr>
        </p:nvPicPr>
        <p:blipFill>
          <a:blip r:embed="rId3">
            <a:duotone>
              <a:schemeClr val="accent1">
                <a:shade val="45000"/>
                <a:satMod val="135000"/>
              </a:schemeClr>
              <a:prstClr val="white"/>
            </a:duotone>
          </a:blip>
          <a:srcRect/>
          <a:stretch>
            <a:fillRect/>
          </a:stretch>
        </p:blipFill>
        <p:spPr bwMode="auto">
          <a:xfrm>
            <a:off x="2977934" y="2071678"/>
            <a:ext cx="944695" cy="1414335"/>
          </a:xfrm>
          <a:prstGeom prst="rect">
            <a:avLst/>
          </a:prstGeom>
          <a:noFill/>
        </p:spPr>
      </p:pic>
      <p:pic>
        <p:nvPicPr>
          <p:cNvPr id="6"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4065505" y="2071678"/>
            <a:ext cx="944695" cy="1414335"/>
          </a:xfrm>
          <a:prstGeom prst="rect">
            <a:avLst/>
          </a:prstGeom>
          <a:noFill/>
        </p:spPr>
      </p:pic>
      <p:pic>
        <p:nvPicPr>
          <p:cNvPr id="7"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5643570" y="2014665"/>
            <a:ext cx="944695" cy="1414335"/>
          </a:xfrm>
          <a:prstGeom prst="rect">
            <a:avLst/>
          </a:prstGeom>
          <a:noFill/>
        </p:spPr>
      </p:pic>
      <p:pic>
        <p:nvPicPr>
          <p:cNvPr id="8"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6929454" y="2000240"/>
            <a:ext cx="944695" cy="1414335"/>
          </a:xfrm>
          <a:prstGeom prst="rect">
            <a:avLst/>
          </a:prstGeom>
          <a:noFill/>
        </p:spPr>
      </p:pic>
      <p:pic>
        <p:nvPicPr>
          <p:cNvPr id="9"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1922365" y="2071678"/>
            <a:ext cx="944297" cy="1414432"/>
          </a:xfrm>
          <a:prstGeom prst="rect">
            <a:avLst/>
          </a:prstGeom>
          <a:noFill/>
        </p:spPr>
      </p:pic>
      <p:sp>
        <p:nvSpPr>
          <p:cNvPr id="11" name="テキスト ボックス 10"/>
          <p:cNvSpPr txBox="1"/>
          <p:nvPr/>
        </p:nvSpPr>
        <p:spPr>
          <a:xfrm>
            <a:off x="2058646"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2" name="テキスト ボックス 11"/>
          <p:cNvSpPr txBox="1"/>
          <p:nvPr/>
        </p:nvSpPr>
        <p:spPr>
          <a:xfrm>
            <a:off x="320165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3" name="テキスト ボックス 12"/>
          <p:cNvSpPr txBox="1"/>
          <p:nvPr/>
        </p:nvSpPr>
        <p:spPr>
          <a:xfrm>
            <a:off x="427322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4" name="テキスト ボックス 13"/>
          <p:cNvSpPr txBox="1"/>
          <p:nvPr/>
        </p:nvSpPr>
        <p:spPr>
          <a:xfrm>
            <a:off x="5857884"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5" name="テキスト ボックス 14"/>
          <p:cNvSpPr txBox="1"/>
          <p:nvPr/>
        </p:nvSpPr>
        <p:spPr>
          <a:xfrm>
            <a:off x="7072330"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pic>
        <p:nvPicPr>
          <p:cNvPr id="50178"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1922333" y="3529368"/>
            <a:ext cx="935123" cy="614012"/>
          </a:xfrm>
          <a:prstGeom prst="rect">
            <a:avLst/>
          </a:prstGeom>
          <a:noFill/>
        </p:spPr>
      </p:pic>
      <p:pic>
        <p:nvPicPr>
          <p:cNvPr id="24"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5708579" y="3429000"/>
            <a:ext cx="935123" cy="614012"/>
          </a:xfrm>
          <a:prstGeom prst="rect">
            <a:avLst/>
          </a:prstGeom>
          <a:noFill/>
        </p:spPr>
      </p:pic>
      <p:pic>
        <p:nvPicPr>
          <p:cNvPr id="25"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6929454" y="3428434"/>
            <a:ext cx="935123" cy="614012"/>
          </a:xfrm>
          <a:prstGeom prst="rect">
            <a:avLst/>
          </a:prstGeom>
          <a:noFill/>
        </p:spPr>
      </p:pic>
      <p:sp>
        <p:nvSpPr>
          <p:cNvPr id="26" name="正方形/長方形 25"/>
          <p:cNvSpPr/>
          <p:nvPr/>
        </p:nvSpPr>
        <p:spPr>
          <a:xfrm>
            <a:off x="1479223" y="1446646"/>
            <a:ext cx="1728357"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正方形/長方形 26"/>
          <p:cNvSpPr/>
          <p:nvPr/>
        </p:nvSpPr>
        <p:spPr>
          <a:xfrm>
            <a:off x="4379153" y="1445514"/>
            <a:ext cx="2242922"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被買収者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テキスト ボックス 27"/>
          <p:cNvSpPr txBox="1"/>
          <p:nvPr/>
        </p:nvSpPr>
        <p:spPr>
          <a:xfrm>
            <a:off x="2366156" y="4500570"/>
            <a:ext cx="2348720" cy="523220"/>
          </a:xfrm>
          <a:prstGeom prst="rect">
            <a:avLst/>
          </a:prstGeom>
          <a:noFill/>
        </p:spPr>
        <p:txBody>
          <a:bodyPr wrap="none" rtlCol="0">
            <a:spAutoFit/>
          </a:bodyPr>
          <a:lstStyle/>
          <a:p>
            <a:r>
              <a:rPr kumimoji="1" lang="ja-JP" altLang="en-US" sz="2800" b="1" dirty="0" smtClean="0"/>
              <a:t>経営権が発生</a:t>
            </a:r>
            <a:endParaRPr kumimoji="1" lang="ja-JP" altLang="en-US" sz="2800" b="1" dirty="0"/>
          </a:p>
        </p:txBody>
      </p:sp>
      <p:pic>
        <p:nvPicPr>
          <p:cNvPr id="31"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2993935" y="3529368"/>
            <a:ext cx="935123" cy="614012"/>
          </a:xfrm>
          <a:prstGeom prst="rect">
            <a:avLst/>
          </a:prstGeom>
          <a:noFill/>
        </p:spPr>
      </p:pic>
      <p:pic>
        <p:nvPicPr>
          <p:cNvPr id="32"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4059076" y="3529368"/>
            <a:ext cx="935123" cy="614012"/>
          </a:xfrm>
          <a:prstGeom prst="rect">
            <a:avLst/>
          </a:prstGeom>
          <a:noFill/>
        </p:spPr>
      </p:pic>
      <p:sp>
        <p:nvSpPr>
          <p:cNvPr id="33" name="下矢印 32"/>
          <p:cNvSpPr/>
          <p:nvPr/>
        </p:nvSpPr>
        <p:spPr>
          <a:xfrm rot="2700000">
            <a:off x="1757135" y="4850100"/>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16112" y="5472806"/>
            <a:ext cx="2214546"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上場廃止や大幅な経営方針の変更が可能！！</a:t>
            </a:r>
            <a:endParaRPr kumimoji="1" lang="ja-JP" altLang="en-US" sz="2000" b="1" dirty="0"/>
          </a:p>
        </p:txBody>
      </p:sp>
      <p:sp>
        <p:nvSpPr>
          <p:cNvPr id="35" name="角丸四角形 34"/>
          <p:cNvSpPr/>
          <p:nvPr/>
        </p:nvSpPr>
        <p:spPr>
          <a:xfrm>
            <a:off x="2872002" y="5386854"/>
            <a:ext cx="250033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例え価格が安かったとしても、売らなければ大損の可能性</a:t>
            </a:r>
            <a:endParaRPr kumimoji="1" lang="ja-JP" altLang="en-US" sz="2000" b="1" dirty="0"/>
          </a:p>
        </p:txBody>
      </p:sp>
      <p:sp>
        <p:nvSpPr>
          <p:cNvPr id="36" name="下矢印 35"/>
          <p:cNvSpPr/>
          <p:nvPr/>
        </p:nvSpPr>
        <p:spPr>
          <a:xfrm rot="16200000">
            <a:off x="239574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rot="16200000">
            <a:off x="542223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rot="5400000" flipH="1" flipV="1">
            <a:off x="3749669" y="3892553"/>
            <a:ext cx="3500462" cy="1588"/>
          </a:xfrm>
          <a:prstGeom prst="line">
            <a:avLst/>
          </a:prstGeom>
          <a:ln w="92075">
            <a:solidFill>
              <a:srgbClr val="FF0000"/>
            </a:solidFill>
            <a:beve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028128"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６０％に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8" name="正方形/長方形 37"/>
          <p:cNvSpPr/>
          <p:nvPr/>
        </p:nvSpPr>
        <p:spPr>
          <a:xfrm>
            <a:off x="5429256"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0" name="正方形/長方形 39"/>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防衛策導入と株価</a:t>
            </a:r>
            <a:endParaRPr kumimoji="1" lang="ja-JP" altLang="en-US" dirty="0"/>
          </a:p>
        </p:txBody>
      </p:sp>
      <p:pic>
        <p:nvPicPr>
          <p:cNvPr id="4" name="コンテンツ プレースホルダ 3"/>
          <p:cNvPicPr>
            <a:picLocks noGrp="1"/>
          </p:cNvPicPr>
          <p:nvPr>
            <p:ph idx="1"/>
          </p:nvPr>
        </p:nvPicPr>
        <p:blipFill>
          <a:blip r:embed="rId3"/>
          <a:srcRect/>
          <a:stretch>
            <a:fillRect/>
          </a:stretch>
        </p:blipFill>
        <p:spPr bwMode="auto">
          <a:xfrm>
            <a:off x="597266" y="1428736"/>
            <a:ext cx="4266813" cy="2214578"/>
          </a:xfrm>
          <a:prstGeom prst="rect">
            <a:avLst/>
          </a:prstGeom>
          <a:noFill/>
          <a:ln w="9525">
            <a:noFill/>
            <a:miter lim="800000"/>
            <a:headEnd/>
            <a:tailEnd/>
          </a:ln>
        </p:spPr>
      </p:pic>
      <p:pic>
        <p:nvPicPr>
          <p:cNvPr id="5" name="図 4"/>
          <p:cNvPicPr/>
          <p:nvPr/>
        </p:nvPicPr>
        <p:blipFill>
          <a:blip r:embed="rId4"/>
          <a:srcRect/>
          <a:stretch>
            <a:fillRect/>
          </a:stretch>
        </p:blipFill>
        <p:spPr bwMode="auto">
          <a:xfrm>
            <a:off x="571472" y="3857628"/>
            <a:ext cx="4286280" cy="2286016"/>
          </a:xfrm>
          <a:prstGeom prst="rect">
            <a:avLst/>
          </a:prstGeom>
          <a:noFill/>
          <a:ln w="9525">
            <a:noFill/>
            <a:miter lim="800000"/>
            <a:headEnd/>
            <a:tailEnd/>
          </a:ln>
        </p:spPr>
      </p:pic>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22</a:t>
            </a:fld>
            <a:endParaRPr kumimoji="1" lang="ja-JP" altLang="en-US" dirty="0"/>
          </a:p>
        </p:txBody>
      </p:sp>
      <p:sp>
        <p:nvSpPr>
          <p:cNvPr id="9" name="爆発 2 8"/>
          <p:cNvSpPr/>
          <p:nvPr/>
        </p:nvSpPr>
        <p:spPr>
          <a:xfrm>
            <a:off x="4643438" y="1071546"/>
            <a:ext cx="4286280" cy="5500726"/>
          </a:xfrm>
          <a:prstGeom prst="irregularSeal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買収防衛策の導入・廃止は株価リターンに影響を与えない！！</a:t>
            </a:r>
            <a:endParaRPr kumimoji="1" lang="ja-JP" altLang="en-US" sz="2400" b="1" dirty="0"/>
          </a:p>
        </p:txBody>
      </p:sp>
      <p:sp>
        <p:nvSpPr>
          <p:cNvPr id="8" name="正方形/長方形 7"/>
          <p:cNvSpPr/>
          <p:nvPr/>
        </p:nvSpPr>
        <p:spPr>
          <a:xfrm>
            <a:off x="116112"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2861535" y="6458424"/>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642918"/>
            <a:ext cx="8229600" cy="1143000"/>
          </a:xfrm>
        </p:spPr>
        <p:txBody>
          <a:bodyPr>
            <a:normAutofit fontScale="90000"/>
          </a:bodyPr>
          <a:lstStyle/>
          <a:p>
            <a:r>
              <a:rPr kumimoji="1" lang="ja-JP" altLang="en-US" dirty="0" smtClean="0"/>
              <a:t>創業</a:t>
            </a:r>
            <a:r>
              <a:rPr kumimoji="1" lang="en-US" altLang="ja-JP" dirty="0" smtClean="0"/>
              <a:t>200</a:t>
            </a:r>
            <a:r>
              <a:rPr kumimoji="1" lang="ja-JP" altLang="en-US" dirty="0" smtClean="0"/>
              <a:t>年以上の会社数ランキング</a:t>
            </a:r>
            <a:endParaRPr kumimoji="1" lang="ja-JP" altLang="en-US" dirty="0"/>
          </a:p>
        </p:txBody>
      </p:sp>
      <p:sp>
        <p:nvSpPr>
          <p:cNvPr id="4" name="正方形/長方形 3"/>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23-</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テキスト ボックス 4"/>
          <p:cNvSpPr txBox="1"/>
          <p:nvPr/>
        </p:nvSpPr>
        <p:spPr>
          <a:xfrm>
            <a:off x="4121992" y="6414882"/>
            <a:ext cx="4807726" cy="369332"/>
          </a:xfrm>
          <a:prstGeom prst="rect">
            <a:avLst/>
          </a:prstGeom>
          <a:noFill/>
        </p:spPr>
        <p:txBody>
          <a:bodyPr wrap="none" rtlCol="0">
            <a:spAutoFit/>
          </a:bodyPr>
          <a:lstStyle/>
          <a:p>
            <a:r>
              <a:rPr kumimoji="1" lang="ja-JP" altLang="en-US" dirty="0" smtClean="0"/>
              <a:t>出典：</a:t>
            </a:r>
            <a:r>
              <a:rPr kumimoji="1" lang="en-US" altLang="ja-JP" dirty="0" smtClean="0"/>
              <a:t>『</a:t>
            </a:r>
            <a:r>
              <a:rPr kumimoji="1" lang="ja-JP" altLang="en-US" dirty="0" smtClean="0"/>
              <a:t>千年、働いてきました</a:t>
            </a:r>
            <a:r>
              <a:rPr kumimoji="1" lang="en-US" altLang="ja-JP" dirty="0" smtClean="0"/>
              <a:t>』</a:t>
            </a:r>
            <a:r>
              <a:rPr kumimoji="1" lang="ja-JP" altLang="en-US" dirty="0" smtClean="0"/>
              <a:t>　野村進（</a:t>
            </a:r>
            <a:r>
              <a:rPr lang="en-US" altLang="ja-JP" dirty="0" smtClean="0"/>
              <a:t>2006</a:t>
            </a:r>
            <a:r>
              <a:rPr lang="ja-JP" altLang="en-US" dirty="0" smtClean="0"/>
              <a:t>）</a:t>
            </a:r>
            <a:r>
              <a:rPr lang="en-US" altLang="ja-JP" dirty="0" smtClean="0"/>
              <a:t> </a:t>
            </a:r>
            <a:r>
              <a:rPr kumimoji="1" lang="ja-JP" altLang="en-US" dirty="0" smtClean="0"/>
              <a:t>　</a:t>
            </a:r>
            <a:endParaRPr kumimoji="1" lang="ja-JP" altLang="en-US" dirty="0"/>
          </a:p>
        </p:txBody>
      </p:sp>
      <p:graphicFrame>
        <p:nvGraphicFramePr>
          <p:cNvPr id="6" name="表 5"/>
          <p:cNvGraphicFramePr>
            <a:graphicFrameLocks noGrp="1"/>
          </p:cNvGraphicFramePr>
          <p:nvPr/>
        </p:nvGraphicFramePr>
        <p:xfrm>
          <a:off x="500034" y="2643182"/>
          <a:ext cx="3786214" cy="2966720"/>
        </p:xfrm>
        <a:graphic>
          <a:graphicData uri="http://schemas.openxmlformats.org/drawingml/2006/table">
            <a:tbl>
              <a:tblPr firstRow="1" bandRow="1">
                <a:tableStyleId>{5C22544A-7EE6-4342-B048-85BDC9FD1C3A}</a:tableStyleId>
              </a:tblPr>
              <a:tblGrid>
                <a:gridCol w="1893107"/>
                <a:gridCol w="1893107"/>
              </a:tblGrid>
              <a:tr h="370840">
                <a:tc>
                  <a:txBody>
                    <a:bodyPr/>
                    <a:lstStyle/>
                    <a:p>
                      <a:r>
                        <a:rPr kumimoji="1" lang="ja-JP" altLang="en-US" dirty="0" smtClean="0"/>
                        <a:t>国名</a:t>
                      </a:r>
                      <a:endParaRPr kumimoji="1" lang="ja-JP" altLang="en-US" dirty="0"/>
                    </a:p>
                  </a:txBody>
                  <a:tcPr/>
                </a:tc>
                <a:tc>
                  <a:txBody>
                    <a:bodyPr/>
                    <a:lstStyle/>
                    <a:p>
                      <a:r>
                        <a:rPr kumimoji="1" lang="ja-JP" altLang="en-US" dirty="0" smtClean="0"/>
                        <a:t>企業数</a:t>
                      </a:r>
                      <a:endParaRPr kumimoji="1" lang="ja-JP" altLang="en-US" dirty="0"/>
                    </a:p>
                  </a:txBody>
                  <a:tcPr/>
                </a:tc>
              </a:tr>
              <a:tr h="370840">
                <a:tc>
                  <a:txBody>
                    <a:bodyPr/>
                    <a:lstStyle/>
                    <a:p>
                      <a:r>
                        <a:rPr kumimoji="1" lang="ja-JP" altLang="en-US" dirty="0" smtClean="0"/>
                        <a:t>日本</a:t>
                      </a:r>
                      <a:endParaRPr kumimoji="1" lang="ja-JP" altLang="en-US" dirty="0"/>
                    </a:p>
                  </a:txBody>
                  <a:tcPr/>
                </a:tc>
                <a:tc>
                  <a:txBody>
                    <a:bodyPr/>
                    <a:lstStyle/>
                    <a:p>
                      <a:r>
                        <a:rPr kumimoji="1" lang="ja-JP" altLang="en-US" dirty="0" smtClean="0"/>
                        <a:t>約</a:t>
                      </a:r>
                      <a:r>
                        <a:rPr kumimoji="1" lang="en-US" altLang="ja-JP" dirty="0" smtClean="0"/>
                        <a:t>3000</a:t>
                      </a:r>
                      <a:r>
                        <a:rPr kumimoji="1" lang="ja-JP" altLang="en-US" dirty="0" smtClean="0"/>
                        <a:t>社</a:t>
                      </a:r>
                      <a:endParaRPr kumimoji="1" lang="ja-JP" altLang="en-US" dirty="0"/>
                    </a:p>
                  </a:txBody>
                  <a:tcPr/>
                </a:tc>
              </a:tr>
              <a:tr h="370840">
                <a:tc>
                  <a:txBody>
                    <a:bodyPr/>
                    <a:lstStyle/>
                    <a:p>
                      <a:r>
                        <a:rPr kumimoji="1" lang="ja-JP" altLang="en-US" dirty="0" smtClean="0"/>
                        <a:t>ドイツ</a:t>
                      </a:r>
                      <a:endParaRPr kumimoji="1" lang="ja-JP" altLang="en-US" dirty="0"/>
                    </a:p>
                  </a:txBody>
                  <a:tcPr/>
                </a:tc>
                <a:tc>
                  <a:txBody>
                    <a:bodyPr/>
                    <a:lstStyle/>
                    <a:p>
                      <a:r>
                        <a:rPr kumimoji="1" lang="ja-JP" altLang="en-US" dirty="0" smtClean="0"/>
                        <a:t>約</a:t>
                      </a:r>
                      <a:r>
                        <a:rPr kumimoji="1" lang="en-US" altLang="ja-JP" dirty="0" smtClean="0"/>
                        <a:t>800</a:t>
                      </a:r>
                      <a:r>
                        <a:rPr kumimoji="1" lang="ja-JP" altLang="en-US" dirty="0" smtClean="0"/>
                        <a:t>社</a:t>
                      </a:r>
                      <a:endParaRPr kumimoji="1" lang="en-US" altLang="ja-JP" dirty="0" smtClean="0"/>
                    </a:p>
                  </a:txBody>
                  <a:tcPr/>
                </a:tc>
              </a:tr>
              <a:tr h="370840">
                <a:tc>
                  <a:txBody>
                    <a:bodyPr/>
                    <a:lstStyle/>
                    <a:p>
                      <a:r>
                        <a:rPr kumimoji="1" lang="ja-JP" altLang="en-US" dirty="0" smtClean="0"/>
                        <a:t>オランダ</a:t>
                      </a:r>
                      <a:endParaRPr kumimoji="1" lang="ja-JP" altLang="en-US" dirty="0"/>
                    </a:p>
                  </a:txBody>
                  <a:tcPr/>
                </a:tc>
                <a:tc>
                  <a:txBody>
                    <a:bodyPr/>
                    <a:lstStyle/>
                    <a:p>
                      <a:r>
                        <a:rPr kumimoji="1" lang="ja-JP" altLang="en-US" dirty="0" smtClean="0"/>
                        <a:t>約</a:t>
                      </a:r>
                      <a:r>
                        <a:rPr kumimoji="1" lang="en-US" altLang="ja-JP" dirty="0" smtClean="0"/>
                        <a:t>200</a:t>
                      </a:r>
                      <a:r>
                        <a:rPr kumimoji="1" lang="ja-JP" altLang="en-US" dirty="0" smtClean="0"/>
                        <a:t>社</a:t>
                      </a:r>
                      <a:endParaRPr kumimoji="1" lang="ja-JP" altLang="en-US" dirty="0"/>
                    </a:p>
                  </a:txBody>
                  <a:tcPr/>
                </a:tc>
              </a:tr>
              <a:tr h="370840">
                <a:tc>
                  <a:txBody>
                    <a:bodyPr/>
                    <a:lstStyle/>
                    <a:p>
                      <a:r>
                        <a:rPr kumimoji="1" lang="ja-JP" altLang="en-US" dirty="0" smtClean="0"/>
                        <a:t>アメリカ</a:t>
                      </a:r>
                      <a:endParaRPr kumimoji="1" lang="ja-JP" altLang="en-US" dirty="0"/>
                    </a:p>
                  </a:txBody>
                  <a:tcPr/>
                </a:tc>
                <a:tc>
                  <a:txBody>
                    <a:bodyPr/>
                    <a:lstStyle/>
                    <a:p>
                      <a:r>
                        <a:rPr kumimoji="1" lang="en-US" altLang="ja-JP" dirty="0" smtClean="0"/>
                        <a:t>14</a:t>
                      </a:r>
                      <a:r>
                        <a:rPr kumimoji="1" lang="ja-JP" altLang="en-US" dirty="0" smtClean="0"/>
                        <a:t>社</a:t>
                      </a:r>
                      <a:endParaRPr kumimoji="1" lang="ja-JP" altLang="en-US" dirty="0"/>
                    </a:p>
                  </a:txBody>
                  <a:tcPr/>
                </a:tc>
              </a:tr>
              <a:tr h="370840">
                <a:tc>
                  <a:txBody>
                    <a:bodyPr/>
                    <a:lstStyle/>
                    <a:p>
                      <a:r>
                        <a:rPr kumimoji="1" lang="ja-JP" altLang="en-US" dirty="0" smtClean="0"/>
                        <a:t>中国</a:t>
                      </a:r>
                      <a:endParaRPr kumimoji="1" lang="ja-JP" altLang="en-US" dirty="0"/>
                    </a:p>
                  </a:txBody>
                  <a:tcPr/>
                </a:tc>
                <a:tc>
                  <a:txBody>
                    <a:bodyPr/>
                    <a:lstStyle/>
                    <a:p>
                      <a:r>
                        <a:rPr kumimoji="1" lang="ja-JP" altLang="en-US" dirty="0" smtClean="0"/>
                        <a:t>９社</a:t>
                      </a:r>
                      <a:endParaRPr kumimoji="1" lang="ja-JP" altLang="en-US" dirty="0"/>
                    </a:p>
                  </a:txBody>
                  <a:tcPr/>
                </a:tc>
              </a:tr>
              <a:tr h="370840">
                <a:tc>
                  <a:txBody>
                    <a:bodyPr/>
                    <a:lstStyle/>
                    <a:p>
                      <a:r>
                        <a:rPr kumimoji="1" lang="ja-JP" altLang="en-US" dirty="0" smtClean="0"/>
                        <a:t>台湾</a:t>
                      </a:r>
                      <a:endParaRPr kumimoji="1" lang="ja-JP" altLang="en-US" dirty="0"/>
                    </a:p>
                  </a:txBody>
                  <a:tcPr/>
                </a:tc>
                <a:tc>
                  <a:txBody>
                    <a:bodyPr/>
                    <a:lstStyle/>
                    <a:p>
                      <a:r>
                        <a:rPr kumimoji="1" lang="ja-JP" altLang="en-US" dirty="0" smtClean="0"/>
                        <a:t>７社</a:t>
                      </a:r>
                      <a:endParaRPr kumimoji="1" lang="ja-JP" altLang="en-US" dirty="0"/>
                    </a:p>
                  </a:txBody>
                  <a:tcPr/>
                </a:tc>
              </a:tr>
              <a:tr h="370840">
                <a:tc>
                  <a:txBody>
                    <a:bodyPr/>
                    <a:lstStyle/>
                    <a:p>
                      <a:r>
                        <a:rPr kumimoji="1" lang="ja-JP" altLang="en-US" dirty="0" smtClean="0"/>
                        <a:t>インド</a:t>
                      </a:r>
                      <a:endParaRPr kumimoji="1" lang="ja-JP" altLang="en-US" dirty="0"/>
                    </a:p>
                  </a:txBody>
                  <a:tcPr/>
                </a:tc>
                <a:tc>
                  <a:txBody>
                    <a:bodyPr/>
                    <a:lstStyle/>
                    <a:p>
                      <a:r>
                        <a:rPr kumimoji="1" lang="ja-JP" altLang="en-US" dirty="0" smtClean="0"/>
                        <a:t>３社</a:t>
                      </a:r>
                      <a:endParaRPr kumimoji="1" lang="ja-JP" altLang="en-US" dirty="0"/>
                    </a:p>
                  </a:txBody>
                  <a:tcPr/>
                </a:tc>
              </a:tr>
            </a:tbl>
          </a:graphicData>
        </a:graphic>
      </p:graphicFrame>
      <p:graphicFrame>
        <p:nvGraphicFramePr>
          <p:cNvPr id="7" name="表 6"/>
          <p:cNvGraphicFramePr>
            <a:graphicFrameLocks noGrp="1"/>
          </p:cNvGraphicFramePr>
          <p:nvPr/>
        </p:nvGraphicFramePr>
        <p:xfrm>
          <a:off x="4643438" y="2643182"/>
          <a:ext cx="4000528" cy="2966720"/>
        </p:xfrm>
        <a:graphic>
          <a:graphicData uri="http://schemas.openxmlformats.org/drawingml/2006/table">
            <a:tbl>
              <a:tblPr firstRow="1" bandRow="1">
                <a:tableStyleId>{5C22544A-7EE6-4342-B048-85BDC9FD1C3A}</a:tableStyleId>
              </a:tblPr>
              <a:tblGrid>
                <a:gridCol w="2000264"/>
                <a:gridCol w="2000264"/>
              </a:tblGrid>
              <a:tr h="370840">
                <a:tc>
                  <a:txBody>
                    <a:bodyPr/>
                    <a:lstStyle/>
                    <a:p>
                      <a:r>
                        <a:rPr kumimoji="1" lang="ja-JP" altLang="en-US" dirty="0" smtClean="0"/>
                        <a:t>企業名</a:t>
                      </a:r>
                      <a:endParaRPr kumimoji="1" lang="ja-JP" altLang="en-US" dirty="0"/>
                    </a:p>
                  </a:txBody>
                  <a:tcPr/>
                </a:tc>
                <a:tc>
                  <a:txBody>
                    <a:bodyPr/>
                    <a:lstStyle/>
                    <a:p>
                      <a:r>
                        <a:rPr kumimoji="1" lang="ja-JP" altLang="en-US" dirty="0" smtClean="0"/>
                        <a:t>創業年度</a:t>
                      </a:r>
                      <a:endParaRPr kumimoji="1" lang="ja-JP" altLang="en-US" dirty="0"/>
                    </a:p>
                  </a:txBody>
                  <a:tcPr/>
                </a:tc>
              </a:tr>
              <a:tr h="370840">
                <a:tc>
                  <a:txBody>
                    <a:bodyPr/>
                    <a:lstStyle/>
                    <a:p>
                      <a:r>
                        <a:rPr kumimoji="1" lang="ja-JP" altLang="en-US" dirty="0" smtClean="0"/>
                        <a:t>松井建設</a:t>
                      </a:r>
                      <a:endParaRPr kumimoji="1" lang="ja-JP" altLang="en-US" dirty="0"/>
                    </a:p>
                  </a:txBody>
                  <a:tcPr/>
                </a:tc>
                <a:tc>
                  <a:txBody>
                    <a:bodyPr/>
                    <a:lstStyle/>
                    <a:p>
                      <a:r>
                        <a:rPr kumimoji="1" lang="en-US" altLang="ja-JP" dirty="0" smtClean="0"/>
                        <a:t>1586</a:t>
                      </a:r>
                      <a:r>
                        <a:rPr kumimoji="1" lang="ja-JP" altLang="en-US" dirty="0" smtClean="0"/>
                        <a:t>年（天正</a:t>
                      </a:r>
                      <a:r>
                        <a:rPr kumimoji="1" lang="en-US" altLang="ja-JP" dirty="0" smtClean="0"/>
                        <a:t>14</a:t>
                      </a:r>
                      <a:r>
                        <a:rPr kumimoji="1" lang="ja-JP" altLang="en-US" dirty="0" smtClean="0"/>
                        <a:t>）</a:t>
                      </a:r>
                      <a:endParaRPr kumimoji="1" lang="ja-JP" altLang="en-US" dirty="0"/>
                    </a:p>
                  </a:txBody>
                  <a:tcPr/>
                </a:tc>
              </a:tr>
              <a:tr h="370840">
                <a:tc>
                  <a:txBody>
                    <a:bodyPr/>
                    <a:lstStyle/>
                    <a:p>
                      <a:r>
                        <a:rPr kumimoji="1" lang="ja-JP" altLang="en-US" dirty="0" smtClean="0"/>
                        <a:t>住友金属鉱山</a:t>
                      </a:r>
                      <a:endParaRPr kumimoji="1" lang="ja-JP" altLang="en-US" dirty="0"/>
                    </a:p>
                  </a:txBody>
                  <a:tcPr/>
                </a:tc>
                <a:tc>
                  <a:txBody>
                    <a:bodyPr/>
                    <a:lstStyle/>
                    <a:p>
                      <a:r>
                        <a:rPr kumimoji="1" lang="en-US" altLang="ja-JP" dirty="0" smtClean="0"/>
                        <a:t>1590</a:t>
                      </a:r>
                      <a:r>
                        <a:rPr kumimoji="1" lang="ja-JP" altLang="en-US" dirty="0" smtClean="0"/>
                        <a:t>年</a:t>
                      </a:r>
                      <a:r>
                        <a:rPr kumimoji="1" lang="en-US" altLang="ja-JP" dirty="0" smtClean="0"/>
                        <a:t>(</a:t>
                      </a:r>
                      <a:r>
                        <a:rPr kumimoji="1" lang="ja-JP" altLang="en-US" dirty="0" smtClean="0"/>
                        <a:t>天正</a:t>
                      </a:r>
                      <a:r>
                        <a:rPr kumimoji="1" lang="en-US" altLang="ja-JP" dirty="0" smtClean="0"/>
                        <a:t>18</a:t>
                      </a:r>
                      <a:r>
                        <a:rPr kumimoji="1" lang="ja-JP" altLang="en-US" dirty="0" smtClean="0"/>
                        <a:t>年</a:t>
                      </a:r>
                      <a:r>
                        <a:rPr kumimoji="1" lang="en-US" altLang="ja-JP" dirty="0" smtClean="0"/>
                        <a:t>)</a:t>
                      </a:r>
                    </a:p>
                  </a:txBody>
                  <a:tcPr/>
                </a:tc>
              </a:tr>
              <a:tr h="370840">
                <a:tc>
                  <a:txBody>
                    <a:bodyPr/>
                    <a:lstStyle/>
                    <a:p>
                      <a:r>
                        <a:rPr kumimoji="1" lang="ja-JP" altLang="en-US" dirty="0" smtClean="0"/>
                        <a:t>養命酒製造</a:t>
                      </a:r>
                      <a:endParaRPr kumimoji="1" lang="ja-JP" altLang="en-US" dirty="0"/>
                    </a:p>
                  </a:txBody>
                  <a:tcPr/>
                </a:tc>
                <a:tc>
                  <a:txBody>
                    <a:bodyPr/>
                    <a:lstStyle/>
                    <a:p>
                      <a:r>
                        <a:rPr kumimoji="1" lang="en-US" altLang="ja-JP" dirty="0" smtClean="0"/>
                        <a:t>1602</a:t>
                      </a:r>
                      <a:r>
                        <a:rPr kumimoji="1" lang="ja-JP" altLang="en-US" dirty="0" smtClean="0"/>
                        <a:t>年</a:t>
                      </a:r>
                      <a:r>
                        <a:rPr kumimoji="1" lang="en-US" altLang="ja-JP" dirty="0" smtClean="0"/>
                        <a:t>(</a:t>
                      </a:r>
                      <a:r>
                        <a:rPr kumimoji="1" lang="ja-JP" altLang="en-US" dirty="0" smtClean="0"/>
                        <a:t>慶長</a:t>
                      </a:r>
                      <a:r>
                        <a:rPr kumimoji="1" lang="en-US" altLang="ja-JP" dirty="0" smtClean="0"/>
                        <a:t>7</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丸栄</a:t>
                      </a:r>
                      <a:endParaRPr kumimoji="1" lang="ja-JP" altLang="en-US" dirty="0"/>
                    </a:p>
                  </a:txBody>
                  <a:tcPr/>
                </a:tc>
                <a:tc>
                  <a:txBody>
                    <a:bodyPr/>
                    <a:lstStyle/>
                    <a:p>
                      <a:r>
                        <a:rPr kumimoji="1" lang="en-US" altLang="ja-JP" dirty="0" smtClean="0"/>
                        <a:t>1615</a:t>
                      </a:r>
                      <a:r>
                        <a:rPr kumimoji="1" lang="ja-JP" altLang="en-US" dirty="0" smtClean="0"/>
                        <a:t>年</a:t>
                      </a:r>
                      <a:r>
                        <a:rPr kumimoji="1" lang="en-US" altLang="ja-JP" dirty="0" smtClean="0"/>
                        <a:t>(</a:t>
                      </a:r>
                      <a:r>
                        <a:rPr kumimoji="1" lang="ja-JP" altLang="en-US" dirty="0" smtClean="0"/>
                        <a:t>元和</a:t>
                      </a:r>
                      <a:r>
                        <a:rPr kumimoji="1" lang="en-US" altLang="ja-JP" dirty="0" smtClean="0"/>
                        <a:t>1</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キッコーマン</a:t>
                      </a:r>
                      <a:endParaRPr kumimoji="1" lang="ja-JP" altLang="en-US" dirty="0"/>
                    </a:p>
                  </a:txBody>
                  <a:tcPr/>
                </a:tc>
                <a:tc>
                  <a:txBody>
                    <a:bodyPr/>
                    <a:lstStyle/>
                    <a:p>
                      <a:r>
                        <a:rPr kumimoji="1" lang="en-US" altLang="ja-JP" dirty="0" smtClean="0"/>
                        <a:t>1630</a:t>
                      </a:r>
                      <a:r>
                        <a:rPr kumimoji="1" lang="ja-JP" altLang="en-US" dirty="0" smtClean="0"/>
                        <a:t>年</a:t>
                      </a:r>
                      <a:r>
                        <a:rPr kumimoji="1" lang="en-US" altLang="ja-JP" dirty="0" smtClean="0"/>
                        <a:t>(</a:t>
                      </a:r>
                      <a:r>
                        <a:rPr kumimoji="1" lang="ja-JP" altLang="en-US" dirty="0" smtClean="0"/>
                        <a:t>寛永</a:t>
                      </a:r>
                      <a:r>
                        <a:rPr kumimoji="1" lang="en-US" altLang="ja-JP" dirty="0" smtClean="0"/>
                        <a:t>7</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小津産業</a:t>
                      </a:r>
                      <a:endParaRPr kumimoji="1" lang="ja-JP" altLang="en-US" dirty="0"/>
                    </a:p>
                  </a:txBody>
                  <a:tcPr/>
                </a:tc>
                <a:tc>
                  <a:txBody>
                    <a:bodyPr/>
                    <a:lstStyle/>
                    <a:p>
                      <a:r>
                        <a:rPr kumimoji="1" lang="en-US" altLang="ja-JP" dirty="0" smtClean="0"/>
                        <a:t>1653</a:t>
                      </a:r>
                      <a:r>
                        <a:rPr kumimoji="1" lang="ja-JP" altLang="en-US" dirty="0" smtClean="0"/>
                        <a:t>年</a:t>
                      </a:r>
                      <a:r>
                        <a:rPr kumimoji="1" lang="en-US" altLang="ja-JP" dirty="0" smtClean="0"/>
                        <a:t>(</a:t>
                      </a:r>
                      <a:r>
                        <a:rPr kumimoji="1" lang="ja-JP" altLang="en-US" dirty="0" smtClean="0"/>
                        <a:t>承応</a:t>
                      </a:r>
                      <a:r>
                        <a:rPr kumimoji="1" lang="en-US" altLang="ja-JP" dirty="0" smtClean="0"/>
                        <a:t>2</a:t>
                      </a:r>
                      <a:r>
                        <a:rPr kumimoji="1" lang="ja-JP" altLang="en-US" dirty="0" smtClean="0"/>
                        <a:t>年</a:t>
                      </a:r>
                      <a:r>
                        <a:rPr kumimoji="1" lang="en-US" altLang="ja-JP" dirty="0" smtClean="0"/>
                        <a:t>)</a:t>
                      </a:r>
                    </a:p>
                  </a:txBody>
                  <a:tcPr/>
                </a:tc>
              </a:tr>
              <a:tr h="370840">
                <a:tc>
                  <a:txBody>
                    <a:bodyPr/>
                    <a:lstStyle/>
                    <a:p>
                      <a:r>
                        <a:rPr kumimoji="1" lang="ja-JP" altLang="en-US" dirty="0" smtClean="0"/>
                        <a:t>東急百貨店</a:t>
                      </a:r>
                      <a:endParaRPr kumimoji="1" lang="ja-JP" altLang="en-US" dirty="0"/>
                    </a:p>
                  </a:txBody>
                  <a:tcPr/>
                </a:tc>
                <a:tc>
                  <a:txBody>
                    <a:bodyPr/>
                    <a:lstStyle/>
                    <a:p>
                      <a:r>
                        <a:rPr kumimoji="1" lang="en-US" altLang="ja-JP" dirty="0" smtClean="0"/>
                        <a:t>1662</a:t>
                      </a:r>
                      <a:r>
                        <a:rPr kumimoji="1" lang="ja-JP" altLang="en-US" dirty="0" smtClean="0"/>
                        <a:t>年</a:t>
                      </a:r>
                      <a:r>
                        <a:rPr kumimoji="1" lang="en-US" altLang="ja-JP" dirty="0" smtClean="0"/>
                        <a:t>(</a:t>
                      </a:r>
                      <a:r>
                        <a:rPr kumimoji="1" lang="ja-JP" altLang="en-US" dirty="0" smtClean="0"/>
                        <a:t>寛文</a:t>
                      </a:r>
                      <a:r>
                        <a:rPr kumimoji="1" lang="en-US" altLang="ja-JP" dirty="0" smtClean="0"/>
                        <a:t>2</a:t>
                      </a:r>
                      <a:r>
                        <a:rPr kumimoji="1" lang="ja-JP" altLang="en-US" dirty="0" smtClean="0"/>
                        <a:t>年</a:t>
                      </a:r>
                      <a:r>
                        <a:rPr kumimoji="1" lang="en-US" altLang="ja-JP" dirty="0" smtClean="0"/>
                        <a:t>)</a:t>
                      </a:r>
                      <a:endParaRPr kumimoji="1" lang="ja-JP" altLang="en-US" dirty="0"/>
                    </a:p>
                  </a:txBody>
                  <a:tcPr/>
                </a:tc>
              </a:tr>
            </a:tbl>
          </a:graphicData>
        </a:graphic>
      </p:graphicFrame>
      <p:sp>
        <p:nvSpPr>
          <p:cNvPr id="9" name="正方形/長方形 8"/>
          <p:cNvSpPr/>
          <p:nvPr/>
        </p:nvSpPr>
        <p:spPr>
          <a:xfrm>
            <a:off x="1357290" y="1857364"/>
            <a:ext cx="2242922" cy="707886"/>
          </a:xfrm>
          <a:prstGeom prst="rect">
            <a:avLst/>
          </a:prstGeom>
          <a:noFill/>
        </p:spPr>
        <p:txBody>
          <a:bodyPr wrap="none" lIns="91440" tIns="45720" rIns="91440" bIns="45720">
            <a:spAutoFit/>
          </a:bodyPr>
          <a:lstStyle/>
          <a:p>
            <a:pPr algn="ct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国際比較</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143504" y="1928802"/>
            <a:ext cx="3054042"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うち上場企業</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正方形/長方形 10"/>
          <p:cNvSpPr/>
          <p:nvPr/>
        </p:nvSpPr>
        <p:spPr>
          <a:xfrm>
            <a:off x="7143768" y="5786454"/>
            <a:ext cx="1475084" cy="400110"/>
          </a:xfrm>
          <a:prstGeom prst="rect">
            <a:avLst/>
          </a:prstGeom>
          <a:noFill/>
        </p:spPr>
        <p:txBody>
          <a:bodyPr wrap="none" lIns="91440" tIns="45720" rIns="91440" bIns="45720">
            <a:spAutoFit/>
          </a:bodyPr>
          <a:lstStyle/>
          <a:p>
            <a:pPr algn="ctr"/>
            <a:r>
              <a:rPr lang="ja-JP" alt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他多数！！</a:t>
            </a:r>
            <a:endParaRPr lang="ja-JP" altLang="en-US"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49065"/>
            <a:ext cx="8229600" cy="785818"/>
          </a:xfrm>
        </p:spPr>
        <p:txBody>
          <a:bodyPr>
            <a:normAutofit/>
          </a:bodyPr>
          <a:lstStyle/>
          <a:p>
            <a:r>
              <a:rPr kumimoji="1" lang="ja-JP" altLang="en-US" sz="4000" dirty="0" smtClean="0"/>
              <a:t>買収防衛策導入企業例</a:t>
            </a:r>
            <a:endParaRPr kumimoji="1" lang="ja-JP" altLang="en-US" sz="4000" dirty="0"/>
          </a:p>
        </p:txBody>
      </p:sp>
      <p:graphicFrame>
        <p:nvGraphicFramePr>
          <p:cNvPr id="7" name="表 6"/>
          <p:cNvGraphicFramePr>
            <a:graphicFrameLocks noGrp="1"/>
          </p:cNvGraphicFramePr>
          <p:nvPr/>
        </p:nvGraphicFramePr>
        <p:xfrm>
          <a:off x="204720" y="816287"/>
          <a:ext cx="8796436" cy="5871120"/>
        </p:xfrm>
        <a:graphic>
          <a:graphicData uri="http://schemas.openxmlformats.org/drawingml/2006/table">
            <a:tbl>
              <a:tblPr firstRow="1" bandRow="1">
                <a:tableStyleId>{5C22544A-7EE6-4342-B048-85BDC9FD1C3A}</a:tableStyleId>
              </a:tblPr>
              <a:tblGrid>
                <a:gridCol w="1866950"/>
                <a:gridCol w="2786082"/>
                <a:gridCol w="4143404"/>
              </a:tblGrid>
              <a:tr h="370234">
                <a:tc>
                  <a:txBody>
                    <a:bodyPr/>
                    <a:lstStyle/>
                    <a:p>
                      <a:r>
                        <a:rPr kumimoji="1" lang="ja-JP" altLang="en-US" b="1" dirty="0" smtClean="0"/>
                        <a:t>企業名</a:t>
                      </a:r>
                      <a:endParaRPr kumimoji="1" lang="ja-JP" altLang="en-US" b="1" dirty="0"/>
                    </a:p>
                  </a:txBody>
                  <a:tcPr/>
                </a:tc>
                <a:tc>
                  <a:txBody>
                    <a:bodyPr/>
                    <a:lstStyle/>
                    <a:p>
                      <a:r>
                        <a:rPr kumimoji="1" lang="ja-JP" altLang="en-US" b="1" dirty="0" smtClean="0"/>
                        <a:t>買収防衛策のタイプ</a:t>
                      </a:r>
                      <a:endParaRPr kumimoji="1" lang="ja-JP" altLang="en-US" b="1" dirty="0"/>
                    </a:p>
                  </a:txBody>
                  <a:tcPr/>
                </a:tc>
                <a:tc>
                  <a:txBody>
                    <a:bodyPr/>
                    <a:lstStyle/>
                    <a:p>
                      <a:r>
                        <a:rPr kumimoji="1" lang="ja-JP" altLang="en-US" b="1" dirty="0" smtClean="0"/>
                        <a:t>参考資料名</a:t>
                      </a:r>
                      <a:endParaRPr kumimoji="1" lang="ja-JP" altLang="en-US" b="1" dirty="0"/>
                    </a:p>
                  </a:txBody>
                  <a:tcPr/>
                </a:tc>
              </a:tr>
              <a:tr h="527967">
                <a:tc>
                  <a:txBody>
                    <a:bodyPr/>
                    <a:lstStyle/>
                    <a:p>
                      <a:r>
                        <a:rPr kumimoji="1" lang="ja-JP" altLang="en-US" sz="1600" b="1" dirty="0" smtClean="0"/>
                        <a:t>日本製鋼所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折衷型（独立委員会＋株主意思確認総会）</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「当社株券等の大量買付行為に関する対応策（買収防衛策）の導入について」</a:t>
                      </a:r>
                    </a:p>
                  </a:txBody>
                  <a:tcPr/>
                </a:tc>
              </a:tr>
              <a:tr h="619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木村化工機</a:t>
                      </a:r>
                      <a:endParaRPr kumimoji="1" lang="ja-JP" altLang="en-US" sz="1600" b="1" dirty="0"/>
                    </a:p>
                  </a:txBody>
                  <a:tcPr/>
                </a:tc>
                <a:tc>
                  <a:txBody>
                    <a:bodyPr/>
                    <a:lstStyle/>
                    <a:p>
                      <a:r>
                        <a:rPr kumimoji="1" lang="ja-JP" altLang="en-US" sz="1600" dirty="0" smtClean="0"/>
                        <a:t>折衷型（独立委員会＋株主意思確認総会）</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n-lt"/>
                          <a:ea typeface="+mn-ea"/>
                          <a:cs typeface="+mn-cs"/>
                        </a:rPr>
                        <a:t>「大規模買付行為への対応方針（買収防衛策）に関するお知らせ」</a:t>
                      </a:r>
                    </a:p>
                  </a:txBody>
                  <a:tcPr/>
                </a:tc>
              </a:tr>
              <a:tr h="524498">
                <a:tc>
                  <a:txBody>
                    <a:bodyPr/>
                    <a:lstStyle/>
                    <a:p>
                      <a:r>
                        <a:rPr kumimoji="1" lang="ja-JP" altLang="en-US" sz="1600" b="1" dirty="0" smtClean="0"/>
                        <a:t>南海電鉄</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lang="ja-JP" altLang="en-US" sz="1400" dirty="0" smtClean="0"/>
                        <a:t>「当社株式の大量買付行為に関する対応策（買収防衛策）の改定について」</a:t>
                      </a:r>
                      <a:endParaRPr kumimoji="1" lang="ja-JP" altLang="en-US" sz="1400" dirty="0"/>
                    </a:p>
                  </a:txBody>
                  <a:tcPr/>
                </a:tc>
              </a:tr>
              <a:tr h="771320">
                <a:tc>
                  <a:txBody>
                    <a:bodyPr/>
                    <a:lstStyle/>
                    <a:p>
                      <a:r>
                        <a:rPr lang="ja-JP" altLang="en-US" sz="1600" b="1" dirty="0" smtClean="0"/>
                        <a:t>宝ホールディングス</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「当社株式等の大規模な買付行為に対する対応方針（買収防衛策）」</a:t>
                      </a:r>
                    </a:p>
                  </a:txBody>
                  <a:tcPr/>
                </a:tc>
              </a:tr>
              <a:tr h="524498">
                <a:tc>
                  <a:txBody>
                    <a:bodyPr/>
                    <a:lstStyle/>
                    <a:p>
                      <a:r>
                        <a:rPr kumimoji="1" lang="ja-JP" altLang="en-US" sz="1600" b="1" dirty="0" smtClean="0"/>
                        <a:t>有沢製作所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「当社株式の大量取得に関する対応策（買収防衛策）の導入につきまして」</a:t>
                      </a:r>
                    </a:p>
                  </a:txBody>
                  <a:tcPr/>
                </a:tc>
              </a:tr>
              <a:tr h="524498">
                <a:tc>
                  <a:txBody>
                    <a:bodyPr/>
                    <a:lstStyle/>
                    <a:p>
                      <a:r>
                        <a:rPr kumimoji="1" lang="ja-JP" altLang="en-US" sz="1600" b="1" dirty="0" smtClean="0"/>
                        <a:t>ダイセル化学工業</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kumimoji="1" lang="ja-JP" altLang="en-US" sz="1400" kern="1200" baseline="0" dirty="0" smtClean="0">
                          <a:solidFill>
                            <a:schemeClr val="dk1"/>
                          </a:solidFill>
                          <a:latin typeface="+mn-lt"/>
                          <a:ea typeface="+mn-ea"/>
                          <a:cs typeface="+mn-cs"/>
                        </a:rPr>
                        <a:t>「当社株券等の大規模買付行為への対応方針（買収防衛策）の 一部改定に関するお知らせ 」</a:t>
                      </a:r>
                      <a:endParaRPr lang="ja-JP" altLang="en-US" sz="1400" dirty="0" smtClean="0"/>
                    </a:p>
                  </a:txBody>
                  <a:tcPr/>
                </a:tc>
              </a:tr>
              <a:tr h="524498">
                <a:tc>
                  <a:txBody>
                    <a:bodyPr/>
                    <a:lstStyle/>
                    <a:p>
                      <a:r>
                        <a:rPr kumimoji="1" lang="ja-JP" altLang="en-US" sz="1600" b="1" dirty="0" smtClean="0"/>
                        <a:t>エーザイ</a:t>
                      </a:r>
                      <a:endParaRPr kumimoji="1" lang="ja-JP" altLang="en-US" sz="1600" b="1" dirty="0"/>
                    </a:p>
                  </a:txBody>
                  <a:tcPr/>
                </a:tc>
                <a:tc>
                  <a:txBody>
                    <a:bodyPr/>
                    <a:lstStyle/>
                    <a:p>
                      <a:r>
                        <a:rPr kumimoji="1" lang="ja-JP" altLang="en-US" sz="1600" dirty="0" smtClean="0"/>
                        <a:t>独立委員会型</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「当社企業価値・株主共同の利益の確保に関する対応方針」</a:t>
                      </a:r>
                    </a:p>
                  </a:txBody>
                  <a:tcPr/>
                </a:tc>
              </a:tr>
              <a:tr h="524498">
                <a:tc>
                  <a:txBody>
                    <a:bodyPr/>
                    <a:lstStyle/>
                    <a:p>
                      <a:r>
                        <a:rPr kumimoji="1" lang="ja-JP" altLang="en-US" sz="1600" b="1" dirty="0" smtClean="0"/>
                        <a:t>日本電気硝子</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lang="ja-JP" altLang="en-US" sz="1400" dirty="0" smtClean="0"/>
                        <a:t>「当社株式の大規模買付行為に関する対応方針（買収防衛策）について」</a:t>
                      </a:r>
                      <a:endParaRPr kumimoji="1" lang="ja-JP" altLang="en-US" sz="1400" dirty="0"/>
                    </a:p>
                  </a:txBody>
                  <a:tcPr/>
                </a:tc>
              </a:tr>
              <a:tr h="524498">
                <a:tc>
                  <a:txBody>
                    <a:bodyPr/>
                    <a:lstStyle/>
                    <a:p>
                      <a:r>
                        <a:rPr kumimoji="1" lang="ja-JP" altLang="en-US" sz="1600" b="1" dirty="0" smtClean="0"/>
                        <a:t>日本新薬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kumimoji="1" lang="ja-JP" altLang="en-US" sz="1400" kern="1200" dirty="0" smtClean="0">
                          <a:solidFill>
                            <a:schemeClr val="dk1"/>
                          </a:solidFill>
                          <a:latin typeface="+mn-lt"/>
                          <a:ea typeface="+mn-ea"/>
                          <a:cs typeface="+mn-cs"/>
                        </a:rPr>
                        <a:t>「当社株式の大規模買付行為に関する対応方針（買収防衛策）について」</a:t>
                      </a:r>
                      <a:endParaRPr kumimoji="1" lang="ja-JP" altLang="en-US" sz="1400" dirty="0"/>
                    </a:p>
                  </a:txBody>
                  <a:tcPr/>
                </a:tc>
              </a:tr>
              <a:tr h="383582">
                <a:tc>
                  <a:txBody>
                    <a:bodyPr/>
                    <a:lstStyle/>
                    <a:p>
                      <a:r>
                        <a:rPr kumimoji="1" lang="ja-JP" altLang="en-US" sz="1600" b="1" kern="1200" dirty="0" smtClean="0">
                          <a:solidFill>
                            <a:schemeClr val="dk1"/>
                          </a:solidFill>
                          <a:latin typeface="+mn-lt"/>
                          <a:ea typeface="+mn-ea"/>
                          <a:cs typeface="+mn-cs"/>
                        </a:rPr>
                        <a:t>参天製薬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dk1"/>
                          </a:solidFill>
                          <a:latin typeface="+mn-lt"/>
                          <a:ea typeface="+mn-ea"/>
                          <a:cs typeface="+mn-cs"/>
                        </a:rPr>
                        <a:t>「濫用的買収防衛策の概要」</a:t>
                      </a:r>
                      <a:endParaRPr kumimoji="1" lang="ja-JP" altLang="en-US" sz="1400" dirty="0"/>
                    </a:p>
                  </a:txBody>
                  <a:tcPr/>
                </a:tc>
              </a:tr>
            </a:tbl>
          </a:graphicData>
        </a:graphic>
      </p:graphicFrame>
      <p:sp>
        <p:nvSpPr>
          <p:cNvPr id="4" name="正方形/長方形 3"/>
          <p:cNvSpPr/>
          <p:nvPr/>
        </p:nvSpPr>
        <p:spPr>
          <a:xfrm>
            <a:off x="72570" y="116112"/>
            <a:ext cx="2169872" cy="707886"/>
          </a:xfrm>
          <a:prstGeom prst="rect">
            <a:avLst/>
          </a:prstGeom>
          <a:noFill/>
        </p:spPr>
        <p:txBody>
          <a:bodyPr wrap="square" lIns="91440" tIns="45720" rIns="91440" bIns="45720">
            <a:spAutoFit/>
          </a:bodyPr>
          <a:lstStyle/>
          <a:p>
            <a:pPr algn="ctr"/>
            <a:r>
              <a:rPr lang="en-US" altLang="ja-JP"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24-</a:t>
            </a: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スライド番号プレースホルダ 5"/>
          <p:cNvSpPr>
            <a:spLocks noGrp="1"/>
          </p:cNvSpPr>
          <p:nvPr>
            <p:ph type="sldNum" sz="quarter" idx="12"/>
          </p:nvPr>
        </p:nvSpPr>
        <p:spPr>
          <a:xfrm>
            <a:off x="6938994" y="6500834"/>
            <a:ext cx="2133600" cy="365125"/>
          </a:xfrm>
        </p:spPr>
        <p:txBody>
          <a:bodyPr/>
          <a:lstStyle/>
          <a:p>
            <a:fld id="{F6FC1B35-258A-4F9B-8FC8-EA7E8A686243}" type="slidenum">
              <a:rPr kumimoji="1" lang="ja-JP" altLang="en-US" smtClean="0"/>
              <a:pPr/>
              <a:t>24</a:t>
            </a:fld>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69150"/>
            <a:ext cx="8229600" cy="985638"/>
          </a:xfrm>
        </p:spPr>
        <p:txBody>
          <a:bodyPr/>
          <a:lstStyle/>
          <a:p>
            <a:r>
              <a:rPr kumimoji="1" lang="ja-JP" altLang="en-US" dirty="0" smtClean="0"/>
              <a:t>東証上場基準</a:t>
            </a:r>
            <a:endParaRPr kumimoji="1" lang="ja-JP" altLang="en-US" dirty="0"/>
          </a:p>
        </p:txBody>
      </p:sp>
      <p:sp>
        <p:nvSpPr>
          <p:cNvPr id="5" name="正方形/長方形 4"/>
          <p:cNvSpPr/>
          <p:nvPr/>
        </p:nvSpPr>
        <p:spPr>
          <a:xfrm>
            <a:off x="285720" y="2143116"/>
            <a:ext cx="8572560" cy="450059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chemeClr val="tx1"/>
                </a:solidFill>
              </a:rPr>
              <a:t>(</a:t>
            </a:r>
            <a:r>
              <a:rPr lang="ja-JP" altLang="en-US" sz="2400" b="1" dirty="0" smtClean="0">
                <a:solidFill>
                  <a:schemeClr val="tx1"/>
                </a:solidFill>
              </a:rPr>
              <a:t>１</a:t>
            </a:r>
            <a:r>
              <a:rPr lang="en-US" altLang="ja-JP" sz="2400" b="1" dirty="0" smtClean="0">
                <a:solidFill>
                  <a:schemeClr val="tx1"/>
                </a:solidFill>
              </a:rPr>
              <a:t>) </a:t>
            </a:r>
            <a:r>
              <a:rPr lang="ja-JP" altLang="en-US" sz="2400" b="1" dirty="0" smtClean="0">
                <a:solidFill>
                  <a:schemeClr val="tx1"/>
                </a:solidFill>
              </a:rPr>
              <a:t>開示の十分性</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買収防衛策に関して必要かつ十分な適時開示を行うこと。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２</a:t>
            </a:r>
            <a:r>
              <a:rPr lang="en-US" altLang="ja-JP" sz="2400" b="1" dirty="0" smtClean="0">
                <a:solidFill>
                  <a:schemeClr val="tx1"/>
                </a:solidFill>
              </a:rPr>
              <a:t>) </a:t>
            </a:r>
            <a:r>
              <a:rPr lang="ja-JP" altLang="en-US" sz="2400" b="1" dirty="0" smtClean="0">
                <a:solidFill>
                  <a:schemeClr val="tx1"/>
                </a:solidFill>
              </a:rPr>
              <a:t>透明性</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買収防衛策の発動（買収防衛策の内容を実行することにより、買収の実現を困難にすることをいう。以下同じ。）及び廃止（買収防衛策として発行された新株又 は新株予約権を消却する等導入された買収防衛策を取り止めることをいう。）の条件が経営者の恣意的な判断に依存するものでないこと。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３</a:t>
            </a:r>
            <a:r>
              <a:rPr lang="en-US" altLang="ja-JP" sz="2400" b="1" dirty="0" smtClean="0">
                <a:solidFill>
                  <a:schemeClr val="tx1"/>
                </a:solidFill>
              </a:rPr>
              <a:t>) </a:t>
            </a:r>
            <a:r>
              <a:rPr lang="ja-JP" altLang="en-US" sz="2400" b="1" dirty="0" smtClean="0">
                <a:solidFill>
                  <a:schemeClr val="tx1"/>
                </a:solidFill>
              </a:rPr>
              <a:t>流通市場への影響</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株式の価格形成を著しく不安定にする要因その他投資者に不測の損害を与える要因を含む買収防衛策でないこと。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４</a:t>
            </a:r>
            <a:r>
              <a:rPr lang="en-US" altLang="ja-JP" sz="2400" b="1" dirty="0" smtClean="0">
                <a:solidFill>
                  <a:schemeClr val="tx1"/>
                </a:solidFill>
              </a:rPr>
              <a:t>) </a:t>
            </a:r>
            <a:r>
              <a:rPr lang="ja-JP" altLang="en-US" sz="2400" b="1" dirty="0" smtClean="0">
                <a:solidFill>
                  <a:schemeClr val="tx1"/>
                </a:solidFill>
              </a:rPr>
              <a:t>株主の権利の尊重</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株主の権利内容及びその行使に配慮した内容の買収防衛策であること。（内部者取引の未然防止に向けた体制整備）</a:t>
            </a:r>
          </a:p>
          <a:p>
            <a:pPr algn="ctr"/>
            <a:endParaRPr kumimoji="1" lang="ja-JP" altLang="en-US" dirty="0"/>
          </a:p>
        </p:txBody>
      </p:sp>
      <p:sp>
        <p:nvSpPr>
          <p:cNvPr id="6" name="正方形/長方形 5"/>
          <p:cNvSpPr/>
          <p:nvPr/>
        </p:nvSpPr>
        <p:spPr>
          <a:xfrm>
            <a:off x="285720" y="928670"/>
            <a:ext cx="8572560" cy="114300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第</a:t>
            </a:r>
            <a:r>
              <a:rPr lang="en-US" altLang="ja-JP" b="1" dirty="0" smtClean="0">
                <a:solidFill>
                  <a:schemeClr val="tx1"/>
                </a:solidFill>
              </a:rPr>
              <a:t>442</a:t>
            </a:r>
            <a:r>
              <a:rPr lang="ja-JP" altLang="en-US" b="1" dirty="0" smtClean="0">
                <a:solidFill>
                  <a:schemeClr val="tx1"/>
                </a:solidFill>
              </a:rPr>
              <a:t>条 </a:t>
            </a:r>
            <a:r>
              <a:rPr lang="ja-JP" altLang="en-US" dirty="0" smtClean="0">
                <a:solidFill>
                  <a:schemeClr val="tx1"/>
                </a:solidFill>
              </a:rPr>
              <a:t>上場会社は、買収防衛策を導入（買収防衛策としての新株又は新株予約権の発行決議を行う等買収防衛策の具体的内容を決定することをいう。）する場合は、次の各号に掲げる事項を尊重するものとする。</a:t>
            </a:r>
            <a:endParaRPr kumimoji="1" lang="ja-JP" altLang="en-US" dirty="0"/>
          </a:p>
        </p:txBody>
      </p:sp>
      <p:sp>
        <p:nvSpPr>
          <p:cNvPr id="7" name="正方形/長方形 6"/>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25-</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スライド番号プレースホルダ 5"/>
          <p:cNvSpPr>
            <a:spLocks noGrp="1"/>
          </p:cNvSpPr>
          <p:nvPr>
            <p:ph type="sldNum" sz="quarter" idx="12"/>
          </p:nvPr>
        </p:nvSpPr>
        <p:spPr>
          <a:xfrm>
            <a:off x="6938994" y="6564337"/>
            <a:ext cx="2133600" cy="365125"/>
          </a:xfrm>
        </p:spPr>
        <p:txBody>
          <a:bodyPr/>
          <a:lstStyle/>
          <a:p>
            <a:fld id="{F6FC1B35-258A-4F9B-8FC8-EA7E8A686243}" type="slidenum">
              <a:rPr kumimoji="1" lang="ja-JP" altLang="en-US" smtClean="0"/>
              <a:pPr/>
              <a:t>25</a:t>
            </a:fld>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14546" y="274638"/>
            <a:ext cx="6472254" cy="1143000"/>
          </a:xfrm>
        </p:spPr>
        <p:txBody>
          <a:bodyPr>
            <a:normAutofit fontScale="90000"/>
          </a:bodyPr>
          <a:lstStyle/>
          <a:p>
            <a:r>
              <a:rPr kumimoji="1" lang="ja-JP" altLang="en-US" dirty="0" smtClean="0"/>
              <a:t>機関投資家の</a:t>
            </a:r>
            <a:r>
              <a:rPr kumimoji="1" lang="en-US" altLang="ja-JP" dirty="0" smtClean="0"/>
              <a:t>9</a:t>
            </a:r>
            <a:r>
              <a:rPr kumimoji="1" lang="ja-JP" altLang="en-US" dirty="0" smtClean="0"/>
              <a:t>割は導入に</a:t>
            </a:r>
            <a:r>
              <a:rPr kumimoji="1" lang="en-US" altLang="ja-JP" dirty="0" smtClean="0"/>
              <a:t/>
            </a:r>
            <a:br>
              <a:rPr kumimoji="1" lang="en-US" altLang="ja-JP" dirty="0" smtClean="0"/>
            </a:br>
            <a:r>
              <a:rPr lang="ja-JP" altLang="en-US" dirty="0" smtClean="0"/>
              <a:t>条件付き</a:t>
            </a:r>
            <a:r>
              <a:rPr kumimoji="1" lang="ja-JP" altLang="en-US" dirty="0" smtClean="0"/>
              <a:t>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26</a:t>
            </a:fld>
            <a:endParaRPr kumimoji="1" lang="ja-JP" altLang="en-US"/>
          </a:p>
        </p:txBody>
      </p:sp>
      <p:sp>
        <p:nvSpPr>
          <p:cNvPr id="6" name="正方形/長方形 5"/>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26-</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9155" name="Picture 3"/>
          <p:cNvPicPr>
            <a:picLocks noChangeAspect="1" noChangeArrowheads="1"/>
          </p:cNvPicPr>
          <p:nvPr/>
        </p:nvPicPr>
        <p:blipFill>
          <a:blip r:embed="rId3"/>
          <a:srcRect/>
          <a:stretch>
            <a:fillRect/>
          </a:stretch>
        </p:blipFill>
        <p:spPr bwMode="auto">
          <a:xfrm>
            <a:off x="1714480" y="1357298"/>
            <a:ext cx="7072362" cy="5314317"/>
          </a:xfrm>
          <a:prstGeom prst="rect">
            <a:avLst/>
          </a:prstGeom>
          <a:noFill/>
          <a:ln w="9525">
            <a:noFill/>
            <a:miter lim="800000"/>
            <a:headEnd/>
            <a:tailEnd/>
          </a:ln>
          <a:effectLst/>
        </p:spPr>
      </p:pic>
      <p:sp>
        <p:nvSpPr>
          <p:cNvPr id="10" name="四角形吹き出し 9"/>
          <p:cNvSpPr/>
          <p:nvPr/>
        </p:nvSpPr>
        <p:spPr>
          <a:xfrm>
            <a:off x="285720" y="2143116"/>
            <a:ext cx="1785950" cy="714380"/>
          </a:xfrm>
          <a:prstGeom prst="wedgeRectCallout">
            <a:avLst>
              <a:gd name="adj1" fmla="val 51099"/>
              <a:gd name="adj2" fmla="val -799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機関投資家の</a:t>
            </a:r>
            <a:endParaRPr kumimoji="1" lang="ja-JP" altLang="en-US" dirty="0"/>
          </a:p>
        </p:txBody>
      </p:sp>
      <p:sp>
        <p:nvSpPr>
          <p:cNvPr id="11" name="円/楕円 10"/>
          <p:cNvSpPr/>
          <p:nvPr/>
        </p:nvSpPr>
        <p:spPr>
          <a:xfrm>
            <a:off x="2285984" y="4857760"/>
            <a:ext cx="1428760" cy="428628"/>
          </a:xfrm>
          <a:prstGeom prst="ellipse">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吹き出し 11"/>
          <p:cNvSpPr/>
          <p:nvPr/>
        </p:nvSpPr>
        <p:spPr>
          <a:xfrm>
            <a:off x="285720" y="5214950"/>
            <a:ext cx="1785950" cy="714380"/>
          </a:xfrm>
          <a:prstGeom prst="wedgeRectCallout">
            <a:avLst>
              <a:gd name="adj1" fmla="val 58531"/>
              <a:gd name="adj2" fmla="val -696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Cf.</a:t>
            </a:r>
            <a:r>
              <a:rPr kumimoji="1" lang="ja-JP" altLang="en-US" dirty="0" smtClean="0"/>
              <a:t>資料</a:t>
            </a:r>
            <a:r>
              <a:rPr kumimoji="1" lang="en-US" altLang="ja-JP" dirty="0" smtClean="0"/>
              <a:t>18</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857752" y="4071942"/>
            <a:ext cx="350046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雲 7"/>
          <p:cNvSpPr/>
          <p:nvPr/>
        </p:nvSpPr>
        <p:spPr>
          <a:xfrm>
            <a:off x="2714612" y="214290"/>
            <a:ext cx="4000528" cy="1000132"/>
          </a:xfrm>
          <a:prstGeom prst="cloud">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14348" y="4071942"/>
            <a:ext cx="385765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2928926" y="285728"/>
            <a:ext cx="3429024" cy="785818"/>
          </a:xfrm>
        </p:spPr>
        <p:txBody>
          <a:bodyPr>
            <a:normAutofit/>
          </a:bodyPr>
          <a:lstStyle/>
          <a:p>
            <a:r>
              <a:rPr kumimoji="1" lang="ja-JP" altLang="en-US" sz="2800" dirty="0" smtClean="0"/>
              <a:t>前提として・・・</a:t>
            </a:r>
            <a:endParaRPr kumimoji="1" lang="ja-JP" altLang="en-US" sz="2800" dirty="0"/>
          </a:p>
        </p:txBody>
      </p:sp>
      <p:sp>
        <p:nvSpPr>
          <p:cNvPr id="10" name="角丸四角形 9"/>
          <p:cNvSpPr/>
          <p:nvPr/>
        </p:nvSpPr>
        <p:spPr>
          <a:xfrm>
            <a:off x="1428728" y="1428736"/>
            <a:ext cx="6357982" cy="642942"/>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71604" y="1500174"/>
            <a:ext cx="6001964" cy="523220"/>
          </a:xfrm>
          <a:prstGeom prst="rect">
            <a:avLst/>
          </a:prstGeom>
        </p:spPr>
        <p:txBody>
          <a:bodyPr wrap="none">
            <a:spAutoFit/>
          </a:bodyPr>
          <a:lstStyle/>
          <a:p>
            <a:r>
              <a:rPr lang="ja-JP" altLang="en-US" sz="2800" dirty="0" smtClean="0"/>
              <a:t>企業価値を毀損する買収を防ぐために</a:t>
            </a:r>
            <a:endParaRPr lang="ja-JP" altLang="en-US" sz="2800" dirty="0"/>
          </a:p>
        </p:txBody>
      </p:sp>
      <p:sp>
        <p:nvSpPr>
          <p:cNvPr id="5" name="正方形/長方形 4"/>
          <p:cNvSpPr/>
          <p:nvPr/>
        </p:nvSpPr>
        <p:spPr>
          <a:xfrm>
            <a:off x="812980" y="4158128"/>
            <a:ext cx="3643338" cy="954107"/>
          </a:xfrm>
          <a:prstGeom prst="rect">
            <a:avLst/>
          </a:prstGeom>
          <a:solidFill>
            <a:schemeClr val="accent3">
              <a:lumMod val="40000"/>
              <a:lumOff val="60000"/>
            </a:schemeClr>
          </a:solidFill>
        </p:spPr>
        <p:txBody>
          <a:bodyPr wrap="square">
            <a:spAutoFit/>
          </a:bodyPr>
          <a:lstStyle/>
          <a:p>
            <a:pPr lvl="0"/>
            <a:r>
              <a:rPr lang="ja-JP" altLang="en-US" sz="2800" dirty="0" smtClean="0">
                <a:solidFill>
                  <a:prstClr val="black"/>
                </a:solidFill>
              </a:rPr>
              <a:t>株主の意思を尊重した</a:t>
            </a:r>
            <a:endParaRPr lang="en-US" altLang="ja-JP" sz="2800" dirty="0" smtClean="0">
              <a:solidFill>
                <a:prstClr val="black"/>
              </a:solidFill>
            </a:endParaRPr>
          </a:p>
          <a:p>
            <a:pPr lvl="0"/>
            <a:r>
              <a:rPr lang="ja-JP" altLang="en-US" sz="2800" dirty="0" smtClean="0">
                <a:solidFill>
                  <a:prstClr val="black"/>
                </a:solidFill>
              </a:rPr>
              <a:t>経営の実現</a:t>
            </a:r>
            <a:endParaRPr lang="ja-JP" altLang="en-US" sz="2800" dirty="0">
              <a:solidFill>
                <a:prstClr val="black"/>
              </a:solidFill>
            </a:endParaRPr>
          </a:p>
        </p:txBody>
      </p:sp>
      <p:sp>
        <p:nvSpPr>
          <p:cNvPr id="6" name="正方形/長方形 5"/>
          <p:cNvSpPr/>
          <p:nvPr/>
        </p:nvSpPr>
        <p:spPr>
          <a:xfrm>
            <a:off x="5072066" y="4214818"/>
            <a:ext cx="3156633" cy="954107"/>
          </a:xfrm>
          <a:prstGeom prst="rect">
            <a:avLst/>
          </a:prstGeom>
          <a:solidFill>
            <a:schemeClr val="accent3">
              <a:lumMod val="40000"/>
              <a:lumOff val="60000"/>
            </a:schemeClr>
          </a:solidFill>
        </p:spPr>
        <p:txBody>
          <a:bodyPr wrap="none">
            <a:spAutoFit/>
          </a:bodyPr>
          <a:lstStyle/>
          <a:p>
            <a:pPr lvl="0"/>
            <a:r>
              <a:rPr lang="ja-JP" altLang="en-US" sz="2800" dirty="0" smtClean="0">
                <a:solidFill>
                  <a:prstClr val="black"/>
                </a:solidFill>
              </a:rPr>
              <a:t>株主がより安心して</a:t>
            </a:r>
            <a:endParaRPr lang="en-US" altLang="ja-JP" sz="2800" dirty="0" smtClean="0">
              <a:solidFill>
                <a:prstClr val="black"/>
              </a:solidFill>
            </a:endParaRPr>
          </a:p>
          <a:p>
            <a:pPr lvl="0"/>
            <a:r>
              <a:rPr lang="ja-JP" altLang="en-US" sz="2800" dirty="0" smtClean="0">
                <a:solidFill>
                  <a:prstClr val="black"/>
                </a:solidFill>
              </a:rPr>
              <a:t>株式を保有できる</a:t>
            </a:r>
            <a:endParaRPr lang="en-US" altLang="ja-JP" sz="2800" dirty="0" smtClean="0">
              <a:solidFill>
                <a:prstClr val="black"/>
              </a:solidFill>
            </a:endParaRPr>
          </a:p>
        </p:txBody>
      </p:sp>
      <p:sp>
        <p:nvSpPr>
          <p:cNvPr id="14" name="下矢印 13"/>
          <p:cNvSpPr/>
          <p:nvPr/>
        </p:nvSpPr>
        <p:spPr>
          <a:xfrm>
            <a:off x="3714744" y="2143116"/>
            <a:ext cx="1500198" cy="500066"/>
          </a:xfrm>
          <a:prstGeom prst="downArrow">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上矢印 14"/>
          <p:cNvSpPr/>
          <p:nvPr/>
        </p:nvSpPr>
        <p:spPr>
          <a:xfrm>
            <a:off x="5857884"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785918"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2108183" y="5392751"/>
            <a:ext cx="357190" cy="15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6429389" y="5357825"/>
            <a:ext cx="285752" cy="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16200000" flipH="1">
            <a:off x="4357687" y="1285860"/>
            <a:ext cx="285754" cy="3"/>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1446" y="2643182"/>
            <a:ext cx="9092554" cy="923330"/>
          </a:xfrm>
          <a:prstGeom prst="rect">
            <a:avLst/>
          </a:prstGeom>
          <a:noFill/>
        </p:spPr>
        <p:txBody>
          <a:bodyPr wrap="none" lIns="91440" tIns="45720" rIns="91440" bIns="45720">
            <a:spAutoFit/>
          </a:bodyPr>
          <a:lstStyle/>
          <a:p>
            <a:pPr algn="ctr"/>
            <a:r>
              <a:rPr kumimoji="1" lang="ja-JP"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買収防衛策は導入すべき</a:t>
            </a:r>
            <a:r>
              <a:rPr lang="ja-JP"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a:t>
            </a:r>
          </a:p>
        </p:txBody>
      </p:sp>
      <p:sp>
        <p:nvSpPr>
          <p:cNvPr id="24" name="正方形/長方形 23"/>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３</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雲 8"/>
          <p:cNvSpPr/>
          <p:nvPr/>
        </p:nvSpPr>
        <p:spPr>
          <a:xfrm>
            <a:off x="357158" y="5500702"/>
            <a:ext cx="8429684" cy="1143008"/>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58016" y="5786454"/>
            <a:ext cx="785818" cy="42862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5786454"/>
            <a:ext cx="6409942" cy="523220"/>
          </a:xfrm>
          <a:prstGeom prst="rect">
            <a:avLst/>
          </a:prstGeom>
          <a:noFill/>
        </p:spPr>
        <p:txBody>
          <a:bodyPr wrap="square">
            <a:spAutoFit/>
          </a:bodyPr>
          <a:lstStyle/>
          <a:p>
            <a:pPr lvl="0"/>
            <a:r>
              <a:rPr lang="ja-JP" altLang="en-US" sz="2800" dirty="0" smtClean="0">
                <a:solidFill>
                  <a:prstClr val="black"/>
                </a:solidFill>
              </a:rPr>
              <a:t>事前警告型ライツプランの二つのメリット</a:t>
            </a:r>
            <a:endParaRPr lang="en-US" altLang="ja-JP" sz="2800" dirty="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8460"/>
            <a:ext cx="8229600" cy="1143000"/>
          </a:xfrm>
        </p:spPr>
        <p:txBody>
          <a:bodyPr>
            <a:normAutofit fontScale="90000"/>
          </a:bodyPr>
          <a:lstStyle/>
          <a:p>
            <a:r>
              <a:rPr lang="ja-JP" altLang="en-US" dirty="0" smtClean="0"/>
              <a:t>近年の日本における</a:t>
            </a:r>
            <a:r>
              <a:rPr lang="en-US" altLang="ja-JP" dirty="0" smtClean="0"/>
              <a:t>M&amp;A</a:t>
            </a:r>
            <a:r>
              <a:rPr lang="ja-JP" altLang="en-US" dirty="0" smtClean="0"/>
              <a:t>の増加傾向</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7" name="Picture 3" descr="D:\Desktop\無題のコピー.png"/>
          <p:cNvPicPr>
            <a:picLocks noChangeAspect="1" noChangeArrowheads="1"/>
          </p:cNvPicPr>
          <p:nvPr/>
        </p:nvPicPr>
        <p:blipFill>
          <a:blip r:embed="rId3"/>
          <a:srcRect/>
          <a:stretch>
            <a:fillRect/>
          </a:stretch>
        </p:blipFill>
        <p:spPr bwMode="auto">
          <a:xfrm>
            <a:off x="357158" y="1571612"/>
            <a:ext cx="8429684" cy="4346576"/>
          </a:xfrm>
          <a:prstGeom prst="rect">
            <a:avLst/>
          </a:prstGeom>
          <a:noFill/>
        </p:spPr>
      </p:pic>
      <p:sp>
        <p:nvSpPr>
          <p:cNvPr id="7" name="下矢印 6"/>
          <p:cNvSpPr/>
          <p:nvPr/>
        </p:nvSpPr>
        <p:spPr>
          <a:xfrm rot="15212171">
            <a:off x="4020541" y="63980"/>
            <a:ext cx="928694" cy="6248179"/>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8" name="スライド番号プレースホルダ 7"/>
          <p:cNvSpPr>
            <a:spLocks noGrp="1"/>
          </p:cNvSpPr>
          <p:nvPr>
            <p:ph type="sldNum" sz="quarter" idx="12"/>
          </p:nvPr>
        </p:nvSpPr>
        <p:spPr/>
        <p:txBody>
          <a:bodyPr/>
          <a:lstStyle/>
          <a:p>
            <a:fld id="{F6FC1B35-258A-4F9B-8FC8-EA7E8A686243}" type="slidenum">
              <a:rPr kumimoji="1" lang="ja-JP" altLang="en-US" smtClean="0"/>
              <a:pPr/>
              <a:t>4</a:t>
            </a:fld>
            <a:endParaRPr kumimoji="1" lang="ja-JP" altLang="en-US"/>
          </a:p>
        </p:txBody>
      </p:sp>
      <p:sp>
        <p:nvSpPr>
          <p:cNvPr id="9" name="正方形/長方形 8"/>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４</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929322" y="6215082"/>
            <a:ext cx="2839239" cy="369332"/>
          </a:xfrm>
          <a:prstGeom prst="rect">
            <a:avLst/>
          </a:prstGeom>
        </p:spPr>
        <p:txBody>
          <a:bodyPr wrap="none">
            <a:spAutoFit/>
          </a:bodyPr>
          <a:lstStyle/>
          <a:p>
            <a:r>
              <a:rPr lang="ja-JP" altLang="en-US" dirty="0" smtClean="0"/>
              <a:t>出典：</a:t>
            </a:r>
            <a:r>
              <a:rPr lang="en-US" altLang="ja-JP" dirty="0" smtClean="0"/>
              <a:t>『MARR</a:t>
            </a:r>
            <a:r>
              <a:rPr lang="ja-JP" altLang="en-US" dirty="0" smtClean="0"/>
              <a:t>データベース</a:t>
            </a:r>
            <a:r>
              <a:rPr lang="en-US" altLang="ja-JP" dirty="0" smtClean="0"/>
              <a:t>』</a:t>
            </a:r>
            <a:endParaRPr lang="ja-JP" altLang="en-US" dirty="0"/>
          </a:p>
        </p:txBody>
      </p:sp>
      <p:sp>
        <p:nvSpPr>
          <p:cNvPr id="11" name="正方形/長方形 10"/>
          <p:cNvSpPr/>
          <p:nvPr/>
        </p:nvSpPr>
        <p:spPr>
          <a:xfrm>
            <a:off x="3571868" y="2071678"/>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増加</a:t>
            </a:r>
            <a:endParaRPr lang="ja-JP" altLang="en-US" sz="5400" b="1" cap="none" spc="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テクモ社の事例</a:t>
            </a:r>
            <a:endParaRPr kumimoji="1" lang="ja-JP" altLang="en-US" dirty="0"/>
          </a:p>
        </p:txBody>
      </p:sp>
      <p:pic>
        <p:nvPicPr>
          <p:cNvPr id="2050" name="Picture 2"/>
          <p:cNvPicPr>
            <a:picLocks noGrp="1" noChangeAspect="1" noChangeArrowheads="1"/>
          </p:cNvPicPr>
          <p:nvPr>
            <p:ph idx="1"/>
          </p:nvPr>
        </p:nvPicPr>
        <p:blipFill>
          <a:blip r:embed="rId3"/>
          <a:srcRect/>
          <a:stretch>
            <a:fillRect/>
          </a:stretch>
        </p:blipFill>
        <p:spPr bwMode="auto">
          <a:xfrm>
            <a:off x="642911" y="1571612"/>
            <a:ext cx="4857784" cy="4572032"/>
          </a:xfrm>
          <a:prstGeom prst="rect">
            <a:avLst/>
          </a:prstGeom>
          <a:noFill/>
          <a:ln w="9525">
            <a:noFill/>
            <a:miter lim="800000"/>
            <a:headEnd/>
            <a:tailEnd/>
          </a:ln>
          <a:effectLst/>
        </p:spPr>
      </p:pic>
      <p:sp>
        <p:nvSpPr>
          <p:cNvPr id="11" name="右矢印 10"/>
          <p:cNvSpPr/>
          <p:nvPr/>
        </p:nvSpPr>
        <p:spPr>
          <a:xfrm rot="10800000">
            <a:off x="5572133" y="2936776"/>
            <a:ext cx="1428760" cy="71438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5806711" y="3109148"/>
            <a:ext cx="1107996" cy="369332"/>
          </a:xfrm>
          <a:prstGeom prst="rect">
            <a:avLst/>
          </a:prstGeom>
          <a:noFill/>
        </p:spPr>
        <p:txBody>
          <a:bodyPr wrap="none" rtlCol="0">
            <a:spAutoFit/>
          </a:bodyPr>
          <a:lstStyle/>
          <a:p>
            <a:r>
              <a:rPr kumimoji="1" lang="ja-JP" altLang="en-US" b="1" dirty="0" smtClean="0"/>
              <a:t>理論株価</a:t>
            </a:r>
            <a:endParaRPr kumimoji="1" lang="ja-JP" altLang="en-US" b="1" dirty="0"/>
          </a:p>
        </p:txBody>
      </p:sp>
      <p:sp>
        <p:nvSpPr>
          <p:cNvPr id="14" name="右矢印 13"/>
          <p:cNvSpPr/>
          <p:nvPr/>
        </p:nvSpPr>
        <p:spPr>
          <a:xfrm rot="10800000">
            <a:off x="5572133" y="3714752"/>
            <a:ext cx="1428760" cy="71438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857885" y="3887124"/>
            <a:ext cx="1114408" cy="369332"/>
          </a:xfrm>
          <a:prstGeom prst="rect">
            <a:avLst/>
          </a:prstGeom>
          <a:noFill/>
        </p:spPr>
        <p:txBody>
          <a:bodyPr wrap="none" rtlCol="0">
            <a:spAutoFit/>
          </a:bodyPr>
          <a:lstStyle/>
          <a:p>
            <a:r>
              <a:rPr kumimoji="1" lang="ja-JP" altLang="en-US" b="1" dirty="0" smtClean="0">
                <a:solidFill>
                  <a:schemeClr val="bg1"/>
                </a:solidFill>
              </a:rPr>
              <a:t>買収株価</a:t>
            </a:r>
            <a:endParaRPr kumimoji="1" lang="ja-JP" altLang="en-US" b="1" dirty="0">
              <a:solidFill>
                <a:schemeClr val="bg1"/>
              </a:solidFill>
            </a:endParaRPr>
          </a:p>
        </p:txBody>
      </p:sp>
      <p:sp>
        <p:nvSpPr>
          <p:cNvPr id="16" name="テキスト ボックス 15"/>
          <p:cNvSpPr txBox="1"/>
          <p:nvPr/>
        </p:nvSpPr>
        <p:spPr>
          <a:xfrm>
            <a:off x="7072330" y="3000372"/>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kumimoji="1"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1193</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テキスト ボックス 16"/>
          <p:cNvSpPr txBox="1"/>
          <p:nvPr/>
        </p:nvSpPr>
        <p:spPr>
          <a:xfrm>
            <a:off x="7072330" y="3772919"/>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920</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角丸四角形 17"/>
          <p:cNvSpPr/>
          <p:nvPr/>
        </p:nvSpPr>
        <p:spPr>
          <a:xfrm>
            <a:off x="5715008" y="4643446"/>
            <a:ext cx="3000396" cy="14287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latin typeface="+mj-ea"/>
                <a:ea typeface="+mj-ea"/>
              </a:rPr>
              <a:t>一方的に決められたこの価格は、果たして妥当といえるものなのか！？</a:t>
            </a:r>
            <a:endParaRPr kumimoji="1" lang="ja-JP" altLang="en-US" b="1" dirty="0">
              <a:latin typeface="+mj-ea"/>
              <a:ea typeface="+mj-ea"/>
            </a:endParaRPr>
          </a:p>
        </p:txBody>
      </p:sp>
      <p:sp>
        <p:nvSpPr>
          <p:cNvPr id="19" name="スライド番号プレースホルダ 18"/>
          <p:cNvSpPr>
            <a:spLocks noGrp="1"/>
          </p:cNvSpPr>
          <p:nvPr>
            <p:ph type="sldNum" sz="quarter" idx="12"/>
          </p:nvPr>
        </p:nvSpPr>
        <p:spPr/>
        <p:txBody>
          <a:bodyPr/>
          <a:lstStyle/>
          <a:p>
            <a:fld id="{F6FC1B35-258A-4F9B-8FC8-EA7E8A686243}" type="slidenum">
              <a:rPr kumimoji="1" lang="ja-JP" altLang="en-US" smtClean="0"/>
              <a:pPr/>
              <a:t>5</a:t>
            </a:fld>
            <a:endParaRPr kumimoji="1" lang="ja-JP" altLang="en-US"/>
          </a:p>
        </p:txBody>
      </p:sp>
      <p:sp>
        <p:nvSpPr>
          <p:cNvPr id="20" name="正方形/長方形 19"/>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５</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正方形/長方形 20"/>
          <p:cNvSpPr/>
          <p:nvPr/>
        </p:nvSpPr>
        <p:spPr>
          <a:xfrm>
            <a:off x="4929190" y="6215082"/>
            <a:ext cx="3176382" cy="369332"/>
          </a:xfrm>
          <a:prstGeom prst="rect">
            <a:avLst/>
          </a:prstGeom>
        </p:spPr>
        <p:txBody>
          <a:bodyPr wrap="none">
            <a:spAutoFit/>
          </a:bodyPr>
          <a:lstStyle/>
          <a:p>
            <a:r>
              <a:rPr lang="ja-JP" altLang="en-US" dirty="0" smtClean="0"/>
              <a:t>出典：</a:t>
            </a:r>
            <a:r>
              <a:rPr lang="en-US" altLang="ja-JP" dirty="0" smtClean="0"/>
              <a:t>http://quote.yahoo.co.jp/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857224" y="6000768"/>
            <a:ext cx="2357454" cy="64294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吹き出し 16"/>
          <p:cNvSpPr/>
          <p:nvPr/>
        </p:nvSpPr>
        <p:spPr>
          <a:xfrm>
            <a:off x="4857752" y="3357562"/>
            <a:ext cx="1714512" cy="1000132"/>
          </a:xfrm>
          <a:prstGeom prst="wedgeRoundRectCallout">
            <a:avLst>
              <a:gd name="adj1" fmla="val -22389"/>
              <a:gd name="adj2" fmla="val -82636"/>
              <a:gd name="adj3" fmla="val 16667"/>
            </a:avLst>
          </a:prstGeom>
          <a:solidFill>
            <a:schemeClr val="bg2">
              <a:lumMod val="90000"/>
            </a:schemeClr>
          </a:solidFill>
          <a:ln>
            <a:solidFill>
              <a:srgbClr val="009A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85786" y="2000240"/>
            <a:ext cx="3857652" cy="369332"/>
          </a:xfrm>
          <a:prstGeom prst="rect">
            <a:avLst/>
          </a:prstGeom>
          <a:solidFill>
            <a:schemeClr val="accent6">
              <a:lumMod val="20000"/>
              <a:lumOff val="80000"/>
            </a:schemeClr>
          </a:solidFill>
          <a:ln>
            <a:solidFill>
              <a:schemeClr val="accent6"/>
            </a:solidFill>
          </a:ln>
        </p:spPr>
        <p:txBody>
          <a:bodyPr wrap="square" rtlCol="0">
            <a:spAutoFit/>
          </a:bodyPr>
          <a:lstStyle/>
          <a:p>
            <a:r>
              <a:rPr kumimoji="1" lang="ja-JP" altLang="en-US" b="1" dirty="0" smtClean="0"/>
              <a:t>大規模買収者に資料の提示を求める</a:t>
            </a:r>
            <a:endParaRPr kumimoji="1" lang="ja-JP" altLang="en-US" b="1" dirty="0"/>
          </a:p>
        </p:txBody>
      </p:sp>
      <p:sp>
        <p:nvSpPr>
          <p:cNvPr id="6" name="テキスト ボックス 5"/>
          <p:cNvSpPr txBox="1"/>
          <p:nvPr/>
        </p:nvSpPr>
        <p:spPr>
          <a:xfrm>
            <a:off x="785786" y="2500306"/>
            <a:ext cx="3857652" cy="1077218"/>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lang="ja-JP" altLang="en-US" sz="2800" b="1" dirty="0" smtClean="0"/>
              <a:t>取締役会</a:t>
            </a:r>
            <a:endParaRPr lang="en-US" altLang="ja-JP" sz="2800" dirty="0" smtClean="0"/>
          </a:p>
          <a:p>
            <a:pPr algn="ctr"/>
            <a:r>
              <a:rPr lang="ja-JP" altLang="en-US" dirty="0" smtClean="0"/>
              <a:t>買収防衛策</a:t>
            </a:r>
            <a:r>
              <a:rPr kumimoji="1" lang="ja-JP" altLang="en-US" dirty="0" smtClean="0"/>
              <a:t>発動の必要性を</a:t>
            </a:r>
            <a:r>
              <a:rPr lang="ja-JP" altLang="en-US" dirty="0" smtClean="0"/>
              <a:t>検討</a:t>
            </a:r>
            <a:endParaRPr lang="en-US" altLang="ja-JP" dirty="0" smtClean="0"/>
          </a:p>
          <a:p>
            <a:pPr algn="ctr"/>
            <a:r>
              <a:rPr lang="ja-JP" altLang="en-US" dirty="0" smtClean="0"/>
              <a:t>（検討期間：</a:t>
            </a:r>
            <a:r>
              <a:rPr lang="en-US" altLang="ja-JP" dirty="0" smtClean="0"/>
              <a:t>30</a:t>
            </a:r>
            <a:r>
              <a:rPr lang="ja-JP" altLang="en-US" dirty="0" smtClean="0"/>
              <a:t>営業日以内）</a:t>
            </a:r>
            <a:endParaRPr kumimoji="1" lang="ja-JP" altLang="en-US" dirty="0"/>
          </a:p>
        </p:txBody>
      </p:sp>
      <p:sp>
        <p:nvSpPr>
          <p:cNvPr id="9" name="テキスト ボックス 8"/>
          <p:cNvSpPr txBox="1"/>
          <p:nvPr/>
        </p:nvSpPr>
        <p:spPr>
          <a:xfrm>
            <a:off x="5357818" y="2857496"/>
            <a:ext cx="1338828" cy="369332"/>
          </a:xfrm>
          <a:prstGeom prst="rect">
            <a:avLst/>
          </a:prstGeom>
          <a:solidFill>
            <a:schemeClr val="bg1"/>
          </a:solidFill>
          <a:ln w="25400">
            <a:solidFill>
              <a:srgbClr val="009A46"/>
            </a:solidFill>
          </a:ln>
        </p:spPr>
        <p:txBody>
          <a:bodyPr wrap="none" rtlCol="0">
            <a:spAutoFit/>
          </a:bodyPr>
          <a:lstStyle/>
          <a:p>
            <a:r>
              <a:rPr kumimoji="1" lang="ja-JP" altLang="en-US" b="1" dirty="0" smtClean="0"/>
              <a:t>外部専門家</a:t>
            </a:r>
            <a:endParaRPr kumimoji="1" lang="ja-JP" altLang="en-US" b="1" dirty="0"/>
          </a:p>
        </p:txBody>
      </p:sp>
      <p:sp>
        <p:nvSpPr>
          <p:cNvPr id="10" name="テキスト ボックス 9"/>
          <p:cNvSpPr txBox="1"/>
          <p:nvPr/>
        </p:nvSpPr>
        <p:spPr>
          <a:xfrm>
            <a:off x="7714869" y="1917684"/>
            <a:ext cx="553998" cy="3929090"/>
          </a:xfrm>
          <a:prstGeom prst="rect">
            <a:avLst/>
          </a:prstGeom>
          <a:noFill/>
        </p:spPr>
        <p:txBody>
          <a:bodyPr vert="eaVert" wrap="square" rtlCol="0">
            <a:spAutoFit/>
          </a:bodyPr>
          <a:lstStyle/>
          <a:p>
            <a:r>
              <a:rPr kumimoji="1" lang="ja-JP" altLang="en-US" sz="2400" b="1" dirty="0" smtClean="0"/>
              <a:t>買付ルールを遵守しない場合</a:t>
            </a:r>
            <a:endParaRPr kumimoji="1" lang="en-US" altLang="ja-JP" sz="2400" b="1" dirty="0" smtClean="0"/>
          </a:p>
        </p:txBody>
      </p:sp>
      <p:sp>
        <p:nvSpPr>
          <p:cNvPr id="11" name="テキスト ボックス 10"/>
          <p:cNvSpPr txBox="1"/>
          <p:nvPr/>
        </p:nvSpPr>
        <p:spPr>
          <a:xfrm>
            <a:off x="2214546" y="4500570"/>
            <a:ext cx="4143404" cy="984885"/>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kumimoji="1" lang="ja-JP" altLang="en-US" sz="4000" dirty="0" smtClean="0"/>
              <a:t>株主総会</a:t>
            </a:r>
            <a:endParaRPr kumimoji="1" lang="en-US" altLang="ja-JP" dirty="0" smtClean="0"/>
          </a:p>
          <a:p>
            <a:pPr algn="ctr"/>
            <a:r>
              <a:rPr lang="ja-JP" altLang="en-US" dirty="0" smtClean="0"/>
              <a:t>（検討期間終了後</a:t>
            </a:r>
            <a:r>
              <a:rPr lang="en-US" altLang="ja-JP" dirty="0" smtClean="0"/>
              <a:t>60</a:t>
            </a:r>
            <a:r>
              <a:rPr lang="ja-JP" altLang="en-US" dirty="0" smtClean="0"/>
              <a:t>営業日以内に開催）</a:t>
            </a:r>
            <a:endParaRPr kumimoji="1" lang="en-US" altLang="ja-JP" dirty="0" smtClean="0"/>
          </a:p>
        </p:txBody>
      </p:sp>
      <p:sp>
        <p:nvSpPr>
          <p:cNvPr id="13" name="テキスト ボックス 12"/>
          <p:cNvSpPr txBox="1"/>
          <p:nvPr/>
        </p:nvSpPr>
        <p:spPr>
          <a:xfrm>
            <a:off x="4643438" y="5429264"/>
            <a:ext cx="1107996" cy="646331"/>
          </a:xfrm>
          <a:prstGeom prst="rect">
            <a:avLst/>
          </a:prstGeom>
          <a:noFill/>
        </p:spPr>
        <p:txBody>
          <a:bodyPr wrap="none" rtlCol="0">
            <a:spAutoFit/>
          </a:bodyPr>
          <a:lstStyle/>
          <a:p>
            <a:r>
              <a:rPr kumimoji="1" lang="ja-JP" altLang="en-US" sz="3600" dirty="0" smtClean="0">
                <a:solidFill>
                  <a:srgbClr val="C00000"/>
                </a:solidFill>
              </a:rPr>
              <a:t>可決</a:t>
            </a:r>
            <a:endParaRPr kumimoji="1" lang="ja-JP" altLang="en-US" sz="3600" dirty="0">
              <a:solidFill>
                <a:srgbClr val="C00000"/>
              </a:solidFill>
            </a:endParaRPr>
          </a:p>
        </p:txBody>
      </p:sp>
      <p:sp>
        <p:nvSpPr>
          <p:cNvPr id="14" name="テキスト ボックス 13"/>
          <p:cNvSpPr txBox="1"/>
          <p:nvPr/>
        </p:nvSpPr>
        <p:spPr>
          <a:xfrm>
            <a:off x="1071538" y="6143644"/>
            <a:ext cx="2000264" cy="369332"/>
          </a:xfrm>
          <a:prstGeom prst="rect">
            <a:avLst/>
          </a:prstGeom>
          <a:solidFill>
            <a:schemeClr val="bg1"/>
          </a:solidFill>
          <a:ln w="25400">
            <a:noFill/>
            <a:prstDash val="dash"/>
          </a:ln>
        </p:spPr>
        <p:txBody>
          <a:bodyPr wrap="square" rtlCol="0">
            <a:spAutoFit/>
          </a:bodyPr>
          <a:lstStyle/>
          <a:p>
            <a:r>
              <a:rPr lang="ja-JP" altLang="en-US" b="1" dirty="0" smtClean="0"/>
              <a:t>対抗措置</a:t>
            </a:r>
            <a:r>
              <a:rPr kumimoji="1" lang="ja-JP" altLang="en-US" b="1" dirty="0" smtClean="0"/>
              <a:t>不発動</a:t>
            </a:r>
            <a:endParaRPr kumimoji="1" lang="en-US" altLang="ja-JP" b="1" dirty="0" smtClean="0"/>
          </a:p>
        </p:txBody>
      </p:sp>
      <p:sp>
        <p:nvSpPr>
          <p:cNvPr id="15" name="テキスト ボックス 14"/>
          <p:cNvSpPr txBox="1"/>
          <p:nvPr/>
        </p:nvSpPr>
        <p:spPr>
          <a:xfrm>
            <a:off x="1928794" y="5429264"/>
            <a:ext cx="1107996" cy="646331"/>
          </a:xfrm>
          <a:prstGeom prst="rect">
            <a:avLst/>
          </a:prstGeom>
          <a:noFill/>
        </p:spPr>
        <p:txBody>
          <a:bodyPr wrap="none" rtlCol="0">
            <a:spAutoFit/>
          </a:bodyPr>
          <a:lstStyle/>
          <a:p>
            <a:r>
              <a:rPr lang="ja-JP" altLang="en-US" sz="3600" dirty="0">
                <a:solidFill>
                  <a:schemeClr val="accent3">
                    <a:lumMod val="50000"/>
                  </a:schemeClr>
                </a:solidFill>
              </a:rPr>
              <a:t>否決</a:t>
            </a:r>
            <a:endParaRPr kumimoji="1" lang="ja-JP" altLang="en-US" sz="3600" dirty="0">
              <a:solidFill>
                <a:schemeClr val="accent3">
                  <a:lumMod val="50000"/>
                </a:schemeClr>
              </a:solidFill>
            </a:endParaRPr>
          </a:p>
        </p:txBody>
      </p:sp>
      <p:sp>
        <p:nvSpPr>
          <p:cNvPr id="16" name="テキスト ボックス 15"/>
          <p:cNvSpPr txBox="1"/>
          <p:nvPr/>
        </p:nvSpPr>
        <p:spPr>
          <a:xfrm>
            <a:off x="4929190" y="3429000"/>
            <a:ext cx="1620957" cy="830997"/>
          </a:xfrm>
          <a:prstGeom prst="rect">
            <a:avLst/>
          </a:prstGeom>
          <a:noFill/>
          <a:ln>
            <a:noFill/>
          </a:ln>
        </p:spPr>
        <p:txBody>
          <a:bodyPr wrap="none" rtlCol="0">
            <a:spAutoFit/>
          </a:bodyPr>
          <a:lstStyle/>
          <a:p>
            <a:r>
              <a:rPr kumimoji="1" lang="ja-JP" altLang="en-US" sz="1600" dirty="0" smtClean="0"/>
              <a:t>対抗措置発動の</a:t>
            </a:r>
            <a:endParaRPr kumimoji="1" lang="en-US" altLang="ja-JP" sz="1600" dirty="0" smtClean="0"/>
          </a:p>
          <a:p>
            <a:r>
              <a:rPr kumimoji="1" lang="ja-JP" altLang="en-US" sz="1600" dirty="0" smtClean="0"/>
              <a:t>必要性の有無</a:t>
            </a:r>
            <a:endParaRPr kumimoji="1" lang="en-US" altLang="ja-JP" sz="1600" dirty="0" smtClean="0"/>
          </a:p>
          <a:p>
            <a:r>
              <a:rPr kumimoji="1" lang="ja-JP" altLang="en-US" sz="1600" dirty="0" smtClean="0"/>
              <a:t>につき助言</a:t>
            </a:r>
            <a:endParaRPr kumimoji="1" lang="ja-JP" altLang="en-US" sz="1600" dirty="0"/>
          </a:p>
        </p:txBody>
      </p:sp>
      <p:sp>
        <p:nvSpPr>
          <p:cNvPr id="18" name="タイトル 1"/>
          <p:cNvSpPr txBox="1">
            <a:spLocks/>
          </p:cNvSpPr>
          <p:nvPr/>
        </p:nvSpPr>
        <p:spPr>
          <a:xfrm>
            <a:off x="457200" y="5714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20" name="直線矢印コネクタ 19"/>
          <p:cNvCxnSpPr/>
          <p:nvPr/>
        </p:nvCxnSpPr>
        <p:spPr>
          <a:xfrm rot="10800000">
            <a:off x="4775836" y="3000372"/>
            <a:ext cx="510544" cy="1588"/>
          </a:xfrm>
          <a:prstGeom prst="straightConnector1">
            <a:avLst/>
          </a:prstGeom>
          <a:ln w="50800">
            <a:solidFill>
              <a:srgbClr val="009A4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a:off x="821505" y="4464851"/>
            <a:ext cx="1714512" cy="64294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3000364" y="5500702"/>
            <a:ext cx="857256"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857620" y="5500702"/>
            <a:ext cx="714380" cy="57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a:off x="5607057" y="3892553"/>
            <a:ext cx="407196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4215604" y="181416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2000232" y="3929066"/>
            <a:ext cx="642942"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8" name="爆発 2 37"/>
          <p:cNvSpPr/>
          <p:nvPr/>
        </p:nvSpPr>
        <p:spPr>
          <a:xfrm>
            <a:off x="1142976" y="957698"/>
            <a:ext cx="6929486"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大規模買収者の出現</a:t>
            </a:r>
            <a:endParaRPr kumimoji="1" lang="ja-JP" altLang="en-US" sz="2400" b="1" dirty="0"/>
          </a:p>
        </p:txBody>
      </p:sp>
      <p:sp>
        <p:nvSpPr>
          <p:cNvPr id="41" name="タイトル 40"/>
          <p:cNvSpPr>
            <a:spLocks noGrp="1"/>
          </p:cNvSpPr>
          <p:nvPr>
            <p:ph type="title"/>
          </p:nvPr>
        </p:nvSpPr>
        <p:spPr>
          <a:xfrm>
            <a:off x="486228" y="506862"/>
            <a:ext cx="8258204" cy="725470"/>
          </a:xfrm>
        </p:spPr>
        <p:txBody>
          <a:bodyPr>
            <a:normAutofit/>
          </a:bodyPr>
          <a:lstStyle/>
          <a:p>
            <a:r>
              <a:rPr lang="ja-JP" altLang="en-US" sz="3600" dirty="0" smtClean="0"/>
              <a:t>株主意志確認・事前警告型ライツプラン</a:t>
            </a:r>
            <a:endParaRPr kumimoji="1" lang="ja-JP" altLang="en-US" sz="3600" dirty="0"/>
          </a:p>
        </p:txBody>
      </p:sp>
      <p:sp>
        <p:nvSpPr>
          <p:cNvPr id="43" name="スライド番号プレースホルダ 42"/>
          <p:cNvSpPr>
            <a:spLocks noGrp="1"/>
          </p:cNvSpPr>
          <p:nvPr>
            <p:ph type="sldNum" sz="quarter" idx="12"/>
          </p:nvPr>
        </p:nvSpPr>
        <p:spPr/>
        <p:txBody>
          <a:bodyPr/>
          <a:lstStyle/>
          <a:p>
            <a:fld id="{F6FC1B35-258A-4F9B-8FC8-EA7E8A686243}" type="slidenum">
              <a:rPr kumimoji="1" lang="ja-JP" altLang="en-US" smtClean="0"/>
              <a:pPr/>
              <a:t>6</a:t>
            </a:fld>
            <a:endParaRPr kumimoji="1" lang="ja-JP" altLang="en-US"/>
          </a:p>
        </p:txBody>
      </p:sp>
      <p:sp>
        <p:nvSpPr>
          <p:cNvPr id="44" name="正方形/長方形 43"/>
          <p:cNvSpPr/>
          <p:nvPr/>
        </p:nvSpPr>
        <p:spPr>
          <a:xfrm>
            <a:off x="1" y="0"/>
            <a:ext cx="2000232" cy="707886"/>
          </a:xfrm>
          <a:prstGeom prst="rect">
            <a:avLst/>
          </a:prstGeom>
          <a:noFill/>
        </p:spPr>
        <p:txBody>
          <a:bodyPr wrap="squar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６</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星 32 32"/>
          <p:cNvSpPr/>
          <p:nvPr/>
        </p:nvSpPr>
        <p:spPr>
          <a:xfrm>
            <a:off x="3357554" y="6016414"/>
            <a:ext cx="5572164" cy="700110"/>
          </a:xfrm>
          <a:prstGeom prst="star32">
            <a:avLst>
              <a:gd name="adj" fmla="val 42262"/>
            </a:avLst>
          </a:prstGeom>
          <a:solidFill>
            <a:srgbClr val="FFE5E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b="1" dirty="0" smtClean="0">
                <a:solidFill>
                  <a:prstClr val="black"/>
                </a:solidFill>
              </a:rPr>
              <a:t>買収防衛策発動</a:t>
            </a:r>
            <a:endParaRPr lang="en-US" altLang="ja-JP" sz="3200" b="1" dirty="0" smtClean="0">
              <a:solidFill>
                <a:prstClr val="black"/>
              </a:solidFill>
            </a:endParaRPr>
          </a:p>
        </p:txBody>
      </p:sp>
      <p:sp>
        <p:nvSpPr>
          <p:cNvPr id="40" name="正方形/長方形 39"/>
          <p:cNvSpPr/>
          <p:nvPr/>
        </p:nvSpPr>
        <p:spPr>
          <a:xfrm>
            <a:off x="785786" y="3571876"/>
            <a:ext cx="3857652" cy="369332"/>
          </a:xfrm>
          <a:prstGeom prst="rect">
            <a:avLst/>
          </a:prstGeom>
          <a:solidFill>
            <a:schemeClr val="accent4">
              <a:lumMod val="20000"/>
              <a:lumOff val="80000"/>
            </a:schemeClr>
          </a:solidFill>
          <a:ln>
            <a:solidFill>
              <a:schemeClr val="accent4"/>
            </a:solidFill>
          </a:ln>
        </p:spPr>
        <p:txBody>
          <a:bodyPr wrap="square">
            <a:spAutoFit/>
          </a:bodyPr>
          <a:lstStyle/>
          <a:p>
            <a:pPr algn="ctr"/>
            <a:r>
              <a:rPr lang="ja-JP" altLang="en-US" b="1" dirty="0" smtClean="0"/>
              <a:t>株主の利益に反する可能性</a:t>
            </a:r>
            <a:endParaRPr lang="ja-JP" altLang="en-US" b="1" dirty="0"/>
          </a:p>
        </p:txBody>
      </p:sp>
      <p:sp>
        <p:nvSpPr>
          <p:cNvPr id="47" name="右中かっこ 46"/>
          <p:cNvSpPr/>
          <p:nvPr/>
        </p:nvSpPr>
        <p:spPr>
          <a:xfrm>
            <a:off x="6715140" y="1857364"/>
            <a:ext cx="785818" cy="3929090"/>
          </a:xfrm>
          <a:prstGeom prst="rightBrace">
            <a:avLst>
              <a:gd name="adj1" fmla="val 43426"/>
              <a:gd name="adj2" fmla="val 50000"/>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928662" y="3929066"/>
            <a:ext cx="955711" cy="646331"/>
          </a:xfrm>
          <a:prstGeom prst="rect">
            <a:avLst/>
          </a:prstGeom>
          <a:noFill/>
        </p:spPr>
        <p:txBody>
          <a:bodyPr wrap="none" rtlCol="0">
            <a:spAutoFit/>
          </a:bodyPr>
          <a:lstStyle/>
          <a:p>
            <a:r>
              <a:rPr lang="ja-JP" altLang="en-US" sz="3600" dirty="0" smtClean="0">
                <a:solidFill>
                  <a:schemeClr val="accent3">
                    <a:lumMod val="50000"/>
                  </a:schemeClr>
                </a:solidFill>
              </a:rPr>
              <a:t>なし</a:t>
            </a:r>
            <a:endParaRPr kumimoji="1" lang="ja-JP" altLang="en-US" sz="3600" dirty="0">
              <a:solidFill>
                <a:schemeClr val="accent3">
                  <a:lumMod val="50000"/>
                </a:schemeClr>
              </a:solidFill>
            </a:endParaRPr>
          </a:p>
        </p:txBody>
      </p:sp>
      <p:sp>
        <p:nvSpPr>
          <p:cNvPr id="57" name="テキスト ボックス 56"/>
          <p:cNvSpPr txBox="1"/>
          <p:nvPr/>
        </p:nvSpPr>
        <p:spPr>
          <a:xfrm>
            <a:off x="2928926" y="3929066"/>
            <a:ext cx="963725" cy="646331"/>
          </a:xfrm>
          <a:prstGeom prst="rect">
            <a:avLst/>
          </a:prstGeom>
          <a:noFill/>
        </p:spPr>
        <p:txBody>
          <a:bodyPr wrap="none" rtlCol="0">
            <a:spAutoFit/>
          </a:bodyPr>
          <a:lstStyle/>
          <a:p>
            <a:r>
              <a:rPr lang="ja-JP" altLang="en-US" sz="3600" dirty="0" smtClean="0">
                <a:solidFill>
                  <a:srgbClr val="C00000"/>
                </a:solidFill>
              </a:rPr>
              <a:t>あり</a:t>
            </a:r>
            <a:endParaRPr lang="en-US" altLang="ja-JP" sz="3600" dirty="0" smtClean="0">
              <a:solidFill>
                <a:srgbClr val="C00000"/>
              </a:solidFill>
            </a:endParaRPr>
          </a:p>
        </p:txBody>
      </p:sp>
      <p:cxnSp>
        <p:nvCxnSpPr>
          <p:cNvPr id="64" name="直線矢印コネクタ 63"/>
          <p:cNvCxnSpPr/>
          <p:nvPr/>
        </p:nvCxnSpPr>
        <p:spPr>
          <a:xfrm rot="5400000">
            <a:off x="4215604" y="257095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14282" y="1857364"/>
            <a:ext cx="596638" cy="584775"/>
          </a:xfrm>
          <a:prstGeom prst="rect">
            <a:avLst/>
          </a:prstGeom>
        </p:spPr>
        <p:txBody>
          <a:bodyPr wrap="none">
            <a:spAutoFit/>
          </a:bodyPr>
          <a:lstStyle/>
          <a:p>
            <a:r>
              <a:rPr lang="ja-JP" altLang="en-US" sz="3200" b="1" dirty="0" smtClean="0">
                <a:solidFill>
                  <a:prstClr val="black"/>
                </a:solidFill>
                <a:cs typeface="+mj-cs"/>
              </a:rPr>
              <a:t>①</a:t>
            </a:r>
            <a:endParaRPr lang="ja-JP" altLang="en-US" sz="3200" b="1" dirty="0"/>
          </a:p>
        </p:txBody>
      </p:sp>
      <p:sp>
        <p:nvSpPr>
          <p:cNvPr id="66" name="正方形/長方形 65"/>
          <p:cNvSpPr/>
          <p:nvPr/>
        </p:nvSpPr>
        <p:spPr>
          <a:xfrm>
            <a:off x="214282" y="2714620"/>
            <a:ext cx="596638" cy="584775"/>
          </a:xfrm>
          <a:prstGeom prst="rect">
            <a:avLst/>
          </a:prstGeom>
        </p:spPr>
        <p:txBody>
          <a:bodyPr wrap="none">
            <a:spAutoFit/>
          </a:bodyPr>
          <a:lstStyle/>
          <a:p>
            <a:r>
              <a:rPr lang="ja-JP" altLang="en-US" sz="3200" b="1" dirty="0" smtClean="0">
                <a:solidFill>
                  <a:prstClr val="black"/>
                </a:solidFill>
                <a:cs typeface="+mj-cs"/>
              </a:rPr>
              <a:t>②</a:t>
            </a:r>
            <a:endParaRPr lang="ja-JP" altLang="en-US" sz="3200" b="1" dirty="0"/>
          </a:p>
        </p:txBody>
      </p:sp>
      <p:sp>
        <p:nvSpPr>
          <p:cNvPr id="67" name="正方形/長方形 66"/>
          <p:cNvSpPr/>
          <p:nvPr/>
        </p:nvSpPr>
        <p:spPr>
          <a:xfrm>
            <a:off x="1714480" y="4572008"/>
            <a:ext cx="596638" cy="584775"/>
          </a:xfrm>
          <a:prstGeom prst="rect">
            <a:avLst/>
          </a:prstGeom>
        </p:spPr>
        <p:txBody>
          <a:bodyPr wrap="none">
            <a:spAutoFit/>
          </a:bodyPr>
          <a:lstStyle/>
          <a:p>
            <a:r>
              <a:rPr lang="ja-JP" altLang="en-US" sz="3200" b="1" dirty="0" smtClean="0">
                <a:solidFill>
                  <a:prstClr val="black"/>
                </a:solidFill>
                <a:cs typeface="+mj-cs"/>
              </a:rPr>
              <a:t>③</a:t>
            </a:r>
            <a:endParaRPr lang="ja-JP" alt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297498" y="1243450"/>
            <a:ext cx="3643306" cy="51435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正方形/長方形 8"/>
          <p:cNvSpPr/>
          <p:nvPr/>
        </p:nvSpPr>
        <p:spPr>
          <a:xfrm>
            <a:off x="311352" y="1228936"/>
            <a:ext cx="3429024" cy="5143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332694"/>
            <a:ext cx="8229600" cy="1143000"/>
          </a:xfrm>
        </p:spPr>
        <p:txBody>
          <a:bodyPr>
            <a:normAutofit/>
          </a:bodyPr>
          <a:lstStyle/>
          <a:p>
            <a:r>
              <a:rPr kumimoji="1" lang="ja-JP" altLang="en-US" dirty="0" smtClean="0"/>
              <a:t>株主意志を尊重した経営の実現</a:t>
            </a:r>
            <a:endParaRPr kumimoji="1" lang="ja-JP" altLang="en-US" dirty="0"/>
          </a:p>
        </p:txBody>
      </p:sp>
      <p:sp>
        <p:nvSpPr>
          <p:cNvPr id="5" name="角丸四角形 4"/>
          <p:cNvSpPr/>
          <p:nvPr/>
        </p:nvSpPr>
        <p:spPr>
          <a:xfrm>
            <a:off x="415214" y="1385194"/>
            <a:ext cx="3200422"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t>これまでの手段</a:t>
            </a:r>
            <a:endParaRPr kumimoji="1" lang="ja-JP" altLang="en-US" sz="2000" b="1" dirty="0"/>
          </a:p>
        </p:txBody>
      </p:sp>
      <p:sp>
        <p:nvSpPr>
          <p:cNvPr id="6" name="角丸四角形 5"/>
          <p:cNvSpPr/>
          <p:nvPr/>
        </p:nvSpPr>
        <p:spPr>
          <a:xfrm>
            <a:off x="5430388" y="1400400"/>
            <a:ext cx="3400419"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000" b="1" dirty="0" smtClean="0"/>
              <a:t>私たちの主張する手段</a:t>
            </a:r>
            <a:endParaRPr kumimoji="1" lang="ja-JP" altLang="en-US" sz="2000" b="1" dirty="0"/>
          </a:p>
        </p:txBody>
      </p:sp>
      <p:sp>
        <p:nvSpPr>
          <p:cNvPr id="11" name="テキスト ボックス 10"/>
          <p:cNvSpPr txBox="1"/>
          <p:nvPr/>
        </p:nvSpPr>
        <p:spPr>
          <a:xfrm>
            <a:off x="714348" y="2143116"/>
            <a:ext cx="2286015" cy="830997"/>
          </a:xfrm>
          <a:prstGeom prst="rect">
            <a:avLst/>
          </a:prstGeom>
          <a:noFill/>
        </p:spPr>
        <p:txBody>
          <a:bodyPr wrap="square" rtlCol="0">
            <a:spAutoFit/>
          </a:bodyPr>
          <a:lstStyle/>
          <a:p>
            <a:pPr>
              <a:buFont typeface="Arial" pitchFamily="34" charset="0"/>
              <a:buChar char="•"/>
            </a:pPr>
            <a:r>
              <a:rPr lang="ja-JP" altLang="en-US" sz="2400" b="1" dirty="0" smtClean="0"/>
              <a:t>株式持ち合い</a:t>
            </a:r>
            <a:endParaRPr lang="en-US" altLang="ja-JP" sz="2400" b="1" dirty="0" smtClean="0"/>
          </a:p>
          <a:p>
            <a:pPr>
              <a:buFont typeface="Arial" pitchFamily="34" charset="0"/>
              <a:buChar char="•"/>
            </a:pPr>
            <a:r>
              <a:rPr kumimoji="1" lang="ja-JP" altLang="en-US" sz="2400" b="1" dirty="0" smtClean="0"/>
              <a:t>安定株主工作</a:t>
            </a:r>
            <a:endParaRPr kumimoji="1" lang="ja-JP" altLang="en-US" sz="2400" b="1" dirty="0"/>
          </a:p>
        </p:txBody>
      </p:sp>
      <p:sp>
        <p:nvSpPr>
          <p:cNvPr id="12" name="正方形/長方形 11"/>
          <p:cNvSpPr/>
          <p:nvPr/>
        </p:nvSpPr>
        <p:spPr>
          <a:xfrm>
            <a:off x="471005" y="3099706"/>
            <a:ext cx="3117641"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株主が直接</a:t>
            </a:r>
            <a:endParaRPr lang="en-US" altLang="ja-JP"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関与できない！</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正方形/長方形 12"/>
          <p:cNvSpPr/>
          <p:nvPr/>
        </p:nvSpPr>
        <p:spPr>
          <a:xfrm>
            <a:off x="746869" y="4714884"/>
            <a:ext cx="2552629"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放漫経営の助長</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テキスト ボックス 13"/>
          <p:cNvSpPr txBox="1"/>
          <p:nvPr/>
        </p:nvSpPr>
        <p:spPr>
          <a:xfrm>
            <a:off x="825932" y="5148625"/>
            <a:ext cx="2590818" cy="923330"/>
          </a:xfrm>
          <a:prstGeom prst="rect">
            <a:avLst/>
          </a:prstGeom>
          <a:noFill/>
        </p:spPr>
        <p:txBody>
          <a:bodyPr wrap="square" rtlCol="0">
            <a:spAutoFit/>
          </a:bodyPr>
          <a:lstStyle/>
          <a:p>
            <a:pPr>
              <a:buFont typeface="Arial" pitchFamily="34" charset="0"/>
              <a:buChar char="•"/>
            </a:pPr>
            <a:r>
              <a:rPr lang="ja-JP" altLang="en-US" b="1" dirty="0" smtClean="0"/>
              <a:t>経営者の保身</a:t>
            </a:r>
            <a:endParaRPr lang="en-US" altLang="ja-JP" b="1" dirty="0" smtClean="0"/>
          </a:p>
          <a:p>
            <a:pPr>
              <a:buFont typeface="Arial" pitchFamily="34" charset="0"/>
              <a:buChar char="•"/>
            </a:pPr>
            <a:r>
              <a:rPr kumimoji="1" lang="ja-JP" altLang="en-US" b="1" dirty="0" smtClean="0"/>
              <a:t>経営効率改善の遅れ</a:t>
            </a:r>
            <a:endParaRPr kumimoji="1" lang="en-US" altLang="ja-JP" b="1" dirty="0" smtClean="0"/>
          </a:p>
          <a:p>
            <a:pPr>
              <a:buFont typeface="Arial" pitchFamily="34" charset="0"/>
              <a:buChar char="•"/>
            </a:pPr>
            <a:r>
              <a:rPr lang="ja-JP" altLang="en-US" b="1" dirty="0" smtClean="0"/>
              <a:t>投資マインドの低下</a:t>
            </a:r>
            <a:endParaRPr kumimoji="1" lang="ja-JP" altLang="en-US" b="1" dirty="0"/>
          </a:p>
        </p:txBody>
      </p:sp>
      <p:sp>
        <p:nvSpPr>
          <p:cNvPr id="15" name="テキスト ボックス 14"/>
          <p:cNvSpPr txBox="1"/>
          <p:nvPr/>
        </p:nvSpPr>
        <p:spPr>
          <a:xfrm>
            <a:off x="5440374" y="2199789"/>
            <a:ext cx="3238494" cy="1200329"/>
          </a:xfrm>
          <a:prstGeom prst="rect">
            <a:avLst/>
          </a:prstGeom>
          <a:noFill/>
        </p:spPr>
        <p:txBody>
          <a:bodyPr wrap="square" rtlCol="0">
            <a:spAutoFit/>
          </a:bodyPr>
          <a:lstStyle/>
          <a:p>
            <a:pPr algn="ctr"/>
            <a:r>
              <a:rPr kumimoji="1" lang="ja-JP" altLang="en-US" sz="2400" b="1" dirty="0" smtClean="0"/>
              <a:t>株主意志確認</a:t>
            </a:r>
            <a:endParaRPr kumimoji="1" lang="en-US" altLang="ja-JP" sz="2400" b="1" dirty="0" smtClean="0"/>
          </a:p>
          <a:p>
            <a:pPr algn="ctr"/>
            <a:r>
              <a:rPr kumimoji="1" lang="ja-JP" altLang="en-US" sz="2400" b="1" dirty="0" smtClean="0"/>
              <a:t>事前警告型</a:t>
            </a:r>
            <a:endParaRPr kumimoji="1" lang="en-US" altLang="ja-JP" sz="2400" b="1" dirty="0" smtClean="0"/>
          </a:p>
          <a:p>
            <a:pPr algn="ctr"/>
            <a:r>
              <a:rPr kumimoji="1" lang="ja-JP" altLang="en-US" sz="2400" b="1" dirty="0" smtClean="0"/>
              <a:t>ライツプラン</a:t>
            </a:r>
            <a:endParaRPr kumimoji="1" lang="ja-JP" altLang="en-US" sz="2400" b="1" dirty="0"/>
          </a:p>
        </p:txBody>
      </p:sp>
      <p:sp>
        <p:nvSpPr>
          <p:cNvPr id="16" name="正方形/長方形 15"/>
          <p:cNvSpPr/>
          <p:nvPr/>
        </p:nvSpPr>
        <p:spPr>
          <a:xfrm>
            <a:off x="5487313" y="3327599"/>
            <a:ext cx="328614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株主の意志に基づいた防衛策</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7" name="正方形/長方形 16"/>
          <p:cNvSpPr/>
          <p:nvPr/>
        </p:nvSpPr>
        <p:spPr>
          <a:xfrm>
            <a:off x="5630188" y="4829864"/>
            <a:ext cx="3001528"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理にかなったプロセス</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8" name="テキスト ボックス 17"/>
          <p:cNvSpPr txBox="1"/>
          <p:nvPr/>
        </p:nvSpPr>
        <p:spPr>
          <a:xfrm>
            <a:off x="5791235" y="5277238"/>
            <a:ext cx="2995607" cy="923330"/>
          </a:xfrm>
          <a:prstGeom prst="rect">
            <a:avLst/>
          </a:prstGeom>
          <a:noFill/>
        </p:spPr>
        <p:txBody>
          <a:bodyPr wrap="square" rtlCol="0">
            <a:spAutoFit/>
          </a:bodyPr>
          <a:lstStyle/>
          <a:p>
            <a:pPr>
              <a:buFont typeface="Arial" pitchFamily="34" charset="0"/>
              <a:buChar char="•"/>
            </a:pPr>
            <a:r>
              <a:rPr kumimoji="1" lang="ja-JP" altLang="en-US" b="1" dirty="0" smtClean="0"/>
              <a:t>企業にあった手段</a:t>
            </a:r>
            <a:endParaRPr lang="en-US" altLang="ja-JP" b="1" dirty="0" smtClean="0"/>
          </a:p>
          <a:p>
            <a:pPr>
              <a:buFont typeface="Arial" pitchFamily="34" charset="0"/>
              <a:buChar char="•"/>
            </a:pPr>
            <a:r>
              <a:rPr lang="ja-JP" altLang="en-US" b="1" dirty="0" smtClean="0"/>
              <a:t>放漫経営の抑止</a:t>
            </a:r>
            <a:endParaRPr lang="en-US" altLang="ja-JP" b="1" dirty="0" smtClean="0"/>
          </a:p>
          <a:p>
            <a:pPr>
              <a:buFont typeface="Arial" pitchFamily="34" charset="0"/>
              <a:buChar char="•"/>
            </a:pPr>
            <a:r>
              <a:rPr kumimoji="1" lang="ja-JP" altLang="en-US" b="1" dirty="0" smtClean="0"/>
              <a:t>海外投資家の意思尊重</a:t>
            </a:r>
            <a:endParaRPr kumimoji="1" lang="ja-JP" altLang="en-US" b="1" dirty="0"/>
          </a:p>
        </p:txBody>
      </p:sp>
      <p:sp>
        <p:nvSpPr>
          <p:cNvPr id="19" name="右矢印 18"/>
          <p:cNvSpPr/>
          <p:nvPr/>
        </p:nvSpPr>
        <p:spPr>
          <a:xfrm>
            <a:off x="3812946" y="3429000"/>
            <a:ext cx="1428760" cy="714380"/>
          </a:xfrm>
          <a:prstGeom prst="rightArrow">
            <a:avLst/>
          </a:prstGeom>
          <a:solidFill>
            <a:srgbClr val="E1F527"/>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右矢印 19"/>
          <p:cNvSpPr/>
          <p:nvPr/>
        </p:nvSpPr>
        <p:spPr>
          <a:xfrm rot="5400000">
            <a:off x="1567174" y="3962964"/>
            <a:ext cx="623459" cy="762005"/>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右矢印 20"/>
          <p:cNvSpPr/>
          <p:nvPr/>
        </p:nvSpPr>
        <p:spPr>
          <a:xfrm rot="5400000">
            <a:off x="6792576" y="4083163"/>
            <a:ext cx="623459" cy="809624"/>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2" name="スライド番号プレースホルダ 21"/>
          <p:cNvSpPr>
            <a:spLocks noGrp="1"/>
          </p:cNvSpPr>
          <p:nvPr>
            <p:ph type="sldNum" sz="quarter" idx="12"/>
          </p:nvPr>
        </p:nvSpPr>
        <p:spPr/>
        <p:txBody>
          <a:bodyPr/>
          <a:lstStyle/>
          <a:p>
            <a:fld id="{F6FC1B35-258A-4F9B-8FC8-EA7E8A686243}" type="slidenum">
              <a:rPr kumimoji="1" lang="ja-JP" altLang="en-US" smtClean="0"/>
              <a:pPr/>
              <a:t>7</a:t>
            </a:fld>
            <a:endParaRPr kumimoji="1" lang="ja-JP" altLang="en-US"/>
          </a:p>
        </p:txBody>
      </p:sp>
      <p:sp>
        <p:nvSpPr>
          <p:cNvPr id="24" name="正方形/長方形 23"/>
          <p:cNvSpPr/>
          <p:nvPr/>
        </p:nvSpPr>
        <p:spPr>
          <a:xfrm>
            <a:off x="0" y="0"/>
            <a:ext cx="1723549"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７</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186" y="500042"/>
            <a:ext cx="8229600" cy="1143000"/>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20" name="スライド番号プレースホルダ 19"/>
          <p:cNvSpPr>
            <a:spLocks noGrp="1"/>
          </p:cNvSpPr>
          <p:nvPr>
            <p:ph type="sldNum" sz="quarter" idx="12"/>
          </p:nvPr>
        </p:nvSpPr>
        <p:spPr/>
        <p:txBody>
          <a:bodyPr/>
          <a:lstStyle/>
          <a:p>
            <a:fld id="{F6FC1B35-258A-4F9B-8FC8-EA7E8A686243}" type="slidenum">
              <a:rPr kumimoji="1" lang="ja-JP" altLang="en-US" smtClean="0"/>
              <a:pPr/>
              <a:t>8</a:t>
            </a:fld>
            <a:endParaRPr kumimoji="1" lang="ja-JP" altLang="en-US"/>
          </a:p>
        </p:txBody>
      </p:sp>
      <p:sp>
        <p:nvSpPr>
          <p:cNvPr id="21" name="正方形/長方形 20"/>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８</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 name="爆発 2 29"/>
          <p:cNvSpPr/>
          <p:nvPr/>
        </p:nvSpPr>
        <p:spPr>
          <a:xfrm>
            <a:off x="857224" y="4627776"/>
            <a:ext cx="7929618" cy="2143140"/>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200" b="1" dirty="0" smtClean="0"/>
              <a:t>安く買われる！！</a:t>
            </a:r>
            <a:endParaRPr lang="en-US" altLang="ja-JP" sz="3200" b="1" dirty="0" smtClean="0"/>
          </a:p>
        </p:txBody>
      </p:sp>
      <p:grpSp>
        <p:nvGrpSpPr>
          <p:cNvPr id="31" name="グループ化 30"/>
          <p:cNvGrpSpPr/>
          <p:nvPr/>
        </p:nvGrpSpPr>
        <p:grpSpPr>
          <a:xfrm>
            <a:off x="571472" y="1714488"/>
            <a:ext cx="8215370" cy="3000396"/>
            <a:chOff x="714348" y="3786190"/>
            <a:chExt cx="7978531" cy="2714644"/>
          </a:xfrm>
        </p:grpSpPr>
        <p:pic>
          <p:nvPicPr>
            <p:cNvPr id="10241"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714348" y="4286256"/>
              <a:ext cx="1116012" cy="1671638"/>
            </a:xfrm>
            <a:prstGeom prst="rect">
              <a:avLst/>
            </a:prstGeom>
            <a:noFill/>
          </p:spPr>
        </p:pic>
        <p:sp>
          <p:nvSpPr>
            <p:cNvPr id="22" name="テキスト ボックス 21"/>
            <p:cNvSpPr txBox="1"/>
            <p:nvPr/>
          </p:nvSpPr>
          <p:spPr>
            <a:xfrm>
              <a:off x="857224" y="6000768"/>
              <a:ext cx="1071570" cy="369332"/>
            </a:xfrm>
            <a:prstGeom prst="rect">
              <a:avLst/>
            </a:prstGeom>
            <a:noFill/>
          </p:spPr>
          <p:txBody>
            <a:bodyPr wrap="square" rtlCol="0">
              <a:spAutoFit/>
            </a:bodyPr>
            <a:lstStyle/>
            <a:p>
              <a:r>
                <a:rPr kumimoji="1" lang="ja-JP" altLang="en-US" b="1" dirty="0" smtClean="0"/>
                <a:t>買収者</a:t>
              </a:r>
              <a:endParaRPr kumimoji="1" lang="ja-JP" altLang="en-US" b="1" dirty="0"/>
            </a:p>
          </p:txBody>
        </p:sp>
        <p:pic>
          <p:nvPicPr>
            <p:cNvPr id="23"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3857628"/>
              <a:ext cx="906170" cy="1357322"/>
            </a:xfrm>
            <a:prstGeom prst="rect">
              <a:avLst/>
            </a:prstGeom>
            <a:noFill/>
          </p:spPr>
        </p:pic>
        <p:sp>
          <p:nvSpPr>
            <p:cNvPr id="24" name="テキスト ボックス 23"/>
            <p:cNvSpPr txBox="1"/>
            <p:nvPr/>
          </p:nvSpPr>
          <p:spPr>
            <a:xfrm>
              <a:off x="7500958" y="6072206"/>
              <a:ext cx="714380" cy="369332"/>
            </a:xfrm>
            <a:prstGeom prst="rect">
              <a:avLst/>
            </a:prstGeom>
            <a:noFill/>
          </p:spPr>
          <p:txBody>
            <a:bodyPr wrap="square" rtlCol="0">
              <a:spAutoFit/>
            </a:bodyPr>
            <a:lstStyle/>
            <a:p>
              <a:r>
                <a:rPr kumimoji="1" lang="ja-JP" altLang="en-US" b="1" dirty="0" smtClean="0"/>
                <a:t>株主</a:t>
              </a:r>
              <a:endParaRPr kumimoji="1" lang="ja-JP" altLang="en-US" b="1" dirty="0"/>
            </a:p>
          </p:txBody>
        </p:sp>
        <p:sp>
          <p:nvSpPr>
            <p:cNvPr id="25" name="四角形吹き出し 24"/>
            <p:cNvSpPr/>
            <p:nvPr/>
          </p:nvSpPr>
          <p:spPr>
            <a:xfrm>
              <a:off x="2214546" y="3786190"/>
              <a:ext cx="1857388" cy="1071570"/>
            </a:xfrm>
            <a:prstGeom prst="wedgeRectCallout">
              <a:avLst>
                <a:gd name="adj1" fmla="val -79360"/>
                <a:gd name="adj2" fmla="val 3064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この値段が妥当なはずですよ。</a:t>
              </a:r>
              <a:endParaRPr kumimoji="1" lang="en-US" altLang="ja-JP" dirty="0" smtClean="0"/>
            </a:p>
            <a:p>
              <a:pPr algn="ctr"/>
              <a:r>
                <a:rPr lang="ja-JP" altLang="en-US" b="1" dirty="0" smtClean="0"/>
                <a:t>早く</a:t>
              </a:r>
              <a:r>
                <a:rPr lang="ja-JP" altLang="en-US" dirty="0" smtClean="0"/>
                <a:t>売ってくれませんかねぇ。</a:t>
              </a:r>
              <a:endParaRPr kumimoji="1" lang="ja-JP" altLang="en-US" dirty="0"/>
            </a:p>
          </p:txBody>
        </p:sp>
        <p:sp>
          <p:nvSpPr>
            <p:cNvPr id="26" name="四角形吹き出し 25"/>
            <p:cNvSpPr/>
            <p:nvPr/>
          </p:nvSpPr>
          <p:spPr>
            <a:xfrm>
              <a:off x="4286248" y="3786190"/>
              <a:ext cx="2286016" cy="1071570"/>
            </a:xfrm>
            <a:prstGeom prst="wedgeRectCallout">
              <a:avLst>
                <a:gd name="adj1" fmla="val 67159"/>
                <a:gd name="adj2" fmla="val 361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err="1" smtClean="0"/>
                <a:t>え・・</a:t>
              </a:r>
              <a:r>
                <a:rPr kumimoji="1" lang="ja-JP" altLang="en-US" dirty="0" smtClean="0"/>
                <a:t>・、この金額って</a:t>
              </a:r>
              <a:r>
                <a:rPr kumimoji="1" lang="ja-JP" altLang="en-US" b="1" dirty="0" smtClean="0"/>
                <a:t>どうなんだろう</a:t>
              </a:r>
              <a:r>
                <a:rPr kumimoji="1" lang="ja-JP" altLang="en-US" dirty="0" smtClean="0"/>
                <a:t>・・・。</a:t>
              </a:r>
              <a:endParaRPr kumimoji="1" lang="ja-JP" altLang="en-US" dirty="0"/>
            </a:p>
          </p:txBody>
        </p:sp>
        <p:sp>
          <p:nvSpPr>
            <p:cNvPr id="28" name="雲形吹き出し 27"/>
            <p:cNvSpPr/>
            <p:nvPr/>
          </p:nvSpPr>
          <p:spPr>
            <a:xfrm>
              <a:off x="1928794" y="5000636"/>
              <a:ext cx="2214578" cy="1500198"/>
            </a:xfrm>
            <a:prstGeom prst="cloudCallout">
              <a:avLst>
                <a:gd name="adj1" fmla="val -62123"/>
                <a:gd name="adj2" fmla="val -5605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smtClean="0"/>
                <a:t>しめしめ</a:t>
              </a:r>
              <a:r>
                <a:rPr kumimoji="1" lang="ja-JP" altLang="en-US" dirty="0" smtClean="0"/>
                <a:t>、今がチャンス。</a:t>
              </a:r>
              <a:endParaRPr kumimoji="1" lang="ja-JP" altLang="en-US" dirty="0"/>
            </a:p>
          </p:txBody>
        </p:sp>
        <p:sp>
          <p:nvSpPr>
            <p:cNvPr id="29" name="雲形吹き出し 28"/>
            <p:cNvSpPr/>
            <p:nvPr/>
          </p:nvSpPr>
          <p:spPr>
            <a:xfrm>
              <a:off x="4357686" y="4929198"/>
              <a:ext cx="2428892" cy="1571636"/>
            </a:xfrm>
            <a:prstGeom prst="cloudCallout">
              <a:avLst>
                <a:gd name="adj1" fmla="val 71578"/>
                <a:gd name="adj2" fmla="val -5428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今安かったとしても</a:t>
              </a:r>
              <a:r>
                <a:rPr kumimoji="1" lang="ja-JP" altLang="en-US" b="1" dirty="0" smtClean="0"/>
                <a:t>売らないと大損するかも・・・</a:t>
              </a:r>
              <a:r>
                <a:rPr kumimoji="1" lang="ja-JP" altLang="en-US" dirty="0" smtClean="0"/>
                <a:t>。</a:t>
              </a:r>
              <a:endParaRPr kumimoji="1" lang="ja-JP" altLang="en-US" dirty="0"/>
            </a:p>
          </p:txBody>
        </p:sp>
        <p:pic>
          <p:nvPicPr>
            <p:cNvPr id="16"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3857628"/>
              <a:ext cx="906170" cy="1357322"/>
            </a:xfrm>
            <a:prstGeom prst="rect">
              <a:avLst/>
            </a:prstGeom>
            <a:noFill/>
          </p:spPr>
        </p:pic>
        <p:pic>
          <p:nvPicPr>
            <p:cNvPr id="17"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4786322"/>
              <a:ext cx="906170" cy="1357322"/>
            </a:xfrm>
            <a:prstGeom prst="rect">
              <a:avLst/>
            </a:prstGeom>
            <a:noFill/>
          </p:spPr>
        </p:pic>
        <p:pic>
          <p:nvPicPr>
            <p:cNvPr id="18"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4786322"/>
              <a:ext cx="906170" cy="1357322"/>
            </a:xfrm>
            <a:prstGeom prst="rect">
              <a:avLst/>
            </a:prstGeom>
            <a:noFill/>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110" y="849510"/>
            <a:ext cx="8229600" cy="1143000"/>
          </a:xfrm>
        </p:spPr>
        <p:txBody>
          <a:bodyPr>
            <a:normAutofit/>
          </a:bodyPr>
          <a:lstStyle/>
          <a:p>
            <a:pPr lvl="0"/>
            <a:r>
              <a:rPr lang="ja-JP" altLang="en-US" b="1" dirty="0" smtClean="0"/>
              <a:t>買収防衛策はなぜ必要なのか？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9</a:t>
            </a:fld>
            <a:endParaRPr kumimoji="1" lang="ja-JP" altLang="en-US" dirty="0"/>
          </a:p>
        </p:txBody>
      </p:sp>
      <p:sp>
        <p:nvSpPr>
          <p:cNvPr id="5" name="正方形/長方形 4"/>
          <p:cNvSpPr/>
          <p:nvPr/>
        </p:nvSpPr>
        <p:spPr>
          <a:xfrm>
            <a:off x="0" y="0"/>
            <a:ext cx="1877437" cy="769441"/>
          </a:xfrm>
          <a:prstGeom prst="rect">
            <a:avLst/>
          </a:prstGeom>
        </p:spPr>
        <p:txBody>
          <a:bodyPr wrap="none">
            <a:spAutoFit/>
          </a:bodyPr>
          <a:lstStyle/>
          <a:p>
            <a:pPr lvl="0" algn="ct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９</a:t>
            </a:r>
            <a:r>
              <a:rPr lang="en-US" altLang="ja-JP"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a:t>
            </a: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立論</a:t>
            </a:r>
            <a:endParaRPr lang="ja-JP" alt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2" name="正方形/長方形 11"/>
          <p:cNvSpPr/>
          <p:nvPr/>
        </p:nvSpPr>
        <p:spPr>
          <a:xfrm>
            <a:off x="894103" y="2163002"/>
            <a:ext cx="7282763" cy="1446550"/>
          </a:xfrm>
          <a:prstGeom prst="rect">
            <a:avLst/>
          </a:prstGeom>
          <a:noFill/>
        </p:spPr>
        <p:txBody>
          <a:bodyPr wrap="none" lIns="91440" tIns="45720" rIns="91440" bIns="45720">
            <a:spAutoFit/>
          </a:bodyPr>
          <a:lstStyle/>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①企業価値を毀損する買収を</a:t>
            </a:r>
            <a:endParaRPr lang="en-US" altLang="ja-JP" sz="4400" b="1" dirty="0" smtClean="0">
              <a:ln w="1905"/>
              <a:solidFill>
                <a:schemeClr val="accent6">
                  <a:lumMod val="75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防ぐため</a:t>
            </a:r>
            <a:endParaRPr lang="ja-JP" alt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正方形/長方形 12"/>
          <p:cNvSpPr/>
          <p:nvPr/>
        </p:nvSpPr>
        <p:spPr>
          <a:xfrm>
            <a:off x="892800" y="3643314"/>
            <a:ext cx="7851829" cy="144655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②株主の意思を尊重した経営の</a:t>
            </a:r>
            <a:endParaRPr lang="en-US" altLang="ja-JP" sz="4400" b="1" dirty="0" smtClean="0">
              <a:ln w="1905"/>
              <a:solidFill>
                <a:schemeClr val="accent3">
                  <a:lumMod val="50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実現につながる</a:t>
            </a:r>
            <a:endParaRPr lang="ja-JP" altLang="en-US" sz="4400" b="1" cap="none" spc="0" dirty="0">
              <a:ln/>
              <a:solidFill>
                <a:schemeClr val="accent3">
                  <a:lumMod val="50000"/>
                </a:schemeClr>
              </a:solidFill>
              <a:effectLst/>
            </a:endParaRPr>
          </a:p>
        </p:txBody>
      </p:sp>
      <p:sp>
        <p:nvSpPr>
          <p:cNvPr id="14" name="正方形/長方形 13"/>
          <p:cNvSpPr/>
          <p:nvPr/>
        </p:nvSpPr>
        <p:spPr>
          <a:xfrm>
            <a:off x="130411" y="5143512"/>
            <a:ext cx="9013621" cy="1446550"/>
          </a:xfrm>
          <a:prstGeom prst="rect">
            <a:avLst/>
          </a:prstGeom>
          <a:noFill/>
        </p:spPr>
        <p:txBody>
          <a:bodyPr wrap="square" lIns="91440" tIns="45720" rIns="91440" bIns="45720">
            <a:spAutoFit/>
          </a:bodyPr>
          <a:lstStyle/>
          <a:p>
            <a:pPr algn="ctr"/>
            <a:r>
              <a:rPr lang="ja-JP" alt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③株主がより安心して投資活動を行うことができる</a:t>
            </a:r>
            <a:endParaRPr lang="ja-JP" alt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1330</TotalTime>
  <Words>1649</Words>
  <Application>Microsoft Office PowerPoint</Application>
  <PresentationFormat>画面に合わせる (4:3)</PresentationFormat>
  <Paragraphs>352</Paragraphs>
  <Slides>26</Slides>
  <Notes>26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28" baseType="lpstr">
      <vt:lpstr>Office テーマ</vt:lpstr>
      <vt:lpstr>ワークシート</vt:lpstr>
      <vt:lpstr>買収防衛策の是非</vt:lpstr>
      <vt:lpstr>主張の要約</vt:lpstr>
      <vt:lpstr>前提として・・・</vt:lpstr>
      <vt:lpstr>近年の日本におけるM&amp;Aの増加傾向</vt:lpstr>
      <vt:lpstr>テクモ社の事例</vt:lpstr>
      <vt:lpstr>株主意志確認・事前警告型ライツプラン</vt:lpstr>
      <vt:lpstr>株主意志を尊重した経営の実現</vt:lpstr>
      <vt:lpstr>株主がより安心して株式を 保有することができる</vt:lpstr>
      <vt:lpstr>買収防衛策はなぜ必要なのか？</vt:lpstr>
      <vt:lpstr>持ち合い比率の減少について</vt:lpstr>
      <vt:lpstr>買収価格の算定法</vt:lpstr>
      <vt:lpstr>防衛策導入と外国人持ち株比率</vt:lpstr>
      <vt:lpstr>買収プレミアムとライツプランの関係</vt:lpstr>
      <vt:lpstr>風評被害の一例：宝HD</vt:lpstr>
      <vt:lpstr>理論株価とは</vt:lpstr>
      <vt:lpstr>理論株価と市場株価の乖離</vt:lpstr>
      <vt:lpstr>各国制度の比較</vt:lpstr>
      <vt:lpstr>株主主導型の事前警告型ライツプランの増加</vt:lpstr>
      <vt:lpstr>　　　機関投資家の多くは 　　　買収防衛策の導入に賛成</vt:lpstr>
      <vt:lpstr>防衛策発動基準</vt:lpstr>
      <vt:lpstr>株主がより安心して株式を 保有することができる</vt:lpstr>
      <vt:lpstr>防衛策導入と株価</vt:lpstr>
      <vt:lpstr>創業200年以上の会社数ランキング</vt:lpstr>
      <vt:lpstr>買収防衛策導入企業例</vt:lpstr>
      <vt:lpstr>東証上場基準</vt:lpstr>
      <vt:lpstr>機関投資家の9割は導入に 条件付き賛成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松村　莉沙</dc:creator>
  <cp:lastModifiedBy>Jun Horino</cp:lastModifiedBy>
  <cp:revision>212</cp:revision>
  <dcterms:created xsi:type="dcterms:W3CDTF">2008-10-09T03:58:09Z</dcterms:created>
  <dcterms:modified xsi:type="dcterms:W3CDTF">2008-10-17T11:05:23Z</dcterms:modified>
</cp:coreProperties>
</file>