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80" r:id="rId3"/>
    <p:sldId id="278" r:id="rId4"/>
    <p:sldId id="259" r:id="rId5"/>
    <p:sldId id="261" r:id="rId6"/>
    <p:sldId id="256" r:id="rId7"/>
    <p:sldId id="262" r:id="rId8"/>
    <p:sldId id="263" r:id="rId9"/>
    <p:sldId id="275" r:id="rId10"/>
    <p:sldId id="264" r:id="rId11"/>
    <p:sldId id="265" r:id="rId12"/>
    <p:sldId id="266" r:id="rId13"/>
    <p:sldId id="286" r:id="rId14"/>
    <p:sldId id="284" r:id="rId15"/>
    <p:sldId id="270" r:id="rId16"/>
    <p:sldId id="271" r:id="rId17"/>
    <p:sldId id="272" r:id="rId18"/>
    <p:sldId id="273" r:id="rId19"/>
    <p:sldId id="276" r:id="rId20"/>
    <p:sldId id="285" r:id="rId21"/>
    <p:sldId id="282" r:id="rId22"/>
    <p:sldId id="287" r:id="rId23"/>
    <p:sldId id="288" r:id="rId24"/>
    <p:sldId id="289" r:id="rId25"/>
    <p:sldId id="290" r:id="rId2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A46"/>
    <a:srgbClr val="E1F527"/>
    <a:srgbClr val="FFE5E5"/>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776" autoAdjust="0"/>
    <p:restoredTop sz="88869" autoAdjust="0"/>
  </p:normalViewPr>
  <p:slideViewPr>
    <p:cSldViewPr>
      <p:cViewPr varScale="1">
        <p:scale>
          <a:sx n="66" d="100"/>
          <a:sy n="66" d="100"/>
        </p:scale>
        <p:origin x="-8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5C5D4-EC6D-4F9A-9062-87EDA23BB91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CFE82CEF-A8F8-4BE4-AF96-647D60D4A6F2}">
      <dgm:prSet phldrT="[テキスト]">
        <dgm:style>
          <a:lnRef idx="1">
            <a:schemeClr val="accent5"/>
          </a:lnRef>
          <a:fillRef idx="3">
            <a:schemeClr val="accent5"/>
          </a:fillRef>
          <a:effectRef idx="2">
            <a:schemeClr val="accent5"/>
          </a:effectRef>
          <a:fontRef idx="minor">
            <a:schemeClr val="lt1"/>
          </a:fontRef>
        </dgm:style>
      </dgm:prSet>
      <dgm:spPr/>
      <dgm:t>
        <a:bodyPr/>
        <a:lstStyle/>
        <a:p>
          <a:r>
            <a:rPr lang="ja-JP" altLang="en-US" b="1" dirty="0" smtClean="0"/>
            <a:t>企業価値を毀損する買収を防ぐために</a:t>
          </a:r>
          <a:endParaRPr kumimoji="1" lang="ja-JP" altLang="en-US" b="1" dirty="0"/>
        </a:p>
      </dgm:t>
    </dgm:pt>
    <dgm:pt modelId="{00F7349F-3541-47A0-A647-B5E7271AA13A}" type="parTrans" cxnId="{2EBDCC1B-6584-4DBF-B46F-7780EA14A918}">
      <dgm:prSet/>
      <dgm:spPr/>
      <dgm:t>
        <a:bodyPr/>
        <a:lstStyle/>
        <a:p>
          <a:endParaRPr kumimoji="1" lang="ja-JP" altLang="en-US"/>
        </a:p>
      </dgm:t>
    </dgm:pt>
    <dgm:pt modelId="{C65013BE-C2CB-4382-890F-AD6CF1387D73}" type="sibTrans" cxnId="{2EBDCC1B-6584-4DBF-B46F-7780EA14A918}">
      <dgm:prSet/>
      <dgm:spPr/>
      <dgm:t>
        <a:bodyPr/>
        <a:lstStyle/>
        <a:p>
          <a:endParaRPr kumimoji="1" lang="ja-JP" altLang="en-US"/>
        </a:p>
      </dgm:t>
    </dgm:pt>
    <dgm:pt modelId="{881050AC-3C84-42F7-A028-DFE2B10A39B4}">
      <dgm:prSet phldrT="[テキスト]">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b="1" dirty="0" smtClean="0"/>
            <a:t>株主の意思を尊重した経営の実現</a:t>
          </a:r>
          <a:endParaRPr kumimoji="1" lang="ja-JP" altLang="en-US" b="1" dirty="0"/>
        </a:p>
      </dgm:t>
    </dgm:pt>
    <dgm:pt modelId="{A7A9032B-3BC3-4B2F-AFC1-F6F5F3131FA0}" type="parTrans" cxnId="{134014AF-DC3F-433A-A55C-22325A37E580}">
      <dgm:prSet/>
      <dgm:spPr/>
      <dgm:t>
        <a:bodyPr/>
        <a:lstStyle/>
        <a:p>
          <a:endParaRPr kumimoji="1" lang="ja-JP" altLang="en-US"/>
        </a:p>
      </dgm:t>
    </dgm:pt>
    <dgm:pt modelId="{FFEB846F-4FD2-4674-8A25-A223871622E0}" type="sibTrans" cxnId="{134014AF-DC3F-433A-A55C-22325A37E580}">
      <dgm:prSet/>
      <dgm:spPr/>
      <dgm:t>
        <a:bodyPr/>
        <a:lstStyle/>
        <a:p>
          <a:endParaRPr kumimoji="1" lang="ja-JP" altLang="en-US"/>
        </a:p>
      </dgm:t>
    </dgm:pt>
    <dgm:pt modelId="{6E09925E-4DE5-462A-87DF-31AFC406611F}">
      <dgm:prSet phldrT="[テキスト]"/>
      <dgm:spPr/>
      <dgm:t>
        <a:bodyPr/>
        <a:lstStyle/>
        <a:p>
          <a:r>
            <a:rPr kumimoji="1" lang="ja-JP" altLang="en-US" dirty="0" smtClean="0"/>
            <a:t>株主主導・事前警告型ライツプランの実施フローチャートの説明</a:t>
          </a:r>
          <a:endParaRPr kumimoji="1" lang="ja-JP" altLang="en-US" dirty="0"/>
        </a:p>
      </dgm:t>
    </dgm:pt>
    <dgm:pt modelId="{97C286CE-DA70-44A3-BFFF-B3563976FE8E}" type="parTrans" cxnId="{DA2B7E15-5449-4DF8-96B1-6B8E5D028579}">
      <dgm:prSet/>
      <dgm:spPr/>
      <dgm:t>
        <a:bodyPr/>
        <a:lstStyle/>
        <a:p>
          <a:endParaRPr kumimoji="1" lang="ja-JP" altLang="en-US"/>
        </a:p>
      </dgm:t>
    </dgm:pt>
    <dgm:pt modelId="{DEBD692F-4F37-47AE-902C-270A557508B0}" type="sibTrans" cxnId="{DA2B7E15-5449-4DF8-96B1-6B8E5D028579}">
      <dgm:prSet/>
      <dgm:spPr/>
      <dgm:t>
        <a:bodyPr/>
        <a:lstStyle/>
        <a:p>
          <a:endParaRPr kumimoji="1" lang="ja-JP" altLang="en-US"/>
        </a:p>
      </dgm:t>
    </dgm:pt>
    <dgm:pt modelId="{D0ACE093-E635-4675-8DD8-02F9819E8DBE}">
      <dgm:prSet phldrT="[テキスト]">
        <dgm:style>
          <a:lnRef idx="1">
            <a:schemeClr val="accent5"/>
          </a:lnRef>
          <a:fillRef idx="3">
            <a:schemeClr val="accent5"/>
          </a:fillRef>
          <a:effectRef idx="2">
            <a:schemeClr val="accent5"/>
          </a:effectRef>
          <a:fontRef idx="minor">
            <a:schemeClr val="lt1"/>
          </a:fontRef>
        </dgm:style>
      </dgm:prSet>
      <dgm:spPr/>
      <dgm:t>
        <a:bodyPr/>
        <a:lstStyle/>
        <a:p>
          <a:r>
            <a:rPr kumimoji="1" lang="ja-JP" altLang="en-US" b="1" dirty="0" smtClean="0"/>
            <a:t>株主がより安心して株式を保有できる</a:t>
          </a:r>
          <a:endParaRPr kumimoji="1" lang="en-US" altLang="ja-JP" b="1" dirty="0" smtClean="0"/>
        </a:p>
      </dgm:t>
    </dgm:pt>
    <dgm:pt modelId="{E483A835-9240-4F9C-BB5B-9BE8ABF268BB}" type="parTrans" cxnId="{28D3BC43-50D2-495E-B391-6CA959327F25}">
      <dgm:prSet/>
      <dgm:spPr/>
      <dgm:t>
        <a:bodyPr/>
        <a:lstStyle/>
        <a:p>
          <a:endParaRPr kumimoji="1" lang="ja-JP" altLang="en-US"/>
        </a:p>
      </dgm:t>
    </dgm:pt>
    <dgm:pt modelId="{4D3172D6-EF1A-40A5-B6AC-158414E014BB}" type="sibTrans" cxnId="{28D3BC43-50D2-495E-B391-6CA959327F25}">
      <dgm:prSet/>
      <dgm:spPr/>
      <dgm:t>
        <a:bodyPr/>
        <a:lstStyle/>
        <a:p>
          <a:endParaRPr kumimoji="1" lang="ja-JP" altLang="en-US"/>
        </a:p>
      </dgm:t>
    </dgm:pt>
    <dgm:pt modelId="{47076BA9-C0C1-465B-9369-08FF11A07C51}">
      <dgm:prSet phldrT="[テキスト]"/>
      <dgm:spPr/>
      <dgm:t>
        <a:bodyPr/>
        <a:lstStyle/>
        <a:p>
          <a:r>
            <a:rPr kumimoji="1" lang="ja-JP" altLang="en-US" dirty="0" smtClean="0"/>
            <a:t>株主にとって不利益となる買収の事例</a:t>
          </a:r>
          <a:r>
            <a:rPr kumimoji="1" lang="en-US" altLang="ja-JP" dirty="0" smtClean="0"/>
            <a:t>(</a:t>
          </a:r>
          <a:r>
            <a:rPr kumimoji="1" lang="ja-JP" altLang="en-US" b="1" dirty="0" smtClean="0"/>
            <a:t>スクエニ</a:t>
          </a:r>
          <a:r>
            <a:rPr kumimoji="1" lang="en-US" altLang="ja-JP" b="1" dirty="0" err="1" smtClean="0"/>
            <a:t>vs</a:t>
          </a:r>
          <a:r>
            <a:rPr kumimoji="1" lang="ja-JP" altLang="en-US" b="1" dirty="0" smtClean="0"/>
            <a:t>テクモ）</a:t>
          </a:r>
          <a:r>
            <a:rPr kumimoji="1" lang="ja-JP" altLang="en-US" dirty="0" smtClean="0"/>
            <a:t>についての説明</a:t>
          </a:r>
          <a:endParaRPr kumimoji="1" lang="ja-JP" altLang="en-US" dirty="0"/>
        </a:p>
      </dgm:t>
    </dgm:pt>
    <dgm:pt modelId="{F91CF61F-9765-4582-91C5-091BD75EBC4B}" type="parTrans" cxnId="{EB71B030-45A9-492E-8EDF-BBB011E1FBE9}">
      <dgm:prSet/>
      <dgm:spPr/>
      <dgm:t>
        <a:bodyPr/>
        <a:lstStyle/>
        <a:p>
          <a:endParaRPr kumimoji="1" lang="ja-JP" altLang="en-US"/>
        </a:p>
      </dgm:t>
    </dgm:pt>
    <dgm:pt modelId="{E1FA66DA-48B8-482B-8734-AB3433400F65}" type="sibTrans" cxnId="{EB71B030-45A9-492E-8EDF-BBB011E1FBE9}">
      <dgm:prSet/>
      <dgm:spPr/>
      <dgm:t>
        <a:bodyPr/>
        <a:lstStyle/>
        <a:p>
          <a:endParaRPr kumimoji="1" lang="ja-JP" altLang="en-US"/>
        </a:p>
      </dgm:t>
    </dgm:pt>
    <dgm:pt modelId="{7C839A41-5504-468B-9FDD-93A3E7589AED}">
      <dgm:prSet phldrT="[テキスト]"/>
      <dgm:spPr/>
      <dgm:t>
        <a:bodyPr/>
        <a:lstStyle/>
        <a:p>
          <a:r>
            <a:rPr kumimoji="1" lang="ja-JP" altLang="en-US" b="1" dirty="0" smtClean="0"/>
            <a:t>株主の意思を尊重した経営の実現につながる</a:t>
          </a:r>
          <a:endParaRPr kumimoji="1" lang="en-US" altLang="ja-JP" b="1" dirty="0" smtClean="0"/>
        </a:p>
      </dgm:t>
    </dgm:pt>
    <dgm:pt modelId="{1BC9EA90-4AF3-47E7-AF6E-F3EFE0AC85A0}" type="parTrans" cxnId="{174A32EC-DA2F-46BE-B638-67CA5FE44924}">
      <dgm:prSet/>
      <dgm:spPr/>
      <dgm:t>
        <a:bodyPr/>
        <a:lstStyle/>
        <a:p>
          <a:endParaRPr kumimoji="1" lang="ja-JP" altLang="en-US"/>
        </a:p>
      </dgm:t>
    </dgm:pt>
    <dgm:pt modelId="{1D74C905-5F8A-431A-99E0-AAC8FEA53EED}" type="sibTrans" cxnId="{174A32EC-DA2F-46BE-B638-67CA5FE44924}">
      <dgm:prSet/>
      <dgm:spPr/>
      <dgm:t>
        <a:bodyPr/>
        <a:lstStyle/>
        <a:p>
          <a:endParaRPr kumimoji="1" lang="ja-JP" altLang="en-US"/>
        </a:p>
      </dgm:t>
    </dgm:pt>
    <dgm:pt modelId="{C87FA632-5484-48C7-91C6-9200EC66BEA2}">
      <dgm:prSet phldrT="[テキスト]"/>
      <dgm:spPr/>
      <dgm:t>
        <a:bodyPr/>
        <a:lstStyle/>
        <a:p>
          <a:r>
            <a:rPr kumimoji="1" lang="ja-JP" altLang="en-US" b="1" dirty="0" smtClean="0"/>
            <a:t>株主がより安心して投資活動を行うことができるようになる</a:t>
          </a:r>
          <a:endParaRPr kumimoji="1" lang="en-US" altLang="ja-JP" b="1" dirty="0" smtClean="0"/>
        </a:p>
      </dgm:t>
    </dgm:pt>
    <dgm:pt modelId="{8BC563C0-DC60-4D3F-BF24-A35A5F99D833}" type="parTrans" cxnId="{D4C741DD-1672-47ED-980F-F0AE3F190EB1}">
      <dgm:prSet/>
      <dgm:spPr/>
      <dgm:t>
        <a:bodyPr/>
        <a:lstStyle/>
        <a:p>
          <a:endParaRPr kumimoji="1" lang="ja-JP" altLang="en-US"/>
        </a:p>
      </dgm:t>
    </dgm:pt>
    <dgm:pt modelId="{ACB7C461-9F3A-4CA8-BC26-FBE122212772}" type="sibTrans" cxnId="{D4C741DD-1672-47ED-980F-F0AE3F190EB1}">
      <dgm:prSet/>
      <dgm:spPr/>
      <dgm:t>
        <a:bodyPr/>
        <a:lstStyle/>
        <a:p>
          <a:endParaRPr kumimoji="1" lang="ja-JP" altLang="en-US"/>
        </a:p>
      </dgm:t>
    </dgm:pt>
    <dgm:pt modelId="{165C4DCA-D909-4171-A834-5B194B886C74}">
      <dgm:prSet phldrT="[テキスト]"/>
      <dgm:spPr/>
      <dgm:t>
        <a:bodyPr/>
        <a:lstStyle/>
        <a:p>
          <a:r>
            <a:rPr kumimoji="1" lang="ja-JP" altLang="en-US" dirty="0" smtClean="0"/>
            <a:t>企業買収の増加</a:t>
          </a:r>
          <a:endParaRPr kumimoji="1" lang="ja-JP" altLang="en-US" b="0" dirty="0"/>
        </a:p>
      </dgm:t>
    </dgm:pt>
    <dgm:pt modelId="{9BD68553-8752-47D1-993B-8C96F083A3C0}" type="parTrans" cxnId="{D5908594-198C-407D-AE5E-6ACD8EE59D89}">
      <dgm:prSet/>
      <dgm:spPr/>
      <dgm:t>
        <a:bodyPr/>
        <a:lstStyle/>
        <a:p>
          <a:endParaRPr kumimoji="1" lang="ja-JP" altLang="en-US"/>
        </a:p>
      </dgm:t>
    </dgm:pt>
    <dgm:pt modelId="{F5E9E868-9AF6-4A26-A59A-1488194F360D}" type="sibTrans" cxnId="{D5908594-198C-407D-AE5E-6ACD8EE59D89}">
      <dgm:prSet/>
      <dgm:spPr/>
      <dgm:t>
        <a:bodyPr/>
        <a:lstStyle/>
        <a:p>
          <a:endParaRPr kumimoji="1" lang="ja-JP" altLang="en-US"/>
        </a:p>
      </dgm:t>
    </dgm:pt>
    <dgm:pt modelId="{097DD77B-5E29-487B-B296-16643090B3CB}">
      <dgm:prSet phldrT="[テキスト]"/>
      <dgm:spPr/>
      <dgm:t>
        <a:bodyPr/>
        <a:lstStyle/>
        <a:p>
          <a:r>
            <a:rPr lang="ja-JP" altLang="en-US" b="1" dirty="0" smtClean="0">
              <a:solidFill>
                <a:srgbClr val="FF0000"/>
              </a:solidFill>
            </a:rPr>
            <a:t>　企業を一方的に、安く買いたたくような買収者による、</a:t>
          </a:r>
          <a:r>
            <a:rPr kumimoji="1" lang="ja-JP" altLang="en-US" b="1" dirty="0" smtClean="0">
              <a:solidFill>
                <a:srgbClr val="FF0000"/>
              </a:solidFill>
            </a:rPr>
            <a:t>企業価値を毀損する企業買収</a:t>
          </a:r>
          <a:endParaRPr kumimoji="1" lang="ja-JP" altLang="en-US" b="1" dirty="0">
            <a:solidFill>
              <a:srgbClr val="FF0000"/>
            </a:solidFill>
          </a:endParaRPr>
        </a:p>
      </dgm:t>
    </dgm:pt>
    <dgm:pt modelId="{F1053584-1427-4B40-9CDD-1C866C3B7643}" type="parTrans" cxnId="{63BA2277-441C-4A54-886F-F9C6252A3340}">
      <dgm:prSet/>
      <dgm:spPr/>
      <dgm:t>
        <a:bodyPr/>
        <a:lstStyle/>
        <a:p>
          <a:endParaRPr kumimoji="1" lang="ja-JP" altLang="en-US"/>
        </a:p>
      </dgm:t>
    </dgm:pt>
    <dgm:pt modelId="{57CDDC3F-020C-4AD4-A7D1-39FFC69CE4D2}" type="sibTrans" cxnId="{63BA2277-441C-4A54-886F-F9C6252A3340}">
      <dgm:prSet/>
      <dgm:spPr/>
      <dgm:t>
        <a:bodyPr/>
        <a:lstStyle/>
        <a:p>
          <a:endParaRPr kumimoji="1" lang="ja-JP" altLang="en-US"/>
        </a:p>
      </dgm:t>
    </dgm:pt>
    <dgm:pt modelId="{EC24F191-325C-4A44-979B-2F58D1107F68}">
      <dgm:prSet phldrT="[テキスト]"/>
      <dgm:spPr/>
      <dgm:t>
        <a:bodyPr/>
        <a:lstStyle/>
        <a:p>
          <a:r>
            <a:rPr lang="ja-JP" altLang="en-US" b="1" u="none" dirty="0" smtClean="0">
              <a:solidFill>
                <a:srgbClr val="FF0000"/>
              </a:solidFill>
            </a:rPr>
            <a:t>　</a:t>
          </a:r>
          <a:r>
            <a:rPr lang="ja-JP" altLang="en-US" b="1" u="sng" dirty="0" smtClean="0">
              <a:solidFill>
                <a:srgbClr val="FF0000"/>
              </a:solidFill>
            </a:rPr>
            <a:t>事前警告型ライツプラン</a:t>
          </a:r>
          <a:r>
            <a:rPr lang="ja-JP" altLang="en-US" dirty="0" smtClean="0">
              <a:solidFill>
                <a:srgbClr val="FF0000"/>
              </a:solidFill>
            </a:rPr>
            <a:t>（</a:t>
          </a:r>
          <a:r>
            <a:rPr lang="ja-JP" altLang="en-US" dirty="0" smtClean="0">
              <a:solidFill>
                <a:schemeClr val="tx1"/>
              </a:solidFill>
            </a:rPr>
            <a:t>株主が最終的な決定を行う権限を持つ・株主が適切な意志決定をできるまでのよく考える時間を得るためのものであり、すべての買収を否定するものではない）</a:t>
          </a:r>
          <a:endParaRPr kumimoji="1" lang="ja-JP" altLang="en-US" dirty="0">
            <a:solidFill>
              <a:schemeClr val="tx1"/>
            </a:solidFill>
          </a:endParaRPr>
        </a:p>
      </dgm:t>
    </dgm:pt>
    <dgm:pt modelId="{29670B78-1B8F-4C01-B1F6-AA5E89D0CBF2}" type="parTrans" cxnId="{AC995621-AB61-4415-9883-4C9375718FC8}">
      <dgm:prSet/>
      <dgm:spPr/>
      <dgm:t>
        <a:bodyPr/>
        <a:lstStyle/>
        <a:p>
          <a:endParaRPr kumimoji="1" lang="ja-JP" altLang="en-US"/>
        </a:p>
      </dgm:t>
    </dgm:pt>
    <dgm:pt modelId="{3FDDE110-718A-41A2-B4EB-96C7F5DD7FCE}" type="sibTrans" cxnId="{AC995621-AB61-4415-9883-4C9375718FC8}">
      <dgm:prSet/>
      <dgm:spPr/>
      <dgm:t>
        <a:bodyPr/>
        <a:lstStyle/>
        <a:p>
          <a:endParaRPr kumimoji="1" lang="ja-JP" altLang="en-US"/>
        </a:p>
      </dgm:t>
    </dgm:pt>
    <dgm:pt modelId="{D2A88BAD-E523-4E24-9559-822CED87B466}" type="pres">
      <dgm:prSet presAssocID="{71D5C5D4-EC6D-4F9A-9062-87EDA23BB916}" presName="linear" presStyleCnt="0">
        <dgm:presLayoutVars>
          <dgm:animLvl val="lvl"/>
          <dgm:resizeHandles val="exact"/>
        </dgm:presLayoutVars>
      </dgm:prSet>
      <dgm:spPr/>
      <dgm:t>
        <a:bodyPr/>
        <a:lstStyle/>
        <a:p>
          <a:endParaRPr kumimoji="1" lang="ja-JP" altLang="en-US"/>
        </a:p>
      </dgm:t>
    </dgm:pt>
    <dgm:pt modelId="{07B9E4A6-7040-4DA7-838F-22238F5CC933}" type="pres">
      <dgm:prSet presAssocID="{CFE82CEF-A8F8-4BE4-AF96-647D60D4A6F2}" presName="parentText" presStyleLbl="node1" presStyleIdx="0" presStyleCnt="3" custLinFactNeighborX="520" custLinFactNeighborY="-9109">
        <dgm:presLayoutVars>
          <dgm:chMax val="0"/>
          <dgm:bulletEnabled val="1"/>
        </dgm:presLayoutVars>
      </dgm:prSet>
      <dgm:spPr/>
      <dgm:t>
        <a:bodyPr/>
        <a:lstStyle/>
        <a:p>
          <a:endParaRPr kumimoji="1" lang="ja-JP" altLang="en-US"/>
        </a:p>
      </dgm:t>
    </dgm:pt>
    <dgm:pt modelId="{36DBED53-E9B3-4FD2-A0CA-0E6CA711EEEA}" type="pres">
      <dgm:prSet presAssocID="{CFE82CEF-A8F8-4BE4-AF96-647D60D4A6F2}" presName="childText" presStyleLbl="revTx" presStyleIdx="0" presStyleCnt="3">
        <dgm:presLayoutVars>
          <dgm:bulletEnabled val="1"/>
        </dgm:presLayoutVars>
      </dgm:prSet>
      <dgm:spPr/>
      <dgm:t>
        <a:bodyPr/>
        <a:lstStyle/>
        <a:p>
          <a:endParaRPr kumimoji="1" lang="ja-JP" altLang="en-US"/>
        </a:p>
      </dgm:t>
    </dgm:pt>
    <dgm:pt modelId="{05A42369-E371-49A4-8F68-6A069C3F30FC}" type="pres">
      <dgm:prSet presAssocID="{881050AC-3C84-42F7-A028-DFE2B10A39B4}" presName="parentText" presStyleLbl="node1" presStyleIdx="1" presStyleCnt="3">
        <dgm:presLayoutVars>
          <dgm:chMax val="0"/>
          <dgm:bulletEnabled val="1"/>
        </dgm:presLayoutVars>
      </dgm:prSet>
      <dgm:spPr/>
      <dgm:t>
        <a:bodyPr/>
        <a:lstStyle/>
        <a:p>
          <a:endParaRPr kumimoji="1" lang="ja-JP" altLang="en-US"/>
        </a:p>
      </dgm:t>
    </dgm:pt>
    <dgm:pt modelId="{DE636195-36CE-4E9D-960C-381506CF6BEF}" type="pres">
      <dgm:prSet presAssocID="{881050AC-3C84-42F7-A028-DFE2B10A39B4}" presName="childText" presStyleLbl="revTx" presStyleIdx="1" presStyleCnt="3" custLinFactNeighborX="-348" custLinFactNeighborY="18924">
        <dgm:presLayoutVars>
          <dgm:bulletEnabled val="1"/>
        </dgm:presLayoutVars>
      </dgm:prSet>
      <dgm:spPr/>
      <dgm:t>
        <a:bodyPr/>
        <a:lstStyle/>
        <a:p>
          <a:endParaRPr kumimoji="1" lang="ja-JP" altLang="en-US"/>
        </a:p>
      </dgm:t>
    </dgm:pt>
    <dgm:pt modelId="{769612C9-8A7D-4B17-BAF2-0BD5103F98E6}" type="pres">
      <dgm:prSet presAssocID="{D0ACE093-E635-4675-8DD8-02F9819E8DBE}" presName="parentText" presStyleLbl="node1" presStyleIdx="2" presStyleCnt="3" custLinFactNeighborY="3993">
        <dgm:presLayoutVars>
          <dgm:chMax val="0"/>
          <dgm:bulletEnabled val="1"/>
        </dgm:presLayoutVars>
      </dgm:prSet>
      <dgm:spPr/>
      <dgm:t>
        <a:bodyPr/>
        <a:lstStyle/>
        <a:p>
          <a:endParaRPr kumimoji="1" lang="ja-JP" altLang="en-US"/>
        </a:p>
      </dgm:t>
    </dgm:pt>
    <dgm:pt modelId="{0C4FC4F6-2B1D-437F-B04C-B778AC6BBCFD}" type="pres">
      <dgm:prSet presAssocID="{D0ACE093-E635-4675-8DD8-02F9819E8DBE}" presName="childText" presStyleLbl="revTx" presStyleIdx="2" presStyleCnt="3" custLinFactNeighborX="520" custLinFactNeighborY="58928">
        <dgm:presLayoutVars>
          <dgm:bulletEnabled val="1"/>
        </dgm:presLayoutVars>
      </dgm:prSet>
      <dgm:spPr/>
      <dgm:t>
        <a:bodyPr/>
        <a:lstStyle/>
        <a:p>
          <a:endParaRPr kumimoji="1" lang="ja-JP" altLang="en-US"/>
        </a:p>
      </dgm:t>
    </dgm:pt>
  </dgm:ptLst>
  <dgm:cxnLst>
    <dgm:cxn modelId="{6C689055-08B6-423A-B273-AB6E5CA4C847}" type="presOf" srcId="{47076BA9-C0C1-465B-9369-08FF11A07C51}" destId="{36DBED53-E9B3-4FD2-A0CA-0E6CA711EEEA}" srcOrd="0" destOrd="1" presId="urn:microsoft.com/office/officeart/2005/8/layout/vList2"/>
    <dgm:cxn modelId="{61293D5F-B10B-4581-A040-A4E0DDB61F58}" type="presOf" srcId="{6E09925E-4DE5-462A-87DF-31AFC406611F}" destId="{DE636195-36CE-4E9D-960C-381506CF6BEF}" srcOrd="0" destOrd="0" presId="urn:microsoft.com/office/officeart/2005/8/layout/vList2"/>
    <dgm:cxn modelId="{AC995621-AB61-4415-9883-4C9375718FC8}" srcId="{881050AC-3C84-42F7-A028-DFE2B10A39B4}" destId="{EC24F191-325C-4A44-979B-2F58D1107F68}" srcOrd="1" destOrd="0" parTransId="{29670B78-1B8F-4C01-B1F6-AA5E89D0CBF2}" sibTransId="{3FDDE110-718A-41A2-B4EB-96C7F5DD7FCE}"/>
    <dgm:cxn modelId="{6EBE6AA1-6874-41A6-A089-BEFFC7B4E725}" type="presOf" srcId="{C87FA632-5484-48C7-91C6-9200EC66BEA2}" destId="{0C4FC4F6-2B1D-437F-B04C-B778AC6BBCFD}" srcOrd="0" destOrd="1" presId="urn:microsoft.com/office/officeart/2005/8/layout/vList2"/>
    <dgm:cxn modelId="{DA2B7E15-5449-4DF8-96B1-6B8E5D028579}" srcId="{881050AC-3C84-42F7-A028-DFE2B10A39B4}" destId="{6E09925E-4DE5-462A-87DF-31AFC406611F}" srcOrd="0" destOrd="0" parTransId="{97C286CE-DA70-44A3-BFFF-B3563976FE8E}" sibTransId="{DEBD692F-4F37-47AE-902C-270A557508B0}"/>
    <dgm:cxn modelId="{99236B53-B5DF-43F0-8480-878D897F86B6}" type="presOf" srcId="{CFE82CEF-A8F8-4BE4-AF96-647D60D4A6F2}" destId="{07B9E4A6-7040-4DA7-838F-22238F5CC933}" srcOrd="0" destOrd="0" presId="urn:microsoft.com/office/officeart/2005/8/layout/vList2"/>
    <dgm:cxn modelId="{2EBDCC1B-6584-4DBF-B46F-7780EA14A918}" srcId="{71D5C5D4-EC6D-4F9A-9062-87EDA23BB916}" destId="{CFE82CEF-A8F8-4BE4-AF96-647D60D4A6F2}" srcOrd="0" destOrd="0" parTransId="{00F7349F-3541-47A0-A647-B5E7271AA13A}" sibTransId="{C65013BE-C2CB-4382-890F-AD6CF1387D73}"/>
    <dgm:cxn modelId="{D4C741DD-1672-47ED-980F-F0AE3F190EB1}" srcId="{D0ACE093-E635-4675-8DD8-02F9819E8DBE}" destId="{C87FA632-5484-48C7-91C6-9200EC66BEA2}" srcOrd="1" destOrd="0" parTransId="{8BC563C0-DC60-4D3F-BF24-A35A5F99D833}" sibTransId="{ACB7C461-9F3A-4CA8-BC26-FBE122212772}"/>
    <dgm:cxn modelId="{D5908594-198C-407D-AE5E-6ACD8EE59D89}" srcId="{CFE82CEF-A8F8-4BE4-AF96-647D60D4A6F2}" destId="{165C4DCA-D909-4171-A834-5B194B886C74}" srcOrd="0" destOrd="0" parTransId="{9BD68553-8752-47D1-993B-8C96F083A3C0}" sibTransId="{F5E9E868-9AF6-4A26-A59A-1488194F360D}"/>
    <dgm:cxn modelId="{EB71B030-45A9-492E-8EDF-BBB011E1FBE9}" srcId="{CFE82CEF-A8F8-4BE4-AF96-647D60D4A6F2}" destId="{47076BA9-C0C1-465B-9369-08FF11A07C51}" srcOrd="1" destOrd="0" parTransId="{F91CF61F-9765-4582-91C5-091BD75EBC4B}" sibTransId="{E1FA66DA-48B8-482B-8734-AB3433400F65}"/>
    <dgm:cxn modelId="{174A32EC-DA2F-46BE-B638-67CA5FE44924}" srcId="{D0ACE093-E635-4675-8DD8-02F9819E8DBE}" destId="{7C839A41-5504-468B-9FDD-93A3E7589AED}" srcOrd="0" destOrd="0" parTransId="{1BC9EA90-4AF3-47E7-AF6E-F3EFE0AC85A0}" sibTransId="{1D74C905-5F8A-431A-99E0-AAC8FEA53EED}"/>
    <dgm:cxn modelId="{63BA2277-441C-4A54-886F-F9C6252A3340}" srcId="{CFE82CEF-A8F8-4BE4-AF96-647D60D4A6F2}" destId="{097DD77B-5E29-487B-B296-16643090B3CB}" srcOrd="2" destOrd="0" parTransId="{F1053584-1427-4B40-9CDD-1C866C3B7643}" sibTransId="{57CDDC3F-020C-4AD4-A7D1-39FFC69CE4D2}"/>
    <dgm:cxn modelId="{876C1E56-F46F-4CB8-8B6C-3AFEA50602DF}" type="presOf" srcId="{71D5C5D4-EC6D-4F9A-9062-87EDA23BB916}" destId="{D2A88BAD-E523-4E24-9559-822CED87B466}" srcOrd="0" destOrd="0" presId="urn:microsoft.com/office/officeart/2005/8/layout/vList2"/>
    <dgm:cxn modelId="{F9F20D27-CF02-4053-9BB5-FA07ABF3CCD6}" type="presOf" srcId="{165C4DCA-D909-4171-A834-5B194B886C74}" destId="{36DBED53-E9B3-4FD2-A0CA-0E6CA711EEEA}" srcOrd="0" destOrd="0" presId="urn:microsoft.com/office/officeart/2005/8/layout/vList2"/>
    <dgm:cxn modelId="{C12220BB-8EFC-497E-BB84-79EAE84CE06F}" type="presOf" srcId="{EC24F191-325C-4A44-979B-2F58D1107F68}" destId="{DE636195-36CE-4E9D-960C-381506CF6BEF}" srcOrd="0" destOrd="1" presId="urn:microsoft.com/office/officeart/2005/8/layout/vList2"/>
    <dgm:cxn modelId="{F85D3E4E-4462-41E1-972B-B9BA4EFAA60F}" type="presOf" srcId="{7C839A41-5504-468B-9FDD-93A3E7589AED}" destId="{0C4FC4F6-2B1D-437F-B04C-B778AC6BBCFD}" srcOrd="0" destOrd="0" presId="urn:microsoft.com/office/officeart/2005/8/layout/vList2"/>
    <dgm:cxn modelId="{134014AF-DC3F-433A-A55C-22325A37E580}" srcId="{71D5C5D4-EC6D-4F9A-9062-87EDA23BB916}" destId="{881050AC-3C84-42F7-A028-DFE2B10A39B4}" srcOrd="1" destOrd="0" parTransId="{A7A9032B-3BC3-4B2F-AFC1-F6F5F3131FA0}" sibTransId="{FFEB846F-4FD2-4674-8A25-A223871622E0}"/>
    <dgm:cxn modelId="{A067EC12-09B9-4687-BA63-AE11D49A1770}" type="presOf" srcId="{097DD77B-5E29-487B-B296-16643090B3CB}" destId="{36DBED53-E9B3-4FD2-A0CA-0E6CA711EEEA}" srcOrd="0" destOrd="2" presId="urn:microsoft.com/office/officeart/2005/8/layout/vList2"/>
    <dgm:cxn modelId="{28D3BC43-50D2-495E-B391-6CA959327F25}" srcId="{71D5C5D4-EC6D-4F9A-9062-87EDA23BB916}" destId="{D0ACE093-E635-4675-8DD8-02F9819E8DBE}" srcOrd="2" destOrd="0" parTransId="{E483A835-9240-4F9C-BB5B-9BE8ABF268BB}" sibTransId="{4D3172D6-EF1A-40A5-B6AC-158414E014BB}"/>
    <dgm:cxn modelId="{448BB9FE-D40A-4513-BD7B-4DAB21A85DD7}" type="presOf" srcId="{881050AC-3C84-42F7-A028-DFE2B10A39B4}" destId="{05A42369-E371-49A4-8F68-6A069C3F30FC}" srcOrd="0" destOrd="0" presId="urn:microsoft.com/office/officeart/2005/8/layout/vList2"/>
    <dgm:cxn modelId="{AD6A7DB6-9D3F-4236-8168-4359B22651B9}" type="presOf" srcId="{D0ACE093-E635-4675-8DD8-02F9819E8DBE}" destId="{769612C9-8A7D-4B17-BAF2-0BD5103F98E6}" srcOrd="0" destOrd="0" presId="urn:microsoft.com/office/officeart/2005/8/layout/vList2"/>
    <dgm:cxn modelId="{D7FCCC49-2AE7-48A9-9F16-2F9F66F2ED47}" type="presParOf" srcId="{D2A88BAD-E523-4E24-9559-822CED87B466}" destId="{07B9E4A6-7040-4DA7-838F-22238F5CC933}" srcOrd="0" destOrd="0" presId="urn:microsoft.com/office/officeart/2005/8/layout/vList2"/>
    <dgm:cxn modelId="{A9579E90-BB37-4F74-BBF9-4757247A1548}" type="presParOf" srcId="{D2A88BAD-E523-4E24-9559-822CED87B466}" destId="{36DBED53-E9B3-4FD2-A0CA-0E6CA711EEEA}" srcOrd="1" destOrd="0" presId="urn:microsoft.com/office/officeart/2005/8/layout/vList2"/>
    <dgm:cxn modelId="{BC91C276-534D-453C-993D-CE0AD3EC4377}" type="presParOf" srcId="{D2A88BAD-E523-4E24-9559-822CED87B466}" destId="{05A42369-E371-49A4-8F68-6A069C3F30FC}" srcOrd="2" destOrd="0" presId="urn:microsoft.com/office/officeart/2005/8/layout/vList2"/>
    <dgm:cxn modelId="{1DD85E23-ADBE-4513-AD15-908D3C796A20}" type="presParOf" srcId="{D2A88BAD-E523-4E24-9559-822CED87B466}" destId="{DE636195-36CE-4E9D-960C-381506CF6BEF}" srcOrd="3" destOrd="0" presId="urn:microsoft.com/office/officeart/2005/8/layout/vList2"/>
    <dgm:cxn modelId="{D19453BF-9738-4921-8D4C-C04D06C26A63}" type="presParOf" srcId="{D2A88BAD-E523-4E24-9559-822CED87B466}" destId="{769612C9-8A7D-4B17-BAF2-0BD5103F98E6}" srcOrd="4" destOrd="0" presId="urn:microsoft.com/office/officeart/2005/8/layout/vList2"/>
    <dgm:cxn modelId="{8386D8DA-BC30-4E26-9BE9-6057FF22636C}" type="presParOf" srcId="{D2A88BAD-E523-4E24-9559-822CED87B466}" destId="{0C4FC4F6-2B1D-437F-B04C-B778AC6BBCFD}" srcOrd="5"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57E174A7-DE19-4B86-8B94-1F569395A5E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466A3EDD-CEF5-466C-B267-972C73D280D1}">
      <dgm:prSet phldrT="[テキスト]" custT="1"/>
      <dgm:spPr/>
      <dgm:t>
        <a:bodyPr/>
        <a:lstStyle/>
        <a:p>
          <a:r>
            <a:rPr kumimoji="1" lang="ja-JP" altLang="en-US" sz="2800" dirty="0" smtClean="0"/>
            <a:t>資産を基準とした計算方法</a:t>
          </a:r>
          <a:endParaRPr kumimoji="1" lang="ja-JP" altLang="en-US" sz="2800" dirty="0"/>
        </a:p>
      </dgm:t>
    </dgm:pt>
    <dgm:pt modelId="{D6FDAA88-DF78-47A6-A99B-F202E7BF4BD8}" type="parTrans" cxnId="{ACF65253-AA36-47FC-A750-CCB4E5A56311}">
      <dgm:prSet/>
      <dgm:spPr/>
      <dgm:t>
        <a:bodyPr/>
        <a:lstStyle/>
        <a:p>
          <a:endParaRPr kumimoji="1" lang="ja-JP" altLang="en-US"/>
        </a:p>
      </dgm:t>
    </dgm:pt>
    <dgm:pt modelId="{411267D7-C420-45EB-AEBA-6889BF36FB00}" type="sibTrans" cxnId="{ACF65253-AA36-47FC-A750-CCB4E5A56311}">
      <dgm:prSet/>
      <dgm:spPr/>
      <dgm:t>
        <a:bodyPr/>
        <a:lstStyle/>
        <a:p>
          <a:endParaRPr kumimoji="1" lang="ja-JP" altLang="en-US"/>
        </a:p>
      </dgm:t>
    </dgm:pt>
    <dgm:pt modelId="{69150E13-3403-46A2-9EFC-13AA5CDD36AC}">
      <dgm:prSet phldrT="[テキスト]" custT="1"/>
      <dgm:spPr/>
      <dgm:t>
        <a:bodyPr/>
        <a:lstStyle/>
        <a:p>
          <a:r>
            <a:rPr kumimoji="1" lang="ja-JP" altLang="en-US" sz="2800" dirty="0" smtClean="0"/>
            <a:t>利益を基準とした計算方法</a:t>
          </a:r>
          <a:endParaRPr kumimoji="1" lang="ja-JP" altLang="en-US" sz="2800" dirty="0"/>
        </a:p>
      </dgm:t>
    </dgm:pt>
    <dgm:pt modelId="{3117406B-B6D5-4A2C-9E43-4D78581A1B34}" type="parTrans" cxnId="{C0EDCEEC-81FA-41E2-A743-7CA96EF520D0}">
      <dgm:prSet/>
      <dgm:spPr/>
      <dgm:t>
        <a:bodyPr/>
        <a:lstStyle/>
        <a:p>
          <a:endParaRPr kumimoji="1" lang="ja-JP" altLang="en-US"/>
        </a:p>
      </dgm:t>
    </dgm:pt>
    <dgm:pt modelId="{EFF0C177-B971-40F9-8036-2DC0E6A54BDC}" type="sibTrans" cxnId="{C0EDCEEC-81FA-41E2-A743-7CA96EF520D0}">
      <dgm:prSet/>
      <dgm:spPr/>
      <dgm:t>
        <a:bodyPr/>
        <a:lstStyle/>
        <a:p>
          <a:endParaRPr kumimoji="1" lang="ja-JP" altLang="en-US"/>
        </a:p>
      </dgm:t>
    </dgm:pt>
    <dgm:pt modelId="{97779553-375E-48F9-8F1A-E7509CE03821}">
      <dgm:prSet phldrT="[テキスト]" custT="1"/>
      <dgm:spPr/>
      <dgm:t>
        <a:bodyPr/>
        <a:lstStyle/>
        <a:p>
          <a:r>
            <a:rPr kumimoji="1" lang="ja-JP" altLang="en-US" sz="2800" dirty="0" smtClean="0"/>
            <a:t>株価を基準とした計算方法</a:t>
          </a:r>
          <a:endParaRPr kumimoji="1" lang="ja-JP" altLang="en-US" sz="2800" dirty="0"/>
        </a:p>
      </dgm:t>
    </dgm:pt>
    <dgm:pt modelId="{C207D337-8F02-48D9-BC2E-8867C7BA6C78}" type="parTrans" cxnId="{3F4243E6-364E-4856-BCF1-ED29D714CB43}">
      <dgm:prSet/>
      <dgm:spPr/>
      <dgm:t>
        <a:bodyPr/>
        <a:lstStyle/>
        <a:p>
          <a:endParaRPr kumimoji="1" lang="ja-JP" altLang="en-US"/>
        </a:p>
      </dgm:t>
    </dgm:pt>
    <dgm:pt modelId="{1F2D6426-7491-4183-AF8D-2431BA9009F3}" type="sibTrans" cxnId="{3F4243E6-364E-4856-BCF1-ED29D714CB43}">
      <dgm:prSet/>
      <dgm:spPr/>
      <dgm:t>
        <a:bodyPr/>
        <a:lstStyle/>
        <a:p>
          <a:endParaRPr kumimoji="1" lang="ja-JP" altLang="en-US"/>
        </a:p>
      </dgm:t>
    </dgm:pt>
    <dgm:pt modelId="{06D7C30C-E079-4335-819C-876201B8D0A3}">
      <dgm:prSet custT="1"/>
      <dgm:spPr/>
      <dgm:t>
        <a:bodyPr/>
        <a:lstStyle/>
        <a:p>
          <a:pPr algn="l"/>
          <a:r>
            <a:rPr lang="ja-JP" altLang="en-US" sz="2000" dirty="0" smtClean="0"/>
            <a:t>この方法は簡便性はあるが、本来は将来の価値を要因すべきところを、過去または現在の価値から算出することが問題といえます。</a:t>
          </a:r>
          <a:endParaRPr kumimoji="1" lang="ja-JP" altLang="en-US" sz="2000" dirty="0"/>
        </a:p>
      </dgm:t>
    </dgm:pt>
    <dgm:pt modelId="{8053C984-D9AE-4ED3-BD98-79A5092CE66B}" type="parTrans" cxnId="{A5C8BAA7-7E84-43BF-B087-EB4DB77C60DF}">
      <dgm:prSet/>
      <dgm:spPr/>
      <dgm:t>
        <a:bodyPr/>
        <a:lstStyle/>
        <a:p>
          <a:endParaRPr kumimoji="1" lang="ja-JP" altLang="en-US"/>
        </a:p>
      </dgm:t>
    </dgm:pt>
    <dgm:pt modelId="{7C71FE10-3209-45D2-B530-4B6D62D23CD9}" type="sibTrans" cxnId="{A5C8BAA7-7E84-43BF-B087-EB4DB77C60DF}">
      <dgm:prSet/>
      <dgm:spPr/>
      <dgm:t>
        <a:bodyPr/>
        <a:lstStyle/>
        <a:p>
          <a:endParaRPr kumimoji="1" lang="ja-JP" altLang="en-US"/>
        </a:p>
      </dgm:t>
    </dgm:pt>
    <dgm:pt modelId="{6007C8E7-4A3F-4E46-9B36-3C7C60089689}">
      <dgm:prSet phldrT="[テキスト]"/>
      <dgm:spPr/>
      <dgm:t>
        <a:bodyPr/>
        <a:lstStyle/>
        <a:p>
          <a:r>
            <a:rPr kumimoji="1" lang="ja-JP" altLang="en-US" dirty="0" smtClean="0"/>
            <a:t>この方法は将来の価値から算定されるので理論的ですが、予想すべき要素が多く算定者により評価に大きな差が出てしまう。</a:t>
          </a:r>
          <a:endParaRPr kumimoji="1" lang="ja-JP" altLang="en-US" dirty="0"/>
        </a:p>
      </dgm:t>
    </dgm:pt>
    <dgm:pt modelId="{C83016D9-30ED-41A9-A4EA-91AA14EA1873}" type="parTrans" cxnId="{A4F97F0B-BAF4-49CB-9330-1C4DF3DF06A4}">
      <dgm:prSet/>
      <dgm:spPr/>
      <dgm:t>
        <a:bodyPr/>
        <a:lstStyle/>
        <a:p>
          <a:endParaRPr kumimoji="1" lang="ja-JP" altLang="en-US"/>
        </a:p>
      </dgm:t>
    </dgm:pt>
    <dgm:pt modelId="{6BABC7B0-D7C9-457B-911B-BA182CB39B7D}" type="sibTrans" cxnId="{A4F97F0B-BAF4-49CB-9330-1C4DF3DF06A4}">
      <dgm:prSet/>
      <dgm:spPr/>
      <dgm:t>
        <a:bodyPr/>
        <a:lstStyle/>
        <a:p>
          <a:endParaRPr kumimoji="1" lang="ja-JP" altLang="en-US"/>
        </a:p>
      </dgm:t>
    </dgm:pt>
    <dgm:pt modelId="{5EABF489-AD30-46DE-86F3-AB60817791A8}">
      <dgm:prSet phldrT="[テキスト]"/>
      <dgm:spPr/>
      <dgm:t>
        <a:bodyPr/>
        <a:lstStyle/>
        <a:p>
          <a:r>
            <a:rPr kumimoji="1" lang="ja-JP" altLang="en-US" dirty="0" smtClean="0"/>
            <a:t>過去の類似取引により算定する方法</a:t>
          </a:r>
          <a:r>
            <a:rPr kumimoji="1" lang="en-US" altLang="en-US" dirty="0" smtClean="0"/>
            <a:t>(</a:t>
          </a:r>
          <a:r>
            <a:rPr kumimoji="1" lang="ja-JP" altLang="en-US" dirty="0" smtClean="0"/>
            <a:t>類似取引比較法</a:t>
          </a:r>
          <a:r>
            <a:rPr kumimoji="1" lang="en-US" altLang="en-US" dirty="0" smtClean="0"/>
            <a:t>)</a:t>
          </a:r>
          <a:r>
            <a:rPr kumimoji="1" lang="ja-JP" altLang="en-US" dirty="0" smtClean="0"/>
            <a:t>と類似会社の評価額を用いて算定する方法</a:t>
          </a:r>
          <a:r>
            <a:rPr kumimoji="1" lang="en-US" altLang="en-US" dirty="0" smtClean="0"/>
            <a:t>(</a:t>
          </a:r>
          <a:r>
            <a:rPr kumimoji="1" lang="ja-JP" altLang="en-US" dirty="0" smtClean="0"/>
            <a:t>類似会社比較法）があります。 このアプローチは客観性に優れていますが、類似取引・会社は見つけ難く、たいして類似していない事例を採用してしまうと評価が大きく変わってしまう可能性があります。</a:t>
          </a:r>
          <a:endParaRPr kumimoji="1" lang="ja-JP" altLang="en-US" dirty="0"/>
        </a:p>
      </dgm:t>
    </dgm:pt>
    <dgm:pt modelId="{67CCB9D7-6C24-44B6-A4D0-5DDFA9CEC4A1}" type="parTrans" cxnId="{33B7F340-7DC3-42FD-A337-A15E73FA1E3B}">
      <dgm:prSet/>
      <dgm:spPr/>
      <dgm:t>
        <a:bodyPr/>
        <a:lstStyle/>
        <a:p>
          <a:endParaRPr kumimoji="1" lang="ja-JP" altLang="en-US"/>
        </a:p>
      </dgm:t>
    </dgm:pt>
    <dgm:pt modelId="{57D62411-5210-4082-A3A5-42DF5FE62E2A}" type="sibTrans" cxnId="{33B7F340-7DC3-42FD-A337-A15E73FA1E3B}">
      <dgm:prSet/>
      <dgm:spPr/>
      <dgm:t>
        <a:bodyPr/>
        <a:lstStyle/>
        <a:p>
          <a:endParaRPr kumimoji="1" lang="ja-JP" altLang="en-US"/>
        </a:p>
      </dgm:t>
    </dgm:pt>
    <dgm:pt modelId="{E9B96418-7BB2-4116-86EB-FC94D47D9326}" type="pres">
      <dgm:prSet presAssocID="{57E174A7-DE19-4B86-8B94-1F569395A5E4}" presName="linear" presStyleCnt="0">
        <dgm:presLayoutVars>
          <dgm:dir/>
          <dgm:animLvl val="lvl"/>
          <dgm:resizeHandles val="exact"/>
        </dgm:presLayoutVars>
      </dgm:prSet>
      <dgm:spPr/>
      <dgm:t>
        <a:bodyPr/>
        <a:lstStyle/>
        <a:p>
          <a:endParaRPr kumimoji="1" lang="ja-JP" altLang="en-US"/>
        </a:p>
      </dgm:t>
    </dgm:pt>
    <dgm:pt modelId="{461A1A0D-7FBE-4DF6-A20A-092A712FC186}" type="pres">
      <dgm:prSet presAssocID="{466A3EDD-CEF5-466C-B267-972C73D280D1}" presName="parentLin" presStyleCnt="0"/>
      <dgm:spPr/>
    </dgm:pt>
    <dgm:pt modelId="{0962AD47-388D-469B-93BE-D28B076FB17F}" type="pres">
      <dgm:prSet presAssocID="{466A3EDD-CEF5-466C-B267-972C73D280D1}" presName="parentLeftMargin" presStyleLbl="node1" presStyleIdx="0" presStyleCnt="3"/>
      <dgm:spPr/>
      <dgm:t>
        <a:bodyPr/>
        <a:lstStyle/>
        <a:p>
          <a:endParaRPr kumimoji="1" lang="ja-JP" altLang="en-US"/>
        </a:p>
      </dgm:t>
    </dgm:pt>
    <dgm:pt modelId="{BDD7F341-7BC2-4AB1-9EB0-32FDBEEBD672}" type="pres">
      <dgm:prSet presAssocID="{466A3EDD-CEF5-466C-B267-972C73D280D1}" presName="parentText" presStyleLbl="node1" presStyleIdx="0" presStyleCnt="3">
        <dgm:presLayoutVars>
          <dgm:chMax val="0"/>
          <dgm:bulletEnabled val="1"/>
        </dgm:presLayoutVars>
      </dgm:prSet>
      <dgm:spPr/>
      <dgm:t>
        <a:bodyPr/>
        <a:lstStyle/>
        <a:p>
          <a:endParaRPr kumimoji="1" lang="ja-JP" altLang="en-US"/>
        </a:p>
      </dgm:t>
    </dgm:pt>
    <dgm:pt modelId="{E596381B-42C5-4F9D-8A27-8F0AF80A2893}" type="pres">
      <dgm:prSet presAssocID="{466A3EDD-CEF5-466C-B267-972C73D280D1}" presName="negativeSpace" presStyleCnt="0"/>
      <dgm:spPr/>
    </dgm:pt>
    <dgm:pt modelId="{4D8539FA-050A-4903-A113-0BD7F79E5BF4}" type="pres">
      <dgm:prSet presAssocID="{466A3EDD-CEF5-466C-B267-972C73D280D1}" presName="childText" presStyleLbl="conFgAcc1" presStyleIdx="0" presStyleCnt="3">
        <dgm:presLayoutVars>
          <dgm:bulletEnabled val="1"/>
        </dgm:presLayoutVars>
      </dgm:prSet>
      <dgm:spPr/>
      <dgm:t>
        <a:bodyPr/>
        <a:lstStyle/>
        <a:p>
          <a:endParaRPr kumimoji="1" lang="ja-JP" altLang="en-US"/>
        </a:p>
      </dgm:t>
    </dgm:pt>
    <dgm:pt modelId="{88C67F16-A87F-458A-B749-F63A7356DB7D}" type="pres">
      <dgm:prSet presAssocID="{411267D7-C420-45EB-AEBA-6889BF36FB00}" presName="spaceBetweenRectangles" presStyleCnt="0"/>
      <dgm:spPr/>
    </dgm:pt>
    <dgm:pt modelId="{E7B24277-0143-4A0D-8618-1A7EA1BF4A7A}" type="pres">
      <dgm:prSet presAssocID="{69150E13-3403-46A2-9EFC-13AA5CDD36AC}" presName="parentLin" presStyleCnt="0"/>
      <dgm:spPr/>
    </dgm:pt>
    <dgm:pt modelId="{64462379-35A2-4C30-AE9E-D51ED2AF7C24}" type="pres">
      <dgm:prSet presAssocID="{69150E13-3403-46A2-9EFC-13AA5CDD36AC}" presName="parentLeftMargin" presStyleLbl="node1" presStyleIdx="0" presStyleCnt="3"/>
      <dgm:spPr/>
      <dgm:t>
        <a:bodyPr/>
        <a:lstStyle/>
        <a:p>
          <a:endParaRPr kumimoji="1" lang="ja-JP" altLang="en-US"/>
        </a:p>
      </dgm:t>
    </dgm:pt>
    <dgm:pt modelId="{3B72050C-3324-4466-8453-15AC94E99FE6}" type="pres">
      <dgm:prSet presAssocID="{69150E13-3403-46A2-9EFC-13AA5CDD36AC}" presName="parentText" presStyleLbl="node1" presStyleIdx="1" presStyleCnt="3">
        <dgm:presLayoutVars>
          <dgm:chMax val="0"/>
          <dgm:bulletEnabled val="1"/>
        </dgm:presLayoutVars>
      </dgm:prSet>
      <dgm:spPr/>
      <dgm:t>
        <a:bodyPr/>
        <a:lstStyle/>
        <a:p>
          <a:endParaRPr kumimoji="1" lang="ja-JP" altLang="en-US"/>
        </a:p>
      </dgm:t>
    </dgm:pt>
    <dgm:pt modelId="{A647CE4E-1707-45F3-BDDF-0574DA37776A}" type="pres">
      <dgm:prSet presAssocID="{69150E13-3403-46A2-9EFC-13AA5CDD36AC}" presName="negativeSpace" presStyleCnt="0"/>
      <dgm:spPr/>
    </dgm:pt>
    <dgm:pt modelId="{AB94591F-914E-4D29-8666-262690BA4BFE}" type="pres">
      <dgm:prSet presAssocID="{69150E13-3403-46A2-9EFC-13AA5CDD36AC}" presName="childText" presStyleLbl="conFgAcc1" presStyleIdx="1" presStyleCnt="3">
        <dgm:presLayoutVars>
          <dgm:bulletEnabled val="1"/>
        </dgm:presLayoutVars>
      </dgm:prSet>
      <dgm:spPr/>
      <dgm:t>
        <a:bodyPr/>
        <a:lstStyle/>
        <a:p>
          <a:endParaRPr kumimoji="1" lang="ja-JP" altLang="en-US"/>
        </a:p>
      </dgm:t>
    </dgm:pt>
    <dgm:pt modelId="{A22DBAA8-38CC-43B3-866C-61B7B14895B0}" type="pres">
      <dgm:prSet presAssocID="{EFF0C177-B971-40F9-8036-2DC0E6A54BDC}" presName="spaceBetweenRectangles" presStyleCnt="0"/>
      <dgm:spPr/>
    </dgm:pt>
    <dgm:pt modelId="{1D13E217-3DB0-47B6-A0C5-1333480CA7F3}" type="pres">
      <dgm:prSet presAssocID="{97779553-375E-48F9-8F1A-E7509CE03821}" presName="parentLin" presStyleCnt="0"/>
      <dgm:spPr/>
    </dgm:pt>
    <dgm:pt modelId="{75E71D70-2722-4D49-82EB-3E0E5ED8FF5A}" type="pres">
      <dgm:prSet presAssocID="{97779553-375E-48F9-8F1A-E7509CE03821}" presName="parentLeftMargin" presStyleLbl="node1" presStyleIdx="1" presStyleCnt="3"/>
      <dgm:spPr/>
      <dgm:t>
        <a:bodyPr/>
        <a:lstStyle/>
        <a:p>
          <a:endParaRPr kumimoji="1" lang="ja-JP" altLang="en-US"/>
        </a:p>
      </dgm:t>
    </dgm:pt>
    <dgm:pt modelId="{41FBD4D4-3F1E-4F58-B448-5B85CA06AE9C}" type="pres">
      <dgm:prSet presAssocID="{97779553-375E-48F9-8F1A-E7509CE03821}" presName="parentText" presStyleLbl="node1" presStyleIdx="2" presStyleCnt="3">
        <dgm:presLayoutVars>
          <dgm:chMax val="0"/>
          <dgm:bulletEnabled val="1"/>
        </dgm:presLayoutVars>
      </dgm:prSet>
      <dgm:spPr/>
      <dgm:t>
        <a:bodyPr/>
        <a:lstStyle/>
        <a:p>
          <a:endParaRPr kumimoji="1" lang="ja-JP" altLang="en-US"/>
        </a:p>
      </dgm:t>
    </dgm:pt>
    <dgm:pt modelId="{4AB09D2B-886C-474E-9EDB-D8C035FC3AF1}" type="pres">
      <dgm:prSet presAssocID="{97779553-375E-48F9-8F1A-E7509CE03821}" presName="negativeSpace" presStyleCnt="0"/>
      <dgm:spPr/>
    </dgm:pt>
    <dgm:pt modelId="{3E6FAF77-5022-4450-9C88-B53FAA01FF99}" type="pres">
      <dgm:prSet presAssocID="{97779553-375E-48F9-8F1A-E7509CE03821}" presName="childText" presStyleLbl="conFgAcc1" presStyleIdx="2" presStyleCnt="3">
        <dgm:presLayoutVars>
          <dgm:bulletEnabled val="1"/>
        </dgm:presLayoutVars>
      </dgm:prSet>
      <dgm:spPr/>
      <dgm:t>
        <a:bodyPr/>
        <a:lstStyle/>
        <a:p>
          <a:endParaRPr kumimoji="1" lang="ja-JP" altLang="en-US"/>
        </a:p>
      </dgm:t>
    </dgm:pt>
  </dgm:ptLst>
  <dgm:cxnLst>
    <dgm:cxn modelId="{E14E73C9-4F87-4370-99E8-579198F12355}" type="presOf" srcId="{97779553-375E-48F9-8F1A-E7509CE03821}" destId="{41FBD4D4-3F1E-4F58-B448-5B85CA06AE9C}" srcOrd="1" destOrd="0" presId="urn:microsoft.com/office/officeart/2005/8/layout/list1"/>
    <dgm:cxn modelId="{33B7F340-7DC3-42FD-A337-A15E73FA1E3B}" srcId="{97779553-375E-48F9-8F1A-E7509CE03821}" destId="{5EABF489-AD30-46DE-86F3-AB60817791A8}" srcOrd="0" destOrd="0" parTransId="{67CCB9D7-6C24-44B6-A4D0-5DDFA9CEC4A1}" sibTransId="{57D62411-5210-4082-A3A5-42DF5FE62E2A}"/>
    <dgm:cxn modelId="{ACF65253-AA36-47FC-A750-CCB4E5A56311}" srcId="{57E174A7-DE19-4B86-8B94-1F569395A5E4}" destId="{466A3EDD-CEF5-466C-B267-972C73D280D1}" srcOrd="0" destOrd="0" parTransId="{D6FDAA88-DF78-47A6-A99B-F202E7BF4BD8}" sibTransId="{411267D7-C420-45EB-AEBA-6889BF36FB00}"/>
    <dgm:cxn modelId="{4AF5F833-9EC6-44A9-8ABF-FC6FA6B5A852}" type="presOf" srcId="{06D7C30C-E079-4335-819C-876201B8D0A3}" destId="{4D8539FA-050A-4903-A113-0BD7F79E5BF4}" srcOrd="0" destOrd="0" presId="urn:microsoft.com/office/officeart/2005/8/layout/list1"/>
    <dgm:cxn modelId="{E8A18F2C-E572-4206-85BE-BBB8C6072B17}" type="presOf" srcId="{466A3EDD-CEF5-466C-B267-972C73D280D1}" destId="{BDD7F341-7BC2-4AB1-9EB0-32FDBEEBD672}" srcOrd="1" destOrd="0" presId="urn:microsoft.com/office/officeart/2005/8/layout/list1"/>
    <dgm:cxn modelId="{4FB29C2F-913D-434A-8F48-60750CEC7472}" type="presOf" srcId="{57E174A7-DE19-4B86-8B94-1F569395A5E4}" destId="{E9B96418-7BB2-4116-86EB-FC94D47D9326}" srcOrd="0" destOrd="0" presId="urn:microsoft.com/office/officeart/2005/8/layout/list1"/>
    <dgm:cxn modelId="{3F4243E6-364E-4856-BCF1-ED29D714CB43}" srcId="{57E174A7-DE19-4B86-8B94-1F569395A5E4}" destId="{97779553-375E-48F9-8F1A-E7509CE03821}" srcOrd="2" destOrd="0" parTransId="{C207D337-8F02-48D9-BC2E-8867C7BA6C78}" sibTransId="{1F2D6426-7491-4183-AF8D-2431BA9009F3}"/>
    <dgm:cxn modelId="{A4F97F0B-BAF4-49CB-9330-1C4DF3DF06A4}" srcId="{69150E13-3403-46A2-9EFC-13AA5CDD36AC}" destId="{6007C8E7-4A3F-4E46-9B36-3C7C60089689}" srcOrd="0" destOrd="0" parTransId="{C83016D9-30ED-41A9-A4EA-91AA14EA1873}" sibTransId="{6BABC7B0-D7C9-457B-911B-BA182CB39B7D}"/>
    <dgm:cxn modelId="{C5FEABB8-AACF-416A-B2B2-81BB40EA267B}" type="presOf" srcId="{466A3EDD-CEF5-466C-B267-972C73D280D1}" destId="{0962AD47-388D-469B-93BE-D28B076FB17F}" srcOrd="0" destOrd="0" presId="urn:microsoft.com/office/officeart/2005/8/layout/list1"/>
    <dgm:cxn modelId="{A5C8BAA7-7E84-43BF-B087-EB4DB77C60DF}" srcId="{466A3EDD-CEF5-466C-B267-972C73D280D1}" destId="{06D7C30C-E079-4335-819C-876201B8D0A3}" srcOrd="0" destOrd="0" parTransId="{8053C984-D9AE-4ED3-BD98-79A5092CE66B}" sibTransId="{7C71FE10-3209-45D2-B530-4B6D62D23CD9}"/>
    <dgm:cxn modelId="{27DB9C0A-6922-4C38-AD3A-D1333E8C2DDA}" type="presOf" srcId="{97779553-375E-48F9-8F1A-E7509CE03821}" destId="{75E71D70-2722-4D49-82EB-3E0E5ED8FF5A}" srcOrd="0" destOrd="0" presId="urn:microsoft.com/office/officeart/2005/8/layout/list1"/>
    <dgm:cxn modelId="{30651870-E45A-401D-9A41-CA6BA5AE6854}" type="presOf" srcId="{5EABF489-AD30-46DE-86F3-AB60817791A8}" destId="{3E6FAF77-5022-4450-9C88-B53FAA01FF99}" srcOrd="0" destOrd="0" presId="urn:microsoft.com/office/officeart/2005/8/layout/list1"/>
    <dgm:cxn modelId="{4BD2F993-66CB-4942-82E2-DF6DB4C52C74}" type="presOf" srcId="{6007C8E7-4A3F-4E46-9B36-3C7C60089689}" destId="{AB94591F-914E-4D29-8666-262690BA4BFE}" srcOrd="0" destOrd="0" presId="urn:microsoft.com/office/officeart/2005/8/layout/list1"/>
    <dgm:cxn modelId="{54F0DA95-7B2A-436F-A12D-5174AF25DCC7}" type="presOf" srcId="{69150E13-3403-46A2-9EFC-13AA5CDD36AC}" destId="{64462379-35A2-4C30-AE9E-D51ED2AF7C24}" srcOrd="0" destOrd="0" presId="urn:microsoft.com/office/officeart/2005/8/layout/list1"/>
    <dgm:cxn modelId="{64552943-B593-468C-A9C2-60D2117ABD42}" type="presOf" srcId="{69150E13-3403-46A2-9EFC-13AA5CDD36AC}" destId="{3B72050C-3324-4466-8453-15AC94E99FE6}" srcOrd="1" destOrd="0" presId="urn:microsoft.com/office/officeart/2005/8/layout/list1"/>
    <dgm:cxn modelId="{C0EDCEEC-81FA-41E2-A743-7CA96EF520D0}" srcId="{57E174A7-DE19-4B86-8B94-1F569395A5E4}" destId="{69150E13-3403-46A2-9EFC-13AA5CDD36AC}" srcOrd="1" destOrd="0" parTransId="{3117406B-B6D5-4A2C-9E43-4D78581A1B34}" sibTransId="{EFF0C177-B971-40F9-8036-2DC0E6A54BDC}"/>
    <dgm:cxn modelId="{D7A12B3D-AE65-4E24-98D3-92004A0E7294}" type="presParOf" srcId="{E9B96418-7BB2-4116-86EB-FC94D47D9326}" destId="{461A1A0D-7FBE-4DF6-A20A-092A712FC186}" srcOrd="0" destOrd="0" presId="urn:microsoft.com/office/officeart/2005/8/layout/list1"/>
    <dgm:cxn modelId="{8AD0D676-A9E5-42A8-802B-B2DA3EBF0B14}" type="presParOf" srcId="{461A1A0D-7FBE-4DF6-A20A-092A712FC186}" destId="{0962AD47-388D-469B-93BE-D28B076FB17F}" srcOrd="0" destOrd="0" presId="urn:microsoft.com/office/officeart/2005/8/layout/list1"/>
    <dgm:cxn modelId="{FFC1BE48-7298-46AB-B1B8-B232D684305A}" type="presParOf" srcId="{461A1A0D-7FBE-4DF6-A20A-092A712FC186}" destId="{BDD7F341-7BC2-4AB1-9EB0-32FDBEEBD672}" srcOrd="1" destOrd="0" presId="urn:microsoft.com/office/officeart/2005/8/layout/list1"/>
    <dgm:cxn modelId="{BB5D4D0B-E4D9-4B6D-8CDF-D22D413A16AD}" type="presParOf" srcId="{E9B96418-7BB2-4116-86EB-FC94D47D9326}" destId="{E596381B-42C5-4F9D-8A27-8F0AF80A2893}" srcOrd="1" destOrd="0" presId="urn:microsoft.com/office/officeart/2005/8/layout/list1"/>
    <dgm:cxn modelId="{3C6E239F-A81E-478B-ADC6-7806229A5E2E}" type="presParOf" srcId="{E9B96418-7BB2-4116-86EB-FC94D47D9326}" destId="{4D8539FA-050A-4903-A113-0BD7F79E5BF4}" srcOrd="2" destOrd="0" presId="urn:microsoft.com/office/officeart/2005/8/layout/list1"/>
    <dgm:cxn modelId="{FC28BAC1-A672-403F-B259-CDFE7142B06D}" type="presParOf" srcId="{E9B96418-7BB2-4116-86EB-FC94D47D9326}" destId="{88C67F16-A87F-458A-B749-F63A7356DB7D}" srcOrd="3" destOrd="0" presId="urn:microsoft.com/office/officeart/2005/8/layout/list1"/>
    <dgm:cxn modelId="{7916D8E4-D283-47A1-806C-21D7BEBF7D66}" type="presParOf" srcId="{E9B96418-7BB2-4116-86EB-FC94D47D9326}" destId="{E7B24277-0143-4A0D-8618-1A7EA1BF4A7A}" srcOrd="4" destOrd="0" presId="urn:microsoft.com/office/officeart/2005/8/layout/list1"/>
    <dgm:cxn modelId="{961B2AE1-C5BB-44C8-BA3A-D6FB26CF0954}" type="presParOf" srcId="{E7B24277-0143-4A0D-8618-1A7EA1BF4A7A}" destId="{64462379-35A2-4C30-AE9E-D51ED2AF7C24}" srcOrd="0" destOrd="0" presId="urn:microsoft.com/office/officeart/2005/8/layout/list1"/>
    <dgm:cxn modelId="{EF485954-885B-4029-836F-7F98A84CF5FB}" type="presParOf" srcId="{E7B24277-0143-4A0D-8618-1A7EA1BF4A7A}" destId="{3B72050C-3324-4466-8453-15AC94E99FE6}" srcOrd="1" destOrd="0" presId="urn:microsoft.com/office/officeart/2005/8/layout/list1"/>
    <dgm:cxn modelId="{8A51A311-CC1A-44DA-AB67-0160DC48E90E}" type="presParOf" srcId="{E9B96418-7BB2-4116-86EB-FC94D47D9326}" destId="{A647CE4E-1707-45F3-BDDF-0574DA37776A}" srcOrd="5" destOrd="0" presId="urn:microsoft.com/office/officeart/2005/8/layout/list1"/>
    <dgm:cxn modelId="{8CD61850-FCF2-4FB2-8919-6F1CC51A807B}" type="presParOf" srcId="{E9B96418-7BB2-4116-86EB-FC94D47D9326}" destId="{AB94591F-914E-4D29-8666-262690BA4BFE}" srcOrd="6" destOrd="0" presId="urn:microsoft.com/office/officeart/2005/8/layout/list1"/>
    <dgm:cxn modelId="{4DF4B5CB-DD32-42A5-8938-008062B10618}" type="presParOf" srcId="{E9B96418-7BB2-4116-86EB-FC94D47D9326}" destId="{A22DBAA8-38CC-43B3-866C-61B7B14895B0}" srcOrd="7" destOrd="0" presId="urn:microsoft.com/office/officeart/2005/8/layout/list1"/>
    <dgm:cxn modelId="{8149BBED-EBE3-4FD9-85EC-F2219AAA5A6E}" type="presParOf" srcId="{E9B96418-7BB2-4116-86EB-FC94D47D9326}" destId="{1D13E217-3DB0-47B6-A0C5-1333480CA7F3}" srcOrd="8" destOrd="0" presId="urn:microsoft.com/office/officeart/2005/8/layout/list1"/>
    <dgm:cxn modelId="{2536A8EB-FA64-464F-9A85-C356331BE010}" type="presParOf" srcId="{1D13E217-3DB0-47B6-A0C5-1333480CA7F3}" destId="{75E71D70-2722-4D49-82EB-3E0E5ED8FF5A}" srcOrd="0" destOrd="0" presId="urn:microsoft.com/office/officeart/2005/8/layout/list1"/>
    <dgm:cxn modelId="{FD9D8D9E-3B94-4DC5-AAB9-2153B457A5D7}" type="presParOf" srcId="{1D13E217-3DB0-47B6-A0C5-1333480CA7F3}" destId="{41FBD4D4-3F1E-4F58-B448-5B85CA06AE9C}" srcOrd="1" destOrd="0" presId="urn:microsoft.com/office/officeart/2005/8/layout/list1"/>
    <dgm:cxn modelId="{4100CEC7-D991-499C-B115-3C0CC120D5CE}" type="presParOf" srcId="{E9B96418-7BB2-4116-86EB-FC94D47D9326}" destId="{4AB09D2B-886C-474E-9EDB-D8C035FC3AF1}" srcOrd="9" destOrd="0" presId="urn:microsoft.com/office/officeart/2005/8/layout/list1"/>
    <dgm:cxn modelId="{C9D43699-2CE9-460A-813F-9A564AB626E4}" type="presParOf" srcId="{E9B96418-7BB2-4116-86EB-FC94D47D9326}" destId="{3E6FAF77-5022-4450-9C88-B53FAA01FF99}"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99A5F2A8-89DA-4F6F-9077-20E36ED151B9}" type="datetimeFigureOut">
              <a:rPr kumimoji="1" lang="ja-JP" altLang="en-US" smtClean="0"/>
              <a:pPr/>
              <a:t>2008/10/17</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AC0CD76E-62FF-41B7-B536-64EB257C0D07}"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6939D02-7ADD-4E74-A949-850A999C81C9}" type="datetimeFigureOut">
              <a:rPr kumimoji="1" lang="ja-JP" altLang="en-US" smtClean="0"/>
              <a:pPr/>
              <a:t>2008/10/17</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072298A3-2E25-45C4-83FB-66D2560628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757D5D9-E22C-459F-B8BB-A0537D1E25F1}"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8DE79B9D-1307-4602-828E-DD504A7D281E}" type="slidenum">
              <a:rPr kumimoji="1" lang="ja-JP" altLang="en-US" smtClean="0"/>
              <a:pPr/>
              <a:t>24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72298A3-2E25-45C4-83FB-66D25606287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DCE6892-76FA-435E-9AB1-476BE6D8B647}"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B81F418-4FFB-44E6-998D-56E16B79D9F4}"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99ACC8-012B-40DF-B484-3E371AA09C7B}"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439C77-A020-434A-8B0E-3624CF4BACE0}"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BA2104-CD1F-4705-8A43-A94494B66DD8}" type="datetime1">
              <a:rPr kumimoji="1" lang="ja-JP" altLang="en-US" smtClean="0"/>
              <a:pPr/>
              <a:t>2008/10/17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90EAF10-EBBC-4785-BC7D-B627610C1FB7}"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F983291-9B65-4067-98DD-C029CD5643E1}" type="datetime1">
              <a:rPr kumimoji="1" lang="ja-JP" altLang="en-US" smtClean="0"/>
              <a:pPr/>
              <a:t>2008/10/17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B2F811A-E93C-4A15-91B9-5AB948100C3B}" type="datetime1">
              <a:rPr kumimoji="1" lang="ja-JP" altLang="en-US" smtClean="0"/>
              <a:pPr/>
              <a:t>2008/10/17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A50923-12BA-4BCC-A1A2-B00DEBCD8730}" type="datetime1">
              <a:rPr kumimoji="1" lang="ja-JP" altLang="en-US" smtClean="0"/>
              <a:pPr/>
              <a:t>2008/10/17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50615FF-B228-47D7-A44A-8DF801BD082D}"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4AB190F-7672-4532-AA24-0B0207DE2603}" type="datetime1">
              <a:rPr kumimoji="1" lang="ja-JP" altLang="en-US" smtClean="0"/>
              <a:pPr/>
              <a:t>2008/10/17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FC1B35-258A-4F9B-8FC8-EA7E8A686243}"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000" r="-1000"/>
          </a:stretch>
        </a:blip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2603B-2E48-489C-A4A9-92A27A6F1C21}" type="datetime1">
              <a:rPr kumimoji="1" lang="ja-JP" altLang="en-US" smtClean="0"/>
              <a:pPr/>
              <a:t>2008/10/17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FC1B35-258A-4F9B-8FC8-EA7E8A686243}"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Excel_______1.xls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______2.xls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285720" y="1612890"/>
            <a:ext cx="8715436" cy="1470025"/>
          </a:xfrm>
          <a:noFill/>
        </p:spPr>
        <p:txBody>
          <a:bodyPr>
            <a:noAutofit/>
          </a:bodyPr>
          <a:lstStyle/>
          <a:p>
            <a:r>
              <a:rPr kumimoji="1" lang="ja-JP" altLang="en-US" sz="8000" b="1" spc="300" dirty="0" smtClean="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rPr>
              <a:t>買収防衛策の是非</a:t>
            </a:r>
            <a:endParaRPr kumimoji="1" lang="ja-JP" altLang="en-US" sz="8000" b="1" spc="300" dirty="0">
              <a:ln w="11430" cmpd="sng">
                <a:solidFill>
                  <a:schemeClr val="accent1">
                    <a:tint val="10000"/>
                  </a:schemeClr>
                </a:solidFill>
                <a:prstDash val="solid"/>
                <a:miter lim="800000"/>
              </a:ln>
              <a:solidFill>
                <a:schemeClr val="tx2"/>
              </a:solidFill>
              <a:effectLst>
                <a:glow rad="45500">
                  <a:schemeClr val="accent1">
                    <a:satMod val="220000"/>
                    <a:alpha val="35000"/>
                  </a:schemeClr>
                </a:glow>
              </a:effectLst>
            </a:endParaRPr>
          </a:p>
        </p:txBody>
      </p:sp>
      <p:sp>
        <p:nvSpPr>
          <p:cNvPr id="5" name="サブタイトル 4"/>
          <p:cNvSpPr>
            <a:spLocks noGrp="1"/>
          </p:cNvSpPr>
          <p:nvPr>
            <p:ph type="subTitle" idx="1"/>
          </p:nvPr>
        </p:nvSpPr>
        <p:spPr>
          <a:xfrm>
            <a:off x="857224" y="4374472"/>
            <a:ext cx="7429552" cy="2355190"/>
          </a:xfrm>
        </p:spPr>
        <p:txBody>
          <a:bodyPr>
            <a:normAutofit/>
          </a:bodyPr>
          <a:lstStyle/>
          <a:p>
            <a:endParaRPr lang="en-US" altLang="ja-JP" sz="36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a:p>
            <a:r>
              <a:rPr kumimoji="1" lang="ja-JP" altLang="en-US" dirty="0" smtClean="0">
                <a:solidFill>
                  <a:schemeClr val="tx1"/>
                </a:solidFill>
              </a:rPr>
              <a:t>堀野淳・武田侑也・松村莉沙</a:t>
            </a:r>
            <a:endParaRPr kumimoji="1" lang="en-US" altLang="ja-JP" dirty="0" smtClean="0">
              <a:solidFill>
                <a:schemeClr val="tx1"/>
              </a:solidFill>
            </a:endParaRPr>
          </a:p>
          <a:p>
            <a:r>
              <a:rPr lang="ja-JP" altLang="en-US" dirty="0" smtClean="0">
                <a:solidFill>
                  <a:schemeClr val="tx1"/>
                </a:solidFill>
              </a:rPr>
              <a:t>日渡元太・湯本拓海・京</a:t>
            </a:r>
            <a:r>
              <a:rPr lang="ja-JP" altLang="en-US" dirty="0" smtClean="0">
                <a:solidFill>
                  <a:schemeClr val="tx1"/>
                </a:solidFill>
              </a:rPr>
              <a:t>尚男</a:t>
            </a:r>
            <a:endParaRPr kumimoji="1" lang="en-US" altLang="ja-JP" dirty="0" smtClean="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a:t>
            </a:fld>
            <a:endParaRPr kumimoji="1" lang="ja-JP" altLang="en-US"/>
          </a:p>
        </p:txBody>
      </p:sp>
      <p:sp>
        <p:nvSpPr>
          <p:cNvPr id="7" name="正方形/長方形 6"/>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１</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テキスト ボックス 7"/>
          <p:cNvSpPr txBox="1"/>
          <p:nvPr/>
        </p:nvSpPr>
        <p:spPr>
          <a:xfrm>
            <a:off x="1142976" y="3000372"/>
            <a:ext cx="6643734" cy="1754326"/>
          </a:xfrm>
          <a:prstGeom prst="rect">
            <a:avLst/>
          </a:prstGeom>
          <a:noFill/>
        </p:spPr>
        <p:txBody>
          <a:bodyPr wrap="square" rtlCol="0">
            <a:spAutoFit/>
          </a:bodyPr>
          <a:lstStyle/>
          <a:p>
            <a:pPr algn="ctr"/>
            <a:r>
              <a:rPr lang="ja-JP" altLang="en-US"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rPr>
              <a:t>小林ゼミ</a:t>
            </a:r>
            <a:endParaRPr lang="en-US" altLang="ja-JP" sz="5400" b="1" dirty="0" smtClean="0">
              <a:ln w="19050">
                <a:solidFill>
                  <a:schemeClr val="tx2">
                    <a:tint val="1000"/>
                  </a:schemeClr>
                </a:solidFill>
                <a:prstDash val="solid"/>
              </a:ln>
              <a:solidFill>
                <a:schemeClr val="accent6">
                  <a:lumMod val="75000"/>
                </a:schemeClr>
              </a:solidFill>
              <a:effectLst>
                <a:outerShdw blurRad="50000" dist="50800" dir="7500000" algn="tl">
                  <a:srgbClr val="000000">
                    <a:shade val="5000"/>
                    <a:alpha val="35000"/>
                  </a:srgbClr>
                </a:outerShdw>
              </a:effectLst>
            </a:endParaRPr>
          </a:p>
          <a:p>
            <a:pPr algn="ctr"/>
            <a:r>
              <a:rPr lang="ja-JP" altLang="en-US" sz="5400" b="1"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肯定側資料</a:t>
            </a:r>
            <a:endParaRPr kumimoji="1" lang="ja-JP" alt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29770" y="390750"/>
            <a:ext cx="8229600" cy="1143000"/>
          </a:xfrm>
        </p:spPr>
        <p:txBody>
          <a:bodyPr/>
          <a:lstStyle/>
          <a:p>
            <a:r>
              <a:rPr kumimoji="1" lang="ja-JP" altLang="en-US" dirty="0" smtClean="0"/>
              <a:t>持ち合い比率の減少について</a:t>
            </a:r>
            <a:endParaRPr kumimoji="1" lang="ja-JP" altLang="en-US" dirty="0"/>
          </a:p>
        </p:txBody>
      </p:sp>
      <p:pic>
        <p:nvPicPr>
          <p:cNvPr id="3074" name="Picture 2"/>
          <p:cNvPicPr>
            <a:picLocks noGrp="1" noChangeAspect="1" noChangeArrowheads="1"/>
          </p:cNvPicPr>
          <p:nvPr>
            <p:ph idx="1"/>
          </p:nvPr>
        </p:nvPicPr>
        <p:blipFill>
          <a:blip r:embed="rId3"/>
          <a:srcRect/>
          <a:stretch>
            <a:fillRect/>
          </a:stretch>
        </p:blipFill>
        <p:spPr bwMode="auto">
          <a:xfrm>
            <a:off x="571472" y="1272478"/>
            <a:ext cx="8352685" cy="5214574"/>
          </a:xfrm>
          <a:prstGeom prst="rect">
            <a:avLst/>
          </a:prstGeom>
          <a:noFill/>
          <a:ln w="9525">
            <a:noFill/>
            <a:miter lim="800000"/>
            <a:headEnd/>
            <a:tailEnd/>
          </a:ln>
          <a:effectLst/>
        </p:spPr>
      </p:pic>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10</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10-</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7" name="右矢印 16"/>
          <p:cNvSpPr/>
          <p:nvPr/>
        </p:nvSpPr>
        <p:spPr>
          <a:xfrm rot="1599120">
            <a:off x="5555620" y="4166736"/>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599120">
            <a:off x="6127124" y="2115980"/>
            <a:ext cx="2580312" cy="646722"/>
          </a:xfrm>
          <a:prstGeom prst="rightArrow">
            <a:avLst>
              <a:gd name="adj1" fmla="val 50000"/>
              <a:gd name="adj2" fmla="val 50000"/>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524264" y="6475202"/>
            <a:ext cx="3331361" cy="369332"/>
          </a:xfrm>
          <a:prstGeom prst="rect">
            <a:avLst/>
          </a:prstGeom>
          <a:noFill/>
        </p:spPr>
        <p:txBody>
          <a:bodyPr wrap="none" rtlCol="0">
            <a:spAutoFit/>
          </a:bodyPr>
          <a:lstStyle/>
          <a:p>
            <a:r>
              <a:rPr kumimoji="1" lang="ja-JP" altLang="en-US" dirty="0" smtClean="0"/>
              <a:t>出典：ニッセイ基礎研究所</a:t>
            </a:r>
            <a:r>
              <a:rPr kumimoji="1" lang="en-US" altLang="ja-JP" dirty="0" smtClean="0"/>
              <a:t>HP</a:t>
            </a:r>
            <a:r>
              <a:rPr kumimoji="1" lang="ja-JP" altLang="en-US" dirty="0" smtClean="0"/>
              <a:t>より</a:t>
            </a:r>
            <a:endParaRPr kumimoji="1" lang="ja-JP" altLang="en-US" dirty="0"/>
          </a:p>
        </p:txBody>
      </p:sp>
      <p:sp>
        <p:nvSpPr>
          <p:cNvPr id="10" name="正方形/長方形 9"/>
          <p:cNvSpPr/>
          <p:nvPr/>
        </p:nvSpPr>
        <p:spPr>
          <a:xfrm>
            <a:off x="5857884" y="3214686"/>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rPr>
              <a:t>減少</a:t>
            </a:r>
            <a:endParaRPr lang="ja-JP" altLang="en-US" sz="5400" b="1" cap="none" spc="0" dirty="0">
              <a:ln w="19050">
                <a:solidFill>
                  <a:schemeClr val="tx2">
                    <a:tint val="1000"/>
                  </a:schemeClr>
                </a:solidFill>
                <a:prstDash val="solid"/>
              </a:ln>
              <a:solidFill>
                <a:schemeClr val="tx2">
                  <a:lumMod val="60000"/>
                  <a:lumOff val="40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0"/>
            <a:ext cx="8229600" cy="1143000"/>
          </a:xfrm>
        </p:spPr>
        <p:txBody>
          <a:bodyPr/>
          <a:lstStyle/>
          <a:p>
            <a:r>
              <a:rPr kumimoji="1" lang="ja-JP" altLang="en-US" dirty="0" smtClean="0"/>
              <a:t>買収価格の算定法</a:t>
            </a:r>
            <a:endParaRPr kumimoji="1" lang="ja-JP" altLang="en-US" dirty="0"/>
          </a:p>
        </p:txBody>
      </p:sp>
      <p:graphicFrame>
        <p:nvGraphicFramePr>
          <p:cNvPr id="4" name="コンテンツ プレースホルダ 3"/>
          <p:cNvGraphicFramePr>
            <a:graphicFrameLocks noGrp="1"/>
          </p:cNvGraphicFramePr>
          <p:nvPr>
            <p:ph idx="1"/>
          </p:nvPr>
        </p:nvGraphicFramePr>
        <p:xfrm>
          <a:off x="285720" y="928670"/>
          <a:ext cx="8643998" cy="56436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11</a:t>
            </a:fld>
            <a:endParaRPr kumimoji="1" lang="ja-JP" altLang="en-US" dirty="0"/>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テキスト ボックス 6"/>
          <p:cNvSpPr txBox="1"/>
          <p:nvPr/>
        </p:nvSpPr>
        <p:spPr>
          <a:xfrm>
            <a:off x="6786578" y="6488668"/>
            <a:ext cx="2070760" cy="369332"/>
          </a:xfrm>
          <a:prstGeom prst="rect">
            <a:avLst/>
          </a:prstGeom>
          <a:noFill/>
        </p:spPr>
        <p:txBody>
          <a:bodyPr wrap="none" rtlCol="0">
            <a:spAutoFit/>
          </a:bodyPr>
          <a:lstStyle/>
          <a:p>
            <a:r>
              <a:rPr lang="ja-JP" altLang="en-US" dirty="0" smtClean="0"/>
              <a:t>出典</a:t>
            </a:r>
            <a:r>
              <a:rPr kumimoji="1" lang="ja-JP" altLang="en-US" dirty="0" smtClean="0"/>
              <a:t>：株式公開</a:t>
            </a:r>
            <a:r>
              <a:rPr kumimoji="1" lang="en-US" altLang="ja-JP" dirty="0" err="1" smtClean="0"/>
              <a:t>navi</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8806"/>
            <a:ext cx="8229600" cy="1011222"/>
          </a:xfrm>
        </p:spPr>
        <p:txBody>
          <a:bodyPr>
            <a:normAutofit/>
          </a:bodyPr>
          <a:lstStyle/>
          <a:p>
            <a:r>
              <a:rPr kumimoji="1" lang="ja-JP" altLang="en-US" dirty="0" smtClean="0"/>
              <a:t>防衛策導入と外国人</a:t>
            </a:r>
            <a:r>
              <a:rPr lang="ja-JP" altLang="en-US" dirty="0" smtClean="0"/>
              <a:t>持ち株比率</a:t>
            </a:r>
            <a:endParaRPr kumimoji="1" lang="ja-JP" altLang="en-US" dirty="0"/>
          </a:p>
        </p:txBody>
      </p:sp>
      <p:graphicFrame>
        <p:nvGraphicFramePr>
          <p:cNvPr id="2054" name="Object 6"/>
          <p:cNvGraphicFramePr>
            <a:graphicFrameLocks noChangeAspect="1"/>
          </p:cNvGraphicFramePr>
          <p:nvPr/>
        </p:nvGraphicFramePr>
        <p:xfrm>
          <a:off x="293688" y="2286000"/>
          <a:ext cx="8643948" cy="3786206"/>
        </p:xfrm>
        <a:graphic>
          <a:graphicData uri="http://schemas.openxmlformats.org/presentationml/2006/ole">
            <p:oleObj spid="_x0000_s4098" name="ワークシート" r:id="rId4" imgW="5124602" imgH="2238451" progId="Excel.Sheet.12">
              <p:embed/>
            </p:oleObj>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12</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4630056" y="6430612"/>
            <a:ext cx="4352474" cy="369332"/>
          </a:xfrm>
          <a:prstGeom prst="rect">
            <a:avLst/>
          </a:prstGeom>
          <a:noFill/>
        </p:spPr>
        <p:txBody>
          <a:bodyPr wrap="none" rtlCol="0">
            <a:spAutoFit/>
          </a:bodyPr>
          <a:lstStyle/>
          <a:p>
            <a:r>
              <a:rPr kumimoji="1" lang="ja-JP" altLang="en-US" dirty="0" smtClean="0"/>
              <a:t>出典：会社四季報</a:t>
            </a:r>
            <a:r>
              <a:rPr kumimoji="1" lang="en-US" altLang="ja-JP" dirty="0" smtClean="0"/>
              <a:t>2007</a:t>
            </a:r>
            <a:r>
              <a:rPr kumimoji="1" lang="ja-JP" altLang="en-US" dirty="0" smtClean="0"/>
              <a:t>年度夏・</a:t>
            </a:r>
            <a:r>
              <a:rPr kumimoji="1" lang="en-US" altLang="ja-JP" dirty="0" smtClean="0"/>
              <a:t>2008</a:t>
            </a:r>
            <a:r>
              <a:rPr kumimoji="1" lang="ja-JP" altLang="en-US" dirty="0" smtClean="0"/>
              <a:t>年度夏</a:t>
            </a:r>
            <a:endParaRPr kumimoji="1" lang="ja-JP" altLang="en-US" dirty="0"/>
          </a:p>
        </p:txBody>
      </p:sp>
      <p:sp>
        <p:nvSpPr>
          <p:cNvPr id="8" name="下矢印吹き出し 7"/>
          <p:cNvSpPr/>
          <p:nvPr/>
        </p:nvSpPr>
        <p:spPr>
          <a:xfrm>
            <a:off x="3819738" y="1314888"/>
            <a:ext cx="3714776" cy="1214446"/>
          </a:xfrm>
          <a:prstGeom prst="downArrowCallout">
            <a:avLst>
              <a:gd name="adj1" fmla="val 25000"/>
              <a:gd name="adj2" fmla="val 25000"/>
              <a:gd name="adj3" fmla="val 25000"/>
              <a:gd name="adj4" fmla="val 64977"/>
            </a:avLst>
          </a:prstGeom>
          <a:solidFill>
            <a:schemeClr val="accent2">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pPr algn="ctr"/>
            <a:endParaRPr lang="en-US" altLang="ja-JP" b="1" dirty="0" smtClean="0">
              <a:solidFill>
                <a:schemeClr val="tx1">
                  <a:lumMod val="95000"/>
                  <a:lumOff val="5000"/>
                </a:schemeClr>
              </a:solidFill>
            </a:endParaRPr>
          </a:p>
          <a:p>
            <a:pPr algn="ctr"/>
            <a:r>
              <a:rPr lang="ja-JP" altLang="en-US" b="1" dirty="0" smtClean="0">
                <a:solidFill>
                  <a:schemeClr val="tx1">
                    <a:lumMod val="95000"/>
                    <a:lumOff val="5000"/>
                  </a:schemeClr>
                </a:solidFill>
              </a:rPr>
              <a:t>０７年に買収防衛策を導入した</a:t>
            </a:r>
          </a:p>
          <a:p>
            <a:pPr algn="ctr"/>
            <a:endParaRPr kumimoji="1" lang="ja-JP" alt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57240"/>
            <a:ext cx="8229600" cy="1143000"/>
          </a:xfrm>
        </p:spPr>
        <p:txBody>
          <a:bodyPr>
            <a:normAutofit fontScale="90000"/>
          </a:bodyPr>
          <a:lstStyle/>
          <a:p>
            <a:r>
              <a:rPr kumimoji="1" lang="ja-JP" altLang="en-US" dirty="0" smtClean="0"/>
              <a:t>買収プレミアムとライツプランの関係</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13</a:t>
            </a:fld>
            <a:endParaRPr kumimoji="1" lang="ja-JP" altLang="en-US"/>
          </a:p>
        </p:txBody>
      </p:sp>
      <p:sp>
        <p:nvSpPr>
          <p:cNvPr id="7" name="正方形/長方形 6"/>
          <p:cNvSpPr/>
          <p:nvPr/>
        </p:nvSpPr>
        <p:spPr>
          <a:xfrm>
            <a:off x="82929" y="285728"/>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9" name="表 8"/>
          <p:cNvGraphicFramePr>
            <a:graphicFrameLocks noGrp="1"/>
          </p:cNvGraphicFramePr>
          <p:nvPr/>
        </p:nvGraphicFramePr>
        <p:xfrm>
          <a:off x="428595" y="1857364"/>
          <a:ext cx="8463233" cy="2786083"/>
        </p:xfrm>
        <a:graphic>
          <a:graphicData uri="http://schemas.openxmlformats.org/drawingml/2006/table">
            <a:tbl>
              <a:tblPr/>
              <a:tblGrid>
                <a:gridCol w="3018835"/>
                <a:gridCol w="2647536"/>
                <a:gridCol w="2796862"/>
              </a:tblGrid>
              <a:tr h="605671">
                <a:tc>
                  <a:txBody>
                    <a:bodyPr/>
                    <a:lstStyle/>
                    <a:p>
                      <a:pPr algn="ctr" fontAlgn="ctr"/>
                      <a:endParaRPr lang="ja-JP" altLang="en-US" sz="2800" b="0" i="0" u="none" strike="noStrike" dirty="0">
                        <a:solidFill>
                          <a:srgbClr val="000000"/>
                        </a:solidFill>
                        <a:latin typeface="ＭＳ Ｐゴシック"/>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zh-TW" altLang="en-US" sz="2800" b="0" i="0" u="none" strike="noStrike" dirty="0">
                          <a:solidFill>
                            <a:srgbClr val="000000"/>
                          </a:solidFill>
                          <a:latin typeface="MS UI Gothic" pitchFamily="50" charset="-128"/>
                          <a:ea typeface="MS UI Gothic" pitchFamily="50" charset="-128"/>
                        </a:rPr>
                        <a:t>全買収対象企業</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ctr" fontAlgn="ctr"/>
                      <a:r>
                        <a:rPr lang="ja-JP" altLang="en-US" sz="2800" b="0" i="0" u="none" strike="noStrike" dirty="0">
                          <a:solidFill>
                            <a:srgbClr val="000000"/>
                          </a:solidFill>
                          <a:latin typeface="MS UI Gothic" pitchFamily="50" charset="-128"/>
                          <a:ea typeface="MS UI Gothic" pitchFamily="50" charset="-128"/>
                        </a:rPr>
                        <a:t>うち敵対的な買収</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r>
              <a:tr h="726804">
                <a:tc>
                  <a:txBody>
                    <a:bodyPr/>
                    <a:lstStyle/>
                    <a:p>
                      <a:pPr algn="ctr" fontAlgn="ctr"/>
                      <a:r>
                        <a:rPr lang="ja-JP" altLang="en-US" sz="2800" b="0" i="0" u="none" strike="noStrike" dirty="0">
                          <a:solidFill>
                            <a:srgbClr val="000000"/>
                          </a:solidFill>
                          <a:latin typeface="ＭＳ Ｐゴシック"/>
                        </a:rPr>
                        <a:t>ライツプラン導入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33%</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ライツプラン非導入</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a:solidFill>
                            <a:srgbClr val="000000"/>
                          </a:solidFill>
                          <a:latin typeface="ＭＳ Ｐゴシック"/>
                        </a:rPr>
                        <a:t>23%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a:solidFill>
                            <a:srgbClr val="000000"/>
                          </a:solidFill>
                          <a:latin typeface="ＭＳ Ｐゴシック"/>
                        </a:rPr>
                        <a:t>19%</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FF"/>
                    </a:solidFill>
                  </a:tcPr>
                </a:tc>
              </a:tr>
              <a:tr h="726804">
                <a:tc>
                  <a:txBody>
                    <a:bodyPr/>
                    <a:lstStyle/>
                    <a:p>
                      <a:pPr algn="ctr" fontAlgn="ctr"/>
                      <a:r>
                        <a:rPr lang="ja-JP" altLang="en-US" sz="2800" b="0" i="0" u="none" strike="noStrike">
                          <a:solidFill>
                            <a:srgbClr val="000000"/>
                          </a:solidFill>
                          <a:latin typeface="ＭＳ Ｐゴシック"/>
                        </a:rPr>
                        <a:t>差額</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gn="ctr" fontAlgn="ctr"/>
                      <a:r>
                        <a:rPr lang="en-US" altLang="ja-JP" sz="2800" b="0" i="0" u="none" strike="noStrike" dirty="0">
                          <a:solidFill>
                            <a:srgbClr val="000000"/>
                          </a:solidFill>
                          <a:latin typeface="ＭＳ Ｐゴシック"/>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2800" b="0" i="0" u="none" strike="noStrike" dirty="0">
                          <a:solidFill>
                            <a:srgbClr val="000000"/>
                          </a:solidFill>
                          <a:latin typeface="ＭＳ Ｐゴシック"/>
                        </a:rPr>
                        <a:t>14%</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テキスト ボックス 9"/>
          <p:cNvSpPr txBox="1"/>
          <p:nvPr/>
        </p:nvSpPr>
        <p:spPr>
          <a:xfrm>
            <a:off x="2857488" y="6357958"/>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
        <p:nvSpPr>
          <p:cNvPr id="11" name="円/楕円 10"/>
          <p:cNvSpPr/>
          <p:nvPr/>
        </p:nvSpPr>
        <p:spPr>
          <a:xfrm>
            <a:off x="6429388" y="4000504"/>
            <a:ext cx="2214578" cy="571504"/>
          </a:xfrm>
          <a:prstGeom prst="ellipse">
            <a:avLst/>
          </a:prstGeom>
          <a:solidFill>
            <a:schemeClr val="lt1">
              <a:alpha val="0"/>
            </a:schemeClr>
          </a:solidFill>
          <a:ln w="6350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下矢印 11"/>
          <p:cNvSpPr/>
          <p:nvPr/>
        </p:nvSpPr>
        <p:spPr>
          <a:xfrm>
            <a:off x="7215206" y="4714884"/>
            <a:ext cx="642942" cy="285752"/>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13" name="角丸四角形 12"/>
          <p:cNvSpPr/>
          <p:nvPr/>
        </p:nvSpPr>
        <p:spPr>
          <a:xfrm>
            <a:off x="500034" y="5000636"/>
            <a:ext cx="8143932" cy="114300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400" dirty="0" smtClean="0"/>
              <a:t>買収防衛策があったことにより、不当に買い叩かれ易い敵対的買収であっても、</a:t>
            </a:r>
            <a:r>
              <a:rPr lang="ja-JP" altLang="en-US" sz="2400" b="1" u="sng" dirty="0" smtClean="0"/>
              <a:t>買収プレミアムを確保する</a:t>
            </a:r>
            <a:r>
              <a:rPr lang="ja-JP" altLang="en-US" sz="2400" dirty="0" smtClean="0"/>
              <a:t>ことが可能！</a:t>
            </a:r>
            <a:endParaRPr kumimoji="1" lang="ja-JP" alt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チャート"/>
          <p:cNvPicPr>
            <a:picLocks noChangeAspect="1" noChangeArrowheads="1"/>
          </p:cNvPicPr>
          <p:nvPr/>
        </p:nvPicPr>
        <p:blipFill>
          <a:blip r:embed="rId3"/>
          <a:srcRect/>
          <a:stretch>
            <a:fillRect/>
          </a:stretch>
        </p:blipFill>
        <p:spPr bwMode="auto">
          <a:xfrm>
            <a:off x="838200" y="862692"/>
            <a:ext cx="7391400" cy="4107572"/>
          </a:xfrm>
          <a:prstGeom prst="rect">
            <a:avLst/>
          </a:prstGeom>
          <a:noFill/>
        </p:spPr>
      </p:pic>
      <p:sp>
        <p:nvSpPr>
          <p:cNvPr id="5" name="タイトル 4"/>
          <p:cNvSpPr>
            <a:spLocks noGrp="1"/>
          </p:cNvSpPr>
          <p:nvPr>
            <p:ph type="title"/>
          </p:nvPr>
        </p:nvSpPr>
        <p:spPr>
          <a:xfrm>
            <a:off x="515256" y="289152"/>
            <a:ext cx="8229600" cy="563562"/>
          </a:xfrm>
        </p:spPr>
        <p:txBody>
          <a:bodyPr>
            <a:normAutofit fontScale="90000"/>
          </a:bodyPr>
          <a:lstStyle/>
          <a:p>
            <a:r>
              <a:rPr kumimoji="1" lang="ja-JP" altLang="en-US" dirty="0" smtClean="0"/>
              <a:t>風評被害の一例：宝</a:t>
            </a:r>
            <a:r>
              <a:rPr kumimoji="1" lang="en-US" altLang="ja-JP" dirty="0" smtClean="0"/>
              <a:t>HD</a:t>
            </a:r>
            <a:endParaRPr kumimoji="1" lang="ja-JP" altLang="en-US" dirty="0"/>
          </a:p>
        </p:txBody>
      </p:sp>
      <p:sp>
        <p:nvSpPr>
          <p:cNvPr id="8" name="フローチャート: 処理 7"/>
          <p:cNvSpPr/>
          <p:nvPr/>
        </p:nvSpPr>
        <p:spPr>
          <a:xfrm>
            <a:off x="2928926" y="4980296"/>
            <a:ext cx="6000122" cy="838200"/>
          </a:xfrm>
          <a:prstGeom prst="flowChartProcess">
            <a:avLst/>
          </a:prstGeom>
          <a:solidFill>
            <a:schemeClr val="tx2">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０８年１０月３日に事故米穀</a:t>
            </a:r>
            <a:r>
              <a:rPr lang="ja-JP" altLang="en-US" b="1" u="sng" dirty="0" smtClean="0">
                <a:solidFill>
                  <a:schemeClr val="tx1"/>
                </a:solidFill>
              </a:rPr>
              <a:t>不使用と発表した</a:t>
            </a:r>
            <a:r>
              <a:rPr lang="ja-JP" altLang="en-US" b="1" dirty="0" smtClean="0">
                <a:solidFill>
                  <a:schemeClr val="tx1"/>
                </a:solidFill>
              </a:rPr>
              <a:t>にも関わらず、</a:t>
            </a:r>
            <a:r>
              <a:rPr kumimoji="1" lang="ja-JP" altLang="en-US" b="1" dirty="0" smtClean="0">
                <a:solidFill>
                  <a:schemeClr val="tx1"/>
                </a:solidFill>
              </a:rPr>
              <a:t>下落は当分止まらず。</a:t>
            </a:r>
            <a:endParaRPr kumimoji="1" lang="ja-JP" altLang="en-US" dirty="0">
              <a:solidFill>
                <a:schemeClr val="tx1"/>
              </a:solidFill>
            </a:endParaRPr>
          </a:p>
        </p:txBody>
      </p:sp>
      <p:sp>
        <p:nvSpPr>
          <p:cNvPr id="6" name="テキスト ボックス 5"/>
          <p:cNvSpPr txBox="1"/>
          <p:nvPr/>
        </p:nvSpPr>
        <p:spPr>
          <a:xfrm>
            <a:off x="2672670" y="5887388"/>
            <a:ext cx="6429420" cy="923330"/>
          </a:xfrm>
          <a:prstGeom prst="rect">
            <a:avLst/>
          </a:prstGeom>
          <a:noFill/>
        </p:spPr>
        <p:txBody>
          <a:bodyPr wrap="square" rtlCol="0">
            <a:spAutoFit/>
          </a:bodyPr>
          <a:lstStyle/>
          <a:p>
            <a:r>
              <a:rPr lang="ja-JP" altLang="en-US" dirty="0" smtClean="0"/>
              <a:t>出典：</a:t>
            </a:r>
            <a:endParaRPr lang="en-US" altLang="ja-JP" dirty="0" smtClean="0"/>
          </a:p>
          <a:p>
            <a:r>
              <a:rPr lang="en-US" altLang="ja-JP" dirty="0" smtClean="0"/>
              <a:t>Yahoo! Finance	http://quote.yahoo.co.jp/</a:t>
            </a:r>
          </a:p>
          <a:p>
            <a:r>
              <a:rPr lang="ja-JP" altLang="en-US" dirty="0" smtClean="0"/>
              <a:t>宝酒造　　</a:t>
            </a:r>
            <a:r>
              <a:rPr lang="en-US" altLang="ja-JP" dirty="0" smtClean="0"/>
              <a:t>	http://www.takarashuzo.co.jp/index_e/4.htm</a:t>
            </a:r>
            <a:endParaRPr kumimoji="1" lang="ja-JP" altLang="en-US" dirty="0"/>
          </a:p>
        </p:txBody>
      </p:sp>
      <p:sp>
        <p:nvSpPr>
          <p:cNvPr id="9" name="円/楕円 8"/>
          <p:cNvSpPr/>
          <p:nvPr/>
        </p:nvSpPr>
        <p:spPr>
          <a:xfrm rot="19900251">
            <a:off x="6925278" y="1314681"/>
            <a:ext cx="1143032" cy="2112490"/>
          </a:xfrm>
          <a:prstGeom prst="ellipse">
            <a:avLst/>
          </a:prstGeom>
          <a:solidFill>
            <a:schemeClr val="accent3">
              <a:lumMod val="40000"/>
              <a:lumOff val="60000"/>
              <a:alpha val="0"/>
            </a:schemeClr>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rot="10800000">
            <a:off x="7240144" y="3143248"/>
            <a:ext cx="456056" cy="18575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14-</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理論株価とは</a:t>
            </a:r>
            <a:endParaRPr kumimoji="1" lang="ja-JP" altLang="en-US" dirty="0"/>
          </a:p>
        </p:txBody>
      </p:sp>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15</a:t>
            </a:fld>
            <a:endParaRPr kumimoji="1" lang="ja-JP" altLang="en-US"/>
          </a:p>
        </p:txBody>
      </p:sp>
      <p:sp>
        <p:nvSpPr>
          <p:cNvPr id="6" name="正方形/長方形 5"/>
          <p:cNvSpPr/>
          <p:nvPr/>
        </p:nvSpPr>
        <p:spPr>
          <a:xfrm>
            <a:off x="0" y="0"/>
            <a:ext cx="2060179" cy="769441"/>
          </a:xfrm>
          <a:prstGeom prst="rect">
            <a:avLst/>
          </a:prstGeom>
          <a:noFill/>
        </p:spPr>
        <p:txBody>
          <a:bodyPr wrap="none" lIns="91440" tIns="45720" rIns="91440" bIns="45720">
            <a:spAutoFit/>
          </a:bodyPr>
          <a:lstStyle/>
          <a:p>
            <a:pPr algn="ct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a:t>
            </a: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37890" name="Picture 2" descr="http://www.nikkeimoney.jp/databank/riron/imgs/01/04.gif"/>
          <p:cNvPicPr>
            <a:picLocks noChangeAspect="1" noChangeArrowheads="1"/>
          </p:cNvPicPr>
          <p:nvPr/>
        </p:nvPicPr>
        <p:blipFill>
          <a:blip r:embed="rId3"/>
          <a:srcRect/>
          <a:stretch>
            <a:fillRect/>
          </a:stretch>
        </p:blipFill>
        <p:spPr bwMode="auto">
          <a:xfrm>
            <a:off x="173724" y="2000240"/>
            <a:ext cx="8755994" cy="3743473"/>
          </a:xfrm>
          <a:prstGeom prst="rect">
            <a:avLst/>
          </a:prstGeom>
          <a:noFill/>
        </p:spPr>
      </p:pic>
      <p:sp>
        <p:nvSpPr>
          <p:cNvPr id="8" name="テキスト ボックス 7"/>
          <p:cNvSpPr txBox="1"/>
          <p:nvPr/>
        </p:nvSpPr>
        <p:spPr>
          <a:xfrm>
            <a:off x="5701626" y="6143644"/>
            <a:ext cx="2501006" cy="369332"/>
          </a:xfrm>
          <a:prstGeom prst="rect">
            <a:avLst/>
          </a:prstGeom>
          <a:noFill/>
        </p:spPr>
        <p:txBody>
          <a:bodyPr wrap="none" rtlCol="0">
            <a:spAutoFit/>
          </a:bodyPr>
          <a:lstStyle/>
          <a:p>
            <a:r>
              <a:rPr lang="ja-JP" altLang="en-US" dirty="0" smtClean="0"/>
              <a:t>出典：日経マネー</a:t>
            </a:r>
            <a:r>
              <a:rPr lang="en-US" altLang="ja-JP" dirty="0" smtClean="0"/>
              <a:t>HP</a:t>
            </a:r>
            <a:r>
              <a:rPr lang="ja-JP" altLang="en-US" dirty="0" smtClean="0"/>
              <a:t>より</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612"/>
            <a:ext cx="8229600" cy="1143000"/>
          </a:xfrm>
        </p:spPr>
        <p:txBody>
          <a:bodyPr/>
          <a:lstStyle/>
          <a:p>
            <a:r>
              <a:rPr kumimoji="1" lang="ja-JP" altLang="en-US" dirty="0" smtClean="0"/>
              <a:t>理論株価と市場株価の乖離</a:t>
            </a:r>
            <a:endParaRPr kumimoji="1" lang="ja-JP" altLang="en-US" dirty="0"/>
          </a:p>
        </p:txBody>
      </p:sp>
      <p:graphicFrame>
        <p:nvGraphicFramePr>
          <p:cNvPr id="32770" name="Object 2"/>
          <p:cNvGraphicFramePr>
            <a:graphicFrameLocks noChangeAspect="1"/>
          </p:cNvGraphicFramePr>
          <p:nvPr/>
        </p:nvGraphicFramePr>
        <p:xfrm>
          <a:off x="65088" y="1878013"/>
          <a:ext cx="9013825" cy="4473575"/>
        </p:xfrm>
        <a:graphic>
          <a:graphicData uri="http://schemas.openxmlformats.org/presentationml/2006/ole">
            <p:oleObj spid="_x0000_s5122" name="ワークシート" r:id="rId4" imgW="4581449" imgH="2238451" progId="Excel.Sheet.12">
              <p:embed/>
            </p:oleObj>
          </a:graphicData>
        </a:graphic>
      </p:graphicFrame>
      <p:sp>
        <p:nvSpPr>
          <p:cNvPr id="5" name="テキスト ボックス 4"/>
          <p:cNvSpPr txBox="1"/>
          <p:nvPr/>
        </p:nvSpPr>
        <p:spPr>
          <a:xfrm>
            <a:off x="2245839" y="6389358"/>
            <a:ext cx="6786609" cy="369332"/>
          </a:xfrm>
          <a:prstGeom prst="rect">
            <a:avLst/>
          </a:prstGeom>
          <a:noFill/>
        </p:spPr>
        <p:txBody>
          <a:bodyPr wrap="square" rtlCol="0">
            <a:spAutoFit/>
          </a:bodyPr>
          <a:lstStyle/>
          <a:p>
            <a:r>
              <a:rPr kumimoji="1" lang="ja-JP" altLang="en-US" dirty="0" smtClean="0"/>
              <a:t>出典：日経マネー、およびヤフーファイナンス資料より小林ゼミ作成</a:t>
            </a:r>
            <a:endParaRPr kumimoji="1" lang="ja-JP" altLang="en-US" dirty="0"/>
          </a:p>
        </p:txBody>
      </p:sp>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16</a:t>
            </a:fld>
            <a:endParaRPr kumimoji="1" lang="ja-JP" altLang="en-US" dirty="0"/>
          </a:p>
        </p:txBody>
      </p:sp>
      <p:sp>
        <p:nvSpPr>
          <p:cNvPr id="7" name="正方形/長方形 6"/>
          <p:cNvSpPr/>
          <p:nvPr/>
        </p:nvSpPr>
        <p:spPr>
          <a:xfrm>
            <a:off x="0" y="0"/>
            <a:ext cx="2060179"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16-</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角丸四角形 8"/>
          <p:cNvSpPr/>
          <p:nvPr/>
        </p:nvSpPr>
        <p:spPr>
          <a:xfrm>
            <a:off x="1713348" y="1370680"/>
            <a:ext cx="1656456" cy="4286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b="1" dirty="0" smtClean="0">
                <a:solidFill>
                  <a:schemeClr val="tx2">
                    <a:lumMod val="50000"/>
                  </a:schemeClr>
                </a:solidFill>
              </a:rPr>
              <a:t>ROE</a:t>
            </a:r>
            <a:r>
              <a:rPr lang="ja-JP" altLang="en-US" sz="2000" b="1" dirty="0" smtClean="0">
                <a:solidFill>
                  <a:schemeClr val="tx2">
                    <a:lumMod val="50000"/>
                  </a:schemeClr>
                </a:solidFill>
              </a:rPr>
              <a:t>　</a:t>
            </a:r>
            <a:r>
              <a:rPr lang="en-US" altLang="ja-JP" sz="2000" b="1" dirty="0" smtClean="0">
                <a:solidFill>
                  <a:schemeClr val="tx2">
                    <a:lumMod val="50000"/>
                  </a:schemeClr>
                </a:solidFill>
              </a:rPr>
              <a:t>TOP10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14148" y="196328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英国</a:t>
            </a:r>
            <a:endParaRPr kumimoji="1" lang="ja-JP" altLang="en-US" sz="2000" b="1" dirty="0">
              <a:solidFill>
                <a:schemeClr val="tx1"/>
              </a:solidFill>
            </a:endParaRPr>
          </a:p>
        </p:txBody>
      </p:sp>
      <p:sp>
        <p:nvSpPr>
          <p:cNvPr id="8" name="正方形/長方形 7"/>
          <p:cNvSpPr/>
          <p:nvPr/>
        </p:nvSpPr>
        <p:spPr>
          <a:xfrm>
            <a:off x="2342908" y="196328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30%</a:t>
            </a:r>
            <a:r>
              <a:rPr kumimoji="1" lang="ja-JP" altLang="en-US" dirty="0" smtClean="0">
                <a:solidFill>
                  <a:schemeClr val="tx1"/>
                </a:solidFill>
              </a:rPr>
              <a:t>超</a:t>
            </a:r>
            <a:endParaRPr kumimoji="1" lang="en-US" altLang="ja-JP" dirty="0" smtClean="0">
              <a:solidFill>
                <a:schemeClr val="tx1"/>
              </a:solidFill>
            </a:endParaRPr>
          </a:p>
          <a:p>
            <a:pPr algn="ctr"/>
            <a:r>
              <a:rPr lang="ja-JP" altLang="en-US" dirty="0" smtClean="0">
                <a:solidFill>
                  <a:schemeClr val="tx1"/>
                </a:solidFill>
              </a:rPr>
              <a:t>対価は原則現金</a:t>
            </a:r>
            <a:endParaRPr kumimoji="1" lang="ja-JP" altLang="en-US" dirty="0">
              <a:solidFill>
                <a:schemeClr val="tx1"/>
              </a:solidFill>
            </a:endParaRPr>
          </a:p>
        </p:txBody>
      </p:sp>
      <p:sp>
        <p:nvSpPr>
          <p:cNvPr id="9" name="正方形/長方形 8"/>
          <p:cNvSpPr/>
          <p:nvPr/>
        </p:nvSpPr>
        <p:spPr>
          <a:xfrm>
            <a:off x="5629056" y="1963288"/>
            <a:ext cx="250033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a:t>
            </a:r>
          </a:p>
          <a:p>
            <a:pPr algn="ctr"/>
            <a:r>
              <a:rPr kumimoji="1" lang="ja-JP" altLang="en-US" dirty="0" smtClean="0">
                <a:solidFill>
                  <a:schemeClr val="tx1"/>
                </a:solidFill>
              </a:rPr>
              <a:t>原則禁止</a:t>
            </a:r>
            <a:endParaRPr kumimoji="1" lang="ja-JP" altLang="en-US" dirty="0">
              <a:solidFill>
                <a:schemeClr val="tx1"/>
              </a:solidFill>
            </a:endParaRPr>
          </a:p>
        </p:txBody>
      </p:sp>
      <p:cxnSp>
        <p:nvCxnSpPr>
          <p:cNvPr id="11" name="直線コネクタ 10"/>
          <p:cNvCxnSpPr>
            <a:stCxn id="5" idx="3"/>
            <a:endCxn id="8" idx="1"/>
          </p:cNvCxnSpPr>
          <p:nvPr/>
        </p:nvCxnSpPr>
        <p:spPr>
          <a:xfrm>
            <a:off x="1985718" y="224904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3" name="直線コネクタ 12"/>
          <p:cNvCxnSpPr>
            <a:stCxn id="8" idx="3"/>
            <a:endCxn id="9" idx="1"/>
          </p:cNvCxnSpPr>
          <p:nvPr/>
        </p:nvCxnSpPr>
        <p:spPr>
          <a:xfrm>
            <a:off x="5200428" y="224904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914148" y="267766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ドイツ</a:t>
            </a:r>
            <a:endParaRPr kumimoji="1" lang="ja-JP" altLang="en-US" sz="2000" b="1" dirty="0">
              <a:solidFill>
                <a:schemeClr val="tx1"/>
              </a:solidFill>
            </a:endParaRPr>
          </a:p>
        </p:txBody>
      </p:sp>
      <p:sp>
        <p:nvSpPr>
          <p:cNvPr id="15" name="正方形/長方形 14"/>
          <p:cNvSpPr/>
          <p:nvPr/>
        </p:nvSpPr>
        <p:spPr>
          <a:xfrm>
            <a:off x="2342908" y="267766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30%</a:t>
            </a:r>
            <a:r>
              <a:rPr lang="ja-JP" altLang="en-US" dirty="0" smtClean="0">
                <a:solidFill>
                  <a:schemeClr val="tx1"/>
                </a:solidFill>
              </a:rPr>
              <a:t>超</a:t>
            </a:r>
            <a:endParaRPr lang="en-US" altLang="ja-JP" dirty="0" smtClean="0">
              <a:solidFill>
                <a:schemeClr val="tx1"/>
              </a:solidFill>
            </a:endParaRPr>
          </a:p>
          <a:p>
            <a:pPr algn="ctr"/>
            <a:r>
              <a:rPr lang="ja-JP" altLang="en-US" dirty="0" smtClean="0">
                <a:solidFill>
                  <a:schemeClr val="tx1"/>
                </a:solidFill>
              </a:rPr>
              <a:t>対価は現金又は流動株式</a:t>
            </a:r>
            <a:endParaRPr lang="en-US" altLang="ja-JP" dirty="0" smtClean="0">
              <a:solidFill>
                <a:schemeClr val="tx1"/>
              </a:solidFill>
            </a:endParaRPr>
          </a:p>
        </p:txBody>
      </p:sp>
      <p:sp>
        <p:nvSpPr>
          <p:cNvPr id="16" name="正方形/長方形 15"/>
          <p:cNvSpPr/>
          <p:nvPr/>
        </p:nvSpPr>
        <p:spPr>
          <a:xfrm>
            <a:off x="5629056" y="267766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監査会の承認</a:t>
            </a:r>
            <a:r>
              <a:rPr lang="en-US" altLang="ja-JP" dirty="0" smtClean="0">
                <a:solidFill>
                  <a:schemeClr val="tx1"/>
                </a:solidFill>
              </a:rPr>
              <a:t>)</a:t>
            </a:r>
            <a:endParaRPr lang="ja-JP" altLang="en-US" dirty="0">
              <a:solidFill>
                <a:schemeClr val="tx1"/>
              </a:solidFill>
            </a:endParaRPr>
          </a:p>
        </p:txBody>
      </p:sp>
      <p:cxnSp>
        <p:nvCxnSpPr>
          <p:cNvPr id="17" name="直線コネクタ 16"/>
          <p:cNvCxnSpPr>
            <a:stCxn id="14" idx="3"/>
            <a:endCxn id="15" idx="1"/>
          </p:cNvCxnSpPr>
          <p:nvPr/>
        </p:nvCxnSpPr>
        <p:spPr>
          <a:xfrm>
            <a:off x="1985718" y="296342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5" idx="3"/>
            <a:endCxn id="16" idx="1"/>
          </p:cNvCxnSpPr>
          <p:nvPr/>
        </p:nvCxnSpPr>
        <p:spPr>
          <a:xfrm>
            <a:off x="5200428" y="296342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914148" y="3392048"/>
            <a:ext cx="1071570" cy="5715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フランス</a:t>
            </a:r>
            <a:endParaRPr kumimoji="1" lang="ja-JP" altLang="en-US" sz="2000" b="1" dirty="0">
              <a:solidFill>
                <a:schemeClr val="tx1"/>
              </a:solidFill>
            </a:endParaRPr>
          </a:p>
        </p:txBody>
      </p:sp>
      <p:sp>
        <p:nvSpPr>
          <p:cNvPr id="20" name="正方形/長方形 19"/>
          <p:cNvSpPr/>
          <p:nvPr/>
        </p:nvSpPr>
        <p:spPr>
          <a:xfrm>
            <a:off x="2342908" y="3392048"/>
            <a:ext cx="285752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買付義務あり</a:t>
            </a:r>
            <a:endParaRPr lang="ja-JP" altLang="en-US" dirty="0">
              <a:solidFill>
                <a:schemeClr val="tx1"/>
              </a:solidFill>
            </a:endParaRPr>
          </a:p>
        </p:txBody>
      </p:sp>
      <p:sp>
        <p:nvSpPr>
          <p:cNvPr id="21" name="正方形/長方形 20"/>
          <p:cNvSpPr/>
          <p:nvPr/>
        </p:nvSpPr>
        <p:spPr>
          <a:xfrm>
            <a:off x="5629056" y="3392048"/>
            <a:ext cx="2500330" cy="5715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endParaRPr lang="en-US" altLang="ja-JP" dirty="0">
              <a:solidFill>
                <a:schemeClr val="tx1"/>
              </a:solidFill>
            </a:endParaRPr>
          </a:p>
          <a:p>
            <a:pPr algn="ctr"/>
            <a:r>
              <a:rPr lang="en-US" altLang="ja-JP" sz="1400" b="1" dirty="0" smtClean="0">
                <a:solidFill>
                  <a:schemeClr val="tx1"/>
                </a:solidFill>
              </a:rPr>
              <a:t>(</a:t>
            </a:r>
            <a:r>
              <a:rPr lang="ja-JP" altLang="en-US" sz="1400" b="1" dirty="0" smtClean="0">
                <a:solidFill>
                  <a:schemeClr val="tx1"/>
                </a:solidFill>
              </a:rPr>
              <a:t>黄金株</a:t>
            </a:r>
            <a:r>
              <a:rPr lang="en-US" altLang="ja-JP" sz="1400" b="1" dirty="0" smtClean="0">
                <a:solidFill>
                  <a:schemeClr val="tx1"/>
                </a:solidFill>
              </a:rPr>
              <a:t>,</a:t>
            </a:r>
            <a:r>
              <a:rPr lang="ja-JP" altLang="en-US" sz="1400" b="1" dirty="0" smtClean="0">
                <a:solidFill>
                  <a:schemeClr val="tx1"/>
                </a:solidFill>
              </a:rPr>
              <a:t>複数議決権付株式等</a:t>
            </a:r>
            <a:r>
              <a:rPr lang="en-US" altLang="ja-JP" sz="1400" b="1" dirty="0" smtClean="0">
                <a:solidFill>
                  <a:schemeClr val="tx1"/>
                </a:solidFill>
              </a:rPr>
              <a:t>)</a:t>
            </a:r>
            <a:endParaRPr kumimoji="1" lang="ja-JP" altLang="en-US" sz="1400" b="1" dirty="0">
              <a:solidFill>
                <a:schemeClr val="tx1"/>
              </a:solidFill>
            </a:endParaRPr>
          </a:p>
        </p:txBody>
      </p:sp>
      <p:cxnSp>
        <p:nvCxnSpPr>
          <p:cNvPr id="22" name="直線コネクタ 21"/>
          <p:cNvCxnSpPr>
            <a:stCxn id="19" idx="3"/>
            <a:endCxn id="20" idx="1"/>
          </p:cNvCxnSpPr>
          <p:nvPr/>
        </p:nvCxnSpPr>
        <p:spPr>
          <a:xfrm>
            <a:off x="1985718" y="3677800"/>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20" idx="3"/>
            <a:endCxn id="21" idx="1"/>
          </p:cNvCxnSpPr>
          <p:nvPr/>
        </p:nvCxnSpPr>
        <p:spPr>
          <a:xfrm>
            <a:off x="5200428" y="3677800"/>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914148" y="4106428"/>
            <a:ext cx="1071570" cy="114300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米国</a:t>
            </a:r>
            <a:endParaRPr kumimoji="1" lang="ja-JP" altLang="en-US" sz="2000" b="1" dirty="0">
              <a:solidFill>
                <a:schemeClr val="tx1"/>
              </a:solidFill>
            </a:endParaRPr>
          </a:p>
        </p:txBody>
      </p:sp>
      <p:sp>
        <p:nvSpPr>
          <p:cNvPr id="30" name="正方形/長方形 29"/>
          <p:cNvSpPr/>
          <p:nvPr/>
        </p:nvSpPr>
        <p:spPr>
          <a:xfrm>
            <a:off x="2342908" y="4106428"/>
            <a:ext cx="285752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rPr>
              <a:t>×</a:t>
            </a:r>
          </a:p>
          <a:p>
            <a:pPr algn="ctr"/>
            <a:r>
              <a:rPr lang="ja-JP" altLang="en-US" dirty="0" smtClean="0">
                <a:solidFill>
                  <a:schemeClr val="tx1"/>
                </a:solidFill>
              </a:rPr>
              <a:t>（全部買付義務なし）</a:t>
            </a:r>
            <a:endParaRPr lang="en-US" altLang="ja-JP" dirty="0" smtClean="0">
              <a:solidFill>
                <a:schemeClr val="tx1"/>
              </a:solidFill>
            </a:endParaRPr>
          </a:p>
          <a:p>
            <a:pPr algn="ctr"/>
            <a:r>
              <a:rPr lang="ja-JP" altLang="en-US" dirty="0" smtClean="0">
                <a:solidFill>
                  <a:schemeClr val="tx1"/>
                </a:solidFill>
              </a:rPr>
              <a:t>○</a:t>
            </a:r>
            <a:endParaRPr lang="en-US" altLang="ja-JP" dirty="0">
              <a:solidFill>
                <a:schemeClr val="tx1"/>
              </a:solidFill>
            </a:endParaRPr>
          </a:p>
          <a:p>
            <a:pPr algn="ctr"/>
            <a:r>
              <a:rPr lang="en-US" altLang="ja-JP" dirty="0" smtClean="0">
                <a:solidFill>
                  <a:schemeClr val="tx1"/>
                </a:solidFill>
              </a:rPr>
              <a:t>(</a:t>
            </a:r>
            <a:r>
              <a:rPr lang="ja-JP" altLang="en-US" dirty="0" smtClean="0">
                <a:solidFill>
                  <a:schemeClr val="tx1"/>
                </a:solidFill>
              </a:rPr>
              <a:t>州規制法</a:t>
            </a:r>
            <a:r>
              <a:rPr lang="en-US" altLang="ja-JP" dirty="0" smtClean="0">
                <a:solidFill>
                  <a:schemeClr val="tx1"/>
                </a:solidFill>
              </a:rPr>
              <a:t>)</a:t>
            </a:r>
            <a:endParaRPr lang="ja-JP" altLang="en-US" dirty="0">
              <a:solidFill>
                <a:schemeClr val="tx1"/>
              </a:solidFill>
            </a:endParaRPr>
          </a:p>
        </p:txBody>
      </p:sp>
      <p:sp>
        <p:nvSpPr>
          <p:cNvPr id="31" name="正方形/長方形 30"/>
          <p:cNvSpPr/>
          <p:nvPr/>
        </p:nvSpPr>
        <p:spPr>
          <a:xfrm>
            <a:off x="5629056" y="4106428"/>
            <a:ext cx="2500330" cy="114300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a:t>
            </a:r>
            <a:endParaRPr kumimoji="1" lang="en-US" altLang="ja-JP" dirty="0" smtClean="0">
              <a:solidFill>
                <a:schemeClr val="tx1"/>
              </a:solidFill>
            </a:endParaRPr>
          </a:p>
          <a:p>
            <a:pPr algn="ctr"/>
            <a:r>
              <a:rPr lang="ja-JP" altLang="en-US" dirty="0" smtClean="0">
                <a:solidFill>
                  <a:schemeClr val="tx1"/>
                </a:solidFill>
              </a:rPr>
              <a:t>ライツプランなど</a:t>
            </a:r>
            <a:endParaRPr kumimoji="1" lang="ja-JP" altLang="en-US" dirty="0">
              <a:solidFill>
                <a:schemeClr val="tx1"/>
              </a:solidFill>
            </a:endParaRPr>
          </a:p>
        </p:txBody>
      </p:sp>
      <p:cxnSp>
        <p:nvCxnSpPr>
          <p:cNvPr id="32" name="直線コネクタ 31"/>
          <p:cNvCxnSpPr>
            <a:stCxn id="29" idx="3"/>
            <a:endCxn id="30" idx="1"/>
          </p:cNvCxnSpPr>
          <p:nvPr/>
        </p:nvCxnSpPr>
        <p:spPr>
          <a:xfrm>
            <a:off x="1985718" y="467793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0" idx="3"/>
            <a:endCxn id="31" idx="1"/>
          </p:cNvCxnSpPr>
          <p:nvPr/>
        </p:nvCxnSpPr>
        <p:spPr>
          <a:xfrm>
            <a:off x="5200428" y="467793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914148" y="5392312"/>
            <a:ext cx="107157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日本</a:t>
            </a:r>
            <a:endParaRPr kumimoji="1" lang="ja-JP" altLang="en-US" sz="2000" b="1" dirty="0">
              <a:solidFill>
                <a:schemeClr val="tx1"/>
              </a:solidFill>
            </a:endParaRPr>
          </a:p>
        </p:txBody>
      </p:sp>
      <p:sp>
        <p:nvSpPr>
          <p:cNvPr id="35" name="正方形/長方形 34"/>
          <p:cNvSpPr/>
          <p:nvPr/>
        </p:nvSpPr>
        <p:spPr>
          <a:xfrm>
            <a:off x="2342908" y="5392312"/>
            <a:ext cx="2857520" cy="71438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u="sng" dirty="0" smtClean="0">
                <a:solidFill>
                  <a:schemeClr val="tx1"/>
                </a:solidFill>
                <a:effectLst>
                  <a:outerShdw blurRad="38100" dist="38100" dir="2700000" algn="tl">
                    <a:srgbClr val="000000">
                      <a:alpha val="43137"/>
                    </a:srgbClr>
                  </a:outerShdw>
                </a:effectLst>
              </a:rPr>
              <a:t>66%</a:t>
            </a:r>
          </a:p>
          <a:p>
            <a:pPr algn="ctr"/>
            <a:r>
              <a:rPr kumimoji="1" lang="ja-JP" altLang="en-US" dirty="0" smtClean="0">
                <a:solidFill>
                  <a:schemeClr val="tx1"/>
                </a:solidFill>
              </a:rPr>
              <a:t>（金融商品取引法）</a:t>
            </a:r>
            <a:endParaRPr kumimoji="1" lang="ja-JP" altLang="en-US" dirty="0">
              <a:solidFill>
                <a:schemeClr val="tx1"/>
              </a:solidFill>
            </a:endParaRPr>
          </a:p>
        </p:txBody>
      </p:sp>
      <p:sp>
        <p:nvSpPr>
          <p:cNvPr id="36" name="正方形/長方形 35"/>
          <p:cNvSpPr/>
          <p:nvPr/>
        </p:nvSpPr>
        <p:spPr>
          <a:xfrm>
            <a:off x="5629056" y="5392312"/>
            <a:ext cx="3143272" cy="71438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1"/>
                </a:solidFill>
              </a:rPr>
              <a:t>今回の論点</a:t>
            </a:r>
            <a:endParaRPr kumimoji="1" lang="ja-JP" altLang="en-US" sz="3200" dirty="0">
              <a:solidFill>
                <a:schemeClr val="bg1"/>
              </a:solidFill>
            </a:endParaRPr>
          </a:p>
        </p:txBody>
      </p:sp>
      <p:cxnSp>
        <p:nvCxnSpPr>
          <p:cNvPr id="37" name="直線コネクタ 36"/>
          <p:cNvCxnSpPr>
            <a:stCxn id="34" idx="3"/>
            <a:endCxn id="35" idx="1"/>
          </p:cNvCxnSpPr>
          <p:nvPr/>
        </p:nvCxnSpPr>
        <p:spPr>
          <a:xfrm>
            <a:off x="1985718" y="5749502"/>
            <a:ext cx="357190" cy="158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35" idx="3"/>
            <a:endCxn id="36" idx="1"/>
          </p:cNvCxnSpPr>
          <p:nvPr/>
        </p:nvCxnSpPr>
        <p:spPr>
          <a:xfrm>
            <a:off x="5200428" y="5749502"/>
            <a:ext cx="428628" cy="1588"/>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2271470" y="1177470"/>
            <a:ext cx="3000396"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全部買付義務</a:t>
            </a:r>
            <a:endParaRPr kumimoji="1" lang="ja-JP" altLang="en-US" sz="2000" b="1" dirty="0">
              <a:solidFill>
                <a:schemeClr val="tx1"/>
              </a:solidFill>
            </a:endParaRPr>
          </a:p>
        </p:txBody>
      </p:sp>
      <p:sp>
        <p:nvSpPr>
          <p:cNvPr id="40" name="角丸四角形 39"/>
          <p:cNvSpPr/>
          <p:nvPr/>
        </p:nvSpPr>
        <p:spPr>
          <a:xfrm>
            <a:off x="5557618" y="1177470"/>
            <a:ext cx="2562838" cy="64294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企業の防衛策</a:t>
            </a:r>
            <a:endParaRPr kumimoji="1" lang="ja-JP" altLang="en-US" sz="2000" b="1" dirty="0">
              <a:solidFill>
                <a:schemeClr val="tx1"/>
              </a:solidFill>
            </a:endParaRPr>
          </a:p>
        </p:txBody>
      </p:sp>
      <p:sp>
        <p:nvSpPr>
          <p:cNvPr id="41" name="スライド番号プレースホルダ 40"/>
          <p:cNvSpPr>
            <a:spLocks noGrp="1"/>
          </p:cNvSpPr>
          <p:nvPr>
            <p:ph type="sldNum" sz="quarter" idx="12"/>
          </p:nvPr>
        </p:nvSpPr>
        <p:spPr>
          <a:xfrm>
            <a:off x="6786578" y="6286520"/>
            <a:ext cx="2133600" cy="365125"/>
          </a:xfrm>
        </p:spPr>
        <p:txBody>
          <a:bodyPr/>
          <a:lstStyle/>
          <a:p>
            <a:fld id="{F6FC1B35-258A-4F9B-8FC8-EA7E8A686243}" type="slidenum">
              <a:rPr kumimoji="1" lang="ja-JP" altLang="en-US" smtClean="0"/>
              <a:pPr/>
              <a:t>17</a:t>
            </a:fld>
            <a:endParaRPr kumimoji="1" lang="ja-JP" altLang="en-US" dirty="0"/>
          </a:p>
        </p:txBody>
      </p:sp>
      <p:sp>
        <p:nvSpPr>
          <p:cNvPr id="42" name="正方形/長方形 41"/>
          <p:cNvSpPr/>
          <p:nvPr/>
        </p:nvSpPr>
        <p:spPr>
          <a:xfrm>
            <a:off x="116112" y="159654"/>
            <a:ext cx="2060180" cy="769441"/>
          </a:xfrm>
          <a:prstGeom prst="rect">
            <a:avLst/>
          </a:prstGeom>
          <a:noFill/>
        </p:spPr>
        <p:txBody>
          <a:bodyPr wrap="non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17-</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3" name="角丸四角形 42"/>
          <p:cNvSpPr/>
          <p:nvPr/>
        </p:nvSpPr>
        <p:spPr>
          <a:xfrm>
            <a:off x="271206" y="1891850"/>
            <a:ext cx="500066" cy="2037216"/>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kumimoji="1" lang="ja-JP" altLang="en-US" b="1" dirty="0" smtClean="0"/>
              <a:t>法的規制</a:t>
            </a:r>
            <a:endParaRPr kumimoji="1" lang="ja-JP" altLang="en-US" b="1" dirty="0"/>
          </a:p>
        </p:txBody>
      </p:sp>
      <p:sp>
        <p:nvSpPr>
          <p:cNvPr id="59" name="角丸四角形 58"/>
          <p:cNvSpPr/>
          <p:nvPr/>
        </p:nvSpPr>
        <p:spPr>
          <a:xfrm>
            <a:off x="271206" y="4106428"/>
            <a:ext cx="500066" cy="2000264"/>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kumimoji="1" lang="ja-JP" altLang="en-US" b="1" dirty="0" smtClean="0"/>
              <a:t>自由な市場</a:t>
            </a:r>
            <a:endParaRPr kumimoji="1" lang="ja-JP" altLang="en-US" b="1" dirty="0"/>
          </a:p>
        </p:txBody>
      </p:sp>
      <p:sp>
        <p:nvSpPr>
          <p:cNvPr id="60" name="角丸四角形 59"/>
          <p:cNvSpPr/>
          <p:nvPr/>
        </p:nvSpPr>
        <p:spPr>
          <a:xfrm>
            <a:off x="8272262" y="2677668"/>
            <a:ext cx="500066" cy="2571768"/>
          </a:xfrm>
          <a:prstGeom prst="roundRect">
            <a:avLst/>
          </a:prstGeom>
        </p:spPr>
        <p:style>
          <a:lnRef idx="1">
            <a:schemeClr val="dk1"/>
          </a:lnRef>
          <a:fillRef idx="3">
            <a:schemeClr val="dk1"/>
          </a:fillRef>
          <a:effectRef idx="2">
            <a:schemeClr val="dk1"/>
          </a:effectRef>
          <a:fontRef idx="minor">
            <a:schemeClr val="lt1"/>
          </a:fontRef>
        </p:style>
        <p:txBody>
          <a:bodyPr vert="wordArtVertRtl" rtlCol="0" anchor="ctr"/>
          <a:lstStyle/>
          <a:p>
            <a:pPr algn="ctr"/>
            <a:r>
              <a:rPr lang="ja-JP" altLang="en-US" b="1" dirty="0" smtClean="0"/>
              <a:t>防衛策</a:t>
            </a:r>
            <a:endParaRPr kumimoji="1" lang="ja-JP" altLang="en-US" b="1" dirty="0"/>
          </a:p>
        </p:txBody>
      </p:sp>
      <p:sp>
        <p:nvSpPr>
          <p:cNvPr id="67" name="角丸四角形 66"/>
          <p:cNvSpPr/>
          <p:nvPr/>
        </p:nvSpPr>
        <p:spPr>
          <a:xfrm>
            <a:off x="8272262" y="1778002"/>
            <a:ext cx="500066" cy="857256"/>
          </a:xfrm>
          <a:prstGeom prst="roundRect">
            <a:avLst/>
          </a:prstGeom>
        </p:spPr>
        <p:style>
          <a:lnRef idx="2">
            <a:schemeClr val="dk1"/>
          </a:lnRef>
          <a:fillRef idx="1">
            <a:schemeClr val="lt1"/>
          </a:fillRef>
          <a:effectRef idx="0">
            <a:schemeClr val="dk1"/>
          </a:effectRef>
          <a:fontRef idx="minor">
            <a:schemeClr val="dk1"/>
          </a:fontRef>
        </p:style>
        <p:txBody>
          <a:bodyPr vert="wordArtVertRtl" rtlCol="0" anchor="ctr"/>
          <a:lstStyle/>
          <a:p>
            <a:pPr algn="ctr"/>
            <a:r>
              <a:rPr lang="en-US" altLang="ja-JP" b="1" dirty="0" smtClean="0"/>
              <a:t>NG</a:t>
            </a:r>
            <a:endParaRPr kumimoji="1" lang="ja-JP" altLang="en-US" b="1" dirty="0"/>
          </a:p>
        </p:txBody>
      </p:sp>
      <p:sp>
        <p:nvSpPr>
          <p:cNvPr id="86" name="タイトル 85"/>
          <p:cNvSpPr>
            <a:spLocks noGrp="1"/>
          </p:cNvSpPr>
          <p:nvPr>
            <p:ph type="ctrTitle"/>
          </p:nvPr>
        </p:nvSpPr>
        <p:spPr>
          <a:xfrm>
            <a:off x="928662" y="25609"/>
            <a:ext cx="7500990" cy="1285884"/>
          </a:xfrm>
        </p:spPr>
        <p:txBody>
          <a:bodyPr/>
          <a:lstStyle/>
          <a:p>
            <a:r>
              <a:rPr kumimoji="1" lang="ja-JP" altLang="en-US" dirty="0" smtClean="0"/>
              <a:t>各国制度の比較</a:t>
            </a:r>
            <a:endParaRPr kumimoji="1" lang="ja-JP" altLang="en-US" dirty="0"/>
          </a:p>
        </p:txBody>
      </p:sp>
      <p:sp>
        <p:nvSpPr>
          <p:cNvPr id="44" name="テキスト ボックス 43"/>
          <p:cNvSpPr txBox="1"/>
          <p:nvPr/>
        </p:nvSpPr>
        <p:spPr>
          <a:xfrm>
            <a:off x="1428728" y="6357958"/>
            <a:ext cx="7143800" cy="338554"/>
          </a:xfrm>
          <a:prstGeom prst="rect">
            <a:avLst/>
          </a:prstGeom>
          <a:noFill/>
        </p:spPr>
        <p:txBody>
          <a:bodyPr wrap="square" rtlCol="0">
            <a:spAutoFit/>
          </a:bodyPr>
          <a:lstStyle/>
          <a:p>
            <a:r>
              <a:rPr lang="ja-JP" altLang="en-US" sz="1600" dirty="0" smtClean="0"/>
              <a:t>出典：</a:t>
            </a:r>
            <a:r>
              <a:rPr lang="en-US" altLang="ja-JP" sz="1600" dirty="0" smtClean="0"/>
              <a:t>『</a:t>
            </a:r>
            <a:r>
              <a:rPr lang="ja-JP" altLang="en-US" sz="1600" dirty="0" smtClean="0"/>
              <a:t>敵対的買収防衛策 ～企業社会における公正なルール形成を目指して～ </a:t>
            </a:r>
            <a:r>
              <a:rPr lang="en-US" altLang="ja-JP" sz="1600" dirty="0" smtClean="0"/>
              <a:t>』</a:t>
            </a:r>
            <a:endParaRPr lang="ja-JP" alt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00766" y="666516"/>
            <a:ext cx="7429552" cy="1143000"/>
          </a:xfrm>
        </p:spPr>
        <p:txBody>
          <a:bodyPr>
            <a:normAutofit fontScale="90000"/>
          </a:bodyPr>
          <a:lstStyle/>
          <a:p>
            <a:r>
              <a:rPr kumimoji="1" lang="ja-JP" altLang="en-US" dirty="0" smtClean="0"/>
              <a:t>株主主導型の事前警告型ライツプランの増加</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18</a:t>
            </a:fld>
            <a:endParaRPr kumimoji="1" lang="ja-JP" altLang="en-US"/>
          </a:p>
        </p:txBody>
      </p:sp>
      <p:pic>
        <p:nvPicPr>
          <p:cNvPr id="47106" name="Picture 2"/>
          <p:cNvPicPr>
            <a:picLocks noGrp="1" noChangeAspect="1" noChangeArrowheads="1"/>
          </p:cNvPicPr>
          <p:nvPr>
            <p:ph idx="1"/>
          </p:nvPr>
        </p:nvPicPr>
        <p:blipFill>
          <a:blip r:embed="rId3"/>
          <a:srcRect/>
          <a:stretch>
            <a:fillRect/>
          </a:stretch>
        </p:blipFill>
        <p:spPr bwMode="auto">
          <a:xfrm>
            <a:off x="0" y="1784794"/>
            <a:ext cx="9144000" cy="3000396"/>
          </a:xfrm>
          <a:prstGeom prst="rect">
            <a:avLst/>
          </a:prstGeom>
          <a:noFill/>
          <a:ln w="9525">
            <a:noFill/>
            <a:miter lim="800000"/>
            <a:headEnd/>
            <a:tailEnd/>
          </a:ln>
          <a:effectLst/>
        </p:spPr>
      </p:pic>
      <p:pic>
        <p:nvPicPr>
          <p:cNvPr id="47107" name="Picture 3"/>
          <p:cNvPicPr>
            <a:picLocks noChangeAspect="1" noChangeArrowheads="1"/>
          </p:cNvPicPr>
          <p:nvPr/>
        </p:nvPicPr>
        <p:blipFill>
          <a:blip r:embed="rId4"/>
          <a:srcRect/>
          <a:stretch>
            <a:fillRect/>
          </a:stretch>
        </p:blipFill>
        <p:spPr bwMode="auto">
          <a:xfrm>
            <a:off x="425199" y="4825336"/>
            <a:ext cx="8425821" cy="1571636"/>
          </a:xfrm>
          <a:prstGeom prst="rect">
            <a:avLst/>
          </a:prstGeom>
          <a:noFill/>
          <a:ln w="9525">
            <a:noFill/>
            <a:miter lim="800000"/>
            <a:headEnd/>
            <a:tailEnd/>
          </a:ln>
          <a:effectLst/>
        </p:spPr>
      </p:pic>
      <p:sp>
        <p:nvSpPr>
          <p:cNvPr id="7" name="正方形/長方形 6"/>
          <p:cNvSpPr/>
          <p:nvPr/>
        </p:nvSpPr>
        <p:spPr>
          <a:xfrm>
            <a:off x="0" y="0"/>
            <a:ext cx="2236511"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正方形/長方形 7"/>
          <p:cNvSpPr/>
          <p:nvPr/>
        </p:nvSpPr>
        <p:spPr>
          <a:xfrm>
            <a:off x="500034" y="5584390"/>
            <a:ext cx="8286808" cy="500066"/>
          </a:xfrm>
          <a:prstGeom prst="rect">
            <a:avLst/>
          </a:prstGeom>
          <a:solidFill>
            <a:srgbClr val="FF0000">
              <a:alpha val="25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356158" y="6430528"/>
            <a:ext cx="7143800" cy="338554"/>
          </a:xfrm>
          <a:prstGeom prst="rect">
            <a:avLst/>
          </a:prstGeom>
          <a:noFill/>
        </p:spPr>
        <p:txBody>
          <a:bodyPr wrap="square" rtlCol="0">
            <a:spAutoFit/>
          </a:bodyPr>
          <a:lstStyle/>
          <a:p>
            <a:pPr algn="r"/>
            <a:r>
              <a:rPr lang="ja-JP" altLang="en-US" sz="1600" dirty="0" smtClean="0"/>
              <a:t>出典：「イノベーションケーススタディ」　三菱</a:t>
            </a:r>
            <a:r>
              <a:rPr lang="en-US" altLang="ja-JP" sz="1600" dirty="0" smtClean="0"/>
              <a:t>UFJ</a:t>
            </a:r>
            <a:r>
              <a:rPr lang="ja-JP" altLang="en-US" sz="1600" dirty="0" smtClean="0"/>
              <a:t>信託銀行より</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636" y="274638"/>
            <a:ext cx="8229600" cy="1011222"/>
          </a:xfrm>
        </p:spPr>
        <p:txBody>
          <a:bodyPr>
            <a:normAutofit fontScale="90000"/>
          </a:bodyPr>
          <a:lstStyle/>
          <a:p>
            <a:r>
              <a:rPr kumimoji="1" lang="ja-JP" altLang="en-US" dirty="0" smtClean="0"/>
              <a:t>　　</a:t>
            </a:r>
            <a:r>
              <a:rPr lang="ja-JP" altLang="en-US" dirty="0" smtClean="0"/>
              <a:t>　</a:t>
            </a:r>
            <a:r>
              <a:rPr kumimoji="1" lang="ja-JP" altLang="en-US" dirty="0" smtClean="0"/>
              <a:t>機関投資家の多くは買収</a:t>
            </a:r>
            <a:r>
              <a:rPr kumimoji="1" lang="en-US" altLang="ja-JP" dirty="0" smtClean="0"/>
              <a:t/>
            </a:r>
            <a:br>
              <a:rPr kumimoji="1" lang="en-US" altLang="ja-JP" dirty="0" smtClean="0"/>
            </a:br>
            <a:r>
              <a:rPr kumimoji="1" lang="ja-JP" altLang="en-US" dirty="0" smtClean="0"/>
              <a:t>防衛策の導入に賛成</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19</a:t>
            </a:fld>
            <a:endParaRPr kumimoji="1" lang="ja-JP" altLang="en-US" dirty="0"/>
          </a:p>
        </p:txBody>
      </p:sp>
      <p:sp>
        <p:nvSpPr>
          <p:cNvPr id="5" name="正方形/長方形 4"/>
          <p:cNvSpPr/>
          <p:nvPr/>
        </p:nvSpPr>
        <p:spPr>
          <a:xfrm>
            <a:off x="0" y="0"/>
            <a:ext cx="2236510" cy="830997"/>
          </a:xfrm>
          <a:prstGeom prst="rect">
            <a:avLst/>
          </a:prstGeom>
          <a:noFill/>
        </p:spPr>
        <p:txBody>
          <a:bodyPr wrap="none" lIns="91440" tIns="45720" rIns="91440" bIns="45720">
            <a:spAutoFit/>
          </a:bodyPr>
          <a:lstStyle/>
          <a:p>
            <a:pPr algn="ctr"/>
            <a:r>
              <a:rPr lang="en-US" altLang="ja-JP"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19-</a:t>
            </a:r>
            <a:r>
              <a:rPr lang="ja-JP" alt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8130" name="Picture 2" descr="\\gamma\student-6$\ais92638\デスクトップ\無題.bmp"/>
          <p:cNvPicPr>
            <a:picLocks noChangeAspect="1" noChangeArrowheads="1"/>
          </p:cNvPicPr>
          <p:nvPr/>
        </p:nvPicPr>
        <p:blipFill>
          <a:blip r:embed="rId3"/>
          <a:srcRect/>
          <a:stretch>
            <a:fillRect/>
          </a:stretch>
        </p:blipFill>
        <p:spPr bwMode="auto">
          <a:xfrm>
            <a:off x="642910" y="1357298"/>
            <a:ext cx="8115600" cy="5143536"/>
          </a:xfrm>
          <a:prstGeom prst="rect">
            <a:avLst/>
          </a:prstGeom>
          <a:noFill/>
        </p:spPr>
      </p:pic>
      <p:sp>
        <p:nvSpPr>
          <p:cNvPr id="7" name="テキスト ボックス 6"/>
          <p:cNvSpPr txBox="1"/>
          <p:nvPr/>
        </p:nvSpPr>
        <p:spPr>
          <a:xfrm>
            <a:off x="4214810" y="6517612"/>
            <a:ext cx="4621778" cy="276999"/>
          </a:xfrm>
          <a:prstGeom prst="rect">
            <a:avLst/>
          </a:prstGeom>
          <a:noFill/>
        </p:spPr>
        <p:txBody>
          <a:bodyPr wrap="none" rtlCol="0">
            <a:spAutoFit/>
          </a:bodyPr>
          <a:lstStyle/>
          <a:p>
            <a:r>
              <a:rPr lang="ja-JP" altLang="en-US" sz="1200" dirty="0" smtClean="0"/>
              <a:t>出典：買収防衛策等に関する機関投資家の考え方　経済産業省発表</a:t>
            </a:r>
            <a:endParaRPr kumimoji="1" lang="ja-JP" altLang="en-US" sz="1200" dirty="0"/>
          </a:p>
        </p:txBody>
      </p:sp>
      <p:sp>
        <p:nvSpPr>
          <p:cNvPr id="8" name="円/楕円 7"/>
          <p:cNvSpPr/>
          <p:nvPr/>
        </p:nvSpPr>
        <p:spPr>
          <a:xfrm>
            <a:off x="785786" y="1584994"/>
            <a:ext cx="4786346" cy="571504"/>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4910" y="100470"/>
            <a:ext cx="8115328" cy="899638"/>
          </a:xfrm>
        </p:spPr>
        <p:txBody>
          <a:bodyPr/>
          <a:lstStyle/>
          <a:p>
            <a:r>
              <a:rPr kumimoji="1" lang="ja-JP" altLang="en-US" dirty="0" smtClean="0"/>
              <a:t>私たちの主張</a:t>
            </a:r>
            <a:r>
              <a:rPr lang="ja-JP" altLang="en-US" dirty="0" smtClean="0"/>
              <a:t>の要約</a:t>
            </a:r>
            <a:endParaRPr kumimoji="1" lang="ja-JP" altLang="en-US" dirty="0"/>
          </a:p>
        </p:txBody>
      </p:sp>
      <p:graphicFrame>
        <p:nvGraphicFramePr>
          <p:cNvPr id="4" name="コンテンツ プレースホルダ 3"/>
          <p:cNvGraphicFramePr>
            <a:graphicFrameLocks noGrp="1"/>
          </p:cNvGraphicFramePr>
          <p:nvPr>
            <p:ph idx="1"/>
          </p:nvPr>
        </p:nvGraphicFramePr>
        <p:xfrm>
          <a:off x="504562" y="958830"/>
          <a:ext cx="8501122" cy="57864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スライド番号プレースホルダ 4"/>
          <p:cNvSpPr>
            <a:spLocks noGrp="1"/>
          </p:cNvSpPr>
          <p:nvPr>
            <p:ph type="sldNum" sz="quarter" idx="12"/>
          </p:nvPr>
        </p:nvSpPr>
        <p:spPr/>
        <p:txBody>
          <a:bodyPr/>
          <a:lstStyle/>
          <a:p>
            <a:fld id="{F6FC1B35-258A-4F9B-8FC8-EA7E8A686243}" type="slidenum">
              <a:rPr kumimoji="1" lang="ja-JP" altLang="en-US" smtClean="0"/>
              <a:pPr/>
              <a:t>2</a:t>
            </a:fld>
            <a:endParaRPr kumimoji="1" lang="ja-JP" altLang="en-US"/>
          </a:p>
        </p:txBody>
      </p:sp>
      <p:sp>
        <p:nvSpPr>
          <p:cNvPr id="6" name="正方形/長方形 5"/>
          <p:cNvSpPr/>
          <p:nvPr/>
        </p:nvSpPr>
        <p:spPr>
          <a:xfrm>
            <a:off x="87084" y="145140"/>
            <a:ext cx="2034532" cy="830997"/>
          </a:xfrm>
          <a:prstGeom prst="rect">
            <a:avLst/>
          </a:prstGeom>
          <a:noFill/>
        </p:spPr>
        <p:txBody>
          <a:bodyPr wrap="none" lIns="91440" tIns="45720" rIns="91440" bIns="45720">
            <a:spAutoFit/>
          </a:bodyPr>
          <a:lstStyle/>
          <a:p>
            <a:pPr algn="ct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２</a:t>
            </a:r>
            <a:r>
              <a:rPr lang="en-US" altLang="ja-JP"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星 5 6"/>
          <p:cNvSpPr/>
          <p:nvPr/>
        </p:nvSpPr>
        <p:spPr>
          <a:xfrm>
            <a:off x="642910" y="2500306"/>
            <a:ext cx="357190" cy="357190"/>
          </a:xfrm>
          <a:prstGeom prst="star5">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
        <p:nvSpPr>
          <p:cNvPr id="8" name="星 5 7"/>
          <p:cNvSpPr/>
          <p:nvPr/>
        </p:nvSpPr>
        <p:spPr>
          <a:xfrm>
            <a:off x="642910" y="4286256"/>
            <a:ext cx="357190" cy="357190"/>
          </a:xfrm>
          <a:prstGeom prst="star5">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7" name="Picture 5"/>
          <p:cNvPicPr>
            <a:picLocks noChangeAspect="1" noChangeArrowheads="1"/>
          </p:cNvPicPr>
          <p:nvPr/>
        </p:nvPicPr>
        <p:blipFill>
          <a:blip r:embed="rId3"/>
          <a:srcRect/>
          <a:stretch>
            <a:fillRect/>
          </a:stretch>
        </p:blipFill>
        <p:spPr bwMode="auto">
          <a:xfrm>
            <a:off x="200963" y="1285860"/>
            <a:ext cx="6442739" cy="4846673"/>
          </a:xfrm>
          <a:prstGeom prst="rect">
            <a:avLst/>
          </a:prstGeom>
          <a:noFill/>
          <a:ln w="9525">
            <a:noFill/>
            <a:miter lim="800000"/>
            <a:headEnd/>
            <a:tailEnd/>
          </a:ln>
          <a:effectLst/>
        </p:spPr>
      </p:pic>
      <p:sp>
        <p:nvSpPr>
          <p:cNvPr id="2" name="タイトル 1"/>
          <p:cNvSpPr>
            <a:spLocks noGrp="1"/>
          </p:cNvSpPr>
          <p:nvPr>
            <p:ph type="title"/>
          </p:nvPr>
        </p:nvSpPr>
        <p:spPr/>
        <p:txBody>
          <a:bodyPr/>
          <a:lstStyle/>
          <a:p>
            <a:r>
              <a:rPr kumimoji="1" lang="ja-JP" altLang="en-US" dirty="0" smtClean="0"/>
              <a:t>防衛策発動基準</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20</a:t>
            </a:fld>
            <a:endParaRPr kumimoji="1" lang="ja-JP" altLang="en-US" dirty="0"/>
          </a:p>
        </p:txBody>
      </p:sp>
      <p:sp>
        <p:nvSpPr>
          <p:cNvPr id="11" name="正方形/長方形 10"/>
          <p:cNvSpPr/>
          <p:nvPr/>
        </p:nvSpPr>
        <p:spPr>
          <a:xfrm>
            <a:off x="1500166" y="2428868"/>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2" name="正方形/長方形 11"/>
          <p:cNvSpPr/>
          <p:nvPr/>
        </p:nvSpPr>
        <p:spPr>
          <a:xfrm>
            <a:off x="4184468" y="4304880"/>
            <a:ext cx="1830949" cy="646331"/>
          </a:xfrm>
          <a:prstGeom prst="rect">
            <a:avLst/>
          </a:prstGeom>
          <a:noFill/>
        </p:spPr>
        <p:txBody>
          <a:bodyPr wrap="none" lIns="91440" tIns="45720" rIns="91440" bIns="45720">
            <a:spAutoFit/>
          </a:bodyPr>
          <a:lstStyle/>
          <a:p>
            <a:pPr algn="ctr"/>
            <a:r>
              <a:rPr lang="ja-JP" altLang="en-US" sz="3600" b="1" cap="none" spc="0" dirty="0" smtClean="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rPr>
              <a:t>あり得る</a:t>
            </a:r>
            <a:endParaRPr lang="ja-JP" altLang="en-US" sz="3600" b="1" cap="none" spc="0" dirty="0">
              <a:ln w="19050">
                <a:solidFill>
                  <a:schemeClr val="tx2">
                    <a:tint val="1000"/>
                  </a:schemeClr>
                </a:solidFill>
                <a:prstDash val="solid"/>
              </a:ln>
              <a:solidFill>
                <a:srgbClr val="FF0000"/>
              </a:solidFill>
              <a:effectLst>
                <a:outerShdw blurRad="50000" dist="50800" dir="7500000" algn="tl">
                  <a:srgbClr val="000000">
                    <a:shade val="5000"/>
                    <a:alpha val="35000"/>
                  </a:srgbClr>
                </a:outerShdw>
              </a:effectLst>
            </a:endParaRPr>
          </a:p>
        </p:txBody>
      </p:sp>
      <p:sp>
        <p:nvSpPr>
          <p:cNvPr id="13" name="正方形/長方形 12"/>
          <p:cNvSpPr/>
          <p:nvPr/>
        </p:nvSpPr>
        <p:spPr>
          <a:xfrm>
            <a:off x="4028210" y="2337040"/>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8" name="正方形/長方形 17"/>
          <p:cNvSpPr/>
          <p:nvPr/>
        </p:nvSpPr>
        <p:spPr>
          <a:xfrm>
            <a:off x="1294338" y="4177657"/>
            <a:ext cx="2286202" cy="646331"/>
          </a:xfrm>
          <a:prstGeom prst="rect">
            <a:avLst/>
          </a:prstGeom>
          <a:noFill/>
        </p:spPr>
        <p:txBody>
          <a:bodyPr wrap="none" lIns="91440" tIns="45720" rIns="91440" bIns="45720">
            <a:spAutoFit/>
          </a:bodyPr>
          <a:lstStyle/>
          <a:p>
            <a:pPr algn="ctr"/>
            <a:r>
              <a:rPr lang="ja-JP" altLang="en-US" sz="3600" b="1" dirty="0" smtClean="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rPr>
              <a:t>あり得ない</a:t>
            </a:r>
            <a:endParaRPr lang="ja-JP" altLang="en-US" sz="3600" b="1" cap="none" spc="0" dirty="0">
              <a:ln w="19050">
                <a:solidFill>
                  <a:schemeClr val="tx2">
                    <a:tint val="1000"/>
                  </a:schemeClr>
                </a:solidFill>
                <a:prstDash val="solid"/>
              </a:ln>
              <a:solidFill>
                <a:schemeClr val="tx2"/>
              </a:solidFill>
              <a:effectLst>
                <a:outerShdw blurRad="50000" dist="50800" dir="7500000" algn="tl">
                  <a:srgbClr val="000000">
                    <a:shade val="5000"/>
                    <a:alpha val="35000"/>
                  </a:srgbClr>
                </a:outerShdw>
              </a:effectLst>
            </a:endParaRPr>
          </a:p>
        </p:txBody>
      </p:sp>
      <p:sp>
        <p:nvSpPr>
          <p:cNvPr id="19" name="テキスト ボックス 18"/>
          <p:cNvSpPr txBox="1"/>
          <p:nvPr/>
        </p:nvSpPr>
        <p:spPr>
          <a:xfrm>
            <a:off x="1179544" y="4810606"/>
            <a:ext cx="2500330" cy="923330"/>
          </a:xfrm>
          <a:prstGeom prst="rect">
            <a:avLst/>
          </a:prstGeom>
          <a:noFill/>
        </p:spPr>
        <p:txBody>
          <a:bodyPr wrap="square" rtlCol="0">
            <a:spAutoFit/>
          </a:bodyPr>
          <a:lstStyle/>
          <a:p>
            <a:r>
              <a:rPr kumimoji="1" lang="ja-JP" altLang="en-US" b="1" dirty="0" smtClean="0"/>
              <a:t>機会損失が発生するため選択しないし、したとすれば株主が損をする。</a:t>
            </a:r>
            <a:endParaRPr kumimoji="1" lang="ja-JP" altLang="en-US" b="1" dirty="0"/>
          </a:p>
        </p:txBody>
      </p:sp>
      <p:sp>
        <p:nvSpPr>
          <p:cNvPr id="20" name="テキスト ボックス 19"/>
          <p:cNvSpPr txBox="1"/>
          <p:nvPr/>
        </p:nvSpPr>
        <p:spPr>
          <a:xfrm>
            <a:off x="3996918" y="3081580"/>
            <a:ext cx="2143140" cy="923330"/>
          </a:xfrm>
          <a:prstGeom prst="rect">
            <a:avLst/>
          </a:prstGeom>
          <a:noFill/>
        </p:spPr>
        <p:txBody>
          <a:bodyPr wrap="square" rtlCol="0">
            <a:spAutoFit/>
          </a:bodyPr>
          <a:lstStyle/>
          <a:p>
            <a:r>
              <a:rPr kumimoji="1" lang="ja-JP" altLang="en-US" b="1" dirty="0" smtClean="0"/>
              <a:t>利益が減少するため、株主が取ることは考えられない。</a:t>
            </a:r>
            <a:endParaRPr kumimoji="1" lang="ja-JP" altLang="en-US" b="1" dirty="0"/>
          </a:p>
        </p:txBody>
      </p:sp>
      <p:sp>
        <p:nvSpPr>
          <p:cNvPr id="24" name="テキスト ボックス 23"/>
          <p:cNvSpPr txBox="1"/>
          <p:nvPr/>
        </p:nvSpPr>
        <p:spPr>
          <a:xfrm>
            <a:off x="3357554" y="3714752"/>
            <a:ext cx="341760" cy="369332"/>
          </a:xfrm>
          <a:prstGeom prst="rect">
            <a:avLst/>
          </a:prstGeom>
          <a:noFill/>
        </p:spPr>
        <p:txBody>
          <a:bodyPr wrap="none" rtlCol="0">
            <a:spAutoFit/>
          </a:bodyPr>
          <a:lstStyle/>
          <a:p>
            <a:r>
              <a:rPr kumimoji="1" lang="ja-JP" altLang="en-US" b="1" dirty="0" smtClean="0"/>
              <a:t>１</a:t>
            </a:r>
            <a:endParaRPr kumimoji="1" lang="ja-JP" altLang="en-US" b="1" dirty="0"/>
          </a:p>
        </p:txBody>
      </p:sp>
      <p:sp>
        <p:nvSpPr>
          <p:cNvPr id="25" name="テキスト ボックス 24"/>
          <p:cNvSpPr txBox="1"/>
          <p:nvPr/>
        </p:nvSpPr>
        <p:spPr>
          <a:xfrm>
            <a:off x="6042988" y="3724522"/>
            <a:ext cx="343364" cy="369332"/>
          </a:xfrm>
          <a:prstGeom prst="rect">
            <a:avLst/>
          </a:prstGeom>
          <a:noFill/>
        </p:spPr>
        <p:txBody>
          <a:bodyPr wrap="none" rtlCol="0">
            <a:spAutoFit/>
          </a:bodyPr>
          <a:lstStyle/>
          <a:p>
            <a:r>
              <a:rPr kumimoji="1" lang="ja-JP" altLang="en-US" b="1" dirty="0" smtClean="0"/>
              <a:t>２</a:t>
            </a:r>
            <a:endParaRPr kumimoji="1" lang="ja-JP" altLang="en-US" b="1" dirty="0"/>
          </a:p>
        </p:txBody>
      </p:sp>
      <p:sp>
        <p:nvSpPr>
          <p:cNvPr id="26" name="テキスト ボックス 25"/>
          <p:cNvSpPr txBox="1"/>
          <p:nvPr/>
        </p:nvSpPr>
        <p:spPr>
          <a:xfrm>
            <a:off x="3385894" y="5645950"/>
            <a:ext cx="343364" cy="369332"/>
          </a:xfrm>
          <a:prstGeom prst="rect">
            <a:avLst/>
          </a:prstGeom>
          <a:noFill/>
        </p:spPr>
        <p:txBody>
          <a:bodyPr wrap="none" rtlCol="0">
            <a:spAutoFit/>
          </a:bodyPr>
          <a:lstStyle/>
          <a:p>
            <a:r>
              <a:rPr kumimoji="1" lang="ja-JP" altLang="en-US" b="1" dirty="0" smtClean="0"/>
              <a:t>３</a:t>
            </a:r>
            <a:endParaRPr kumimoji="1" lang="ja-JP" altLang="en-US" b="1" dirty="0"/>
          </a:p>
        </p:txBody>
      </p:sp>
      <p:sp>
        <p:nvSpPr>
          <p:cNvPr id="27" name="テキスト ボックス 26"/>
          <p:cNvSpPr txBox="1"/>
          <p:nvPr/>
        </p:nvSpPr>
        <p:spPr>
          <a:xfrm>
            <a:off x="6044120" y="5568528"/>
            <a:ext cx="343364" cy="369332"/>
          </a:xfrm>
          <a:prstGeom prst="rect">
            <a:avLst/>
          </a:prstGeom>
          <a:noFill/>
        </p:spPr>
        <p:txBody>
          <a:bodyPr wrap="none" rtlCol="0">
            <a:spAutoFit/>
          </a:bodyPr>
          <a:lstStyle/>
          <a:p>
            <a:r>
              <a:rPr kumimoji="1" lang="ja-JP" altLang="en-US" b="1" dirty="0" smtClean="0"/>
              <a:t>４</a:t>
            </a:r>
            <a:endParaRPr kumimoji="1" lang="ja-JP" altLang="en-US" b="1" dirty="0"/>
          </a:p>
        </p:txBody>
      </p:sp>
      <p:sp>
        <p:nvSpPr>
          <p:cNvPr id="28" name="角丸四角形 27"/>
          <p:cNvSpPr/>
          <p:nvPr/>
        </p:nvSpPr>
        <p:spPr>
          <a:xfrm>
            <a:off x="6689508" y="1889788"/>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１の条件に当てはまる価格提案</a:t>
            </a:r>
            <a:endParaRPr kumimoji="1" lang="ja-JP" altLang="en-US" dirty="0"/>
          </a:p>
        </p:txBody>
      </p:sp>
      <p:sp>
        <p:nvSpPr>
          <p:cNvPr id="29" name="角丸四角形 28"/>
          <p:cNvSpPr/>
          <p:nvPr/>
        </p:nvSpPr>
        <p:spPr>
          <a:xfrm>
            <a:off x="6689508" y="3461424"/>
            <a:ext cx="2357454" cy="100013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b="1" dirty="0" smtClean="0"/>
              <a:t>（経営者に対して）</a:t>
            </a:r>
            <a:r>
              <a:rPr lang="en-US" altLang="ja-JP" dirty="0" smtClean="0"/>
              <a:t/>
            </a:r>
            <a:br>
              <a:rPr lang="en-US" altLang="ja-JP" dirty="0" smtClean="0"/>
            </a:br>
            <a:r>
              <a:rPr lang="ja-JP" altLang="en-US" dirty="0" smtClean="0"/>
              <a:t>敵対的であっても買収成立</a:t>
            </a:r>
            <a:endParaRPr kumimoji="1" lang="ja-JP" altLang="en-US" dirty="0"/>
          </a:p>
        </p:txBody>
      </p:sp>
      <p:sp>
        <p:nvSpPr>
          <p:cNvPr id="30" name="角丸四角形 29"/>
          <p:cNvSpPr/>
          <p:nvPr/>
        </p:nvSpPr>
        <p:spPr>
          <a:xfrm>
            <a:off x="6689508" y="5104498"/>
            <a:ext cx="2357454" cy="100013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b="1" dirty="0" smtClean="0"/>
              <a:t>企業買収</a:t>
            </a:r>
            <a:r>
              <a:rPr kumimoji="1" lang="ja-JP" altLang="en-US" b="1" dirty="0" smtClean="0"/>
              <a:t>の</a:t>
            </a:r>
            <a:endParaRPr kumimoji="1" lang="en-US" altLang="ja-JP" b="1" dirty="0" smtClean="0"/>
          </a:p>
          <a:p>
            <a:pPr algn="ctr"/>
            <a:r>
              <a:rPr kumimoji="1" lang="ja-JP" altLang="en-US" b="1" dirty="0" smtClean="0"/>
              <a:t>活性化！</a:t>
            </a:r>
            <a:endParaRPr kumimoji="1" lang="ja-JP" altLang="en-US" b="1" dirty="0"/>
          </a:p>
        </p:txBody>
      </p:sp>
      <p:sp>
        <p:nvSpPr>
          <p:cNvPr id="31" name="下矢印 30"/>
          <p:cNvSpPr/>
          <p:nvPr/>
        </p:nvSpPr>
        <p:spPr>
          <a:xfrm>
            <a:off x="7546764" y="3032796"/>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2" name="下矢印 31"/>
          <p:cNvSpPr/>
          <p:nvPr/>
        </p:nvSpPr>
        <p:spPr>
          <a:xfrm>
            <a:off x="7546764" y="4675870"/>
            <a:ext cx="642942" cy="35719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4000496" y="4997247"/>
            <a:ext cx="2143140" cy="646331"/>
          </a:xfrm>
          <a:prstGeom prst="rect">
            <a:avLst/>
          </a:prstGeom>
          <a:noFill/>
        </p:spPr>
        <p:txBody>
          <a:bodyPr wrap="square" rtlCol="0">
            <a:spAutoFit/>
          </a:bodyPr>
          <a:lstStyle/>
          <a:p>
            <a:r>
              <a:rPr kumimoji="1" lang="ja-JP" altLang="en-US" b="1" dirty="0" smtClean="0"/>
              <a:t>株主が損をするため、発動に合意する。</a:t>
            </a:r>
            <a:endParaRPr kumimoji="1" lang="ja-JP" altLang="en-US" b="1" dirty="0"/>
          </a:p>
        </p:txBody>
      </p:sp>
      <p:sp>
        <p:nvSpPr>
          <p:cNvPr id="21" name="正方形/長方形 20"/>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20-</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爆発 2 38"/>
          <p:cNvSpPr/>
          <p:nvPr/>
        </p:nvSpPr>
        <p:spPr>
          <a:xfrm>
            <a:off x="5458252" y="4828732"/>
            <a:ext cx="3714776" cy="200024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安く買い叩かれる危険性！</a:t>
            </a:r>
            <a:endParaRPr kumimoji="1" lang="ja-JP" altLang="en-US" sz="2400" b="1" dirty="0"/>
          </a:p>
        </p:txBody>
      </p:sp>
      <p:sp>
        <p:nvSpPr>
          <p:cNvPr id="16" name="角丸四角形 15"/>
          <p:cNvSpPr/>
          <p:nvPr/>
        </p:nvSpPr>
        <p:spPr>
          <a:xfrm>
            <a:off x="1708019" y="3357562"/>
            <a:ext cx="3571932" cy="178595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2500298" y="274638"/>
            <a:ext cx="6186502" cy="939784"/>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21</a:t>
            </a:fld>
            <a:endParaRPr kumimoji="1" lang="ja-JP" altLang="en-US"/>
          </a:p>
        </p:txBody>
      </p:sp>
      <p:pic>
        <p:nvPicPr>
          <p:cNvPr id="5" name="Picture 1" descr="C:\Documents and Settings\azq07492\Local Settings\Temporary Internet Files\Content.IE5\J2OQTXOD\MCj04290150000[1].wmf"/>
          <p:cNvPicPr>
            <a:picLocks noGrp="1" noChangeAspect="1" noChangeArrowheads="1"/>
          </p:cNvPicPr>
          <p:nvPr>
            <p:ph idx="1"/>
          </p:nvPr>
        </p:nvPicPr>
        <p:blipFill>
          <a:blip r:embed="rId3">
            <a:duotone>
              <a:schemeClr val="accent1">
                <a:shade val="45000"/>
                <a:satMod val="135000"/>
              </a:schemeClr>
              <a:prstClr val="white"/>
            </a:duotone>
          </a:blip>
          <a:srcRect/>
          <a:stretch>
            <a:fillRect/>
          </a:stretch>
        </p:blipFill>
        <p:spPr bwMode="auto">
          <a:xfrm>
            <a:off x="2977934" y="2071678"/>
            <a:ext cx="944695" cy="1414335"/>
          </a:xfrm>
          <a:prstGeom prst="rect">
            <a:avLst/>
          </a:prstGeom>
          <a:noFill/>
        </p:spPr>
      </p:pic>
      <p:pic>
        <p:nvPicPr>
          <p:cNvPr id="6"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4065505" y="2071678"/>
            <a:ext cx="944695" cy="1414335"/>
          </a:xfrm>
          <a:prstGeom prst="rect">
            <a:avLst/>
          </a:prstGeom>
          <a:noFill/>
        </p:spPr>
      </p:pic>
      <p:pic>
        <p:nvPicPr>
          <p:cNvPr id="7"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5643570" y="2014665"/>
            <a:ext cx="944695" cy="1414335"/>
          </a:xfrm>
          <a:prstGeom prst="rect">
            <a:avLst/>
          </a:prstGeom>
          <a:noFill/>
        </p:spPr>
      </p:pic>
      <p:pic>
        <p:nvPicPr>
          <p:cNvPr id="8" name="Picture 1" descr="C:\Documents and Settings\azq07492\Local Settings\Temporary Internet Files\Content.IE5\J2OQTXOD\MCj04290150000[1].wmf"/>
          <p:cNvPicPr>
            <a:picLocks noChangeAspect="1" noChangeArrowheads="1"/>
          </p:cNvPicPr>
          <p:nvPr/>
        </p:nvPicPr>
        <p:blipFill>
          <a:blip r:embed="rId3">
            <a:duotone>
              <a:schemeClr val="accent1">
                <a:shade val="45000"/>
                <a:satMod val="135000"/>
              </a:schemeClr>
              <a:prstClr val="white"/>
            </a:duotone>
          </a:blip>
          <a:srcRect/>
          <a:stretch>
            <a:fillRect/>
          </a:stretch>
        </p:blipFill>
        <p:spPr bwMode="auto">
          <a:xfrm>
            <a:off x="6929454" y="2000240"/>
            <a:ext cx="944695" cy="1414335"/>
          </a:xfrm>
          <a:prstGeom prst="rect">
            <a:avLst/>
          </a:prstGeom>
          <a:noFill/>
        </p:spPr>
      </p:pic>
      <p:pic>
        <p:nvPicPr>
          <p:cNvPr id="9"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1922365" y="2071678"/>
            <a:ext cx="944297" cy="1414432"/>
          </a:xfrm>
          <a:prstGeom prst="rect">
            <a:avLst/>
          </a:prstGeom>
          <a:noFill/>
        </p:spPr>
      </p:pic>
      <p:sp>
        <p:nvSpPr>
          <p:cNvPr id="11" name="テキスト ボックス 10"/>
          <p:cNvSpPr txBox="1"/>
          <p:nvPr/>
        </p:nvSpPr>
        <p:spPr>
          <a:xfrm>
            <a:off x="2058646"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2" name="テキスト ボックス 11"/>
          <p:cNvSpPr txBox="1"/>
          <p:nvPr/>
        </p:nvSpPr>
        <p:spPr>
          <a:xfrm>
            <a:off x="320165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3" name="テキスト ボックス 12"/>
          <p:cNvSpPr txBox="1"/>
          <p:nvPr/>
        </p:nvSpPr>
        <p:spPr>
          <a:xfrm>
            <a:off x="4273224" y="4143380"/>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4" name="テキスト ボックス 13"/>
          <p:cNvSpPr txBox="1"/>
          <p:nvPr/>
        </p:nvSpPr>
        <p:spPr>
          <a:xfrm>
            <a:off x="5857884"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sp>
        <p:nvSpPr>
          <p:cNvPr id="15" name="テキスト ボックス 14"/>
          <p:cNvSpPr txBox="1"/>
          <p:nvPr/>
        </p:nvSpPr>
        <p:spPr>
          <a:xfrm>
            <a:off x="7072330" y="4071942"/>
            <a:ext cx="649537" cy="369332"/>
          </a:xfrm>
          <a:prstGeom prst="rect">
            <a:avLst/>
          </a:prstGeom>
          <a:noFill/>
        </p:spPr>
        <p:txBody>
          <a:bodyPr wrap="none" rtlCol="0">
            <a:spAutoFit/>
          </a:bodyPr>
          <a:lstStyle/>
          <a:p>
            <a:r>
              <a:rPr kumimoji="1" lang="en-US" altLang="ja-JP" b="1" dirty="0" smtClean="0"/>
              <a:t>20</a:t>
            </a:r>
            <a:r>
              <a:rPr kumimoji="1" lang="ja-JP" altLang="en-US" b="1" dirty="0" smtClean="0"/>
              <a:t>％</a:t>
            </a:r>
            <a:endParaRPr kumimoji="1" lang="ja-JP" altLang="en-US" b="1" dirty="0"/>
          </a:p>
        </p:txBody>
      </p:sp>
      <p:pic>
        <p:nvPicPr>
          <p:cNvPr id="50178"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1922333" y="3529368"/>
            <a:ext cx="935123" cy="614012"/>
          </a:xfrm>
          <a:prstGeom prst="rect">
            <a:avLst/>
          </a:prstGeom>
          <a:noFill/>
        </p:spPr>
      </p:pic>
      <p:pic>
        <p:nvPicPr>
          <p:cNvPr id="24"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5708579" y="3429000"/>
            <a:ext cx="935123" cy="614012"/>
          </a:xfrm>
          <a:prstGeom prst="rect">
            <a:avLst/>
          </a:prstGeom>
          <a:noFill/>
        </p:spPr>
      </p:pic>
      <p:pic>
        <p:nvPicPr>
          <p:cNvPr id="25"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6929454" y="3428434"/>
            <a:ext cx="935123" cy="614012"/>
          </a:xfrm>
          <a:prstGeom prst="rect">
            <a:avLst/>
          </a:prstGeom>
          <a:noFill/>
        </p:spPr>
      </p:pic>
      <p:sp>
        <p:nvSpPr>
          <p:cNvPr id="26" name="正方形/長方形 25"/>
          <p:cNvSpPr/>
          <p:nvPr/>
        </p:nvSpPr>
        <p:spPr>
          <a:xfrm>
            <a:off x="1479223" y="1446646"/>
            <a:ext cx="1728357"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7" name="正方形/長方形 26"/>
          <p:cNvSpPr/>
          <p:nvPr/>
        </p:nvSpPr>
        <p:spPr>
          <a:xfrm>
            <a:off x="4379153" y="1445514"/>
            <a:ext cx="2242922" cy="707886"/>
          </a:xfrm>
          <a:prstGeom prst="rect">
            <a:avLst/>
          </a:prstGeom>
          <a:noFill/>
        </p:spPr>
        <p:txBody>
          <a:bodyPr wrap="none" lIns="91440" tIns="45720" rIns="91440" bIns="45720">
            <a:spAutoFit/>
          </a:bodyPr>
          <a:lstStyle/>
          <a:p>
            <a:pPr algn="ctr"/>
            <a:r>
              <a:rPr lang="ja-JP" alt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被買収者</a:t>
            </a:r>
            <a:endParaRPr lang="ja-JP" alt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8" name="テキスト ボックス 27"/>
          <p:cNvSpPr txBox="1"/>
          <p:nvPr/>
        </p:nvSpPr>
        <p:spPr>
          <a:xfrm>
            <a:off x="2366156" y="4500570"/>
            <a:ext cx="2348720" cy="523220"/>
          </a:xfrm>
          <a:prstGeom prst="rect">
            <a:avLst/>
          </a:prstGeom>
          <a:noFill/>
        </p:spPr>
        <p:txBody>
          <a:bodyPr wrap="none" rtlCol="0">
            <a:spAutoFit/>
          </a:bodyPr>
          <a:lstStyle/>
          <a:p>
            <a:r>
              <a:rPr kumimoji="1" lang="ja-JP" altLang="en-US" sz="2800" b="1" dirty="0" smtClean="0"/>
              <a:t>経営権が発生</a:t>
            </a:r>
            <a:endParaRPr kumimoji="1" lang="ja-JP" altLang="en-US" sz="2800" b="1" dirty="0"/>
          </a:p>
        </p:txBody>
      </p:sp>
      <p:pic>
        <p:nvPicPr>
          <p:cNvPr id="31"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2993935" y="3529368"/>
            <a:ext cx="935123" cy="614012"/>
          </a:xfrm>
          <a:prstGeom prst="rect">
            <a:avLst/>
          </a:prstGeom>
          <a:noFill/>
        </p:spPr>
      </p:pic>
      <p:pic>
        <p:nvPicPr>
          <p:cNvPr id="32" name="Picture 2" descr="C:\Users\Jun Horino\AppData\Local\Microsoft\Windows\Temporary Internet Files\Content.IE5\SILB2HS3\MCBS00692_0000[1].wmf"/>
          <p:cNvPicPr>
            <a:picLocks noChangeAspect="1" noChangeArrowheads="1"/>
          </p:cNvPicPr>
          <p:nvPr/>
        </p:nvPicPr>
        <p:blipFill>
          <a:blip r:embed="rId4"/>
          <a:srcRect/>
          <a:stretch>
            <a:fillRect/>
          </a:stretch>
        </p:blipFill>
        <p:spPr bwMode="auto">
          <a:xfrm>
            <a:off x="4059076" y="3529368"/>
            <a:ext cx="935123" cy="614012"/>
          </a:xfrm>
          <a:prstGeom prst="rect">
            <a:avLst/>
          </a:prstGeom>
          <a:noFill/>
        </p:spPr>
      </p:pic>
      <p:sp>
        <p:nvSpPr>
          <p:cNvPr id="33" name="下矢印 32"/>
          <p:cNvSpPr/>
          <p:nvPr/>
        </p:nvSpPr>
        <p:spPr>
          <a:xfrm rot="2700000">
            <a:off x="1757135" y="4850100"/>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p:cNvSpPr/>
          <p:nvPr/>
        </p:nvSpPr>
        <p:spPr>
          <a:xfrm>
            <a:off x="116112" y="5472806"/>
            <a:ext cx="2214546"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上場廃止や大幅な経営方針の変更が可能！！</a:t>
            </a:r>
            <a:endParaRPr kumimoji="1" lang="ja-JP" altLang="en-US" sz="2000" b="1" dirty="0"/>
          </a:p>
        </p:txBody>
      </p:sp>
      <p:sp>
        <p:nvSpPr>
          <p:cNvPr id="35" name="角丸四角形 34"/>
          <p:cNvSpPr/>
          <p:nvPr/>
        </p:nvSpPr>
        <p:spPr>
          <a:xfrm>
            <a:off x="2872002" y="5386854"/>
            <a:ext cx="250033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t>例え価格が安かったとしても、売らなければ大損の可能性</a:t>
            </a:r>
            <a:endParaRPr kumimoji="1" lang="ja-JP" altLang="en-US" sz="2000" b="1" dirty="0"/>
          </a:p>
        </p:txBody>
      </p:sp>
      <p:sp>
        <p:nvSpPr>
          <p:cNvPr id="36" name="下矢印 35"/>
          <p:cNvSpPr/>
          <p:nvPr/>
        </p:nvSpPr>
        <p:spPr>
          <a:xfrm rot="16200000">
            <a:off x="239574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下矢印 36"/>
          <p:cNvSpPr/>
          <p:nvPr/>
        </p:nvSpPr>
        <p:spPr>
          <a:xfrm rot="16200000">
            <a:off x="5422230" y="5650604"/>
            <a:ext cx="642942" cy="628890"/>
          </a:xfrm>
          <a:prstGeom prst="down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p:cNvCxnSpPr/>
          <p:nvPr/>
        </p:nvCxnSpPr>
        <p:spPr>
          <a:xfrm rot="5400000" flipH="1" flipV="1">
            <a:off x="3749669" y="3892553"/>
            <a:ext cx="3500462" cy="1588"/>
          </a:xfrm>
          <a:prstGeom prst="line">
            <a:avLst/>
          </a:prstGeom>
          <a:ln w="92075">
            <a:solidFill>
              <a:srgbClr val="FF0000"/>
            </a:solidFill>
            <a:beve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028128"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６０％に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8" name="正方形/長方形 37"/>
          <p:cNvSpPr/>
          <p:nvPr/>
        </p:nvSpPr>
        <p:spPr>
          <a:xfrm>
            <a:off x="5429256" y="2714620"/>
            <a:ext cx="2928958"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４０％に</a:t>
            </a:r>
            <a:endParaRPr lang="ja-JP" alt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0" name="正方形/長方形 39"/>
          <p:cNvSpPr/>
          <p:nvPr/>
        </p:nvSpPr>
        <p:spPr>
          <a:xfrm>
            <a:off x="0" y="0"/>
            <a:ext cx="2489785" cy="923330"/>
          </a:xfrm>
          <a:prstGeom prst="rect">
            <a:avLst/>
          </a:prstGeom>
          <a:noFill/>
        </p:spPr>
        <p:txBody>
          <a:bodyPr wrap="none" lIns="91440" tIns="45720" rIns="91440" bIns="45720">
            <a:spAutoFit/>
          </a:bodyPr>
          <a:lstStyle/>
          <a:p>
            <a:pPr algn="ctr"/>
            <a:r>
              <a:rPr lang="en-US" altLang="ja-JP"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21-</a:t>
            </a:r>
            <a:r>
              <a:rPr lang="ja-JP" alt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防衛策導入と株価</a:t>
            </a:r>
            <a:endParaRPr kumimoji="1" lang="ja-JP" altLang="en-US" dirty="0"/>
          </a:p>
        </p:txBody>
      </p:sp>
      <p:pic>
        <p:nvPicPr>
          <p:cNvPr id="4" name="コンテンツ プレースホルダ 3"/>
          <p:cNvPicPr>
            <a:picLocks noGrp="1"/>
          </p:cNvPicPr>
          <p:nvPr>
            <p:ph idx="1"/>
          </p:nvPr>
        </p:nvPicPr>
        <p:blipFill>
          <a:blip r:embed="rId3"/>
          <a:srcRect/>
          <a:stretch>
            <a:fillRect/>
          </a:stretch>
        </p:blipFill>
        <p:spPr bwMode="auto">
          <a:xfrm>
            <a:off x="597266" y="1428736"/>
            <a:ext cx="4266813" cy="2214578"/>
          </a:xfrm>
          <a:prstGeom prst="rect">
            <a:avLst/>
          </a:prstGeom>
          <a:noFill/>
          <a:ln w="9525">
            <a:noFill/>
            <a:miter lim="800000"/>
            <a:headEnd/>
            <a:tailEnd/>
          </a:ln>
        </p:spPr>
      </p:pic>
      <p:pic>
        <p:nvPicPr>
          <p:cNvPr id="5" name="図 4"/>
          <p:cNvPicPr/>
          <p:nvPr/>
        </p:nvPicPr>
        <p:blipFill>
          <a:blip r:embed="rId4"/>
          <a:srcRect/>
          <a:stretch>
            <a:fillRect/>
          </a:stretch>
        </p:blipFill>
        <p:spPr bwMode="auto">
          <a:xfrm>
            <a:off x="571472" y="3857628"/>
            <a:ext cx="4286280" cy="2286016"/>
          </a:xfrm>
          <a:prstGeom prst="rect">
            <a:avLst/>
          </a:prstGeom>
          <a:noFill/>
          <a:ln w="9525">
            <a:noFill/>
            <a:miter lim="800000"/>
            <a:headEnd/>
            <a:tailEnd/>
          </a:ln>
        </p:spPr>
      </p:pic>
      <p:sp>
        <p:nvSpPr>
          <p:cNvPr id="6" name="スライド番号プレースホルダ 5"/>
          <p:cNvSpPr>
            <a:spLocks noGrp="1"/>
          </p:cNvSpPr>
          <p:nvPr>
            <p:ph type="sldNum" sz="quarter" idx="12"/>
          </p:nvPr>
        </p:nvSpPr>
        <p:spPr/>
        <p:txBody>
          <a:bodyPr/>
          <a:lstStyle/>
          <a:p>
            <a:fld id="{F6FC1B35-258A-4F9B-8FC8-EA7E8A686243}" type="slidenum">
              <a:rPr kumimoji="1" lang="ja-JP" altLang="en-US" smtClean="0"/>
              <a:pPr/>
              <a:t>22</a:t>
            </a:fld>
            <a:endParaRPr kumimoji="1" lang="ja-JP" altLang="en-US" dirty="0"/>
          </a:p>
        </p:txBody>
      </p:sp>
      <p:sp>
        <p:nvSpPr>
          <p:cNvPr id="9" name="爆発 2 8"/>
          <p:cNvSpPr/>
          <p:nvPr/>
        </p:nvSpPr>
        <p:spPr>
          <a:xfrm>
            <a:off x="4643438" y="1071546"/>
            <a:ext cx="4286280" cy="5500726"/>
          </a:xfrm>
          <a:prstGeom prst="irregularSeal2">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t>買収防衛策の導入・廃止は株価リターンに影響を与えない！！</a:t>
            </a:r>
            <a:endParaRPr kumimoji="1" lang="ja-JP" altLang="en-US" b="1" dirty="0"/>
          </a:p>
        </p:txBody>
      </p:sp>
      <p:sp>
        <p:nvSpPr>
          <p:cNvPr id="8" name="正方形/長方形 7"/>
          <p:cNvSpPr/>
          <p:nvPr/>
        </p:nvSpPr>
        <p:spPr>
          <a:xfrm>
            <a:off x="116112"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22-</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テキスト ボックス 9"/>
          <p:cNvSpPr txBox="1"/>
          <p:nvPr/>
        </p:nvSpPr>
        <p:spPr>
          <a:xfrm>
            <a:off x="2861535" y="6458424"/>
            <a:ext cx="6211059" cy="369332"/>
          </a:xfrm>
          <a:prstGeom prst="rect">
            <a:avLst/>
          </a:prstGeom>
          <a:noFill/>
        </p:spPr>
        <p:txBody>
          <a:bodyPr wrap="none" rtlCol="0">
            <a:spAutoFit/>
          </a:bodyPr>
          <a:lstStyle/>
          <a:p>
            <a:r>
              <a:rPr kumimoji="1" lang="ja-JP" altLang="en-US" dirty="0" smtClean="0"/>
              <a:t>出典　</a:t>
            </a:r>
            <a:r>
              <a:rPr kumimoji="1" lang="en-US" altLang="ja-JP" dirty="0" smtClean="0"/>
              <a:t>SharkRepelennt.net, Bloomberg</a:t>
            </a:r>
            <a:r>
              <a:rPr kumimoji="1" lang="ja-JP" altLang="en-US" dirty="0" smtClean="0"/>
              <a:t>　から野村證券作成資料</a:t>
            </a: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2686" y="69150"/>
            <a:ext cx="8229600" cy="985638"/>
          </a:xfrm>
        </p:spPr>
        <p:txBody>
          <a:bodyPr/>
          <a:lstStyle/>
          <a:p>
            <a:r>
              <a:rPr kumimoji="1" lang="ja-JP" altLang="en-US" dirty="0" smtClean="0"/>
              <a:t>東証上場基準</a:t>
            </a:r>
            <a:endParaRPr kumimoji="1" lang="ja-JP" altLang="en-US" dirty="0"/>
          </a:p>
        </p:txBody>
      </p:sp>
      <p:sp>
        <p:nvSpPr>
          <p:cNvPr id="5" name="正方形/長方形 4"/>
          <p:cNvSpPr/>
          <p:nvPr/>
        </p:nvSpPr>
        <p:spPr>
          <a:xfrm>
            <a:off x="285720" y="2143116"/>
            <a:ext cx="8572560" cy="450059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400" b="1" dirty="0" smtClean="0">
                <a:solidFill>
                  <a:schemeClr val="tx1"/>
                </a:solidFill>
              </a:rPr>
              <a:t>(</a:t>
            </a:r>
            <a:r>
              <a:rPr lang="ja-JP" altLang="en-US" sz="2400" b="1" dirty="0" smtClean="0">
                <a:solidFill>
                  <a:schemeClr val="tx1"/>
                </a:solidFill>
              </a:rPr>
              <a:t>１</a:t>
            </a:r>
            <a:r>
              <a:rPr lang="en-US" altLang="ja-JP" sz="2400" b="1" dirty="0" smtClean="0">
                <a:solidFill>
                  <a:schemeClr val="tx1"/>
                </a:solidFill>
              </a:rPr>
              <a:t>) </a:t>
            </a:r>
            <a:r>
              <a:rPr lang="ja-JP" altLang="en-US" sz="2400" b="1" dirty="0" smtClean="0">
                <a:solidFill>
                  <a:schemeClr val="tx1"/>
                </a:solidFill>
              </a:rPr>
              <a:t>開示の十分性</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買収防衛策に関して必要かつ十分な適時開示を行うこと。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２</a:t>
            </a:r>
            <a:r>
              <a:rPr lang="en-US" altLang="ja-JP" sz="2400" b="1" dirty="0" smtClean="0">
                <a:solidFill>
                  <a:schemeClr val="tx1"/>
                </a:solidFill>
              </a:rPr>
              <a:t>) </a:t>
            </a:r>
            <a:r>
              <a:rPr lang="ja-JP" altLang="en-US" sz="2400" b="1" dirty="0" smtClean="0">
                <a:solidFill>
                  <a:schemeClr val="tx1"/>
                </a:solidFill>
              </a:rPr>
              <a:t>透明性</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買収防衛策の発動（買収防衛策の内容を実行することにより、買収の実現を困難にすることをいう。以下同じ。）及び廃止（買収防衛策として発行された新株又 は新株予約権を消却する等導入された買収防衛策を取り止めることをいう。）の条件が経営者の恣意的な判断に依存するものでないこと。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３</a:t>
            </a:r>
            <a:r>
              <a:rPr lang="en-US" altLang="ja-JP" sz="2400" b="1" dirty="0" smtClean="0">
                <a:solidFill>
                  <a:schemeClr val="tx1"/>
                </a:solidFill>
              </a:rPr>
              <a:t>) </a:t>
            </a:r>
            <a:r>
              <a:rPr lang="ja-JP" altLang="en-US" sz="2400" b="1" dirty="0" smtClean="0">
                <a:solidFill>
                  <a:schemeClr val="tx1"/>
                </a:solidFill>
              </a:rPr>
              <a:t>流通市場への影響</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株式の価格形成を著しく不安定にする要因その他投資者に不測の損害を与える要因を含む買収防衛策でないこと。</a:t>
            </a:r>
            <a:br>
              <a:rPr lang="ja-JP" altLang="en-US" sz="2000" dirty="0" smtClean="0">
                <a:solidFill>
                  <a:schemeClr val="tx1"/>
                </a:solidFill>
              </a:rPr>
            </a:br>
            <a:r>
              <a:rPr lang="en-US" altLang="ja-JP" sz="2400" b="1" dirty="0" smtClean="0">
                <a:solidFill>
                  <a:schemeClr val="tx1"/>
                </a:solidFill>
              </a:rPr>
              <a:t>(</a:t>
            </a:r>
            <a:r>
              <a:rPr lang="ja-JP" altLang="en-US" sz="2400" b="1" dirty="0" smtClean="0">
                <a:solidFill>
                  <a:schemeClr val="tx1"/>
                </a:solidFill>
              </a:rPr>
              <a:t>４</a:t>
            </a:r>
            <a:r>
              <a:rPr lang="en-US" altLang="ja-JP" sz="2400" b="1" dirty="0" smtClean="0">
                <a:solidFill>
                  <a:schemeClr val="tx1"/>
                </a:solidFill>
              </a:rPr>
              <a:t>) </a:t>
            </a:r>
            <a:r>
              <a:rPr lang="ja-JP" altLang="en-US" sz="2400" b="1" dirty="0" smtClean="0">
                <a:solidFill>
                  <a:schemeClr val="tx1"/>
                </a:solidFill>
              </a:rPr>
              <a:t>株主の権利の尊重</a:t>
            </a:r>
            <a:r>
              <a:rPr lang="ja-JP" altLang="en-US" sz="2000" dirty="0" smtClean="0">
                <a:solidFill>
                  <a:schemeClr val="tx1"/>
                </a:solidFill>
              </a:rPr>
              <a:t/>
            </a:r>
            <a:br>
              <a:rPr lang="ja-JP" altLang="en-US" sz="2000" dirty="0" smtClean="0">
                <a:solidFill>
                  <a:schemeClr val="tx1"/>
                </a:solidFill>
              </a:rPr>
            </a:br>
            <a:r>
              <a:rPr lang="ja-JP" altLang="en-US" sz="2000" dirty="0" smtClean="0">
                <a:solidFill>
                  <a:schemeClr val="tx1"/>
                </a:solidFill>
              </a:rPr>
              <a:t>株主の権利内容及びその行使に配慮した内容の買収防衛策であること。（内部者取引の未然防止に向けた体制整備）</a:t>
            </a:r>
          </a:p>
          <a:p>
            <a:pPr algn="ctr"/>
            <a:endParaRPr kumimoji="1" lang="ja-JP" altLang="en-US" dirty="0"/>
          </a:p>
        </p:txBody>
      </p:sp>
      <p:sp>
        <p:nvSpPr>
          <p:cNvPr id="6" name="正方形/長方形 5"/>
          <p:cNvSpPr/>
          <p:nvPr/>
        </p:nvSpPr>
        <p:spPr>
          <a:xfrm>
            <a:off x="285720" y="928670"/>
            <a:ext cx="8572560" cy="114300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第</a:t>
            </a:r>
            <a:r>
              <a:rPr lang="en-US" altLang="ja-JP" b="1" dirty="0" smtClean="0">
                <a:solidFill>
                  <a:schemeClr val="tx1"/>
                </a:solidFill>
              </a:rPr>
              <a:t>442</a:t>
            </a:r>
            <a:r>
              <a:rPr lang="ja-JP" altLang="en-US" b="1" dirty="0" smtClean="0">
                <a:solidFill>
                  <a:schemeClr val="tx1"/>
                </a:solidFill>
              </a:rPr>
              <a:t>条 </a:t>
            </a:r>
            <a:r>
              <a:rPr lang="ja-JP" altLang="en-US" dirty="0" smtClean="0">
                <a:solidFill>
                  <a:schemeClr val="tx1"/>
                </a:solidFill>
              </a:rPr>
              <a:t>上場会社は、買収防衛策を導入（買収防衛策としての新株又は新株予約権の発行決議を行う等買収防衛策の具体的内容を決定することをいう。）する場合は、次の各号に掲げる事項を尊重するものとする。</a:t>
            </a:r>
            <a:endParaRPr kumimoji="1" lang="ja-JP" altLang="en-US" dirty="0"/>
          </a:p>
        </p:txBody>
      </p:sp>
      <p:sp>
        <p:nvSpPr>
          <p:cNvPr id="7" name="正方形/長方形 6"/>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23-</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スライド番号プレースホルダ 5"/>
          <p:cNvSpPr>
            <a:spLocks noGrp="1"/>
          </p:cNvSpPr>
          <p:nvPr>
            <p:ph type="sldNum" sz="quarter" idx="12"/>
          </p:nvPr>
        </p:nvSpPr>
        <p:spPr>
          <a:xfrm>
            <a:off x="6938994" y="6564337"/>
            <a:ext cx="2133600" cy="365125"/>
          </a:xfrm>
        </p:spPr>
        <p:txBody>
          <a:bodyPr/>
          <a:lstStyle/>
          <a:p>
            <a:fld id="{F6FC1B35-258A-4F9B-8FC8-EA7E8A686243}" type="slidenum">
              <a:rPr kumimoji="1" lang="ja-JP" altLang="en-US" smtClean="0"/>
              <a:pPr/>
              <a:t>23</a:t>
            </a:fld>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5256" y="652002"/>
            <a:ext cx="8229600" cy="1143000"/>
          </a:xfrm>
        </p:spPr>
        <p:txBody>
          <a:bodyPr>
            <a:normAutofit fontScale="90000"/>
          </a:bodyPr>
          <a:lstStyle/>
          <a:p>
            <a:r>
              <a:rPr kumimoji="1" lang="ja-JP" altLang="en-US" dirty="0" smtClean="0"/>
              <a:t>創業</a:t>
            </a:r>
            <a:r>
              <a:rPr kumimoji="1" lang="en-US" altLang="ja-JP" dirty="0" smtClean="0"/>
              <a:t>200</a:t>
            </a:r>
            <a:r>
              <a:rPr kumimoji="1" lang="ja-JP" altLang="en-US" dirty="0" smtClean="0"/>
              <a:t>年以上の会社数ランキング</a:t>
            </a:r>
            <a:endParaRPr kumimoji="1" lang="ja-JP" altLang="en-US" dirty="0"/>
          </a:p>
        </p:txBody>
      </p:sp>
      <p:pic>
        <p:nvPicPr>
          <p:cNvPr id="29698" name="Picture 2"/>
          <p:cNvPicPr>
            <a:picLocks noGrp="1" noChangeAspect="1" noChangeArrowheads="1"/>
          </p:cNvPicPr>
          <p:nvPr>
            <p:ph idx="1"/>
          </p:nvPr>
        </p:nvPicPr>
        <p:blipFill>
          <a:blip r:embed="rId3"/>
          <a:srcRect/>
          <a:stretch>
            <a:fillRect/>
          </a:stretch>
        </p:blipFill>
        <p:spPr bwMode="auto">
          <a:xfrm>
            <a:off x="859881" y="1673208"/>
            <a:ext cx="7728293" cy="4286281"/>
          </a:xfrm>
          <a:prstGeom prst="rect">
            <a:avLst/>
          </a:prstGeom>
          <a:noFill/>
          <a:ln w="9525">
            <a:noFill/>
            <a:miter lim="800000"/>
            <a:headEnd/>
            <a:tailEnd/>
          </a:ln>
          <a:effectLst/>
        </p:spPr>
      </p:pic>
      <p:sp>
        <p:nvSpPr>
          <p:cNvPr id="4" name="正方形/長方形 3"/>
          <p:cNvSpPr/>
          <p:nvPr/>
        </p:nvSpPr>
        <p:spPr>
          <a:xfrm>
            <a:off x="159654" y="159654"/>
            <a:ext cx="2169872" cy="769441"/>
          </a:xfrm>
          <a:prstGeom prst="rect">
            <a:avLst/>
          </a:prstGeom>
          <a:noFill/>
        </p:spPr>
        <p:txBody>
          <a:bodyPr wrap="square" lIns="91440" tIns="45720" rIns="91440" bIns="45720">
            <a:spAutoFit/>
          </a:bodyPr>
          <a:lstStyle/>
          <a:p>
            <a:pPr algn="ctr"/>
            <a:r>
              <a:rPr lang="en-US" altLang="ja-JP"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24-</a:t>
            </a:r>
            <a:r>
              <a:rPr lang="ja-JP" alt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テキスト ボックス 4"/>
          <p:cNvSpPr txBox="1"/>
          <p:nvPr/>
        </p:nvSpPr>
        <p:spPr>
          <a:xfrm>
            <a:off x="4121992" y="6414882"/>
            <a:ext cx="4807726" cy="369332"/>
          </a:xfrm>
          <a:prstGeom prst="rect">
            <a:avLst/>
          </a:prstGeom>
          <a:noFill/>
        </p:spPr>
        <p:txBody>
          <a:bodyPr wrap="none" rtlCol="0">
            <a:spAutoFit/>
          </a:bodyPr>
          <a:lstStyle/>
          <a:p>
            <a:r>
              <a:rPr kumimoji="1" lang="ja-JP" altLang="en-US" dirty="0" smtClean="0"/>
              <a:t>出典：</a:t>
            </a:r>
            <a:r>
              <a:rPr kumimoji="1" lang="en-US" altLang="ja-JP" dirty="0" smtClean="0"/>
              <a:t>『</a:t>
            </a:r>
            <a:r>
              <a:rPr kumimoji="1" lang="ja-JP" altLang="en-US" dirty="0" smtClean="0"/>
              <a:t>千年、働いてきました</a:t>
            </a:r>
            <a:r>
              <a:rPr kumimoji="1" lang="en-US" altLang="ja-JP" dirty="0" smtClean="0"/>
              <a:t>』</a:t>
            </a:r>
            <a:r>
              <a:rPr kumimoji="1" lang="ja-JP" altLang="en-US" dirty="0" smtClean="0"/>
              <a:t>　野村進（</a:t>
            </a:r>
            <a:r>
              <a:rPr lang="en-US" altLang="ja-JP" dirty="0" smtClean="0"/>
              <a:t>2006</a:t>
            </a:r>
            <a:r>
              <a:rPr lang="ja-JP" altLang="en-US" dirty="0" smtClean="0"/>
              <a:t>）</a:t>
            </a:r>
            <a:r>
              <a:rPr lang="en-US" altLang="ja-JP" dirty="0" smtClean="0"/>
              <a:t> </a:t>
            </a:r>
            <a:r>
              <a:rPr kumimoji="1" lang="ja-JP" altLang="en-US" dirty="0" smtClean="0"/>
              <a:t>　</a:t>
            </a:r>
            <a:endParaRPr kumimoji="1" lang="ja-JP" altLang="en-US" dirty="0"/>
          </a:p>
        </p:txBody>
      </p:sp>
      <p:sp>
        <p:nvSpPr>
          <p:cNvPr id="6" name="スライド番号プレースホルダ 5"/>
          <p:cNvSpPr>
            <a:spLocks noGrp="1"/>
          </p:cNvSpPr>
          <p:nvPr>
            <p:ph type="sldNum" sz="quarter" idx="12"/>
          </p:nvPr>
        </p:nvSpPr>
        <p:spPr>
          <a:xfrm>
            <a:off x="6938994" y="6421461"/>
            <a:ext cx="2133600" cy="365125"/>
          </a:xfrm>
        </p:spPr>
        <p:txBody>
          <a:bodyPr/>
          <a:lstStyle/>
          <a:p>
            <a:fld id="{F6FC1B35-258A-4F9B-8FC8-EA7E8A686243}" type="slidenum">
              <a:rPr kumimoji="1" lang="ja-JP" altLang="en-US" smtClean="0"/>
              <a:pPr/>
              <a:t>24</a:t>
            </a:fld>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49065"/>
            <a:ext cx="8229600" cy="785818"/>
          </a:xfrm>
        </p:spPr>
        <p:txBody>
          <a:bodyPr>
            <a:normAutofit/>
          </a:bodyPr>
          <a:lstStyle/>
          <a:p>
            <a:r>
              <a:rPr kumimoji="1" lang="ja-JP" altLang="en-US" sz="4000" dirty="0" smtClean="0"/>
              <a:t>買収防衛策導入企業例</a:t>
            </a:r>
            <a:endParaRPr kumimoji="1" lang="ja-JP" altLang="en-US" sz="4000" dirty="0"/>
          </a:p>
        </p:txBody>
      </p:sp>
      <p:graphicFrame>
        <p:nvGraphicFramePr>
          <p:cNvPr id="7" name="表 6"/>
          <p:cNvGraphicFramePr>
            <a:graphicFrameLocks noGrp="1"/>
          </p:cNvGraphicFramePr>
          <p:nvPr/>
        </p:nvGraphicFramePr>
        <p:xfrm>
          <a:off x="204720" y="816287"/>
          <a:ext cx="8796436" cy="5871120"/>
        </p:xfrm>
        <a:graphic>
          <a:graphicData uri="http://schemas.openxmlformats.org/drawingml/2006/table">
            <a:tbl>
              <a:tblPr firstRow="1" bandRow="1">
                <a:tableStyleId>{5C22544A-7EE6-4342-B048-85BDC9FD1C3A}</a:tableStyleId>
              </a:tblPr>
              <a:tblGrid>
                <a:gridCol w="1866950"/>
                <a:gridCol w="2786082"/>
                <a:gridCol w="4143404"/>
              </a:tblGrid>
              <a:tr h="370234">
                <a:tc>
                  <a:txBody>
                    <a:bodyPr/>
                    <a:lstStyle/>
                    <a:p>
                      <a:r>
                        <a:rPr kumimoji="1" lang="ja-JP" altLang="en-US" b="1" dirty="0" smtClean="0"/>
                        <a:t>企業名</a:t>
                      </a:r>
                      <a:endParaRPr kumimoji="1" lang="ja-JP" altLang="en-US" b="1" dirty="0"/>
                    </a:p>
                  </a:txBody>
                  <a:tcPr/>
                </a:tc>
                <a:tc>
                  <a:txBody>
                    <a:bodyPr/>
                    <a:lstStyle/>
                    <a:p>
                      <a:r>
                        <a:rPr kumimoji="1" lang="ja-JP" altLang="en-US" b="1" dirty="0" smtClean="0"/>
                        <a:t>買収防衛策のタイプ</a:t>
                      </a:r>
                      <a:endParaRPr kumimoji="1" lang="ja-JP" altLang="en-US" b="1" dirty="0"/>
                    </a:p>
                  </a:txBody>
                  <a:tcPr/>
                </a:tc>
                <a:tc>
                  <a:txBody>
                    <a:bodyPr/>
                    <a:lstStyle/>
                    <a:p>
                      <a:r>
                        <a:rPr kumimoji="1" lang="ja-JP" altLang="en-US" b="1" dirty="0" smtClean="0"/>
                        <a:t>参考資料名</a:t>
                      </a:r>
                      <a:endParaRPr kumimoji="1" lang="ja-JP" altLang="en-US" b="1" dirty="0"/>
                    </a:p>
                  </a:txBody>
                  <a:tcPr/>
                </a:tc>
              </a:tr>
              <a:tr h="527967">
                <a:tc>
                  <a:txBody>
                    <a:bodyPr/>
                    <a:lstStyle/>
                    <a:p>
                      <a:r>
                        <a:rPr kumimoji="1" lang="ja-JP" altLang="en-US" sz="1600" b="1" dirty="0" smtClean="0"/>
                        <a:t>日本製鋼所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折衷型（独立委員会＋株主意思確認総会）</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「当社株券等の大量買付行為に関する対応策（買収防衛策）の導入について」</a:t>
                      </a:r>
                    </a:p>
                  </a:txBody>
                  <a:tcPr/>
                </a:tc>
              </a:tr>
              <a:tr h="619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1" dirty="0" smtClean="0"/>
                        <a:t>木村化工機</a:t>
                      </a:r>
                      <a:endParaRPr kumimoji="1" lang="ja-JP" altLang="en-US" sz="1600" b="1" dirty="0"/>
                    </a:p>
                  </a:txBody>
                  <a:tcPr/>
                </a:tc>
                <a:tc>
                  <a:txBody>
                    <a:bodyPr/>
                    <a:lstStyle/>
                    <a:p>
                      <a:r>
                        <a:rPr kumimoji="1" lang="ja-JP" altLang="en-US" sz="1600" dirty="0" smtClean="0"/>
                        <a:t>折衷型（独立委員会＋株主意思確認総会）</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n-lt"/>
                          <a:ea typeface="+mn-ea"/>
                          <a:cs typeface="+mn-cs"/>
                        </a:rPr>
                        <a:t>「大規模買付行為への対応方針（買収防衛策）に関するお知らせ」</a:t>
                      </a:r>
                    </a:p>
                  </a:txBody>
                  <a:tcPr/>
                </a:tc>
              </a:tr>
              <a:tr h="524498">
                <a:tc>
                  <a:txBody>
                    <a:bodyPr/>
                    <a:lstStyle/>
                    <a:p>
                      <a:r>
                        <a:rPr kumimoji="1" lang="ja-JP" altLang="en-US" sz="1600" b="1" dirty="0" smtClean="0"/>
                        <a:t>南海電鉄</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lang="ja-JP" altLang="en-US" sz="1400" dirty="0" smtClean="0"/>
                        <a:t>「当社株式の大量買付行為に関する対応策（買収防衛策）の改定について」</a:t>
                      </a:r>
                      <a:endParaRPr kumimoji="1" lang="ja-JP" altLang="en-US" sz="1400" dirty="0"/>
                    </a:p>
                  </a:txBody>
                  <a:tcPr/>
                </a:tc>
              </a:tr>
              <a:tr h="771320">
                <a:tc>
                  <a:txBody>
                    <a:bodyPr/>
                    <a:lstStyle/>
                    <a:p>
                      <a:r>
                        <a:rPr lang="ja-JP" altLang="en-US" sz="1600" b="1" dirty="0" smtClean="0"/>
                        <a:t>宝ホールディングス</a:t>
                      </a:r>
                      <a:endParaRPr kumimoji="1" lang="ja-JP" alt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「当社株式等の大規模な買付行為に対する対応方針（買収防衛策）」</a:t>
                      </a:r>
                    </a:p>
                  </a:txBody>
                  <a:tcPr/>
                </a:tc>
              </a:tr>
              <a:tr h="524498">
                <a:tc>
                  <a:txBody>
                    <a:bodyPr/>
                    <a:lstStyle/>
                    <a:p>
                      <a:r>
                        <a:rPr kumimoji="1" lang="ja-JP" altLang="en-US" sz="1600" b="1" dirty="0" smtClean="0"/>
                        <a:t>有沢製作所</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「当社株式の大量取得に関する対応策（買収防衛策）の導入につきまして」</a:t>
                      </a:r>
                    </a:p>
                  </a:txBody>
                  <a:tcPr/>
                </a:tc>
              </a:tr>
              <a:tr h="524498">
                <a:tc>
                  <a:txBody>
                    <a:bodyPr/>
                    <a:lstStyle/>
                    <a:p>
                      <a:r>
                        <a:rPr kumimoji="1" lang="ja-JP" altLang="en-US" sz="1600" b="1" dirty="0" smtClean="0"/>
                        <a:t>ダイセル化学工業</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株主意思確認総会型</a:t>
                      </a:r>
                    </a:p>
                  </a:txBody>
                  <a:tcPr/>
                </a:tc>
                <a:tc>
                  <a:txBody>
                    <a:bodyPr/>
                    <a:lstStyle/>
                    <a:p>
                      <a:r>
                        <a:rPr kumimoji="1" lang="ja-JP" altLang="en-US" sz="1400" kern="1200" baseline="0" dirty="0" smtClean="0">
                          <a:solidFill>
                            <a:schemeClr val="dk1"/>
                          </a:solidFill>
                          <a:latin typeface="+mn-lt"/>
                          <a:ea typeface="+mn-ea"/>
                          <a:cs typeface="+mn-cs"/>
                        </a:rPr>
                        <a:t>「当社株券等の大規模買付行為への対応方針（買収防衛策）の 一部改定に関するお知らせ 」</a:t>
                      </a:r>
                      <a:endParaRPr lang="ja-JP" altLang="en-US" sz="1400" dirty="0" smtClean="0"/>
                    </a:p>
                  </a:txBody>
                  <a:tcPr/>
                </a:tc>
              </a:tr>
              <a:tr h="524498">
                <a:tc>
                  <a:txBody>
                    <a:bodyPr/>
                    <a:lstStyle/>
                    <a:p>
                      <a:r>
                        <a:rPr kumimoji="1" lang="ja-JP" altLang="en-US" sz="1600" b="1" dirty="0" smtClean="0"/>
                        <a:t>エーザイ</a:t>
                      </a:r>
                      <a:endParaRPr kumimoji="1" lang="ja-JP" altLang="en-US" sz="1600" b="1" dirty="0"/>
                    </a:p>
                  </a:txBody>
                  <a:tcPr/>
                </a:tc>
                <a:tc>
                  <a:txBody>
                    <a:bodyPr/>
                    <a:lstStyle/>
                    <a:p>
                      <a:r>
                        <a:rPr kumimoji="1" lang="ja-JP" altLang="en-US" sz="1600" dirty="0" smtClean="0"/>
                        <a:t>独立委員会型</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「当社企業価値・株主共同の利益の確保に関する対応方針」</a:t>
                      </a:r>
                    </a:p>
                  </a:txBody>
                  <a:tcPr/>
                </a:tc>
              </a:tr>
              <a:tr h="524498">
                <a:tc>
                  <a:txBody>
                    <a:bodyPr/>
                    <a:lstStyle/>
                    <a:p>
                      <a:r>
                        <a:rPr kumimoji="1" lang="ja-JP" altLang="en-US" sz="1600" b="1" dirty="0" smtClean="0"/>
                        <a:t>日本電気硝子</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lang="ja-JP" altLang="en-US" sz="1400" dirty="0" smtClean="0"/>
                        <a:t>「当社株式の大規模買付行為に関する対応方針（買収防衛策）について」</a:t>
                      </a:r>
                      <a:endParaRPr kumimoji="1" lang="ja-JP" altLang="en-US" sz="1400" dirty="0"/>
                    </a:p>
                  </a:txBody>
                  <a:tcPr/>
                </a:tc>
              </a:tr>
              <a:tr h="524498">
                <a:tc>
                  <a:txBody>
                    <a:bodyPr/>
                    <a:lstStyle/>
                    <a:p>
                      <a:r>
                        <a:rPr kumimoji="1" lang="ja-JP" altLang="en-US" sz="1600" b="1" dirty="0" smtClean="0"/>
                        <a:t>日本新薬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r>
                        <a:rPr kumimoji="1" lang="ja-JP" altLang="en-US" sz="1400" kern="1200" dirty="0" smtClean="0">
                          <a:solidFill>
                            <a:schemeClr val="dk1"/>
                          </a:solidFill>
                          <a:latin typeface="+mn-lt"/>
                          <a:ea typeface="+mn-ea"/>
                          <a:cs typeface="+mn-cs"/>
                        </a:rPr>
                        <a:t>「当社株式の大規模買付行為に関する対応方針（買収防衛策）について」</a:t>
                      </a:r>
                      <a:endParaRPr kumimoji="1" lang="ja-JP" altLang="en-US" sz="1400" dirty="0"/>
                    </a:p>
                  </a:txBody>
                  <a:tcPr/>
                </a:tc>
              </a:tr>
              <a:tr h="383582">
                <a:tc>
                  <a:txBody>
                    <a:bodyPr/>
                    <a:lstStyle/>
                    <a:p>
                      <a:r>
                        <a:rPr kumimoji="1" lang="ja-JP" altLang="en-US" sz="1600" b="1" kern="1200" dirty="0" smtClean="0">
                          <a:solidFill>
                            <a:schemeClr val="dk1"/>
                          </a:solidFill>
                          <a:latin typeface="+mn-lt"/>
                          <a:ea typeface="+mn-ea"/>
                          <a:cs typeface="+mn-cs"/>
                        </a:rPr>
                        <a:t>参天製薬</a:t>
                      </a:r>
                      <a:endParaRPr kumimoji="1" lang="ja-JP" alt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独立委員会型</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baseline="0" dirty="0" smtClean="0">
                          <a:solidFill>
                            <a:schemeClr val="dk1"/>
                          </a:solidFill>
                          <a:latin typeface="+mn-lt"/>
                          <a:ea typeface="+mn-ea"/>
                          <a:cs typeface="+mn-cs"/>
                        </a:rPr>
                        <a:t>「濫用的買収防衛策の概要」</a:t>
                      </a:r>
                      <a:endParaRPr kumimoji="1" lang="ja-JP" altLang="en-US" sz="1400" dirty="0"/>
                    </a:p>
                  </a:txBody>
                  <a:tcPr/>
                </a:tc>
              </a:tr>
            </a:tbl>
          </a:graphicData>
        </a:graphic>
      </p:graphicFrame>
      <p:sp>
        <p:nvSpPr>
          <p:cNvPr id="4" name="正方形/長方形 3"/>
          <p:cNvSpPr/>
          <p:nvPr/>
        </p:nvSpPr>
        <p:spPr>
          <a:xfrm>
            <a:off x="72570" y="116112"/>
            <a:ext cx="2169872" cy="707886"/>
          </a:xfrm>
          <a:prstGeom prst="rect">
            <a:avLst/>
          </a:prstGeom>
          <a:noFill/>
        </p:spPr>
        <p:txBody>
          <a:bodyPr wrap="square" lIns="91440" tIns="45720" rIns="91440" bIns="45720">
            <a:spAutoFit/>
          </a:bodyPr>
          <a:lstStyle/>
          <a:p>
            <a:pPr algn="ctr"/>
            <a:r>
              <a:rPr lang="en-US" altLang="ja-JP"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25-</a:t>
            </a:r>
            <a:r>
              <a:rPr lang="ja-JP" altLang="en-US"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補足</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スライド番号プレースホルダ 5"/>
          <p:cNvSpPr>
            <a:spLocks noGrp="1"/>
          </p:cNvSpPr>
          <p:nvPr>
            <p:ph type="sldNum" sz="quarter" idx="12"/>
          </p:nvPr>
        </p:nvSpPr>
        <p:spPr>
          <a:xfrm>
            <a:off x="6938994" y="6500834"/>
            <a:ext cx="2133600" cy="365125"/>
          </a:xfrm>
        </p:spPr>
        <p:txBody>
          <a:bodyPr/>
          <a:lstStyle/>
          <a:p>
            <a:fld id="{F6FC1B35-258A-4F9B-8FC8-EA7E8A686243}" type="slidenum">
              <a:rPr kumimoji="1" lang="ja-JP" altLang="en-US" smtClean="0"/>
              <a:pPr/>
              <a:t>25</a:t>
            </a:fld>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4857752" y="4071942"/>
            <a:ext cx="350046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雲 7"/>
          <p:cNvSpPr/>
          <p:nvPr/>
        </p:nvSpPr>
        <p:spPr>
          <a:xfrm>
            <a:off x="2714612" y="214290"/>
            <a:ext cx="4000528" cy="1000132"/>
          </a:xfrm>
          <a:prstGeom prst="cloud">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714348" y="4071942"/>
            <a:ext cx="3857652" cy="114300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2928926" y="285728"/>
            <a:ext cx="3429024" cy="785818"/>
          </a:xfrm>
        </p:spPr>
        <p:txBody>
          <a:bodyPr>
            <a:normAutofit/>
          </a:bodyPr>
          <a:lstStyle/>
          <a:p>
            <a:r>
              <a:rPr kumimoji="1" lang="ja-JP" altLang="en-US" sz="2800" dirty="0" smtClean="0"/>
              <a:t>前提として・・・</a:t>
            </a:r>
            <a:endParaRPr kumimoji="1" lang="ja-JP" altLang="en-US" sz="2800" dirty="0"/>
          </a:p>
        </p:txBody>
      </p:sp>
      <p:sp>
        <p:nvSpPr>
          <p:cNvPr id="10" name="角丸四角形 9"/>
          <p:cNvSpPr/>
          <p:nvPr/>
        </p:nvSpPr>
        <p:spPr>
          <a:xfrm>
            <a:off x="1428728" y="1428736"/>
            <a:ext cx="6357982" cy="642942"/>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571604" y="1500174"/>
            <a:ext cx="6001964" cy="523220"/>
          </a:xfrm>
          <a:prstGeom prst="rect">
            <a:avLst/>
          </a:prstGeom>
        </p:spPr>
        <p:txBody>
          <a:bodyPr wrap="none">
            <a:spAutoFit/>
          </a:bodyPr>
          <a:lstStyle/>
          <a:p>
            <a:r>
              <a:rPr lang="ja-JP" altLang="en-US" sz="2800" dirty="0" smtClean="0"/>
              <a:t>企業価値を毀損する買収を防ぐために</a:t>
            </a:r>
            <a:endParaRPr lang="ja-JP" altLang="en-US" sz="2800" dirty="0"/>
          </a:p>
        </p:txBody>
      </p:sp>
      <p:sp>
        <p:nvSpPr>
          <p:cNvPr id="5" name="正方形/長方形 4"/>
          <p:cNvSpPr/>
          <p:nvPr/>
        </p:nvSpPr>
        <p:spPr>
          <a:xfrm>
            <a:off x="812980" y="4158128"/>
            <a:ext cx="3643338" cy="954107"/>
          </a:xfrm>
          <a:prstGeom prst="rect">
            <a:avLst/>
          </a:prstGeom>
          <a:solidFill>
            <a:schemeClr val="accent3">
              <a:lumMod val="40000"/>
              <a:lumOff val="60000"/>
            </a:schemeClr>
          </a:solidFill>
        </p:spPr>
        <p:txBody>
          <a:bodyPr wrap="square">
            <a:spAutoFit/>
          </a:bodyPr>
          <a:lstStyle/>
          <a:p>
            <a:pPr lvl="0"/>
            <a:r>
              <a:rPr lang="ja-JP" altLang="en-US" sz="2800" dirty="0" smtClean="0">
                <a:solidFill>
                  <a:prstClr val="black"/>
                </a:solidFill>
              </a:rPr>
              <a:t>株主の意思を尊重した</a:t>
            </a:r>
            <a:endParaRPr lang="en-US" altLang="ja-JP" sz="2800" dirty="0" smtClean="0">
              <a:solidFill>
                <a:prstClr val="black"/>
              </a:solidFill>
            </a:endParaRPr>
          </a:p>
          <a:p>
            <a:pPr lvl="0"/>
            <a:r>
              <a:rPr lang="ja-JP" altLang="en-US" sz="2800" dirty="0" smtClean="0">
                <a:solidFill>
                  <a:prstClr val="black"/>
                </a:solidFill>
              </a:rPr>
              <a:t>経営の実現</a:t>
            </a:r>
            <a:endParaRPr lang="ja-JP" altLang="en-US" sz="2800" dirty="0">
              <a:solidFill>
                <a:prstClr val="black"/>
              </a:solidFill>
            </a:endParaRPr>
          </a:p>
        </p:txBody>
      </p:sp>
      <p:sp>
        <p:nvSpPr>
          <p:cNvPr id="6" name="正方形/長方形 5"/>
          <p:cNvSpPr/>
          <p:nvPr/>
        </p:nvSpPr>
        <p:spPr>
          <a:xfrm>
            <a:off x="5072066" y="4214818"/>
            <a:ext cx="3156633" cy="954107"/>
          </a:xfrm>
          <a:prstGeom prst="rect">
            <a:avLst/>
          </a:prstGeom>
          <a:solidFill>
            <a:schemeClr val="accent3">
              <a:lumMod val="40000"/>
              <a:lumOff val="60000"/>
            </a:schemeClr>
          </a:solidFill>
        </p:spPr>
        <p:txBody>
          <a:bodyPr wrap="none">
            <a:spAutoFit/>
          </a:bodyPr>
          <a:lstStyle/>
          <a:p>
            <a:pPr lvl="0"/>
            <a:r>
              <a:rPr lang="ja-JP" altLang="en-US" sz="2800" dirty="0" smtClean="0">
                <a:solidFill>
                  <a:prstClr val="black"/>
                </a:solidFill>
              </a:rPr>
              <a:t>株主がより安心して</a:t>
            </a:r>
            <a:endParaRPr lang="en-US" altLang="ja-JP" sz="2800" dirty="0" smtClean="0">
              <a:solidFill>
                <a:prstClr val="black"/>
              </a:solidFill>
            </a:endParaRPr>
          </a:p>
          <a:p>
            <a:pPr lvl="0"/>
            <a:r>
              <a:rPr lang="ja-JP" altLang="en-US" sz="2800" dirty="0" smtClean="0">
                <a:solidFill>
                  <a:prstClr val="black"/>
                </a:solidFill>
              </a:rPr>
              <a:t>株式を保有できる</a:t>
            </a:r>
            <a:endParaRPr lang="en-US" altLang="ja-JP" sz="2800" dirty="0" smtClean="0">
              <a:solidFill>
                <a:prstClr val="black"/>
              </a:solidFill>
            </a:endParaRPr>
          </a:p>
        </p:txBody>
      </p:sp>
      <p:sp>
        <p:nvSpPr>
          <p:cNvPr id="14" name="下矢印 13"/>
          <p:cNvSpPr/>
          <p:nvPr/>
        </p:nvSpPr>
        <p:spPr>
          <a:xfrm>
            <a:off x="3714744" y="2143116"/>
            <a:ext cx="1500198" cy="500066"/>
          </a:xfrm>
          <a:prstGeom prst="downArrow">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上矢印 14"/>
          <p:cNvSpPr/>
          <p:nvPr/>
        </p:nvSpPr>
        <p:spPr>
          <a:xfrm>
            <a:off x="5857884"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上矢印 15"/>
          <p:cNvSpPr/>
          <p:nvPr/>
        </p:nvSpPr>
        <p:spPr>
          <a:xfrm>
            <a:off x="1785918" y="3571876"/>
            <a:ext cx="157163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p:cNvCxnSpPr/>
          <p:nvPr/>
        </p:nvCxnSpPr>
        <p:spPr>
          <a:xfrm rot="5400000">
            <a:off x="2108183" y="5392751"/>
            <a:ext cx="357190" cy="1588"/>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rot="5400000">
            <a:off x="6429389" y="5357825"/>
            <a:ext cx="285752" cy="2"/>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16200000" flipH="1">
            <a:off x="4357687" y="1285860"/>
            <a:ext cx="285754" cy="3"/>
          </a:xfrm>
          <a:prstGeom prst="line">
            <a:avLst/>
          </a:prstGeom>
          <a:ln w="25400">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51446" y="2643182"/>
            <a:ext cx="9092554" cy="923330"/>
          </a:xfrm>
          <a:prstGeom prst="rect">
            <a:avLst/>
          </a:prstGeom>
          <a:noFill/>
        </p:spPr>
        <p:txBody>
          <a:bodyPr wrap="none" lIns="91440" tIns="45720" rIns="91440" bIns="45720">
            <a:spAutoFit/>
          </a:bodyPr>
          <a:lstStyle/>
          <a:p>
            <a:pPr algn="ctr"/>
            <a:r>
              <a:rPr kumimoji="1" lang="ja-JP" alt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買収防衛策は導入すべき</a:t>
            </a:r>
            <a:r>
              <a:rPr lang="ja-JP" alt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P創英角ｺﾞｼｯｸUB" pitchFamily="50" charset="-128"/>
                <a:ea typeface="HGP創英角ｺﾞｼｯｸUB" pitchFamily="50" charset="-128"/>
              </a:rPr>
              <a:t>！！</a:t>
            </a:r>
          </a:p>
        </p:txBody>
      </p:sp>
      <p:sp>
        <p:nvSpPr>
          <p:cNvPr id="24" name="正方形/長方形 23"/>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３</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3" name="グループ化 12"/>
          <p:cNvGrpSpPr/>
          <p:nvPr/>
        </p:nvGrpSpPr>
        <p:grpSpPr>
          <a:xfrm>
            <a:off x="357158" y="5500702"/>
            <a:ext cx="8786842" cy="1357298"/>
            <a:chOff x="357158" y="5357826"/>
            <a:chExt cx="8501122" cy="1143008"/>
          </a:xfrm>
          <a:solidFill>
            <a:schemeClr val="accent3">
              <a:lumMod val="40000"/>
              <a:lumOff val="60000"/>
            </a:schemeClr>
          </a:solidFill>
        </p:grpSpPr>
        <p:sp>
          <p:nvSpPr>
            <p:cNvPr id="9" name="雲 8"/>
            <p:cNvSpPr/>
            <p:nvPr/>
          </p:nvSpPr>
          <p:spPr>
            <a:xfrm>
              <a:off x="357158" y="5357826"/>
              <a:ext cx="8501122" cy="1143008"/>
            </a:xfrm>
            <a:prstGeom prst="cloud">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285852" y="5643578"/>
              <a:ext cx="6572296" cy="523220"/>
            </a:xfrm>
            <a:prstGeom prst="rect">
              <a:avLst/>
            </a:prstGeom>
            <a:grpFill/>
          </p:spPr>
          <p:txBody>
            <a:bodyPr wrap="square">
              <a:spAutoFit/>
            </a:bodyPr>
            <a:lstStyle/>
            <a:p>
              <a:pPr lvl="0"/>
              <a:r>
                <a:rPr lang="ja-JP" altLang="en-US" sz="2800" dirty="0" smtClean="0">
                  <a:solidFill>
                    <a:prstClr val="black"/>
                  </a:solidFill>
                </a:rPr>
                <a:t>事前警告型ライツプランの二つのメリット</a:t>
              </a:r>
              <a:endParaRPr lang="en-US" altLang="ja-JP" sz="2800" dirty="0">
                <a:solidFill>
                  <a:prstClr val="black"/>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08460"/>
            <a:ext cx="8229600" cy="1143000"/>
          </a:xfrm>
        </p:spPr>
        <p:txBody>
          <a:bodyPr>
            <a:normAutofit fontScale="90000"/>
          </a:bodyPr>
          <a:lstStyle/>
          <a:p>
            <a:r>
              <a:rPr lang="ja-JP" altLang="en-US" dirty="0" smtClean="0"/>
              <a:t>近年の日本における</a:t>
            </a:r>
            <a:r>
              <a:rPr lang="en-US" altLang="ja-JP" dirty="0" smtClean="0"/>
              <a:t>M&amp;A</a:t>
            </a:r>
            <a:r>
              <a:rPr lang="ja-JP" altLang="en-US" dirty="0" smtClean="0"/>
              <a:t>の増加傾向</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1027" name="Picture 3" descr="D:\Desktop\無題のコピー.png"/>
          <p:cNvPicPr>
            <a:picLocks noChangeAspect="1" noChangeArrowheads="1"/>
          </p:cNvPicPr>
          <p:nvPr/>
        </p:nvPicPr>
        <p:blipFill>
          <a:blip r:embed="rId3"/>
          <a:srcRect/>
          <a:stretch>
            <a:fillRect/>
          </a:stretch>
        </p:blipFill>
        <p:spPr bwMode="auto">
          <a:xfrm>
            <a:off x="144515" y="1571612"/>
            <a:ext cx="8642327" cy="4346576"/>
          </a:xfrm>
          <a:prstGeom prst="rect">
            <a:avLst/>
          </a:prstGeom>
          <a:noFill/>
        </p:spPr>
      </p:pic>
      <p:sp>
        <p:nvSpPr>
          <p:cNvPr id="7" name="下矢印 6"/>
          <p:cNvSpPr/>
          <p:nvPr/>
        </p:nvSpPr>
        <p:spPr>
          <a:xfrm rot="15212171">
            <a:off x="4020541" y="63980"/>
            <a:ext cx="928694" cy="6248179"/>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kumimoji="1" lang="ja-JP" altLang="en-US" dirty="0"/>
          </a:p>
        </p:txBody>
      </p:sp>
      <p:sp>
        <p:nvSpPr>
          <p:cNvPr id="8" name="スライド番号プレースホルダ 7"/>
          <p:cNvSpPr>
            <a:spLocks noGrp="1"/>
          </p:cNvSpPr>
          <p:nvPr>
            <p:ph type="sldNum" sz="quarter" idx="12"/>
          </p:nvPr>
        </p:nvSpPr>
        <p:spPr/>
        <p:txBody>
          <a:bodyPr/>
          <a:lstStyle/>
          <a:p>
            <a:fld id="{F6FC1B35-258A-4F9B-8FC8-EA7E8A686243}" type="slidenum">
              <a:rPr kumimoji="1" lang="ja-JP" altLang="en-US" smtClean="0"/>
              <a:pPr/>
              <a:t>4</a:t>
            </a:fld>
            <a:endParaRPr kumimoji="1" lang="ja-JP" altLang="en-US"/>
          </a:p>
        </p:txBody>
      </p:sp>
      <p:sp>
        <p:nvSpPr>
          <p:cNvPr id="9" name="正方形/長方形 8"/>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４</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 name="正方形/長方形 9"/>
          <p:cNvSpPr/>
          <p:nvPr/>
        </p:nvSpPr>
        <p:spPr>
          <a:xfrm>
            <a:off x="5929322" y="6215082"/>
            <a:ext cx="2839239" cy="369332"/>
          </a:xfrm>
          <a:prstGeom prst="rect">
            <a:avLst/>
          </a:prstGeom>
        </p:spPr>
        <p:txBody>
          <a:bodyPr wrap="none">
            <a:spAutoFit/>
          </a:bodyPr>
          <a:lstStyle/>
          <a:p>
            <a:r>
              <a:rPr lang="ja-JP" altLang="en-US" dirty="0" smtClean="0"/>
              <a:t>出典：</a:t>
            </a:r>
            <a:r>
              <a:rPr lang="en-US" altLang="ja-JP" dirty="0" smtClean="0"/>
              <a:t>『MARR</a:t>
            </a:r>
            <a:r>
              <a:rPr lang="ja-JP" altLang="en-US" dirty="0" smtClean="0"/>
              <a:t>データベース</a:t>
            </a:r>
            <a:r>
              <a:rPr lang="en-US" altLang="ja-JP" dirty="0" smtClean="0"/>
              <a:t>』</a:t>
            </a:r>
            <a:endParaRPr lang="ja-JP" altLang="en-US" dirty="0"/>
          </a:p>
        </p:txBody>
      </p:sp>
      <p:sp>
        <p:nvSpPr>
          <p:cNvPr id="11" name="正方形/長方形 10"/>
          <p:cNvSpPr/>
          <p:nvPr/>
        </p:nvSpPr>
        <p:spPr>
          <a:xfrm>
            <a:off x="3571868" y="2071678"/>
            <a:ext cx="2428892" cy="923330"/>
          </a:xfrm>
          <a:prstGeom prst="rect">
            <a:avLst/>
          </a:prstGeom>
          <a:noFill/>
        </p:spPr>
        <p:txBody>
          <a:bodyPr wrap="square" lIns="91440" tIns="45720" rIns="91440" bIns="45720">
            <a:spAutoFit/>
          </a:bodyPr>
          <a:lstStyle/>
          <a:p>
            <a:pPr algn="ctr"/>
            <a:r>
              <a:rPr lang="ja-JP" altLang="en-US" sz="5400" b="1" cap="none" spc="0" dirty="0" smtClean="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rPr>
              <a:t>増加</a:t>
            </a:r>
            <a:endParaRPr lang="ja-JP" altLang="en-US" sz="5400" b="1" cap="none" spc="0" dirty="0">
              <a:ln w="19050">
                <a:solidFill>
                  <a:schemeClr val="tx2">
                    <a:tint val="1000"/>
                  </a:schemeClr>
                </a:solidFill>
                <a:prstDash val="solid"/>
              </a:ln>
              <a:solidFill>
                <a:schemeClr val="accent2">
                  <a:lumMod val="75000"/>
                </a:schemeClr>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テクモ社の事例</a:t>
            </a:r>
            <a:endParaRPr kumimoji="1" lang="ja-JP" altLang="en-US" dirty="0"/>
          </a:p>
        </p:txBody>
      </p:sp>
      <p:pic>
        <p:nvPicPr>
          <p:cNvPr id="2050" name="Picture 2"/>
          <p:cNvPicPr>
            <a:picLocks noGrp="1" noChangeAspect="1" noChangeArrowheads="1"/>
          </p:cNvPicPr>
          <p:nvPr>
            <p:ph idx="1"/>
          </p:nvPr>
        </p:nvPicPr>
        <p:blipFill>
          <a:blip r:embed="rId3"/>
          <a:srcRect/>
          <a:stretch>
            <a:fillRect/>
          </a:stretch>
        </p:blipFill>
        <p:spPr bwMode="auto">
          <a:xfrm>
            <a:off x="642911" y="1571612"/>
            <a:ext cx="4857784" cy="4572032"/>
          </a:xfrm>
          <a:prstGeom prst="rect">
            <a:avLst/>
          </a:prstGeom>
          <a:noFill/>
          <a:ln w="9525">
            <a:noFill/>
            <a:miter lim="800000"/>
            <a:headEnd/>
            <a:tailEnd/>
          </a:ln>
          <a:effectLst/>
        </p:spPr>
      </p:pic>
      <p:sp>
        <p:nvSpPr>
          <p:cNvPr id="11" name="右矢印 10"/>
          <p:cNvSpPr/>
          <p:nvPr/>
        </p:nvSpPr>
        <p:spPr>
          <a:xfrm rot="10800000">
            <a:off x="5572133" y="2936776"/>
            <a:ext cx="1428760" cy="71438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13" name="テキスト ボックス 12"/>
          <p:cNvSpPr txBox="1"/>
          <p:nvPr/>
        </p:nvSpPr>
        <p:spPr>
          <a:xfrm>
            <a:off x="5806711" y="3109148"/>
            <a:ext cx="1107996" cy="369332"/>
          </a:xfrm>
          <a:prstGeom prst="rect">
            <a:avLst/>
          </a:prstGeom>
          <a:noFill/>
        </p:spPr>
        <p:txBody>
          <a:bodyPr wrap="none" rtlCol="0">
            <a:spAutoFit/>
          </a:bodyPr>
          <a:lstStyle/>
          <a:p>
            <a:r>
              <a:rPr kumimoji="1" lang="ja-JP" altLang="en-US" b="1" dirty="0" smtClean="0"/>
              <a:t>理論株価</a:t>
            </a:r>
            <a:endParaRPr kumimoji="1" lang="ja-JP" altLang="en-US" b="1" dirty="0"/>
          </a:p>
        </p:txBody>
      </p:sp>
      <p:sp>
        <p:nvSpPr>
          <p:cNvPr id="14" name="右矢印 13"/>
          <p:cNvSpPr/>
          <p:nvPr/>
        </p:nvSpPr>
        <p:spPr>
          <a:xfrm rot="10800000">
            <a:off x="5572133" y="3714752"/>
            <a:ext cx="1428760" cy="71438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5857885" y="3887124"/>
            <a:ext cx="1114408" cy="369332"/>
          </a:xfrm>
          <a:prstGeom prst="rect">
            <a:avLst/>
          </a:prstGeom>
          <a:noFill/>
        </p:spPr>
        <p:txBody>
          <a:bodyPr wrap="none" rtlCol="0">
            <a:spAutoFit/>
          </a:bodyPr>
          <a:lstStyle/>
          <a:p>
            <a:r>
              <a:rPr kumimoji="1" lang="ja-JP" altLang="en-US" b="1" dirty="0" smtClean="0">
                <a:solidFill>
                  <a:schemeClr val="bg1"/>
                </a:solidFill>
              </a:rPr>
              <a:t>買収株価</a:t>
            </a:r>
            <a:endParaRPr kumimoji="1" lang="ja-JP" altLang="en-US" b="1" dirty="0">
              <a:solidFill>
                <a:schemeClr val="bg1"/>
              </a:solidFill>
            </a:endParaRPr>
          </a:p>
        </p:txBody>
      </p:sp>
      <p:sp>
        <p:nvSpPr>
          <p:cNvPr id="16" name="テキスト ボックス 15"/>
          <p:cNvSpPr txBox="1"/>
          <p:nvPr/>
        </p:nvSpPr>
        <p:spPr>
          <a:xfrm>
            <a:off x="7072330" y="3000372"/>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kumimoji="1"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1193</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7" name="テキスト ボックス 16"/>
          <p:cNvSpPr txBox="1"/>
          <p:nvPr/>
        </p:nvSpPr>
        <p:spPr>
          <a:xfrm>
            <a:off x="7072330" y="3772919"/>
            <a:ext cx="1571636" cy="584775"/>
          </a:xfrm>
          <a:prstGeom prst="rect">
            <a:avLst/>
          </a:prstGeom>
          <a:noFill/>
        </p:spPr>
        <p:txBody>
          <a:bodyPr wrap="square" rtlCol="0">
            <a:spAutoFit/>
          </a:bodyPr>
          <a:lstStyle/>
          <a:p>
            <a:r>
              <a:rPr lang="ja-JP" alt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en-US" altLang="ja-JP"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920</a:t>
            </a:r>
            <a:endParaRPr kumimoji="1" lang="ja-JP" altLang="en-US"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8" name="角丸四角形 17"/>
          <p:cNvSpPr/>
          <p:nvPr/>
        </p:nvSpPr>
        <p:spPr>
          <a:xfrm>
            <a:off x="5715008" y="4643446"/>
            <a:ext cx="3000396" cy="142876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latin typeface="+mj-ea"/>
                <a:ea typeface="+mj-ea"/>
              </a:rPr>
              <a:t>一方的に決められたこの価格は、果たして妥当といえるものなのか！？</a:t>
            </a:r>
            <a:endParaRPr kumimoji="1" lang="ja-JP" altLang="en-US" b="1" dirty="0">
              <a:latin typeface="+mj-ea"/>
              <a:ea typeface="+mj-ea"/>
            </a:endParaRPr>
          </a:p>
        </p:txBody>
      </p:sp>
      <p:sp>
        <p:nvSpPr>
          <p:cNvPr id="19" name="スライド番号プレースホルダ 18"/>
          <p:cNvSpPr>
            <a:spLocks noGrp="1"/>
          </p:cNvSpPr>
          <p:nvPr>
            <p:ph type="sldNum" sz="quarter" idx="12"/>
          </p:nvPr>
        </p:nvSpPr>
        <p:spPr/>
        <p:txBody>
          <a:bodyPr/>
          <a:lstStyle/>
          <a:p>
            <a:fld id="{F6FC1B35-258A-4F9B-8FC8-EA7E8A686243}" type="slidenum">
              <a:rPr kumimoji="1" lang="ja-JP" altLang="en-US" smtClean="0"/>
              <a:pPr/>
              <a:t>5</a:t>
            </a:fld>
            <a:endParaRPr kumimoji="1" lang="ja-JP" altLang="en-US"/>
          </a:p>
        </p:txBody>
      </p:sp>
      <p:sp>
        <p:nvSpPr>
          <p:cNvPr id="20" name="正方形/長方形 19"/>
          <p:cNvSpPr/>
          <p:nvPr/>
        </p:nvSpPr>
        <p:spPr>
          <a:xfrm>
            <a:off x="0" y="0"/>
            <a:ext cx="2263761" cy="923330"/>
          </a:xfrm>
          <a:prstGeom prst="rect">
            <a:avLst/>
          </a:prstGeom>
          <a:noFill/>
        </p:spPr>
        <p:txBody>
          <a:bodyPr wrap="none" lIns="91440" tIns="45720" rIns="91440" bIns="45720">
            <a:spAutoFit/>
          </a:bodyPr>
          <a:lstStyle/>
          <a:p>
            <a:pPr algn="ct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５</a:t>
            </a:r>
            <a:r>
              <a:rPr lang="en-US" altLang="ja-JP"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1" name="正方形/長方形 20"/>
          <p:cNvSpPr/>
          <p:nvPr/>
        </p:nvSpPr>
        <p:spPr>
          <a:xfrm>
            <a:off x="4929190" y="6215082"/>
            <a:ext cx="3176382" cy="369332"/>
          </a:xfrm>
          <a:prstGeom prst="rect">
            <a:avLst/>
          </a:prstGeom>
        </p:spPr>
        <p:txBody>
          <a:bodyPr wrap="none">
            <a:spAutoFit/>
          </a:bodyPr>
          <a:lstStyle/>
          <a:p>
            <a:r>
              <a:rPr lang="ja-JP" altLang="en-US" dirty="0" smtClean="0"/>
              <a:t>出典：</a:t>
            </a:r>
            <a:r>
              <a:rPr lang="en-US" altLang="ja-JP" dirty="0" smtClean="0"/>
              <a:t>http://quote.yahoo.co.jp/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857224" y="6000768"/>
            <a:ext cx="2357454" cy="642942"/>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吹き出し 16"/>
          <p:cNvSpPr/>
          <p:nvPr/>
        </p:nvSpPr>
        <p:spPr>
          <a:xfrm>
            <a:off x="4857752" y="3357562"/>
            <a:ext cx="1714512" cy="1000132"/>
          </a:xfrm>
          <a:prstGeom prst="wedgeRoundRectCallout">
            <a:avLst>
              <a:gd name="adj1" fmla="val -22389"/>
              <a:gd name="adj2" fmla="val -82636"/>
              <a:gd name="adj3" fmla="val 16667"/>
            </a:avLst>
          </a:prstGeom>
          <a:solidFill>
            <a:schemeClr val="bg2">
              <a:lumMod val="90000"/>
            </a:schemeClr>
          </a:solidFill>
          <a:ln>
            <a:solidFill>
              <a:srgbClr val="009A4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785786" y="2000240"/>
            <a:ext cx="3857652" cy="369332"/>
          </a:xfrm>
          <a:prstGeom prst="rect">
            <a:avLst/>
          </a:prstGeom>
          <a:solidFill>
            <a:schemeClr val="accent6">
              <a:lumMod val="20000"/>
              <a:lumOff val="80000"/>
            </a:schemeClr>
          </a:solidFill>
          <a:ln>
            <a:solidFill>
              <a:schemeClr val="accent6"/>
            </a:solidFill>
          </a:ln>
        </p:spPr>
        <p:txBody>
          <a:bodyPr wrap="square" rtlCol="0">
            <a:spAutoFit/>
          </a:bodyPr>
          <a:lstStyle/>
          <a:p>
            <a:r>
              <a:rPr kumimoji="1" lang="ja-JP" altLang="en-US" b="1" dirty="0" smtClean="0"/>
              <a:t>大規模買収者に資料の提示を求める</a:t>
            </a:r>
            <a:endParaRPr kumimoji="1" lang="ja-JP" altLang="en-US" b="1" dirty="0"/>
          </a:p>
        </p:txBody>
      </p:sp>
      <p:sp>
        <p:nvSpPr>
          <p:cNvPr id="6" name="テキスト ボックス 5"/>
          <p:cNvSpPr txBox="1"/>
          <p:nvPr/>
        </p:nvSpPr>
        <p:spPr>
          <a:xfrm>
            <a:off x="785786" y="2500306"/>
            <a:ext cx="3857652" cy="1077218"/>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lang="ja-JP" altLang="en-US" sz="2800" b="1" dirty="0" smtClean="0"/>
              <a:t>取締役会</a:t>
            </a:r>
            <a:endParaRPr lang="en-US" altLang="ja-JP" sz="2800" dirty="0" smtClean="0"/>
          </a:p>
          <a:p>
            <a:pPr algn="ctr"/>
            <a:r>
              <a:rPr lang="ja-JP" altLang="en-US" dirty="0" smtClean="0"/>
              <a:t>買収防衛策</a:t>
            </a:r>
            <a:r>
              <a:rPr kumimoji="1" lang="ja-JP" altLang="en-US" dirty="0" smtClean="0"/>
              <a:t>発動の必要性を</a:t>
            </a:r>
            <a:r>
              <a:rPr lang="ja-JP" altLang="en-US" dirty="0" smtClean="0"/>
              <a:t>検討</a:t>
            </a:r>
            <a:endParaRPr lang="en-US" altLang="ja-JP" dirty="0" smtClean="0"/>
          </a:p>
          <a:p>
            <a:pPr algn="ctr"/>
            <a:r>
              <a:rPr lang="ja-JP" altLang="en-US" dirty="0" smtClean="0"/>
              <a:t>（検討期間：</a:t>
            </a:r>
            <a:r>
              <a:rPr lang="en-US" altLang="ja-JP" dirty="0" smtClean="0"/>
              <a:t>30</a:t>
            </a:r>
            <a:r>
              <a:rPr lang="ja-JP" altLang="en-US" dirty="0" smtClean="0"/>
              <a:t>営業日以内）</a:t>
            </a:r>
            <a:endParaRPr kumimoji="1" lang="ja-JP" altLang="en-US" dirty="0"/>
          </a:p>
        </p:txBody>
      </p:sp>
      <p:sp>
        <p:nvSpPr>
          <p:cNvPr id="9" name="テキスト ボックス 8"/>
          <p:cNvSpPr txBox="1"/>
          <p:nvPr/>
        </p:nvSpPr>
        <p:spPr>
          <a:xfrm>
            <a:off x="5357818" y="2857496"/>
            <a:ext cx="1338828" cy="369332"/>
          </a:xfrm>
          <a:prstGeom prst="rect">
            <a:avLst/>
          </a:prstGeom>
          <a:solidFill>
            <a:schemeClr val="bg1"/>
          </a:solidFill>
          <a:ln w="25400">
            <a:solidFill>
              <a:srgbClr val="009A46"/>
            </a:solidFill>
          </a:ln>
        </p:spPr>
        <p:txBody>
          <a:bodyPr wrap="none" rtlCol="0">
            <a:spAutoFit/>
          </a:bodyPr>
          <a:lstStyle/>
          <a:p>
            <a:r>
              <a:rPr kumimoji="1" lang="ja-JP" altLang="en-US" b="1" dirty="0" smtClean="0"/>
              <a:t>外部専門家</a:t>
            </a:r>
            <a:endParaRPr kumimoji="1" lang="ja-JP" altLang="en-US" b="1" dirty="0"/>
          </a:p>
        </p:txBody>
      </p:sp>
      <p:sp>
        <p:nvSpPr>
          <p:cNvPr id="10" name="テキスト ボックス 9"/>
          <p:cNvSpPr txBox="1"/>
          <p:nvPr/>
        </p:nvSpPr>
        <p:spPr>
          <a:xfrm>
            <a:off x="7714869" y="1917684"/>
            <a:ext cx="553998" cy="3929090"/>
          </a:xfrm>
          <a:prstGeom prst="rect">
            <a:avLst/>
          </a:prstGeom>
          <a:noFill/>
        </p:spPr>
        <p:txBody>
          <a:bodyPr vert="eaVert" wrap="square" rtlCol="0">
            <a:spAutoFit/>
          </a:bodyPr>
          <a:lstStyle/>
          <a:p>
            <a:r>
              <a:rPr kumimoji="1" lang="ja-JP" altLang="en-US" sz="2400" b="1" dirty="0" smtClean="0"/>
              <a:t>買付ルールを遵守しない場合</a:t>
            </a:r>
            <a:endParaRPr kumimoji="1" lang="en-US" altLang="ja-JP" sz="2400" b="1" dirty="0" smtClean="0"/>
          </a:p>
        </p:txBody>
      </p:sp>
      <p:sp>
        <p:nvSpPr>
          <p:cNvPr id="11" name="テキスト ボックス 10"/>
          <p:cNvSpPr txBox="1"/>
          <p:nvPr/>
        </p:nvSpPr>
        <p:spPr>
          <a:xfrm>
            <a:off x="2214546" y="4500570"/>
            <a:ext cx="4143404" cy="984885"/>
          </a:xfrm>
          <a:prstGeom prst="rect">
            <a:avLst/>
          </a:prstGeom>
          <a:solidFill>
            <a:schemeClr val="accent5">
              <a:lumMod val="20000"/>
              <a:lumOff val="80000"/>
            </a:schemeClr>
          </a:solidFill>
          <a:ln w="19050">
            <a:solidFill>
              <a:schemeClr val="accent1"/>
            </a:solidFill>
          </a:ln>
        </p:spPr>
        <p:txBody>
          <a:bodyPr wrap="square" rtlCol="0">
            <a:spAutoFit/>
          </a:bodyPr>
          <a:lstStyle/>
          <a:p>
            <a:pPr algn="ctr"/>
            <a:r>
              <a:rPr kumimoji="1" lang="ja-JP" altLang="en-US" sz="4000" dirty="0" smtClean="0"/>
              <a:t>株主総会</a:t>
            </a:r>
            <a:endParaRPr kumimoji="1" lang="en-US" altLang="ja-JP" dirty="0" smtClean="0"/>
          </a:p>
          <a:p>
            <a:pPr algn="ctr"/>
            <a:r>
              <a:rPr lang="ja-JP" altLang="en-US" dirty="0" smtClean="0"/>
              <a:t>（検討期間終了後</a:t>
            </a:r>
            <a:r>
              <a:rPr lang="en-US" altLang="ja-JP" dirty="0" smtClean="0"/>
              <a:t>60</a:t>
            </a:r>
            <a:r>
              <a:rPr lang="ja-JP" altLang="en-US" dirty="0" smtClean="0"/>
              <a:t>営業日以内に開催）</a:t>
            </a:r>
            <a:endParaRPr kumimoji="1" lang="en-US" altLang="ja-JP" dirty="0" smtClean="0"/>
          </a:p>
        </p:txBody>
      </p:sp>
      <p:sp>
        <p:nvSpPr>
          <p:cNvPr id="13" name="テキスト ボックス 12"/>
          <p:cNvSpPr txBox="1"/>
          <p:nvPr/>
        </p:nvSpPr>
        <p:spPr>
          <a:xfrm>
            <a:off x="4643438" y="5429264"/>
            <a:ext cx="1107996" cy="646331"/>
          </a:xfrm>
          <a:prstGeom prst="rect">
            <a:avLst/>
          </a:prstGeom>
          <a:noFill/>
        </p:spPr>
        <p:txBody>
          <a:bodyPr wrap="none" rtlCol="0">
            <a:spAutoFit/>
          </a:bodyPr>
          <a:lstStyle/>
          <a:p>
            <a:r>
              <a:rPr kumimoji="1" lang="ja-JP" altLang="en-US" sz="3600" dirty="0" smtClean="0">
                <a:solidFill>
                  <a:srgbClr val="C00000"/>
                </a:solidFill>
              </a:rPr>
              <a:t>可決</a:t>
            </a:r>
            <a:endParaRPr kumimoji="1" lang="ja-JP" altLang="en-US" sz="3600" dirty="0">
              <a:solidFill>
                <a:srgbClr val="C00000"/>
              </a:solidFill>
            </a:endParaRPr>
          </a:p>
        </p:txBody>
      </p:sp>
      <p:sp>
        <p:nvSpPr>
          <p:cNvPr id="14" name="テキスト ボックス 13"/>
          <p:cNvSpPr txBox="1"/>
          <p:nvPr/>
        </p:nvSpPr>
        <p:spPr>
          <a:xfrm>
            <a:off x="1071538" y="6143644"/>
            <a:ext cx="2000264" cy="369332"/>
          </a:xfrm>
          <a:prstGeom prst="rect">
            <a:avLst/>
          </a:prstGeom>
          <a:solidFill>
            <a:schemeClr val="bg1"/>
          </a:solidFill>
          <a:ln w="25400">
            <a:noFill/>
            <a:prstDash val="dash"/>
          </a:ln>
        </p:spPr>
        <p:txBody>
          <a:bodyPr wrap="square" rtlCol="0">
            <a:spAutoFit/>
          </a:bodyPr>
          <a:lstStyle/>
          <a:p>
            <a:r>
              <a:rPr lang="ja-JP" altLang="en-US" b="1" dirty="0" smtClean="0"/>
              <a:t>対抗措置</a:t>
            </a:r>
            <a:r>
              <a:rPr kumimoji="1" lang="ja-JP" altLang="en-US" b="1" dirty="0" smtClean="0"/>
              <a:t>不発動</a:t>
            </a:r>
            <a:endParaRPr kumimoji="1" lang="en-US" altLang="ja-JP" b="1" dirty="0" smtClean="0"/>
          </a:p>
        </p:txBody>
      </p:sp>
      <p:sp>
        <p:nvSpPr>
          <p:cNvPr id="15" name="テキスト ボックス 14"/>
          <p:cNvSpPr txBox="1"/>
          <p:nvPr/>
        </p:nvSpPr>
        <p:spPr>
          <a:xfrm>
            <a:off x="1928794" y="5429264"/>
            <a:ext cx="1107996" cy="646331"/>
          </a:xfrm>
          <a:prstGeom prst="rect">
            <a:avLst/>
          </a:prstGeom>
          <a:noFill/>
        </p:spPr>
        <p:txBody>
          <a:bodyPr wrap="none" rtlCol="0">
            <a:spAutoFit/>
          </a:bodyPr>
          <a:lstStyle/>
          <a:p>
            <a:r>
              <a:rPr lang="ja-JP" altLang="en-US" sz="3600" dirty="0">
                <a:solidFill>
                  <a:schemeClr val="accent3">
                    <a:lumMod val="50000"/>
                  </a:schemeClr>
                </a:solidFill>
              </a:rPr>
              <a:t>否決</a:t>
            </a:r>
            <a:endParaRPr kumimoji="1" lang="ja-JP" altLang="en-US" sz="3600" dirty="0">
              <a:solidFill>
                <a:schemeClr val="accent3">
                  <a:lumMod val="50000"/>
                </a:schemeClr>
              </a:solidFill>
            </a:endParaRPr>
          </a:p>
        </p:txBody>
      </p:sp>
      <p:sp>
        <p:nvSpPr>
          <p:cNvPr id="16" name="テキスト ボックス 15"/>
          <p:cNvSpPr txBox="1"/>
          <p:nvPr/>
        </p:nvSpPr>
        <p:spPr>
          <a:xfrm>
            <a:off x="4929190" y="3429000"/>
            <a:ext cx="1620957" cy="830997"/>
          </a:xfrm>
          <a:prstGeom prst="rect">
            <a:avLst/>
          </a:prstGeom>
          <a:noFill/>
          <a:ln>
            <a:noFill/>
          </a:ln>
        </p:spPr>
        <p:txBody>
          <a:bodyPr wrap="none" rtlCol="0">
            <a:spAutoFit/>
          </a:bodyPr>
          <a:lstStyle/>
          <a:p>
            <a:r>
              <a:rPr kumimoji="1" lang="ja-JP" altLang="en-US" sz="1600" dirty="0" smtClean="0"/>
              <a:t>対抗措置発動の</a:t>
            </a:r>
            <a:endParaRPr kumimoji="1" lang="en-US" altLang="ja-JP" sz="1600" dirty="0" smtClean="0"/>
          </a:p>
          <a:p>
            <a:r>
              <a:rPr kumimoji="1" lang="ja-JP" altLang="en-US" sz="1600" dirty="0" smtClean="0"/>
              <a:t>必要性の有無</a:t>
            </a:r>
            <a:endParaRPr kumimoji="1" lang="en-US" altLang="ja-JP" sz="1600" dirty="0" smtClean="0"/>
          </a:p>
          <a:p>
            <a:r>
              <a:rPr kumimoji="1" lang="ja-JP" altLang="en-US" sz="1600" dirty="0" smtClean="0"/>
              <a:t>につき助言</a:t>
            </a:r>
            <a:endParaRPr kumimoji="1" lang="ja-JP" altLang="en-US" sz="1600" dirty="0"/>
          </a:p>
        </p:txBody>
      </p:sp>
      <p:sp>
        <p:nvSpPr>
          <p:cNvPr id="18" name="タイトル 1"/>
          <p:cNvSpPr txBox="1">
            <a:spLocks/>
          </p:cNvSpPr>
          <p:nvPr/>
        </p:nvSpPr>
        <p:spPr>
          <a:xfrm>
            <a:off x="457200" y="57148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20" name="直線矢印コネクタ 19"/>
          <p:cNvCxnSpPr/>
          <p:nvPr/>
        </p:nvCxnSpPr>
        <p:spPr>
          <a:xfrm rot="10800000">
            <a:off x="4775836" y="3000372"/>
            <a:ext cx="510544" cy="1588"/>
          </a:xfrm>
          <a:prstGeom prst="straightConnector1">
            <a:avLst/>
          </a:prstGeom>
          <a:ln w="50800">
            <a:solidFill>
              <a:srgbClr val="009A4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rot="5400000">
            <a:off x="821505" y="4464851"/>
            <a:ext cx="1714512" cy="64294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0800000" flipV="1">
            <a:off x="3000364" y="5500702"/>
            <a:ext cx="857256"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3857620" y="5500702"/>
            <a:ext cx="714380" cy="571504"/>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rot="5400000">
            <a:off x="5607057" y="3892553"/>
            <a:ext cx="4071966"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rot="5400000">
            <a:off x="4215604" y="181416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a:off x="2000232" y="3929066"/>
            <a:ext cx="642942" cy="500066"/>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38" name="爆発 2 37"/>
          <p:cNvSpPr/>
          <p:nvPr/>
        </p:nvSpPr>
        <p:spPr>
          <a:xfrm>
            <a:off x="1142976" y="957698"/>
            <a:ext cx="6929486" cy="9144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t>大規模買収者の出現</a:t>
            </a:r>
            <a:endParaRPr kumimoji="1" lang="ja-JP" altLang="en-US" sz="2400" b="1" dirty="0"/>
          </a:p>
        </p:txBody>
      </p:sp>
      <p:sp>
        <p:nvSpPr>
          <p:cNvPr id="41" name="タイトル 40"/>
          <p:cNvSpPr>
            <a:spLocks noGrp="1"/>
          </p:cNvSpPr>
          <p:nvPr>
            <p:ph type="title"/>
          </p:nvPr>
        </p:nvSpPr>
        <p:spPr>
          <a:xfrm>
            <a:off x="486228" y="506862"/>
            <a:ext cx="8258204" cy="725470"/>
          </a:xfrm>
        </p:spPr>
        <p:txBody>
          <a:bodyPr>
            <a:normAutofit/>
          </a:bodyPr>
          <a:lstStyle/>
          <a:p>
            <a:r>
              <a:rPr lang="ja-JP" altLang="en-US" sz="3600" dirty="0" smtClean="0"/>
              <a:t>株主意志確認・事前警告型ライツプラン</a:t>
            </a:r>
            <a:endParaRPr kumimoji="1" lang="ja-JP" altLang="en-US" sz="3600" dirty="0"/>
          </a:p>
        </p:txBody>
      </p:sp>
      <p:sp>
        <p:nvSpPr>
          <p:cNvPr id="43" name="スライド番号プレースホルダ 42"/>
          <p:cNvSpPr>
            <a:spLocks noGrp="1"/>
          </p:cNvSpPr>
          <p:nvPr>
            <p:ph type="sldNum" sz="quarter" idx="12"/>
          </p:nvPr>
        </p:nvSpPr>
        <p:spPr/>
        <p:txBody>
          <a:bodyPr/>
          <a:lstStyle/>
          <a:p>
            <a:fld id="{F6FC1B35-258A-4F9B-8FC8-EA7E8A686243}" type="slidenum">
              <a:rPr kumimoji="1" lang="ja-JP" altLang="en-US" smtClean="0"/>
              <a:pPr/>
              <a:t>6</a:t>
            </a:fld>
            <a:endParaRPr kumimoji="1" lang="ja-JP" altLang="en-US"/>
          </a:p>
        </p:txBody>
      </p:sp>
      <p:sp>
        <p:nvSpPr>
          <p:cNvPr id="44" name="正方形/長方形 43"/>
          <p:cNvSpPr/>
          <p:nvPr/>
        </p:nvSpPr>
        <p:spPr>
          <a:xfrm>
            <a:off x="1" y="0"/>
            <a:ext cx="2000232" cy="707886"/>
          </a:xfrm>
          <a:prstGeom prst="rect">
            <a:avLst/>
          </a:prstGeom>
          <a:noFill/>
        </p:spPr>
        <p:txBody>
          <a:bodyPr wrap="squar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６</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 name="星 32 32"/>
          <p:cNvSpPr/>
          <p:nvPr/>
        </p:nvSpPr>
        <p:spPr>
          <a:xfrm>
            <a:off x="3357554" y="5943600"/>
            <a:ext cx="5786446" cy="914400"/>
          </a:xfrm>
          <a:prstGeom prst="star32">
            <a:avLst>
              <a:gd name="adj" fmla="val 42262"/>
            </a:avLst>
          </a:prstGeom>
          <a:solidFill>
            <a:srgbClr val="FFE5E5"/>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600" b="1" dirty="0" smtClean="0">
                <a:solidFill>
                  <a:prstClr val="black"/>
                </a:solidFill>
              </a:rPr>
              <a:t>買収防衛策発動</a:t>
            </a:r>
            <a:endParaRPr lang="en-US" altLang="ja-JP" sz="3600" b="1" dirty="0" smtClean="0">
              <a:solidFill>
                <a:prstClr val="black"/>
              </a:solidFill>
            </a:endParaRPr>
          </a:p>
        </p:txBody>
      </p:sp>
      <p:sp>
        <p:nvSpPr>
          <p:cNvPr id="40" name="正方形/長方形 39"/>
          <p:cNvSpPr/>
          <p:nvPr/>
        </p:nvSpPr>
        <p:spPr>
          <a:xfrm>
            <a:off x="785786" y="3571876"/>
            <a:ext cx="3857652" cy="369332"/>
          </a:xfrm>
          <a:prstGeom prst="rect">
            <a:avLst/>
          </a:prstGeom>
          <a:solidFill>
            <a:schemeClr val="accent4">
              <a:lumMod val="20000"/>
              <a:lumOff val="80000"/>
            </a:schemeClr>
          </a:solidFill>
          <a:ln>
            <a:solidFill>
              <a:schemeClr val="accent4"/>
            </a:solidFill>
          </a:ln>
        </p:spPr>
        <p:txBody>
          <a:bodyPr wrap="square">
            <a:spAutoFit/>
          </a:bodyPr>
          <a:lstStyle/>
          <a:p>
            <a:pPr algn="ctr"/>
            <a:r>
              <a:rPr lang="ja-JP" altLang="en-US" b="1" dirty="0" smtClean="0"/>
              <a:t>株主の利益に反する可能性</a:t>
            </a:r>
            <a:endParaRPr lang="ja-JP" altLang="en-US" b="1" dirty="0"/>
          </a:p>
        </p:txBody>
      </p:sp>
      <p:sp>
        <p:nvSpPr>
          <p:cNvPr id="47" name="右中かっこ 46"/>
          <p:cNvSpPr/>
          <p:nvPr/>
        </p:nvSpPr>
        <p:spPr>
          <a:xfrm>
            <a:off x="6715140" y="1857364"/>
            <a:ext cx="785818" cy="3929090"/>
          </a:xfrm>
          <a:prstGeom prst="rightBrace">
            <a:avLst>
              <a:gd name="adj1" fmla="val 43426"/>
              <a:gd name="adj2" fmla="val 50000"/>
            </a:avLst>
          </a:prstGeom>
          <a:ln w="508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928662" y="3929066"/>
            <a:ext cx="955711" cy="646331"/>
          </a:xfrm>
          <a:prstGeom prst="rect">
            <a:avLst/>
          </a:prstGeom>
          <a:noFill/>
        </p:spPr>
        <p:txBody>
          <a:bodyPr wrap="none" rtlCol="0">
            <a:spAutoFit/>
          </a:bodyPr>
          <a:lstStyle/>
          <a:p>
            <a:r>
              <a:rPr lang="ja-JP" altLang="en-US" sz="3600" dirty="0" smtClean="0">
                <a:solidFill>
                  <a:schemeClr val="accent3">
                    <a:lumMod val="50000"/>
                  </a:schemeClr>
                </a:solidFill>
              </a:rPr>
              <a:t>なし</a:t>
            </a:r>
            <a:endParaRPr kumimoji="1" lang="ja-JP" altLang="en-US" sz="3600" dirty="0">
              <a:solidFill>
                <a:schemeClr val="accent3">
                  <a:lumMod val="50000"/>
                </a:schemeClr>
              </a:solidFill>
            </a:endParaRPr>
          </a:p>
        </p:txBody>
      </p:sp>
      <p:sp>
        <p:nvSpPr>
          <p:cNvPr id="57" name="テキスト ボックス 56"/>
          <p:cNvSpPr txBox="1"/>
          <p:nvPr/>
        </p:nvSpPr>
        <p:spPr>
          <a:xfrm>
            <a:off x="2928926" y="3929066"/>
            <a:ext cx="963725" cy="646331"/>
          </a:xfrm>
          <a:prstGeom prst="rect">
            <a:avLst/>
          </a:prstGeom>
          <a:noFill/>
        </p:spPr>
        <p:txBody>
          <a:bodyPr wrap="none" rtlCol="0">
            <a:spAutoFit/>
          </a:bodyPr>
          <a:lstStyle/>
          <a:p>
            <a:r>
              <a:rPr lang="ja-JP" altLang="en-US" sz="3600" dirty="0" smtClean="0">
                <a:solidFill>
                  <a:srgbClr val="C00000"/>
                </a:solidFill>
              </a:rPr>
              <a:t>あり</a:t>
            </a:r>
            <a:endParaRPr lang="en-US" altLang="ja-JP" sz="3600" dirty="0" smtClean="0">
              <a:solidFill>
                <a:srgbClr val="C00000"/>
              </a:solidFill>
            </a:endParaRPr>
          </a:p>
        </p:txBody>
      </p:sp>
      <p:cxnSp>
        <p:nvCxnSpPr>
          <p:cNvPr id="64" name="直線矢印コネクタ 63"/>
          <p:cNvCxnSpPr/>
          <p:nvPr/>
        </p:nvCxnSpPr>
        <p:spPr>
          <a:xfrm rot="5400000">
            <a:off x="4215604" y="2570950"/>
            <a:ext cx="428628" cy="1588"/>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14282" y="1857364"/>
            <a:ext cx="596638" cy="584775"/>
          </a:xfrm>
          <a:prstGeom prst="rect">
            <a:avLst/>
          </a:prstGeom>
        </p:spPr>
        <p:txBody>
          <a:bodyPr wrap="none">
            <a:spAutoFit/>
          </a:bodyPr>
          <a:lstStyle/>
          <a:p>
            <a:r>
              <a:rPr lang="ja-JP" altLang="en-US" sz="3200" b="1" dirty="0" smtClean="0">
                <a:solidFill>
                  <a:prstClr val="black"/>
                </a:solidFill>
                <a:cs typeface="+mj-cs"/>
              </a:rPr>
              <a:t>①</a:t>
            </a:r>
            <a:endParaRPr lang="ja-JP" altLang="en-US" sz="3200" b="1" dirty="0"/>
          </a:p>
        </p:txBody>
      </p:sp>
      <p:sp>
        <p:nvSpPr>
          <p:cNvPr id="66" name="正方形/長方形 65"/>
          <p:cNvSpPr/>
          <p:nvPr/>
        </p:nvSpPr>
        <p:spPr>
          <a:xfrm>
            <a:off x="214282" y="2714620"/>
            <a:ext cx="596638" cy="584775"/>
          </a:xfrm>
          <a:prstGeom prst="rect">
            <a:avLst/>
          </a:prstGeom>
        </p:spPr>
        <p:txBody>
          <a:bodyPr wrap="none">
            <a:spAutoFit/>
          </a:bodyPr>
          <a:lstStyle/>
          <a:p>
            <a:r>
              <a:rPr lang="ja-JP" altLang="en-US" sz="3200" b="1" dirty="0" smtClean="0">
                <a:solidFill>
                  <a:prstClr val="black"/>
                </a:solidFill>
                <a:cs typeface="+mj-cs"/>
              </a:rPr>
              <a:t>②</a:t>
            </a:r>
            <a:endParaRPr lang="ja-JP" altLang="en-US" sz="3200" b="1" dirty="0"/>
          </a:p>
        </p:txBody>
      </p:sp>
      <p:sp>
        <p:nvSpPr>
          <p:cNvPr id="67" name="正方形/長方形 66"/>
          <p:cNvSpPr/>
          <p:nvPr/>
        </p:nvSpPr>
        <p:spPr>
          <a:xfrm>
            <a:off x="1714480" y="4572008"/>
            <a:ext cx="596638" cy="584775"/>
          </a:xfrm>
          <a:prstGeom prst="rect">
            <a:avLst/>
          </a:prstGeom>
        </p:spPr>
        <p:txBody>
          <a:bodyPr wrap="none">
            <a:spAutoFit/>
          </a:bodyPr>
          <a:lstStyle/>
          <a:p>
            <a:r>
              <a:rPr lang="ja-JP" altLang="en-US" sz="3200" b="1" dirty="0" smtClean="0">
                <a:solidFill>
                  <a:prstClr val="black"/>
                </a:solidFill>
                <a:cs typeface="+mj-cs"/>
              </a:rPr>
              <a:t>③</a:t>
            </a:r>
            <a:endParaRPr lang="ja-JP" altLang="en-US" sz="3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297498" y="1243450"/>
            <a:ext cx="3643306" cy="51435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9" name="正方形/長方形 8"/>
          <p:cNvSpPr/>
          <p:nvPr/>
        </p:nvSpPr>
        <p:spPr>
          <a:xfrm>
            <a:off x="311352" y="1228936"/>
            <a:ext cx="3429024" cy="514353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a:xfrm>
            <a:off x="457200" y="332694"/>
            <a:ext cx="8229600" cy="1143000"/>
          </a:xfrm>
        </p:spPr>
        <p:txBody>
          <a:bodyPr>
            <a:normAutofit/>
          </a:bodyPr>
          <a:lstStyle/>
          <a:p>
            <a:r>
              <a:rPr kumimoji="1" lang="ja-JP" altLang="en-US" dirty="0" smtClean="0"/>
              <a:t>株主意志を尊重した経営の実現</a:t>
            </a:r>
            <a:endParaRPr kumimoji="1" lang="ja-JP" altLang="en-US" dirty="0"/>
          </a:p>
        </p:txBody>
      </p:sp>
      <p:sp>
        <p:nvSpPr>
          <p:cNvPr id="5" name="角丸四角形 4"/>
          <p:cNvSpPr/>
          <p:nvPr/>
        </p:nvSpPr>
        <p:spPr>
          <a:xfrm>
            <a:off x="415214" y="1385194"/>
            <a:ext cx="3200422"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000" b="1" dirty="0" smtClean="0"/>
              <a:t>これまでの手段</a:t>
            </a:r>
            <a:endParaRPr kumimoji="1" lang="ja-JP" altLang="en-US" sz="2000" b="1" dirty="0"/>
          </a:p>
        </p:txBody>
      </p:sp>
      <p:sp>
        <p:nvSpPr>
          <p:cNvPr id="6" name="角丸四角形 5"/>
          <p:cNvSpPr/>
          <p:nvPr/>
        </p:nvSpPr>
        <p:spPr>
          <a:xfrm>
            <a:off x="5430388" y="1400400"/>
            <a:ext cx="3400419" cy="62345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sz="2000" b="1" dirty="0" smtClean="0"/>
              <a:t>私たちの主張する手段</a:t>
            </a:r>
            <a:endParaRPr kumimoji="1" lang="ja-JP" altLang="en-US" sz="2000" b="1" dirty="0"/>
          </a:p>
        </p:txBody>
      </p:sp>
      <p:sp>
        <p:nvSpPr>
          <p:cNvPr id="11" name="テキスト ボックス 10"/>
          <p:cNvSpPr txBox="1"/>
          <p:nvPr/>
        </p:nvSpPr>
        <p:spPr>
          <a:xfrm>
            <a:off x="714348" y="2143116"/>
            <a:ext cx="2286015" cy="830997"/>
          </a:xfrm>
          <a:prstGeom prst="rect">
            <a:avLst/>
          </a:prstGeom>
          <a:noFill/>
        </p:spPr>
        <p:txBody>
          <a:bodyPr wrap="square" rtlCol="0">
            <a:spAutoFit/>
          </a:bodyPr>
          <a:lstStyle/>
          <a:p>
            <a:pPr>
              <a:buFont typeface="Arial" pitchFamily="34" charset="0"/>
              <a:buChar char="•"/>
            </a:pPr>
            <a:r>
              <a:rPr lang="ja-JP" altLang="en-US" sz="2400" b="1" dirty="0" smtClean="0"/>
              <a:t>株式持ち合い</a:t>
            </a:r>
            <a:endParaRPr lang="en-US" altLang="ja-JP" sz="2400" b="1" dirty="0" smtClean="0"/>
          </a:p>
          <a:p>
            <a:pPr>
              <a:buFont typeface="Arial" pitchFamily="34" charset="0"/>
              <a:buChar char="•"/>
            </a:pPr>
            <a:r>
              <a:rPr kumimoji="1" lang="ja-JP" altLang="en-US" sz="2400" b="1" dirty="0" smtClean="0"/>
              <a:t>安定株主工作</a:t>
            </a:r>
            <a:endParaRPr kumimoji="1" lang="ja-JP" altLang="en-US" sz="2400" b="1" dirty="0"/>
          </a:p>
        </p:txBody>
      </p:sp>
      <p:sp>
        <p:nvSpPr>
          <p:cNvPr id="12" name="正方形/長方形 11"/>
          <p:cNvSpPr/>
          <p:nvPr/>
        </p:nvSpPr>
        <p:spPr>
          <a:xfrm>
            <a:off x="471005" y="3099706"/>
            <a:ext cx="3117641"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株主が直接</a:t>
            </a:r>
            <a:endParaRPr lang="en-US" altLang="ja-JP"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関与できない！</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正方形/長方形 12"/>
          <p:cNvSpPr/>
          <p:nvPr/>
        </p:nvSpPr>
        <p:spPr>
          <a:xfrm>
            <a:off x="746869" y="4714884"/>
            <a:ext cx="2552629"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放漫経営の助長</a:t>
            </a:r>
            <a:endParaRPr lang="ja-JP" altLang="en-US"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テキスト ボックス 13"/>
          <p:cNvSpPr txBox="1"/>
          <p:nvPr/>
        </p:nvSpPr>
        <p:spPr>
          <a:xfrm>
            <a:off x="825932" y="5148625"/>
            <a:ext cx="2590818" cy="923330"/>
          </a:xfrm>
          <a:prstGeom prst="rect">
            <a:avLst/>
          </a:prstGeom>
          <a:noFill/>
        </p:spPr>
        <p:txBody>
          <a:bodyPr wrap="square" rtlCol="0">
            <a:spAutoFit/>
          </a:bodyPr>
          <a:lstStyle/>
          <a:p>
            <a:pPr>
              <a:buFont typeface="Arial" pitchFamily="34" charset="0"/>
              <a:buChar char="•"/>
            </a:pPr>
            <a:r>
              <a:rPr lang="ja-JP" altLang="en-US" b="1" dirty="0" smtClean="0"/>
              <a:t>経営者の保身</a:t>
            </a:r>
            <a:endParaRPr lang="en-US" altLang="ja-JP" b="1" dirty="0" smtClean="0"/>
          </a:p>
          <a:p>
            <a:pPr>
              <a:buFont typeface="Arial" pitchFamily="34" charset="0"/>
              <a:buChar char="•"/>
            </a:pPr>
            <a:r>
              <a:rPr kumimoji="1" lang="ja-JP" altLang="en-US" b="1" dirty="0" smtClean="0"/>
              <a:t>経営効率改善の遅れ</a:t>
            </a:r>
            <a:endParaRPr kumimoji="1" lang="en-US" altLang="ja-JP" b="1" dirty="0" smtClean="0"/>
          </a:p>
          <a:p>
            <a:pPr>
              <a:buFont typeface="Arial" pitchFamily="34" charset="0"/>
              <a:buChar char="•"/>
            </a:pPr>
            <a:r>
              <a:rPr lang="ja-JP" altLang="en-US" b="1" dirty="0" smtClean="0"/>
              <a:t>投資マインドの低下</a:t>
            </a:r>
            <a:endParaRPr kumimoji="1" lang="ja-JP" altLang="en-US" b="1" dirty="0"/>
          </a:p>
        </p:txBody>
      </p:sp>
      <p:sp>
        <p:nvSpPr>
          <p:cNvPr id="15" name="テキスト ボックス 14"/>
          <p:cNvSpPr txBox="1"/>
          <p:nvPr/>
        </p:nvSpPr>
        <p:spPr>
          <a:xfrm>
            <a:off x="5440374" y="2199789"/>
            <a:ext cx="3238494" cy="1200329"/>
          </a:xfrm>
          <a:prstGeom prst="rect">
            <a:avLst/>
          </a:prstGeom>
          <a:noFill/>
        </p:spPr>
        <p:txBody>
          <a:bodyPr wrap="square" rtlCol="0">
            <a:spAutoFit/>
          </a:bodyPr>
          <a:lstStyle/>
          <a:p>
            <a:pPr algn="ctr"/>
            <a:r>
              <a:rPr kumimoji="1" lang="ja-JP" altLang="en-US" sz="2400" b="1" dirty="0" smtClean="0"/>
              <a:t>株主意志確認</a:t>
            </a:r>
            <a:endParaRPr kumimoji="1" lang="en-US" altLang="ja-JP" sz="2400" b="1" dirty="0" smtClean="0"/>
          </a:p>
          <a:p>
            <a:pPr algn="ctr"/>
            <a:r>
              <a:rPr kumimoji="1" lang="ja-JP" altLang="en-US" sz="2400" b="1" dirty="0" smtClean="0"/>
              <a:t>事前警告型</a:t>
            </a:r>
            <a:endParaRPr kumimoji="1" lang="en-US" altLang="ja-JP" sz="2400" b="1" dirty="0" smtClean="0"/>
          </a:p>
          <a:p>
            <a:pPr algn="ctr"/>
            <a:r>
              <a:rPr kumimoji="1" lang="ja-JP" altLang="en-US" sz="2400" b="1" dirty="0" smtClean="0"/>
              <a:t>ライツプラン</a:t>
            </a:r>
            <a:endParaRPr kumimoji="1" lang="ja-JP" altLang="en-US" sz="2400" b="1" dirty="0"/>
          </a:p>
        </p:txBody>
      </p:sp>
      <p:sp>
        <p:nvSpPr>
          <p:cNvPr id="16" name="正方形/長方形 15"/>
          <p:cNvSpPr/>
          <p:nvPr/>
        </p:nvSpPr>
        <p:spPr>
          <a:xfrm>
            <a:off x="5487313" y="3327599"/>
            <a:ext cx="3286148" cy="83099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株主の意志に基づいた防衛策</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7" name="正方形/長方形 16"/>
          <p:cNvSpPr/>
          <p:nvPr/>
        </p:nvSpPr>
        <p:spPr>
          <a:xfrm>
            <a:off x="5630188" y="4829864"/>
            <a:ext cx="3001528" cy="46166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400" b="1" cap="all" spc="0" dirty="0" smtClean="0">
                <a:ln w="0"/>
                <a:solidFill>
                  <a:schemeClr val="accent6">
                    <a:lumMod val="75000"/>
                  </a:schemeClr>
                </a:solidFill>
                <a:effectLst>
                  <a:reflection blurRad="12700" stA="50000" endPos="50000" dist="5000" dir="5400000" sy="-100000" rotWithShape="0"/>
                </a:effectLst>
              </a:rPr>
              <a:t>理にかなったプロセス</a:t>
            </a:r>
            <a:endParaRPr lang="ja-JP" altLang="en-US" sz="2400" b="1" cap="all" spc="0" dirty="0">
              <a:ln w="0"/>
              <a:solidFill>
                <a:schemeClr val="accent6">
                  <a:lumMod val="75000"/>
                </a:schemeClr>
              </a:solidFill>
              <a:effectLst>
                <a:reflection blurRad="12700" stA="50000" endPos="50000" dist="5000" dir="5400000" sy="-100000" rotWithShape="0"/>
              </a:effectLst>
            </a:endParaRPr>
          </a:p>
        </p:txBody>
      </p:sp>
      <p:sp>
        <p:nvSpPr>
          <p:cNvPr id="18" name="テキスト ボックス 17"/>
          <p:cNvSpPr txBox="1"/>
          <p:nvPr/>
        </p:nvSpPr>
        <p:spPr>
          <a:xfrm>
            <a:off x="5791235" y="5277238"/>
            <a:ext cx="2995607" cy="923330"/>
          </a:xfrm>
          <a:prstGeom prst="rect">
            <a:avLst/>
          </a:prstGeom>
          <a:noFill/>
        </p:spPr>
        <p:txBody>
          <a:bodyPr wrap="square" rtlCol="0">
            <a:spAutoFit/>
          </a:bodyPr>
          <a:lstStyle/>
          <a:p>
            <a:pPr>
              <a:buFont typeface="Arial" pitchFamily="34" charset="0"/>
              <a:buChar char="•"/>
            </a:pPr>
            <a:r>
              <a:rPr kumimoji="1" lang="ja-JP" altLang="en-US" b="1" dirty="0" smtClean="0"/>
              <a:t>企業にあった手段</a:t>
            </a:r>
            <a:endParaRPr lang="en-US" altLang="ja-JP" b="1" dirty="0" smtClean="0"/>
          </a:p>
          <a:p>
            <a:pPr>
              <a:buFont typeface="Arial" pitchFamily="34" charset="0"/>
              <a:buChar char="•"/>
            </a:pPr>
            <a:r>
              <a:rPr lang="ja-JP" altLang="en-US" b="1" dirty="0" smtClean="0"/>
              <a:t>放漫経営の抑止</a:t>
            </a:r>
            <a:endParaRPr lang="en-US" altLang="ja-JP" b="1" dirty="0" smtClean="0"/>
          </a:p>
          <a:p>
            <a:pPr>
              <a:buFont typeface="Arial" pitchFamily="34" charset="0"/>
              <a:buChar char="•"/>
            </a:pPr>
            <a:r>
              <a:rPr kumimoji="1" lang="ja-JP" altLang="en-US" b="1" dirty="0" smtClean="0"/>
              <a:t>海外投資家の意思尊重</a:t>
            </a:r>
            <a:endParaRPr kumimoji="1" lang="ja-JP" altLang="en-US" b="1" dirty="0"/>
          </a:p>
        </p:txBody>
      </p:sp>
      <p:sp>
        <p:nvSpPr>
          <p:cNvPr id="19" name="右矢印 18"/>
          <p:cNvSpPr/>
          <p:nvPr/>
        </p:nvSpPr>
        <p:spPr>
          <a:xfrm>
            <a:off x="3812946" y="3429000"/>
            <a:ext cx="1428760" cy="714380"/>
          </a:xfrm>
          <a:prstGeom prst="rightArrow">
            <a:avLst/>
          </a:prstGeom>
          <a:solidFill>
            <a:srgbClr val="E1F527"/>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0" name="右矢印 19"/>
          <p:cNvSpPr/>
          <p:nvPr/>
        </p:nvSpPr>
        <p:spPr>
          <a:xfrm rot="5400000">
            <a:off x="1567174" y="3962964"/>
            <a:ext cx="623459" cy="762005"/>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1" name="右矢印 20"/>
          <p:cNvSpPr/>
          <p:nvPr/>
        </p:nvSpPr>
        <p:spPr>
          <a:xfrm rot="5400000">
            <a:off x="6792576" y="4083163"/>
            <a:ext cx="623459" cy="809624"/>
          </a:xfrm>
          <a:prstGeom prst="rightArrow">
            <a:avLst/>
          </a:prstGeom>
          <a:solidFill>
            <a:srgbClr val="009A46"/>
          </a:solidFill>
        </p:spPr>
        <p:style>
          <a:lnRef idx="1">
            <a:schemeClr val="accent1"/>
          </a:lnRef>
          <a:fillRef idx="3">
            <a:schemeClr val="accent1"/>
          </a:fillRef>
          <a:effectRef idx="2">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kumimoji="1" lang="ja-JP" altLang="en-US" b="1">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2" name="スライド番号プレースホルダ 21"/>
          <p:cNvSpPr>
            <a:spLocks noGrp="1"/>
          </p:cNvSpPr>
          <p:nvPr>
            <p:ph type="sldNum" sz="quarter" idx="12"/>
          </p:nvPr>
        </p:nvSpPr>
        <p:spPr/>
        <p:txBody>
          <a:bodyPr/>
          <a:lstStyle/>
          <a:p>
            <a:fld id="{F6FC1B35-258A-4F9B-8FC8-EA7E8A686243}" type="slidenum">
              <a:rPr kumimoji="1" lang="ja-JP" altLang="en-US" smtClean="0"/>
              <a:pPr/>
              <a:t>7</a:t>
            </a:fld>
            <a:endParaRPr kumimoji="1" lang="ja-JP" altLang="en-US"/>
          </a:p>
        </p:txBody>
      </p:sp>
      <p:sp>
        <p:nvSpPr>
          <p:cNvPr id="24" name="正方形/長方形 23"/>
          <p:cNvSpPr/>
          <p:nvPr/>
        </p:nvSpPr>
        <p:spPr>
          <a:xfrm>
            <a:off x="0" y="0"/>
            <a:ext cx="1723549" cy="707886"/>
          </a:xfrm>
          <a:prstGeom prst="rect">
            <a:avLst/>
          </a:prstGeom>
          <a:noFill/>
        </p:spPr>
        <p:txBody>
          <a:bodyPr wrap="none" lIns="91440" tIns="45720" rIns="91440" bIns="45720">
            <a:spAutoFit/>
          </a:bodyPr>
          <a:lstStyle/>
          <a:p>
            <a:pPr algn="ct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７</a:t>
            </a:r>
            <a:r>
              <a:rPr lang="en-US" altLang="ja-JP"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9186" y="500042"/>
            <a:ext cx="8229600" cy="1143000"/>
          </a:xfrm>
        </p:spPr>
        <p:txBody>
          <a:bodyPr>
            <a:normAutofit fontScale="90000"/>
          </a:bodyPr>
          <a:lstStyle/>
          <a:p>
            <a:r>
              <a:rPr lang="ja-JP" altLang="en-US" dirty="0" smtClean="0"/>
              <a:t>株主がより安心して株式を</a:t>
            </a:r>
            <a:r>
              <a:rPr lang="en-US" altLang="ja-JP" dirty="0" smtClean="0"/>
              <a:t/>
            </a:r>
            <a:br>
              <a:rPr lang="en-US" altLang="ja-JP" dirty="0" smtClean="0"/>
            </a:br>
            <a:r>
              <a:rPr lang="ja-JP" altLang="en-US" dirty="0" smtClean="0"/>
              <a:t>保有することができる</a:t>
            </a:r>
            <a:endParaRPr kumimoji="1" lang="ja-JP" altLang="en-US" dirty="0"/>
          </a:p>
        </p:txBody>
      </p:sp>
      <p:sp>
        <p:nvSpPr>
          <p:cNvPr id="20" name="スライド番号プレースホルダ 19"/>
          <p:cNvSpPr>
            <a:spLocks noGrp="1"/>
          </p:cNvSpPr>
          <p:nvPr>
            <p:ph type="sldNum" sz="quarter" idx="12"/>
          </p:nvPr>
        </p:nvSpPr>
        <p:spPr/>
        <p:txBody>
          <a:bodyPr/>
          <a:lstStyle/>
          <a:p>
            <a:fld id="{F6FC1B35-258A-4F9B-8FC8-EA7E8A686243}" type="slidenum">
              <a:rPr kumimoji="1" lang="ja-JP" altLang="en-US" smtClean="0"/>
              <a:pPr/>
              <a:t>8</a:t>
            </a:fld>
            <a:endParaRPr kumimoji="1" lang="ja-JP" altLang="en-US"/>
          </a:p>
        </p:txBody>
      </p:sp>
      <p:sp>
        <p:nvSpPr>
          <p:cNvPr id="21" name="正方形/長方形 20"/>
          <p:cNvSpPr/>
          <p:nvPr/>
        </p:nvSpPr>
        <p:spPr>
          <a:xfrm>
            <a:off x="0" y="0"/>
            <a:ext cx="1877437" cy="769441"/>
          </a:xfrm>
          <a:prstGeom prst="rect">
            <a:avLst/>
          </a:prstGeom>
          <a:noFill/>
        </p:spPr>
        <p:txBody>
          <a:bodyPr wrap="none" lIns="91440" tIns="45720" rIns="91440" bIns="45720">
            <a:spAutoFit/>
          </a:bodyPr>
          <a:lstStyle/>
          <a:p>
            <a:pPr algn="ct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８</a:t>
            </a:r>
            <a:r>
              <a:rPr lang="en-US" altLang="ja-JP"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ja-JP" altLang="en-US"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立論</a:t>
            </a:r>
            <a:endParaRPr lang="ja-JP" alt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 name="爆発 2 29"/>
          <p:cNvSpPr/>
          <p:nvPr/>
        </p:nvSpPr>
        <p:spPr>
          <a:xfrm>
            <a:off x="857224" y="4627776"/>
            <a:ext cx="7929618" cy="2143140"/>
          </a:xfrm>
          <a:prstGeom prst="irregularSeal2">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3200" b="1" dirty="0" smtClean="0"/>
              <a:t>安く買われる！！</a:t>
            </a:r>
            <a:endParaRPr lang="en-US" altLang="ja-JP" sz="3200" b="1" dirty="0" smtClean="0"/>
          </a:p>
        </p:txBody>
      </p:sp>
      <p:grpSp>
        <p:nvGrpSpPr>
          <p:cNvPr id="31" name="グループ化 30"/>
          <p:cNvGrpSpPr/>
          <p:nvPr/>
        </p:nvGrpSpPr>
        <p:grpSpPr>
          <a:xfrm>
            <a:off x="571472" y="1714488"/>
            <a:ext cx="8215370" cy="3000396"/>
            <a:chOff x="714348" y="3786190"/>
            <a:chExt cx="7978531" cy="2714644"/>
          </a:xfrm>
        </p:grpSpPr>
        <p:pic>
          <p:nvPicPr>
            <p:cNvPr id="10241" name="Picture 1" descr="C:\Documents and Settings\azq07492\Local Settings\Temporary Internet Files\Content.IE5\J2OQTXOD\MCj04290150000[1].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714348" y="4286256"/>
              <a:ext cx="1116012" cy="1671638"/>
            </a:xfrm>
            <a:prstGeom prst="rect">
              <a:avLst/>
            </a:prstGeom>
            <a:noFill/>
          </p:spPr>
        </p:pic>
        <p:sp>
          <p:nvSpPr>
            <p:cNvPr id="22" name="テキスト ボックス 21"/>
            <p:cNvSpPr txBox="1"/>
            <p:nvPr/>
          </p:nvSpPr>
          <p:spPr>
            <a:xfrm>
              <a:off x="857224" y="6000768"/>
              <a:ext cx="1071570" cy="369332"/>
            </a:xfrm>
            <a:prstGeom prst="rect">
              <a:avLst/>
            </a:prstGeom>
            <a:noFill/>
          </p:spPr>
          <p:txBody>
            <a:bodyPr wrap="square" rtlCol="0">
              <a:spAutoFit/>
            </a:bodyPr>
            <a:lstStyle/>
            <a:p>
              <a:r>
                <a:rPr kumimoji="1" lang="ja-JP" altLang="en-US" b="1" dirty="0" smtClean="0"/>
                <a:t>買収者</a:t>
              </a:r>
              <a:endParaRPr kumimoji="1" lang="ja-JP" altLang="en-US" b="1" dirty="0"/>
            </a:p>
          </p:txBody>
        </p:sp>
        <p:pic>
          <p:nvPicPr>
            <p:cNvPr id="23"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3857628"/>
              <a:ext cx="906170" cy="1357322"/>
            </a:xfrm>
            <a:prstGeom prst="rect">
              <a:avLst/>
            </a:prstGeom>
            <a:noFill/>
          </p:spPr>
        </p:pic>
        <p:sp>
          <p:nvSpPr>
            <p:cNvPr id="24" name="テキスト ボックス 23"/>
            <p:cNvSpPr txBox="1"/>
            <p:nvPr/>
          </p:nvSpPr>
          <p:spPr>
            <a:xfrm>
              <a:off x="7500958" y="6072206"/>
              <a:ext cx="714380" cy="369332"/>
            </a:xfrm>
            <a:prstGeom prst="rect">
              <a:avLst/>
            </a:prstGeom>
            <a:noFill/>
          </p:spPr>
          <p:txBody>
            <a:bodyPr wrap="square" rtlCol="0">
              <a:spAutoFit/>
            </a:bodyPr>
            <a:lstStyle/>
            <a:p>
              <a:r>
                <a:rPr kumimoji="1" lang="ja-JP" altLang="en-US" b="1" dirty="0" smtClean="0"/>
                <a:t>株主</a:t>
              </a:r>
              <a:endParaRPr kumimoji="1" lang="ja-JP" altLang="en-US" b="1" dirty="0"/>
            </a:p>
          </p:txBody>
        </p:sp>
        <p:sp>
          <p:nvSpPr>
            <p:cNvPr id="25" name="四角形吹き出し 24"/>
            <p:cNvSpPr/>
            <p:nvPr/>
          </p:nvSpPr>
          <p:spPr>
            <a:xfrm>
              <a:off x="2214546" y="3786190"/>
              <a:ext cx="1857388" cy="1071570"/>
            </a:xfrm>
            <a:prstGeom prst="wedgeRectCallout">
              <a:avLst>
                <a:gd name="adj1" fmla="val -79360"/>
                <a:gd name="adj2" fmla="val 3064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この値段が妥当なはずですよ。</a:t>
              </a:r>
              <a:endParaRPr kumimoji="1" lang="en-US" altLang="ja-JP" dirty="0" smtClean="0"/>
            </a:p>
            <a:p>
              <a:pPr algn="ctr"/>
              <a:r>
                <a:rPr lang="ja-JP" altLang="en-US" b="1" dirty="0" smtClean="0"/>
                <a:t>早く</a:t>
              </a:r>
              <a:r>
                <a:rPr lang="ja-JP" altLang="en-US" dirty="0" smtClean="0"/>
                <a:t>売ってくれませんかねぇ。</a:t>
              </a:r>
              <a:endParaRPr kumimoji="1" lang="ja-JP" altLang="en-US" dirty="0"/>
            </a:p>
          </p:txBody>
        </p:sp>
        <p:sp>
          <p:nvSpPr>
            <p:cNvPr id="26" name="四角形吹き出し 25"/>
            <p:cNvSpPr/>
            <p:nvPr/>
          </p:nvSpPr>
          <p:spPr>
            <a:xfrm>
              <a:off x="4286248" y="3786190"/>
              <a:ext cx="2286016" cy="1071570"/>
            </a:xfrm>
            <a:prstGeom prst="wedgeRectCallout">
              <a:avLst>
                <a:gd name="adj1" fmla="val 67159"/>
                <a:gd name="adj2" fmla="val 3612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err="1" smtClean="0"/>
                <a:t>え・・</a:t>
              </a:r>
              <a:r>
                <a:rPr kumimoji="1" lang="ja-JP" altLang="en-US" dirty="0" smtClean="0"/>
                <a:t>・、この金額って</a:t>
              </a:r>
              <a:r>
                <a:rPr kumimoji="1" lang="ja-JP" altLang="en-US" b="1" dirty="0" smtClean="0"/>
                <a:t>どうなんだろう</a:t>
              </a:r>
              <a:r>
                <a:rPr kumimoji="1" lang="ja-JP" altLang="en-US" dirty="0" smtClean="0"/>
                <a:t>・・・。</a:t>
              </a:r>
              <a:endParaRPr kumimoji="1" lang="ja-JP" altLang="en-US" dirty="0"/>
            </a:p>
          </p:txBody>
        </p:sp>
        <p:sp>
          <p:nvSpPr>
            <p:cNvPr id="28" name="雲形吹き出し 27"/>
            <p:cNvSpPr/>
            <p:nvPr/>
          </p:nvSpPr>
          <p:spPr>
            <a:xfrm>
              <a:off x="1928794" y="5000636"/>
              <a:ext cx="2214578" cy="1500198"/>
            </a:xfrm>
            <a:prstGeom prst="cloudCallout">
              <a:avLst>
                <a:gd name="adj1" fmla="val -62123"/>
                <a:gd name="adj2" fmla="val -56055"/>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b="1" dirty="0" smtClean="0"/>
                <a:t>しめしめ</a:t>
              </a:r>
              <a:r>
                <a:rPr kumimoji="1" lang="ja-JP" altLang="en-US" dirty="0" smtClean="0"/>
                <a:t>、今がチャンス。</a:t>
              </a:r>
              <a:endParaRPr kumimoji="1" lang="ja-JP" altLang="en-US" dirty="0"/>
            </a:p>
          </p:txBody>
        </p:sp>
        <p:sp>
          <p:nvSpPr>
            <p:cNvPr id="29" name="雲形吹き出し 28"/>
            <p:cNvSpPr/>
            <p:nvPr/>
          </p:nvSpPr>
          <p:spPr>
            <a:xfrm>
              <a:off x="4357686" y="4929198"/>
              <a:ext cx="2428892" cy="1571636"/>
            </a:xfrm>
            <a:prstGeom prst="cloudCallout">
              <a:avLst>
                <a:gd name="adj1" fmla="val 71578"/>
                <a:gd name="adj2" fmla="val -5428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今安かったとしても</a:t>
              </a:r>
              <a:r>
                <a:rPr kumimoji="1" lang="ja-JP" altLang="en-US" b="1" dirty="0" smtClean="0"/>
                <a:t>売らないと大損するかも・・・</a:t>
              </a:r>
              <a:r>
                <a:rPr kumimoji="1" lang="ja-JP" altLang="en-US" dirty="0" smtClean="0"/>
                <a:t>。</a:t>
              </a:r>
              <a:endParaRPr kumimoji="1" lang="ja-JP" altLang="en-US" dirty="0"/>
            </a:p>
          </p:txBody>
        </p:sp>
        <p:pic>
          <p:nvPicPr>
            <p:cNvPr id="16"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3857628"/>
              <a:ext cx="906170" cy="1357322"/>
            </a:xfrm>
            <a:prstGeom prst="rect">
              <a:avLst/>
            </a:prstGeom>
            <a:noFill/>
          </p:spPr>
        </p:pic>
        <p:pic>
          <p:nvPicPr>
            <p:cNvPr id="17"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000891" y="4786322"/>
              <a:ext cx="906170" cy="1357322"/>
            </a:xfrm>
            <a:prstGeom prst="rect">
              <a:avLst/>
            </a:prstGeom>
            <a:noFill/>
          </p:spPr>
        </p:pic>
        <p:pic>
          <p:nvPicPr>
            <p:cNvPr id="18" name="Picture 1" descr="C:\Documents and Settings\azq07492\Local Settings\Temporary Internet Files\Content.IE5\J2OQTXOD\MCj04290150000[1].wmf"/>
            <p:cNvPicPr>
              <a:picLocks noChangeAspect="1" noChangeArrowheads="1"/>
            </p:cNvPicPr>
            <p:nvPr/>
          </p:nvPicPr>
          <p:blipFill>
            <a:blip r:embed="rId3"/>
            <a:srcRect/>
            <a:stretch>
              <a:fillRect/>
            </a:stretch>
          </p:blipFill>
          <p:spPr bwMode="auto">
            <a:xfrm>
              <a:off x="7786709" y="4786322"/>
              <a:ext cx="906170" cy="1357322"/>
            </a:xfrm>
            <a:prstGeom prst="rect">
              <a:avLst/>
            </a:prstGeom>
            <a:noFill/>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110" y="849510"/>
            <a:ext cx="8229600" cy="1143000"/>
          </a:xfrm>
        </p:spPr>
        <p:txBody>
          <a:bodyPr>
            <a:normAutofit fontScale="90000"/>
          </a:bodyPr>
          <a:lstStyle/>
          <a:p>
            <a:pPr lvl="0"/>
            <a:r>
              <a:rPr lang="ja-JP" altLang="en-US" b="1" dirty="0" smtClean="0"/>
              <a:t>買収防衛策はなぜ必要なのか？</a:t>
            </a:r>
            <a:r>
              <a:rPr lang="en-US" altLang="ja-JP" b="1" dirty="0" smtClean="0"/>
              <a:t/>
            </a:r>
            <a:br>
              <a:rPr lang="en-US" altLang="ja-JP" b="1" dirty="0" smtClean="0"/>
            </a:br>
            <a:r>
              <a:rPr lang="ja-JP" altLang="en-US" b="1" dirty="0" smtClean="0"/>
              <a:t>（買収防衛策導入のメリット）</a:t>
            </a:r>
            <a:endParaRPr kumimoji="1" lang="ja-JP" altLang="en-US" dirty="0"/>
          </a:p>
        </p:txBody>
      </p:sp>
      <p:sp>
        <p:nvSpPr>
          <p:cNvPr id="4" name="スライド番号プレースホルダ 3"/>
          <p:cNvSpPr>
            <a:spLocks noGrp="1"/>
          </p:cNvSpPr>
          <p:nvPr>
            <p:ph type="sldNum" sz="quarter" idx="12"/>
          </p:nvPr>
        </p:nvSpPr>
        <p:spPr/>
        <p:txBody>
          <a:bodyPr/>
          <a:lstStyle/>
          <a:p>
            <a:fld id="{F6FC1B35-258A-4F9B-8FC8-EA7E8A686243}" type="slidenum">
              <a:rPr kumimoji="1" lang="ja-JP" altLang="en-US" smtClean="0"/>
              <a:pPr/>
              <a:t>9</a:t>
            </a:fld>
            <a:endParaRPr kumimoji="1" lang="ja-JP" altLang="en-US" dirty="0"/>
          </a:p>
        </p:txBody>
      </p:sp>
      <p:sp>
        <p:nvSpPr>
          <p:cNvPr id="5" name="正方形/長方形 4"/>
          <p:cNvSpPr/>
          <p:nvPr/>
        </p:nvSpPr>
        <p:spPr>
          <a:xfrm>
            <a:off x="0" y="0"/>
            <a:ext cx="1877437" cy="769441"/>
          </a:xfrm>
          <a:prstGeom prst="rect">
            <a:avLst/>
          </a:prstGeom>
        </p:spPr>
        <p:txBody>
          <a:bodyPr wrap="none">
            <a:spAutoFit/>
          </a:bodyPr>
          <a:lstStyle/>
          <a:p>
            <a:pPr lvl="0" algn="ct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９</a:t>
            </a:r>
            <a:r>
              <a:rPr lang="en-US" altLang="ja-JP"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a:t>
            </a:r>
            <a:r>
              <a:rPr lang="ja-JP" altLang="en-US" sz="4400" b="1" dirty="0" smtClean="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rPr>
              <a:t>立論</a:t>
            </a:r>
            <a:endParaRPr lang="ja-JP" altLang="en-US" sz="4400" b="1" dirty="0">
              <a:ln w="12700">
                <a:solidFill>
                  <a:srgbClr val="1F497D">
                    <a:satMod val="155000"/>
                  </a:srgbClr>
                </a:solidFill>
                <a:prstDash val="solid"/>
              </a:ln>
              <a:solidFill>
                <a:srgbClr val="EEECE1">
                  <a:tint val="85000"/>
                  <a:satMod val="155000"/>
                </a:srgbClr>
              </a:solidFill>
              <a:effectLst>
                <a:outerShdw blurRad="41275" dist="20320" dir="1800000" algn="tl" rotWithShape="0">
                  <a:srgbClr val="000000">
                    <a:alpha val="40000"/>
                  </a:srgbClr>
                </a:outerShdw>
              </a:effectLst>
            </a:endParaRPr>
          </a:p>
        </p:txBody>
      </p:sp>
      <p:sp>
        <p:nvSpPr>
          <p:cNvPr id="12" name="正方形/長方形 11"/>
          <p:cNvSpPr/>
          <p:nvPr/>
        </p:nvSpPr>
        <p:spPr>
          <a:xfrm>
            <a:off x="894103" y="2163002"/>
            <a:ext cx="7282763" cy="1446550"/>
          </a:xfrm>
          <a:prstGeom prst="rect">
            <a:avLst/>
          </a:prstGeom>
          <a:noFill/>
        </p:spPr>
        <p:txBody>
          <a:bodyPr wrap="none" lIns="91440" tIns="45720" rIns="91440" bIns="45720">
            <a:spAutoFit/>
          </a:bodyPr>
          <a:lstStyle/>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①企業価値を毀損する買収を</a:t>
            </a:r>
            <a:endParaRPr lang="en-US" altLang="ja-JP" sz="4400" b="1" dirty="0" smtClean="0">
              <a:ln w="1905"/>
              <a:solidFill>
                <a:schemeClr val="accent6">
                  <a:lumMod val="75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6">
                    <a:lumMod val="75000"/>
                  </a:schemeClr>
                </a:solidFill>
                <a:effectLst>
                  <a:innerShdw blurRad="69850" dist="43180" dir="5400000">
                    <a:srgbClr val="000000">
                      <a:alpha val="65000"/>
                    </a:srgbClr>
                  </a:innerShdw>
                </a:effectLst>
              </a:rPr>
              <a:t>防ぐため</a:t>
            </a:r>
            <a:endParaRPr lang="ja-JP" altLang="en-US" sz="4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正方形/長方形 12"/>
          <p:cNvSpPr/>
          <p:nvPr/>
        </p:nvSpPr>
        <p:spPr>
          <a:xfrm>
            <a:off x="892800" y="3643314"/>
            <a:ext cx="7851829" cy="144655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②株主の意思を尊重した経営の</a:t>
            </a:r>
            <a:endParaRPr lang="en-US" altLang="ja-JP" sz="4400" b="1" dirty="0" smtClean="0">
              <a:ln w="1905"/>
              <a:solidFill>
                <a:schemeClr val="accent3">
                  <a:lumMod val="50000"/>
                </a:schemeClr>
              </a:solidFill>
              <a:effectLst>
                <a:innerShdw blurRad="69850" dist="43180" dir="5400000">
                  <a:srgbClr val="000000">
                    <a:alpha val="65000"/>
                  </a:srgbClr>
                </a:innerShdw>
              </a:effectLst>
            </a:endParaRPr>
          </a:p>
          <a:p>
            <a:pPr marL="914400" indent="-914400" algn="ctr"/>
            <a:r>
              <a:rPr lang="ja-JP" altLang="en-US" sz="4400" b="1" dirty="0" smtClean="0">
                <a:ln w="1905"/>
                <a:solidFill>
                  <a:schemeClr val="accent3">
                    <a:lumMod val="50000"/>
                  </a:schemeClr>
                </a:solidFill>
                <a:effectLst>
                  <a:innerShdw blurRad="69850" dist="43180" dir="5400000">
                    <a:srgbClr val="000000">
                      <a:alpha val="65000"/>
                    </a:srgbClr>
                  </a:innerShdw>
                </a:effectLst>
              </a:rPr>
              <a:t>実現につながる</a:t>
            </a:r>
            <a:endParaRPr lang="ja-JP" altLang="en-US" sz="4400" b="1" cap="none" spc="0" dirty="0">
              <a:ln/>
              <a:solidFill>
                <a:schemeClr val="accent3">
                  <a:lumMod val="50000"/>
                </a:schemeClr>
              </a:solidFill>
              <a:effectLst/>
            </a:endParaRPr>
          </a:p>
        </p:txBody>
      </p:sp>
      <p:sp>
        <p:nvSpPr>
          <p:cNvPr id="14" name="正方形/長方形 13"/>
          <p:cNvSpPr/>
          <p:nvPr/>
        </p:nvSpPr>
        <p:spPr>
          <a:xfrm>
            <a:off x="130411" y="5143512"/>
            <a:ext cx="9013621" cy="1446550"/>
          </a:xfrm>
          <a:prstGeom prst="rect">
            <a:avLst/>
          </a:prstGeom>
          <a:noFill/>
        </p:spPr>
        <p:txBody>
          <a:bodyPr wrap="square" lIns="91440" tIns="45720" rIns="91440" bIns="45720">
            <a:spAutoFit/>
          </a:bodyPr>
          <a:lstStyle/>
          <a:p>
            <a:pPr algn="ctr"/>
            <a:r>
              <a:rPr lang="ja-JP" altLang="en-US" sz="4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③株主がより安心して投資活動を行うことができる</a:t>
            </a:r>
            <a:endParaRPr lang="ja-JP" alt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1252</TotalTime>
  <Words>1549</Words>
  <Application>Microsoft Office PowerPoint</Application>
  <PresentationFormat>画面に合わせる (4:3)</PresentationFormat>
  <Paragraphs>312</Paragraphs>
  <Slides>25</Slides>
  <Notes>24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25</vt:i4>
      </vt:variant>
    </vt:vector>
  </HeadingPairs>
  <TitlesOfParts>
    <vt:vector size="27" baseType="lpstr">
      <vt:lpstr>Office テーマ</vt:lpstr>
      <vt:lpstr>ワークシート</vt:lpstr>
      <vt:lpstr>買収防衛策の是非</vt:lpstr>
      <vt:lpstr>私たちの主張の要約</vt:lpstr>
      <vt:lpstr>前提として・・・</vt:lpstr>
      <vt:lpstr>近年の日本におけるM&amp;Aの増加傾向</vt:lpstr>
      <vt:lpstr>テクモ社の事例</vt:lpstr>
      <vt:lpstr>株主意志確認・事前警告型ライツプラン</vt:lpstr>
      <vt:lpstr>株主意志を尊重した経営の実現</vt:lpstr>
      <vt:lpstr>株主がより安心して株式を 保有することができる</vt:lpstr>
      <vt:lpstr>買収防衛策はなぜ必要なのか？ （買収防衛策導入のメリット）</vt:lpstr>
      <vt:lpstr>持ち合い比率の減少について</vt:lpstr>
      <vt:lpstr>買収価格の算定法</vt:lpstr>
      <vt:lpstr>防衛策導入と外国人持ち株比率</vt:lpstr>
      <vt:lpstr>買収プレミアムとライツプランの関係</vt:lpstr>
      <vt:lpstr>風評被害の一例：宝HD</vt:lpstr>
      <vt:lpstr>理論株価とは</vt:lpstr>
      <vt:lpstr>理論株価と市場株価の乖離</vt:lpstr>
      <vt:lpstr>各国制度の比較</vt:lpstr>
      <vt:lpstr>株主主導型の事前警告型ライツプランの増加</vt:lpstr>
      <vt:lpstr>　　　機関投資家の多くは買収 防衛策の導入に賛成</vt:lpstr>
      <vt:lpstr>防衛策発動基準</vt:lpstr>
      <vt:lpstr>株主がより安心して株式を 保有することができる</vt:lpstr>
      <vt:lpstr>防衛策導入と株価</vt:lpstr>
      <vt:lpstr>東証上場基準</vt:lpstr>
      <vt:lpstr>創業200年以上の会社数ランキング</vt:lpstr>
      <vt:lpstr>買収防衛策導入企業例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松村　莉沙</dc:creator>
  <cp:lastModifiedBy>湯本　拓海</cp:lastModifiedBy>
  <cp:revision>201</cp:revision>
  <dcterms:created xsi:type="dcterms:W3CDTF">2008-10-09T03:58:09Z</dcterms:created>
  <dcterms:modified xsi:type="dcterms:W3CDTF">2008-10-17T02:59:56Z</dcterms:modified>
</cp:coreProperties>
</file>