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000066"/>
    <a:srgbClr val="000099"/>
    <a:srgbClr val="0033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5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7681A9-7E57-4194-A5BF-E09C2F7DC529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1EA443-D275-4E9E-83EC-19A7B94DD6AD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BD2D61-6840-44B4-A2C9-65E3792AEF4C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31A998-466B-4BC4-AFE9-919531F89F4F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3E2358-C090-47FA-BD95-DF269EED8334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15096-20E3-4111-8DEE-29FEA7BAF5BA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7B952A-6064-480A-A5EE-F55FCFF78000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FB286D-5848-43B0-9724-00EA293A23F4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CB8B1B-60EA-4EF1-AE52-1FB44FE5855B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EFA58B-1C1E-4C4B-9036-CC881718F800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4B09A7-CB1E-484F-8821-C9E3F059991B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C20ACD9-E622-4030-8E44-4EF2B5A5F885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pa.go.jp/jinzai/mitou/koubo_index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9.atwiki.jp/netnet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ndmeister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ubversion.tigris.org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hyperlink" Target="http://tortoisesvn.net/downloads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backRoo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11163"/>
            <a:ext cx="9144000" cy="7269163"/>
          </a:xfrm>
          <a:prstGeom prst="rect">
            <a:avLst/>
          </a:prstGeom>
          <a:noFill/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970213" y="6332538"/>
            <a:ext cx="292419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Copyright </a:t>
            </a:r>
            <a:r>
              <a:rPr lang="en-US" altLang="ja-JP" sz="1000" dirty="0" smtClean="0">
                <a:latin typeface="HGSｺﾞｼｯｸE" pitchFamily="50" charset="-128"/>
                <a:ea typeface="HGSｺﾞｼｯｸE" pitchFamily="50" charset="-128"/>
              </a:rPr>
              <a:t>2008 .NET Section </a:t>
            </a:r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All Rights Reserved.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928794" y="1857364"/>
            <a:ext cx="529732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600" dirty="0" smtClean="0"/>
              <a:t>.</a:t>
            </a:r>
            <a:r>
              <a:rPr kumimoji="1" lang="en-US" altLang="ja-JP" sz="6600" dirty="0" smtClean="0">
                <a:effectLst>
                  <a:reflection blurRad="6350" stA="55000" endA="300" endPos="45500" dir="5400000" sy="-100000" algn="bl" rotWithShape="0"/>
                </a:effectLst>
              </a:rPr>
              <a:t>NET</a:t>
            </a:r>
            <a:r>
              <a:rPr kumimoji="1" lang="en-US" altLang="ja-JP" sz="6600" dirty="0" smtClean="0"/>
              <a:t> </a:t>
            </a:r>
            <a:r>
              <a:rPr kumimoji="1" lang="en-US" altLang="ja-JP" sz="6600" dirty="0" smtClean="0">
                <a:effectLst>
                  <a:reflection blurRad="6350" stA="55000" endA="300" endPos="45500" dir="5400000" sy="-100000" algn="bl" rotWithShape="0"/>
                </a:effectLst>
              </a:rPr>
              <a:t>Section</a:t>
            </a:r>
            <a:endParaRPr kumimoji="1" lang="ja-JP" altLang="en-US" sz="66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857488" y="3357562"/>
            <a:ext cx="3092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第</a:t>
            </a:r>
            <a:r>
              <a:rPr lang="en-US" altLang="ja-JP" dirty="0" smtClean="0"/>
              <a:t>2</a:t>
            </a:r>
            <a:r>
              <a:rPr kumimoji="1" lang="ja-JP" altLang="en-US" dirty="0" smtClean="0"/>
              <a:t>回</a:t>
            </a:r>
            <a:r>
              <a:rPr lang="ja-JP" altLang="en-US" dirty="0"/>
              <a:t>　</a:t>
            </a:r>
            <a:r>
              <a:rPr lang="ja-JP" altLang="en-US" dirty="0" smtClean="0"/>
              <a:t>開発サイクルについて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backRoo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87350"/>
            <a:ext cx="9144000" cy="7269163"/>
          </a:xfrm>
          <a:prstGeom prst="rect">
            <a:avLst/>
          </a:prstGeom>
          <a:noFill/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970213" y="6332538"/>
            <a:ext cx="292419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Copyright </a:t>
            </a:r>
            <a:r>
              <a:rPr lang="en-US" altLang="ja-JP" sz="1000" dirty="0" smtClean="0">
                <a:latin typeface="HGSｺﾞｼｯｸE" pitchFamily="50" charset="-128"/>
                <a:ea typeface="HGSｺﾞｼｯｸE" pitchFamily="50" charset="-128"/>
              </a:rPr>
              <a:t>2008 .NET Section </a:t>
            </a:r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All Rights Reserved.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4282" y="214290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.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NET</a:t>
            </a:r>
            <a:r>
              <a:rPr kumimoji="1" lang="en-US" altLang="ja-JP" sz="3600" dirty="0" smtClean="0"/>
              <a:t> 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Section</a:t>
            </a:r>
            <a:endParaRPr kumimoji="1" lang="ja-JP" altLang="en-US" sz="36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714480" y="2786058"/>
            <a:ext cx="785818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600" dirty="0" smtClean="0"/>
              <a:t>Thank you for attending!</a:t>
            </a:r>
            <a:endParaRPr kumimoji="1" lang="ja-JP" altLang="en-US" sz="4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backRoo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11163"/>
            <a:ext cx="9144000" cy="7269163"/>
          </a:xfrm>
          <a:prstGeom prst="rect">
            <a:avLst/>
          </a:prstGeom>
          <a:noFill/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970213" y="6332538"/>
            <a:ext cx="292419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Copyright </a:t>
            </a:r>
            <a:r>
              <a:rPr lang="en-US" altLang="ja-JP" sz="1000" dirty="0" smtClean="0">
                <a:latin typeface="HGSｺﾞｼｯｸE" pitchFamily="50" charset="-128"/>
                <a:ea typeface="HGSｺﾞｼｯｸE" pitchFamily="50" charset="-128"/>
              </a:rPr>
              <a:t>2008 .NET Section </a:t>
            </a:r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All Rights Reserved.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4282" y="214290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.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NET</a:t>
            </a:r>
            <a:r>
              <a:rPr kumimoji="1" lang="en-US" altLang="ja-JP" sz="3600" dirty="0" smtClean="0"/>
              <a:t> 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Section</a:t>
            </a:r>
            <a:endParaRPr kumimoji="1" lang="ja-JP" altLang="en-US" sz="36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14348" y="1142984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News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71538" y="2786058"/>
            <a:ext cx="77153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6</a:t>
            </a:r>
            <a:r>
              <a:rPr lang="ja-JP" altLang="en-US" dirty="0" smtClean="0"/>
              <a:t>月</a:t>
            </a:r>
            <a:r>
              <a:rPr lang="en-US" altLang="ja-JP" dirty="0" smtClean="0"/>
              <a:t>2</a:t>
            </a:r>
            <a:r>
              <a:rPr lang="ja-JP" altLang="en-US" dirty="0" smtClean="0"/>
              <a:t>日（</a:t>
            </a:r>
            <a:r>
              <a:rPr lang="ja-JP" altLang="en-US" dirty="0" smtClean="0"/>
              <a:t>月</a:t>
            </a:r>
            <a:r>
              <a:rPr lang="ja-JP" altLang="en-US" dirty="0" smtClean="0"/>
              <a:t>）</a:t>
            </a:r>
            <a:r>
              <a:rPr lang="ja-JP" altLang="en-US" dirty="0" smtClean="0"/>
              <a:t>　</a:t>
            </a:r>
            <a:r>
              <a:rPr lang="en-US" altLang="ja-JP" dirty="0" smtClean="0"/>
              <a:t>IPA 2008</a:t>
            </a:r>
            <a:r>
              <a:rPr lang="ja-JP" altLang="en-US" dirty="0" smtClean="0"/>
              <a:t>年度　未踏</a:t>
            </a:r>
            <a:r>
              <a:rPr lang="en-US" altLang="ja-JP" dirty="0" smtClean="0"/>
              <a:t>IT</a:t>
            </a:r>
            <a:r>
              <a:rPr lang="ja-JP" altLang="en-US" dirty="0" smtClean="0"/>
              <a:t>人材発掘・育成</a:t>
            </a:r>
            <a:r>
              <a:rPr lang="ja-JP" altLang="en-US" dirty="0" smtClean="0"/>
              <a:t>事業　</a:t>
            </a:r>
            <a:r>
              <a:rPr lang="ja-JP" altLang="en-US" dirty="0" smtClean="0"/>
              <a:t>後期募集開始</a:t>
            </a:r>
            <a:endParaRPr lang="en-US" altLang="ja-JP" dirty="0" smtClean="0"/>
          </a:p>
          <a:p>
            <a:r>
              <a:rPr lang="ja-JP" altLang="en-US" dirty="0" smtClean="0"/>
              <a:t>ソフトウェアの開発に対して資金援助をしてくれます。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時給</a:t>
            </a:r>
            <a:r>
              <a:rPr lang="en-US" altLang="ja-JP" dirty="0" smtClean="0"/>
              <a:t>4,000</a:t>
            </a:r>
            <a:r>
              <a:rPr lang="ja-JP" altLang="en-US" dirty="0" smtClean="0"/>
              <a:t>円の補助＋補助金数百万円は大きい！</a:t>
            </a:r>
            <a:endParaRPr lang="en-US" altLang="ja-JP" dirty="0" smtClean="0"/>
          </a:p>
          <a:p>
            <a:r>
              <a:rPr lang="en-US" altLang="ja-JP" dirty="0" smtClean="0"/>
              <a:t>28</a:t>
            </a:r>
            <a:r>
              <a:rPr lang="ja-JP" altLang="en-US" dirty="0" smtClean="0"/>
              <a:t>歳未満を対象にした未踏ユースもあります。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>
                <a:hlinkClick r:id="rId3"/>
              </a:rPr>
              <a:t>http://www.ipa.go.jp/jinzai/mitou/koubo_index.html</a:t>
            </a:r>
            <a:endParaRPr kumimoji="1" lang="ja-JP" altLang="en-US" dirty="0"/>
          </a:p>
        </p:txBody>
      </p:sp>
      <p:pic>
        <p:nvPicPr>
          <p:cNvPr id="2" name="Picture 2" descr="C:\Users\master\Desktop\site-logo00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4414" y="1857364"/>
            <a:ext cx="2886075" cy="676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backRoo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87350"/>
            <a:ext cx="9144000" cy="7269163"/>
          </a:xfrm>
          <a:prstGeom prst="rect">
            <a:avLst/>
          </a:prstGeom>
          <a:noFill/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970213" y="6332538"/>
            <a:ext cx="292419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Copyright </a:t>
            </a:r>
            <a:r>
              <a:rPr lang="en-US" altLang="ja-JP" sz="1000" dirty="0" smtClean="0">
                <a:latin typeface="HGSｺﾞｼｯｸE" pitchFamily="50" charset="-128"/>
                <a:ea typeface="HGSｺﾞｼｯｸE" pitchFamily="50" charset="-128"/>
              </a:rPr>
              <a:t>2008 .NET Section </a:t>
            </a:r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All Rights Reserved.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4282" y="214290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.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NET</a:t>
            </a:r>
            <a:r>
              <a:rPr kumimoji="1" lang="en-US" altLang="ja-JP" sz="3600" dirty="0" smtClean="0"/>
              <a:t> 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Section</a:t>
            </a:r>
            <a:endParaRPr kumimoji="1" lang="ja-JP" altLang="en-US" sz="36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00100" y="1571613"/>
            <a:ext cx="328614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チームで開発する上では、</a:t>
            </a:r>
            <a:endParaRPr lang="en-US" altLang="ja-JP" dirty="0" smtClean="0"/>
          </a:p>
          <a:p>
            <a:r>
              <a:rPr lang="ja-JP" altLang="en-US" dirty="0" smtClean="0"/>
              <a:t>様々</a:t>
            </a:r>
            <a:r>
              <a:rPr lang="ja-JP" altLang="en-US" dirty="0" smtClean="0"/>
              <a:t>なもの</a:t>
            </a:r>
            <a:r>
              <a:rPr lang="ja-JP" altLang="en-US" dirty="0" smtClean="0"/>
              <a:t>を共有することが大切なのではないかと考えます。</a:t>
            </a:r>
            <a:endParaRPr lang="en-US" altLang="ja-JP" dirty="0" smtClean="0"/>
          </a:p>
          <a:p>
            <a:endParaRPr lang="en-US" altLang="ja-JP" dirty="0" smtClean="0"/>
          </a:p>
          <a:p>
            <a:pPr>
              <a:buFont typeface="Arial" pitchFamily="34" charset="0"/>
              <a:buChar char="•"/>
            </a:pPr>
            <a:r>
              <a:rPr lang="ja-JP" altLang="en-US" dirty="0" smtClean="0"/>
              <a:t>技術情報</a:t>
            </a:r>
            <a:endParaRPr lang="en-US" altLang="ja-JP" dirty="0" smtClean="0"/>
          </a:p>
          <a:p>
            <a:pPr>
              <a:buFont typeface="Arial" pitchFamily="34" charset="0"/>
              <a:buChar char="•"/>
            </a:pPr>
            <a:r>
              <a:rPr lang="ja-JP" altLang="en-US" dirty="0" smtClean="0"/>
              <a:t>進行</a:t>
            </a:r>
            <a:r>
              <a:rPr lang="ja-JP" altLang="en-US" dirty="0" smtClean="0"/>
              <a:t>管理・</a:t>
            </a:r>
            <a:r>
              <a:rPr lang="en-US" altLang="ja-JP" dirty="0" err="1" smtClean="0"/>
              <a:t>ToDo</a:t>
            </a:r>
            <a:r>
              <a:rPr lang="ja-JP" altLang="en-US" dirty="0" smtClean="0"/>
              <a:t>リスト</a:t>
            </a:r>
            <a:endParaRPr lang="en-US" altLang="ja-JP" dirty="0" smtClean="0"/>
          </a:p>
          <a:p>
            <a:pPr>
              <a:buFont typeface="Arial" pitchFamily="34" charset="0"/>
              <a:buChar char="•"/>
            </a:pPr>
            <a:r>
              <a:rPr lang="ja-JP" altLang="en-US" dirty="0" smtClean="0"/>
              <a:t>ソースコード</a:t>
            </a:r>
            <a:endParaRPr lang="en-US" altLang="ja-JP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14348" y="1142984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Introduction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backRoo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87350"/>
            <a:ext cx="9144000" cy="7269163"/>
          </a:xfrm>
          <a:prstGeom prst="rect">
            <a:avLst/>
          </a:prstGeom>
          <a:noFill/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970213" y="6332538"/>
            <a:ext cx="292419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Copyright </a:t>
            </a:r>
            <a:r>
              <a:rPr lang="en-US" altLang="ja-JP" sz="1000" dirty="0" smtClean="0">
                <a:latin typeface="HGSｺﾞｼｯｸE" pitchFamily="50" charset="-128"/>
                <a:ea typeface="HGSｺﾞｼｯｸE" pitchFamily="50" charset="-128"/>
              </a:rPr>
              <a:t>2008 .NET Section </a:t>
            </a:r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All Rights Reserved.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4282" y="214290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.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NET</a:t>
            </a:r>
            <a:r>
              <a:rPr kumimoji="1" lang="en-US" altLang="ja-JP" sz="3600" dirty="0" smtClean="0"/>
              <a:t> 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Section</a:t>
            </a:r>
            <a:endParaRPr kumimoji="1" lang="ja-JP" altLang="en-US" sz="36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00100" y="1571613"/>
            <a:ext cx="62865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技術情報の共有として、</a:t>
            </a:r>
            <a:endParaRPr lang="en-US" altLang="ja-JP" dirty="0" smtClean="0"/>
          </a:p>
          <a:p>
            <a:r>
              <a:rPr lang="en-US" altLang="ja-JP" dirty="0" smtClean="0"/>
              <a:t>Wiki</a:t>
            </a:r>
            <a:r>
              <a:rPr lang="ja-JP" altLang="en-US" dirty="0" smtClean="0"/>
              <a:t>を立ち上げました。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文法や</a:t>
            </a:r>
            <a:r>
              <a:rPr lang="ja-JP" altLang="en-US" dirty="0" smtClean="0"/>
              <a:t>チップス</a:t>
            </a:r>
            <a:r>
              <a:rPr lang="ja-JP" altLang="en-US" dirty="0" smtClean="0"/>
              <a:t>、ニュースなどを</a:t>
            </a:r>
            <a:endParaRPr lang="en-US" altLang="ja-JP" dirty="0" smtClean="0"/>
          </a:p>
          <a:p>
            <a:r>
              <a:rPr lang="ja-JP" altLang="en-US" dirty="0" smtClean="0"/>
              <a:t>自由</a:t>
            </a:r>
            <a:r>
              <a:rPr lang="ja-JP" altLang="en-US" dirty="0" smtClean="0"/>
              <a:t>に掲載することができます。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ぜひ、書き込みの仕方を</a:t>
            </a:r>
            <a:endParaRPr lang="en-US" altLang="ja-JP" dirty="0" smtClean="0"/>
          </a:p>
          <a:p>
            <a:r>
              <a:rPr lang="ja-JP" altLang="en-US" dirty="0" smtClean="0"/>
              <a:t>覚えてください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.</a:t>
            </a:r>
            <a:r>
              <a:rPr lang="en-US" altLang="ja-JP" dirty="0" err="1" smtClean="0"/>
              <a:t>NetSection@wiki</a:t>
            </a:r>
            <a:endParaRPr lang="en-US" altLang="ja-JP" dirty="0" smtClean="0"/>
          </a:p>
          <a:p>
            <a:r>
              <a:rPr lang="en-US" altLang="ja-JP" dirty="0" smtClean="0">
                <a:hlinkClick r:id="rId3"/>
              </a:rPr>
              <a:t>http://www9.atwiki.jp/netnet</a:t>
            </a:r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14348" y="1142984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Development Experience</a:t>
            </a:r>
            <a:endParaRPr kumimoji="1" lang="ja-JP" altLang="en-US" dirty="0"/>
          </a:p>
        </p:txBody>
      </p:sp>
      <p:pic>
        <p:nvPicPr>
          <p:cNvPr id="2050" name="Picture 2" descr="C:\Users\master\Desktop\WS00000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2" y="928670"/>
            <a:ext cx="5362575" cy="4562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backRoo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87350"/>
            <a:ext cx="9144000" cy="7269163"/>
          </a:xfrm>
          <a:prstGeom prst="rect">
            <a:avLst/>
          </a:prstGeom>
          <a:noFill/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970213" y="6332538"/>
            <a:ext cx="292419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Copyright </a:t>
            </a:r>
            <a:r>
              <a:rPr lang="en-US" altLang="ja-JP" sz="1000" dirty="0" smtClean="0">
                <a:latin typeface="HGSｺﾞｼｯｸE" pitchFamily="50" charset="-128"/>
                <a:ea typeface="HGSｺﾞｼｯｸE" pitchFamily="50" charset="-128"/>
              </a:rPr>
              <a:t>2008 .NET Section </a:t>
            </a:r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All Rights Reserved.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4282" y="214290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.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NET</a:t>
            </a:r>
            <a:r>
              <a:rPr kumimoji="1" lang="en-US" altLang="ja-JP" sz="3600" dirty="0" smtClean="0"/>
              <a:t> 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Section</a:t>
            </a:r>
            <a:endParaRPr kumimoji="1" lang="ja-JP" altLang="en-US" sz="36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00100" y="1571613"/>
            <a:ext cx="328614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タスクの細分化と</a:t>
            </a:r>
            <a:r>
              <a:rPr lang="en-US" altLang="ja-JP" dirty="0" err="1" smtClean="0"/>
              <a:t>ToDo</a:t>
            </a:r>
            <a:r>
              <a:rPr lang="ja-JP" altLang="en-US" dirty="0" smtClean="0"/>
              <a:t>の並列表示などができるマインドマップを採用します。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また、同時に複数ユーザーが編集できるように、オンラインのマインドマップである</a:t>
            </a:r>
            <a:r>
              <a:rPr lang="en-US" altLang="ja-JP" dirty="0" err="1" smtClean="0"/>
              <a:t>MindMeister</a:t>
            </a:r>
            <a:r>
              <a:rPr lang="ja-JP" altLang="en-US" dirty="0" smtClean="0"/>
              <a:t>を使用します。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err="1" smtClean="0"/>
              <a:t>MindMeister</a:t>
            </a:r>
            <a:endParaRPr lang="en-US" altLang="ja-JP" dirty="0" smtClean="0"/>
          </a:p>
          <a:p>
            <a:r>
              <a:rPr lang="en-US" altLang="ja-JP" dirty="0" smtClean="0">
                <a:hlinkClick r:id="rId3"/>
              </a:rPr>
              <a:t>http://www.mindmeister.com/</a:t>
            </a:r>
            <a:endParaRPr lang="en-US" altLang="ja-JP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14348" y="1142984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Task </a:t>
            </a:r>
            <a:r>
              <a:rPr lang="en-US" altLang="ja-JP" dirty="0" smtClean="0"/>
              <a:t>Scheduler/To Do List</a:t>
            </a:r>
            <a:endParaRPr kumimoji="1" lang="ja-JP" altLang="en-US" dirty="0"/>
          </a:p>
        </p:txBody>
      </p:sp>
      <p:pic>
        <p:nvPicPr>
          <p:cNvPr id="3075" name="Picture 3" descr="C:\Users\master\Desktop\WS00000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00575" y="1500174"/>
            <a:ext cx="4543425" cy="2686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backRoo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87350"/>
            <a:ext cx="9144000" cy="7269163"/>
          </a:xfrm>
          <a:prstGeom prst="rect">
            <a:avLst/>
          </a:prstGeom>
          <a:noFill/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970213" y="6332538"/>
            <a:ext cx="292419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Copyright </a:t>
            </a:r>
            <a:r>
              <a:rPr lang="en-US" altLang="ja-JP" sz="1000" dirty="0" smtClean="0">
                <a:latin typeface="HGSｺﾞｼｯｸE" pitchFamily="50" charset="-128"/>
                <a:ea typeface="HGSｺﾞｼｯｸE" pitchFamily="50" charset="-128"/>
              </a:rPr>
              <a:t>2008 .NET Section </a:t>
            </a:r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All Rights Reserved.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4282" y="214290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.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NET</a:t>
            </a:r>
            <a:r>
              <a:rPr kumimoji="1" lang="en-US" altLang="ja-JP" sz="3600" dirty="0" smtClean="0"/>
              <a:t> 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Section</a:t>
            </a:r>
            <a:endParaRPr kumimoji="1" lang="ja-JP" altLang="en-US" sz="36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00100" y="1571613"/>
            <a:ext cx="471490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ソースコードの管理には、</a:t>
            </a:r>
            <a:endParaRPr lang="en-US" altLang="ja-JP" dirty="0" smtClean="0"/>
          </a:p>
          <a:p>
            <a:r>
              <a:rPr lang="en-US" altLang="ja-JP" dirty="0" smtClean="0"/>
              <a:t>Subversion</a:t>
            </a:r>
            <a:r>
              <a:rPr lang="ja-JP" altLang="en-US" dirty="0" smtClean="0"/>
              <a:t>を使用します。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バージョン管理とソースの共有に便利です。</a:t>
            </a:r>
            <a:endParaRPr lang="en-US" altLang="ja-JP" dirty="0" smtClean="0"/>
          </a:p>
          <a:p>
            <a:r>
              <a:rPr lang="en-US" altLang="ja-JP" dirty="0" smtClean="0"/>
              <a:t>Subversion</a:t>
            </a:r>
            <a:r>
              <a:rPr lang="ja-JP" altLang="en-US" dirty="0" smtClean="0"/>
              <a:t>の補助ツールとして、</a:t>
            </a:r>
            <a:endParaRPr lang="en-US" altLang="ja-JP" dirty="0" smtClean="0"/>
          </a:p>
          <a:p>
            <a:r>
              <a:rPr lang="en-US" altLang="ja-JP" dirty="0" err="1" smtClean="0"/>
              <a:t>TortioiseSVN</a:t>
            </a:r>
            <a:r>
              <a:rPr lang="ja-JP" altLang="en-US" dirty="0" smtClean="0"/>
              <a:t>を使用します。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リポジトリ</a:t>
            </a:r>
            <a:r>
              <a:rPr lang="ja-JP" altLang="en-US" dirty="0" smtClean="0"/>
              <a:t>はこのパソコンを使用します。あるいは、ここのサーバーを使用してもいいかも。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Subversion</a:t>
            </a:r>
          </a:p>
          <a:p>
            <a:r>
              <a:rPr lang="en-US" altLang="ja-JP" dirty="0" smtClean="0">
                <a:hlinkClick r:id="rId3"/>
              </a:rPr>
              <a:t>http://subversion.tigris.org/</a:t>
            </a:r>
            <a:endParaRPr lang="en-US" altLang="ja-JP" dirty="0" smtClean="0"/>
          </a:p>
          <a:p>
            <a:r>
              <a:rPr lang="en-US" altLang="ja-JP" dirty="0" err="1" smtClean="0"/>
              <a:t>TortoiseSVN</a:t>
            </a:r>
            <a:endParaRPr lang="en-US" altLang="ja-JP" dirty="0" smtClean="0"/>
          </a:p>
          <a:p>
            <a:r>
              <a:rPr lang="en-US" altLang="ja-JP" dirty="0" smtClean="0">
                <a:hlinkClick r:id="rId4"/>
              </a:rPr>
              <a:t>http://tortoisesvn.net/downloads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14348" y="1142984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Source</a:t>
            </a:r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Code</a:t>
            </a:r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Management</a:t>
            </a:r>
            <a:endParaRPr kumimoji="1" lang="ja-JP" altLang="en-US" dirty="0"/>
          </a:p>
        </p:txBody>
      </p:sp>
      <p:pic>
        <p:nvPicPr>
          <p:cNvPr id="4098" name="Picture 2" descr="C:\Users\master\Desktop\WS000003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5008" y="1500174"/>
            <a:ext cx="4638675" cy="4105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backRoo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87350"/>
            <a:ext cx="9144000" cy="7269163"/>
          </a:xfrm>
          <a:prstGeom prst="rect">
            <a:avLst/>
          </a:prstGeom>
          <a:noFill/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970213" y="6332538"/>
            <a:ext cx="292419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Copyright </a:t>
            </a:r>
            <a:r>
              <a:rPr lang="en-US" altLang="ja-JP" sz="1000" dirty="0" smtClean="0">
                <a:latin typeface="HGSｺﾞｼｯｸE" pitchFamily="50" charset="-128"/>
                <a:ea typeface="HGSｺﾞｼｯｸE" pitchFamily="50" charset="-128"/>
              </a:rPr>
              <a:t>2008 .NET Section </a:t>
            </a:r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All Rights Reserved.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4282" y="214290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.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NET</a:t>
            </a:r>
            <a:r>
              <a:rPr kumimoji="1" lang="en-US" altLang="ja-JP" sz="3600" dirty="0" smtClean="0"/>
              <a:t> 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Section</a:t>
            </a:r>
            <a:endParaRPr kumimoji="1" lang="ja-JP" altLang="en-US" sz="36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28662" y="1571612"/>
            <a:ext cx="585791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Garbage </a:t>
            </a:r>
            <a:r>
              <a:rPr lang="en-US" dirty="0" smtClean="0"/>
              <a:t>Collection</a:t>
            </a:r>
            <a:r>
              <a:rPr lang="ja-JP" altLang="en-US" dirty="0" smtClean="0"/>
              <a:t>（がー</a:t>
            </a:r>
            <a:r>
              <a:rPr lang="ja-JP" altLang="en-US" dirty="0" err="1" smtClean="0"/>
              <a:t>べじ</a:t>
            </a:r>
            <a:r>
              <a:rPr lang="ja-JP" altLang="en-US" dirty="0" smtClean="0"/>
              <a:t>これ</a:t>
            </a:r>
            <a:r>
              <a:rPr lang="ja-JP" altLang="en-US" dirty="0" err="1" smtClean="0"/>
              <a:t>くしょん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C++</a:t>
            </a:r>
            <a:r>
              <a:rPr lang="ja-JP" altLang="en-US" dirty="0" smtClean="0"/>
              <a:t>などでは、メモリの明示開放が必要であり、</a:t>
            </a:r>
            <a:endParaRPr lang="en-US" altLang="ja-JP" dirty="0" smtClean="0"/>
          </a:p>
          <a:p>
            <a:r>
              <a:rPr lang="ja-JP" altLang="en-US" dirty="0" smtClean="0"/>
              <a:t>生産性が悪い。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不要</a:t>
            </a:r>
            <a:r>
              <a:rPr lang="ja-JP" altLang="en-US" dirty="0" smtClean="0"/>
              <a:t>なメモリを判別して、</a:t>
            </a:r>
            <a:endParaRPr lang="en-US" altLang="ja-JP" dirty="0" smtClean="0"/>
          </a:p>
          <a:p>
            <a:r>
              <a:rPr lang="ja-JP" altLang="en-US" dirty="0" smtClean="0"/>
              <a:t>自動的</a:t>
            </a:r>
            <a:r>
              <a:rPr lang="ja-JP" altLang="en-US" dirty="0" smtClean="0"/>
              <a:t>に破棄してくれる。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メモリリークなどの危険が少なく、</a:t>
            </a:r>
            <a:endParaRPr lang="en-US" altLang="ja-JP" dirty="0" smtClean="0"/>
          </a:p>
          <a:p>
            <a:r>
              <a:rPr lang="ja-JP" altLang="en-US" dirty="0" smtClean="0"/>
              <a:t>安定性と生産性の高いプログラムを書けるようになる。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正確</a:t>
            </a:r>
            <a:r>
              <a:rPr lang="ja-JP" altLang="en-US" dirty="0" smtClean="0"/>
              <a:t>に</a:t>
            </a:r>
            <a:r>
              <a:rPr lang="ja-JP" altLang="en-US" dirty="0" smtClean="0"/>
              <a:t>は、</a:t>
            </a:r>
            <a:r>
              <a:rPr lang="en-US" altLang="ja-JP" dirty="0" smtClean="0"/>
              <a:t>C#</a:t>
            </a:r>
            <a:r>
              <a:rPr lang="ja-JP" altLang="en-US" dirty="0" smtClean="0"/>
              <a:t>に搭載されているのではなく、</a:t>
            </a:r>
            <a:endParaRPr lang="en-US" altLang="ja-JP" dirty="0" smtClean="0"/>
          </a:p>
          <a:p>
            <a:r>
              <a:rPr lang="en-US" altLang="ja-JP" dirty="0" smtClean="0"/>
              <a:t>.</a:t>
            </a:r>
            <a:r>
              <a:rPr lang="en-US" altLang="ja-JP" dirty="0" err="1" smtClean="0"/>
              <a:t>NetFramework</a:t>
            </a:r>
            <a:r>
              <a:rPr lang="ja-JP" altLang="en-US" dirty="0" smtClean="0"/>
              <a:t>に搭載されている。</a:t>
            </a:r>
            <a:endParaRPr lang="en-US" altLang="ja-JP" dirty="0" smtClean="0"/>
          </a:p>
          <a:p>
            <a:r>
              <a:rPr lang="ja-JP" altLang="en-US" dirty="0" smtClean="0"/>
              <a:t>そのため、</a:t>
            </a:r>
            <a:r>
              <a:rPr lang="en-US" altLang="ja-JP" dirty="0" smtClean="0"/>
              <a:t>VB.net</a:t>
            </a:r>
            <a:r>
              <a:rPr lang="ja-JP" altLang="en-US" dirty="0" smtClean="0"/>
              <a:t>などでも使用できる。</a:t>
            </a:r>
            <a:endParaRPr lang="en-US" altLang="ja-JP" dirty="0" smtClean="0"/>
          </a:p>
          <a:p>
            <a:r>
              <a:rPr lang="en-US" dirty="0" smtClean="0"/>
              <a:t>Java</a:t>
            </a:r>
            <a:r>
              <a:rPr lang="ja-JP" altLang="en-US" dirty="0" smtClean="0"/>
              <a:t>にも</a:t>
            </a:r>
            <a:r>
              <a:rPr lang="ja-JP" altLang="en-US" dirty="0" smtClean="0"/>
              <a:t>ある。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14348" y="1142984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C#</a:t>
            </a:r>
            <a:r>
              <a:rPr lang="ja-JP" altLang="en-US" dirty="0" smtClean="0"/>
              <a:t>　</a:t>
            </a:r>
            <a:r>
              <a:rPr lang="en-US" altLang="ja-JP" dirty="0" smtClean="0"/>
              <a:t>Characteristic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backRoo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87350"/>
            <a:ext cx="9144000" cy="7269163"/>
          </a:xfrm>
          <a:prstGeom prst="rect">
            <a:avLst/>
          </a:prstGeom>
          <a:noFill/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970213" y="6332538"/>
            <a:ext cx="292419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Copyright </a:t>
            </a:r>
            <a:r>
              <a:rPr lang="en-US" altLang="ja-JP" sz="1000" dirty="0" smtClean="0">
                <a:latin typeface="HGSｺﾞｼｯｸE" pitchFamily="50" charset="-128"/>
                <a:ea typeface="HGSｺﾞｼｯｸE" pitchFamily="50" charset="-128"/>
              </a:rPr>
              <a:t>2008 .NET Section </a:t>
            </a:r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All Rights Reserved.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4282" y="214290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.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NET</a:t>
            </a:r>
            <a:r>
              <a:rPr kumimoji="1" lang="en-US" altLang="ja-JP" sz="3600" dirty="0" smtClean="0"/>
              <a:t> 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Section</a:t>
            </a:r>
            <a:endParaRPr kumimoji="1" lang="ja-JP" altLang="en-US" sz="36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28662" y="1571612"/>
            <a:ext cx="585791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Variable</a:t>
            </a:r>
            <a:r>
              <a:rPr lang="en-US" altLang="ja-JP" dirty="0" smtClean="0"/>
              <a:t>(</a:t>
            </a:r>
            <a:r>
              <a:rPr lang="ja-JP" altLang="en-US" dirty="0" smtClean="0"/>
              <a:t>変数</a:t>
            </a:r>
            <a:r>
              <a:rPr lang="en-US" altLang="ja-JP" dirty="0" smtClean="0"/>
              <a:t>)</a:t>
            </a:r>
          </a:p>
          <a:p>
            <a:endParaRPr lang="en-US" altLang="ja-JP" dirty="0" smtClean="0"/>
          </a:p>
          <a:p>
            <a:r>
              <a:rPr lang="ja-JP" altLang="en-US" dirty="0" smtClean="0"/>
              <a:t>すべてのものは、変数となる。</a:t>
            </a:r>
            <a:endParaRPr lang="en-US" altLang="ja-JP" dirty="0" smtClean="0"/>
          </a:p>
          <a:p>
            <a:r>
              <a:rPr lang="ja-JP" altLang="en-US" dirty="0" smtClean="0"/>
              <a:t>イメージとしては、箱？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変数には、</a:t>
            </a:r>
            <a:r>
              <a:rPr lang="en-US" altLang="ja-JP" dirty="0" smtClean="0"/>
              <a:t>Type(</a:t>
            </a:r>
            <a:r>
              <a:rPr lang="ja-JP" altLang="en-US" dirty="0" smtClean="0"/>
              <a:t>型</a:t>
            </a:r>
            <a:r>
              <a:rPr lang="en-US" altLang="ja-JP" dirty="0" smtClean="0"/>
              <a:t>)</a:t>
            </a:r>
            <a:r>
              <a:rPr lang="ja-JP" altLang="en-US" dirty="0" smtClean="0"/>
              <a:t>がある。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err="1" smtClean="0"/>
              <a:t>bool</a:t>
            </a:r>
            <a:r>
              <a:rPr lang="en-US" altLang="ja-JP" dirty="0" smtClean="0"/>
              <a:t> b = true; // </a:t>
            </a:r>
            <a:r>
              <a:rPr lang="ja-JP" altLang="en-US" dirty="0" smtClean="0"/>
              <a:t>論理値</a:t>
            </a:r>
            <a:endParaRPr lang="en-US" altLang="ja-JP" dirty="0" smtClean="0"/>
          </a:p>
          <a:p>
            <a:r>
              <a:rPr lang="en-US" altLang="ja-JP" dirty="0" err="1" smtClean="0"/>
              <a:t>int</a:t>
            </a:r>
            <a:r>
              <a:rPr lang="en-US" altLang="ja-JP" dirty="0" smtClean="0"/>
              <a:t> </a:t>
            </a:r>
            <a:r>
              <a:rPr lang="en-US" altLang="ja-JP" dirty="0" smtClean="0"/>
              <a:t>n = 26983; // </a:t>
            </a:r>
            <a:r>
              <a:rPr lang="ja-JP" altLang="en-US" dirty="0" smtClean="0"/>
              <a:t>整数リテラル </a:t>
            </a:r>
            <a:endParaRPr lang="en-US" altLang="ja-JP" dirty="0" smtClean="0"/>
          </a:p>
          <a:p>
            <a:r>
              <a:rPr lang="en-US" altLang="ja-JP" dirty="0" smtClean="0"/>
              <a:t>double </a:t>
            </a:r>
            <a:r>
              <a:rPr lang="en-US" altLang="ja-JP" dirty="0" smtClean="0"/>
              <a:t>x = 10.362; // </a:t>
            </a:r>
            <a:r>
              <a:rPr lang="ja-JP" altLang="en-US" dirty="0" smtClean="0"/>
              <a:t>実数</a:t>
            </a:r>
            <a:r>
              <a:rPr lang="ja-JP" altLang="en-US" dirty="0" smtClean="0"/>
              <a:t>リテラル </a:t>
            </a:r>
            <a:endParaRPr lang="en-US" altLang="ja-JP" dirty="0" smtClean="0"/>
          </a:p>
          <a:p>
            <a:r>
              <a:rPr lang="en-US" altLang="ja-JP" dirty="0" smtClean="0"/>
              <a:t>char </a:t>
            </a:r>
            <a:r>
              <a:rPr lang="en-US" altLang="ja-JP" dirty="0" smtClean="0"/>
              <a:t>c = 'a'; // </a:t>
            </a:r>
            <a:r>
              <a:rPr lang="ja-JP" altLang="en-US" dirty="0" smtClean="0"/>
              <a:t>文字リテラル </a:t>
            </a:r>
            <a:endParaRPr lang="en-US" altLang="ja-JP" dirty="0" smtClean="0"/>
          </a:p>
          <a:p>
            <a:r>
              <a:rPr lang="en-US" altLang="ja-JP" dirty="0" smtClean="0"/>
              <a:t>string </a:t>
            </a:r>
            <a:r>
              <a:rPr lang="en-US" altLang="ja-JP" dirty="0" smtClean="0"/>
              <a:t>s = "</a:t>
            </a:r>
            <a:r>
              <a:rPr lang="ja-JP" altLang="en-US" dirty="0" smtClean="0"/>
              <a:t>文字列</a:t>
            </a:r>
            <a:r>
              <a:rPr lang="en-US" altLang="ja-JP" dirty="0" smtClean="0"/>
              <a:t>"; // </a:t>
            </a:r>
            <a:r>
              <a:rPr lang="ja-JP" altLang="en-US" dirty="0" smtClean="0"/>
              <a:t>文字列リテラル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14348" y="1142984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C#</a:t>
            </a:r>
            <a:r>
              <a:rPr lang="ja-JP" altLang="en-US" dirty="0" smtClean="0"/>
              <a:t>　</a:t>
            </a:r>
            <a:r>
              <a:rPr lang="en-US" altLang="ja-JP" dirty="0" err="1" smtClean="0"/>
              <a:t>Grammer</a:t>
            </a:r>
            <a:endParaRPr kumimoji="1" lang="ja-JP" altLang="en-US" dirty="0"/>
          </a:p>
        </p:txBody>
      </p:sp>
      <p:pic>
        <p:nvPicPr>
          <p:cNvPr id="5122" name="Picture 2" descr="F:\Document\My Paint\icons\icons\ForVistaCon\send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1857364"/>
            <a:ext cx="1443050" cy="16234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backRoo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87350"/>
            <a:ext cx="9144000" cy="7269163"/>
          </a:xfrm>
          <a:prstGeom prst="rect">
            <a:avLst/>
          </a:prstGeom>
          <a:noFill/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970213" y="6332538"/>
            <a:ext cx="292419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Copyright </a:t>
            </a:r>
            <a:r>
              <a:rPr lang="en-US" altLang="ja-JP" sz="1000" dirty="0" smtClean="0">
                <a:latin typeface="HGSｺﾞｼｯｸE" pitchFamily="50" charset="-128"/>
                <a:ea typeface="HGSｺﾞｼｯｸE" pitchFamily="50" charset="-128"/>
              </a:rPr>
              <a:t>2008 .NET Section </a:t>
            </a:r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All Rights Reserved.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4282" y="214290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.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NET</a:t>
            </a:r>
            <a:r>
              <a:rPr kumimoji="1" lang="en-US" altLang="ja-JP" sz="3600" dirty="0" smtClean="0"/>
              <a:t> 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Section</a:t>
            </a:r>
            <a:endParaRPr kumimoji="1" lang="ja-JP" altLang="en-US" sz="36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28662" y="1571612"/>
            <a:ext cx="428628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Operator</a:t>
            </a:r>
            <a:r>
              <a:rPr lang="en-US" altLang="ja-JP" dirty="0" smtClean="0"/>
              <a:t>(</a:t>
            </a:r>
            <a:r>
              <a:rPr lang="ja-JP" altLang="en-US" dirty="0" smtClean="0"/>
              <a:t>演算子</a:t>
            </a:r>
            <a:r>
              <a:rPr lang="en-US" altLang="ja-JP" dirty="0" smtClean="0"/>
              <a:t>)</a:t>
            </a:r>
          </a:p>
          <a:p>
            <a:endParaRPr lang="en-US" altLang="ja-JP" dirty="0" smtClean="0"/>
          </a:p>
          <a:p>
            <a:r>
              <a:rPr lang="ja-JP" altLang="en-US" dirty="0" smtClean="0"/>
              <a:t>変数を操作する基本。</a:t>
            </a:r>
            <a:endParaRPr lang="en-US" altLang="ja-JP" dirty="0" smtClean="0"/>
          </a:p>
          <a:p>
            <a:r>
              <a:rPr lang="ja-JP" altLang="en-US" dirty="0" smtClean="0"/>
              <a:t>■代入</a:t>
            </a:r>
            <a:endParaRPr lang="en-US" altLang="ja-JP" dirty="0" smtClean="0"/>
          </a:p>
          <a:p>
            <a:r>
              <a:rPr lang="en-US" altLang="ja-JP" dirty="0" smtClean="0"/>
              <a:t>x = y</a:t>
            </a:r>
            <a:r>
              <a:rPr lang="ja-JP" altLang="en-US" dirty="0" smtClean="0"/>
              <a:t>　</a:t>
            </a:r>
            <a:endParaRPr lang="en-US" altLang="ja-JP" dirty="0" smtClean="0"/>
          </a:p>
          <a:p>
            <a:r>
              <a:rPr lang="en-US" dirty="0" smtClean="0"/>
              <a:t>x += </a:t>
            </a:r>
            <a:r>
              <a:rPr lang="en-US" dirty="0" smtClean="0"/>
              <a:t>y</a:t>
            </a:r>
          </a:p>
          <a:p>
            <a:endParaRPr lang="en-US" altLang="ja-JP" dirty="0" smtClean="0"/>
          </a:p>
          <a:p>
            <a:r>
              <a:rPr lang="ja-JP" altLang="en-US" dirty="0" smtClean="0"/>
              <a:t>■</a:t>
            </a:r>
            <a:r>
              <a:rPr lang="ja-JP" altLang="en-US" dirty="0" smtClean="0"/>
              <a:t>算術　</a:t>
            </a:r>
            <a:endParaRPr lang="en-US" altLang="ja-JP" dirty="0" smtClean="0"/>
          </a:p>
          <a:p>
            <a:r>
              <a:rPr lang="en-US" altLang="ja-JP" dirty="0" smtClean="0"/>
              <a:t>x</a:t>
            </a:r>
            <a:r>
              <a:rPr lang="ja-JP" altLang="en-US" dirty="0" smtClean="0"/>
              <a:t>　</a:t>
            </a:r>
            <a:r>
              <a:rPr lang="en-US" altLang="ja-JP" dirty="0" smtClean="0"/>
              <a:t>+</a:t>
            </a:r>
            <a:r>
              <a:rPr lang="ja-JP" altLang="en-US" dirty="0" smtClean="0"/>
              <a:t>　</a:t>
            </a:r>
            <a:r>
              <a:rPr lang="en-US" altLang="ja-JP" dirty="0" smtClean="0"/>
              <a:t>y</a:t>
            </a:r>
            <a:r>
              <a:rPr lang="ja-JP" altLang="en-US" dirty="0" smtClean="0"/>
              <a:t>　足し算　文字列にも使える</a:t>
            </a:r>
            <a:endParaRPr lang="en-US" altLang="ja-JP" dirty="0" smtClean="0"/>
          </a:p>
          <a:p>
            <a:r>
              <a:rPr lang="en-US" altLang="ja-JP" dirty="0" smtClean="0"/>
              <a:t>x</a:t>
            </a:r>
            <a:r>
              <a:rPr lang="ja-JP" altLang="en-US" dirty="0" smtClean="0"/>
              <a:t>　</a:t>
            </a:r>
            <a:r>
              <a:rPr lang="en-US" altLang="ja-JP" dirty="0" smtClean="0"/>
              <a:t>–</a:t>
            </a:r>
            <a:r>
              <a:rPr lang="ja-JP" altLang="en-US" dirty="0" smtClean="0"/>
              <a:t>　</a:t>
            </a:r>
            <a:r>
              <a:rPr lang="en-US" altLang="ja-JP" dirty="0" smtClean="0"/>
              <a:t>y</a:t>
            </a:r>
            <a:r>
              <a:rPr lang="ja-JP" altLang="en-US" dirty="0" smtClean="0"/>
              <a:t>　引き算</a:t>
            </a:r>
            <a:endParaRPr lang="en-US" altLang="ja-JP" dirty="0" smtClean="0"/>
          </a:p>
          <a:p>
            <a:r>
              <a:rPr lang="en-US" altLang="ja-JP" dirty="0" smtClean="0"/>
              <a:t>x</a:t>
            </a:r>
            <a:r>
              <a:rPr lang="ja-JP" altLang="en-US" dirty="0" smtClean="0"/>
              <a:t>　</a:t>
            </a:r>
            <a:r>
              <a:rPr lang="en-US" altLang="ja-JP" dirty="0" smtClean="0"/>
              <a:t>*</a:t>
            </a:r>
            <a:r>
              <a:rPr lang="ja-JP" altLang="en-US" dirty="0" smtClean="0"/>
              <a:t>　</a:t>
            </a:r>
            <a:r>
              <a:rPr lang="en-US" altLang="ja-JP" dirty="0" smtClean="0"/>
              <a:t>y</a:t>
            </a:r>
            <a:r>
              <a:rPr lang="ja-JP" altLang="en-US" dirty="0" smtClean="0"/>
              <a:t>　掛け算</a:t>
            </a:r>
            <a:endParaRPr lang="en-US" altLang="ja-JP" dirty="0" smtClean="0"/>
          </a:p>
          <a:p>
            <a:r>
              <a:rPr lang="en-US" altLang="ja-JP" dirty="0" smtClean="0"/>
              <a:t>x</a:t>
            </a:r>
            <a:r>
              <a:rPr lang="ja-JP" altLang="en-US" dirty="0" smtClean="0"/>
              <a:t>　</a:t>
            </a:r>
            <a:r>
              <a:rPr lang="en-US" altLang="ja-JP" dirty="0" smtClean="0"/>
              <a:t>/</a:t>
            </a:r>
            <a:r>
              <a:rPr lang="ja-JP" altLang="en-US" dirty="0" smtClean="0"/>
              <a:t>　</a:t>
            </a:r>
            <a:r>
              <a:rPr lang="en-US" altLang="ja-JP" dirty="0" smtClean="0"/>
              <a:t>y</a:t>
            </a:r>
            <a:r>
              <a:rPr lang="ja-JP" altLang="en-US" dirty="0" smtClean="0"/>
              <a:t>　割り算</a:t>
            </a:r>
            <a:endParaRPr lang="en-US" altLang="ja-JP" dirty="0" smtClean="0"/>
          </a:p>
          <a:p>
            <a:r>
              <a:rPr lang="en-US" dirty="0" smtClean="0"/>
              <a:t>x % </a:t>
            </a:r>
            <a:r>
              <a:rPr lang="en-US" dirty="0" smtClean="0"/>
              <a:t>y</a:t>
            </a:r>
            <a:r>
              <a:rPr lang="ja-JP" altLang="en-US" dirty="0" smtClean="0"/>
              <a:t>　余りを求める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14348" y="1142984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C#</a:t>
            </a:r>
            <a:r>
              <a:rPr lang="ja-JP" altLang="en-US" dirty="0" smtClean="0"/>
              <a:t>　</a:t>
            </a:r>
            <a:r>
              <a:rPr lang="en-US" altLang="ja-JP" dirty="0" err="1" smtClean="0"/>
              <a:t>Grammer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714876" y="1428736"/>
            <a:ext cx="428628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■インクリメント</a:t>
            </a:r>
            <a:endParaRPr lang="en-US" altLang="ja-JP" dirty="0" smtClean="0"/>
          </a:p>
          <a:p>
            <a:r>
              <a:rPr lang="en-US" altLang="ja-JP" dirty="0" smtClean="0"/>
              <a:t>x++</a:t>
            </a:r>
          </a:p>
          <a:p>
            <a:r>
              <a:rPr lang="ja-JP" altLang="en-US" dirty="0" smtClean="0"/>
              <a:t>■デクリメント</a:t>
            </a:r>
            <a:endParaRPr lang="en-US" altLang="ja-JP" dirty="0" smtClean="0"/>
          </a:p>
          <a:p>
            <a:r>
              <a:rPr lang="en-US" altLang="ja-JP" dirty="0" smtClean="0"/>
              <a:t>x--</a:t>
            </a:r>
          </a:p>
          <a:p>
            <a:endParaRPr lang="en-US" altLang="ja-JP" dirty="0" smtClean="0"/>
          </a:p>
          <a:p>
            <a:r>
              <a:rPr lang="ja-JP" altLang="en-US" dirty="0" smtClean="0"/>
              <a:t>■比較</a:t>
            </a:r>
            <a:endParaRPr lang="en-US" altLang="ja-JP" dirty="0" smtClean="0"/>
          </a:p>
          <a:p>
            <a:r>
              <a:rPr lang="en-US" altLang="ja-JP" dirty="0" smtClean="0"/>
              <a:t>x == y</a:t>
            </a:r>
            <a:r>
              <a:rPr lang="ja-JP" altLang="en-US" dirty="0" smtClean="0"/>
              <a:t>　</a:t>
            </a:r>
            <a:endParaRPr lang="en-US" altLang="ja-JP" dirty="0" smtClean="0"/>
          </a:p>
          <a:p>
            <a:r>
              <a:rPr lang="en-US" dirty="0" smtClean="0"/>
              <a:t>x </a:t>
            </a:r>
            <a:r>
              <a:rPr lang="en-US" altLang="ja-JP" dirty="0" smtClean="0"/>
              <a:t>!</a:t>
            </a:r>
            <a:r>
              <a:rPr lang="en-US" dirty="0" smtClean="0"/>
              <a:t>= y</a:t>
            </a:r>
          </a:p>
          <a:p>
            <a:r>
              <a:rPr lang="en-US" altLang="ja-JP" dirty="0" smtClean="0"/>
              <a:t>x</a:t>
            </a:r>
            <a:r>
              <a:rPr lang="ja-JP" altLang="en-US" dirty="0" smtClean="0"/>
              <a:t>　</a:t>
            </a:r>
            <a:r>
              <a:rPr lang="en-US" altLang="ja-JP" dirty="0" smtClean="0"/>
              <a:t>&gt; y</a:t>
            </a:r>
          </a:p>
          <a:p>
            <a:r>
              <a:rPr lang="en-US" altLang="ja-JP" dirty="0" smtClean="0"/>
              <a:t>x &gt;= y</a:t>
            </a:r>
          </a:p>
          <a:p>
            <a:r>
              <a:rPr lang="en-US" altLang="ja-JP" dirty="0" smtClean="0"/>
              <a:t>x &lt; y</a:t>
            </a:r>
          </a:p>
          <a:p>
            <a:r>
              <a:rPr lang="en-US" altLang="ja-JP" dirty="0" smtClean="0"/>
              <a:t>x &lt;= y</a:t>
            </a:r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930</TotalTime>
  <Words>522</Words>
  <Application>Microsoft Office PowerPoint</Application>
  <PresentationFormat>画面に合わせる (4:3)</PresentationFormat>
  <Paragraphs>135</Paragraphs>
  <Slides>10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標準デザイン</vt:lpstr>
      <vt:lpstr>スライド 1</vt:lpstr>
      <vt:lpstr>スライド 2</vt:lpstr>
      <vt:lpstr>スライド 3</vt:lpstr>
      <vt:lpstr>スライド 4</vt:lpstr>
      <vt:lpstr>スライド 5</vt:lpstr>
      <vt:lpstr>スライド 6</vt:lpstr>
      <vt:lpstr>スライド 7</vt:lpstr>
      <vt:lpstr>スライド 8</vt:lpstr>
      <vt:lpstr>スライド 9</vt:lpstr>
      <vt:lpstr>スライド 10</vt:lpstr>
    </vt:vector>
  </TitlesOfParts>
  <Company>Will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Ring Menu</dc:title>
  <dc:creator>Master</dc:creator>
  <cp:lastModifiedBy>master</cp:lastModifiedBy>
  <cp:revision>267</cp:revision>
  <dcterms:created xsi:type="dcterms:W3CDTF">2006-02-28T15:43:47Z</dcterms:created>
  <dcterms:modified xsi:type="dcterms:W3CDTF">2008-06-04T06:16:37Z</dcterms:modified>
</cp:coreProperties>
</file>