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handoutMasterIdLst>
    <p:handoutMasterId r:id="rId18"/>
  </p:handoutMasterIdLst>
  <p:sldIdLst>
    <p:sldId id="256" r:id="rId2"/>
    <p:sldId id="257" r:id="rId3"/>
    <p:sldId id="274" r:id="rId4"/>
    <p:sldId id="271" r:id="rId5"/>
    <p:sldId id="277" r:id="rId6"/>
    <p:sldId id="258" r:id="rId7"/>
    <p:sldId id="259" r:id="rId8"/>
    <p:sldId id="260" r:id="rId9"/>
    <p:sldId id="261" r:id="rId10"/>
    <p:sldId id="262" r:id="rId11"/>
    <p:sldId id="263" r:id="rId12"/>
    <p:sldId id="264" r:id="rId13"/>
    <p:sldId id="265" r:id="rId14"/>
    <p:sldId id="266" r:id="rId15"/>
    <p:sldId id="267" r:id="rId16"/>
    <p:sldId id="268" r:id="rId17"/>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2" d="100"/>
          <a:sy n="62" d="100"/>
        </p:scale>
        <p:origin x="-96" y="-24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A14B186-B8E0-4FDD-BD57-269027295307}" type="datetimeFigureOut">
              <a:rPr kumimoji="1" lang="ja-JP" altLang="en-US" smtClean="0"/>
              <a:t>2008/11/21</a:t>
            </a:fld>
            <a:endParaRPr kumimoji="1" lang="ja-JP" altLang="en-US"/>
          </a:p>
        </p:txBody>
      </p:sp>
      <p:sp>
        <p:nvSpPr>
          <p:cNvPr id="4" name="フッター プレースホルダ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D6A991A-02FD-4BD3-A403-B8A70E357EA3}" type="slidenum">
              <a:rPr kumimoji="1" lang="ja-JP" altLang="en-US" smtClean="0"/>
              <a:t>&lt;#&gt;</a:t>
            </a:fld>
            <a:endParaRPr kumimoji="1" lang="ja-JP" alt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23" name="正方形/長方形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正方形/長方形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正方形/長方形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正方形/長方形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正方形/長方形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角丸四角形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角丸四角形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正方形/長方形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正方形/長方形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正方形/長方形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正方形/長方形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タイトル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ja-JP" altLang="en-US" smtClean="0"/>
              <a:t>マスタ タイトルの書式設定</a:t>
            </a:r>
            <a:endParaRPr kumimoji="0" lang="en-US"/>
          </a:p>
        </p:txBody>
      </p:sp>
      <p:sp>
        <p:nvSpPr>
          <p:cNvPr id="9" name="サブタイトル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ja-JP" altLang="en-US" smtClean="0"/>
              <a:t>マスタ サブタイトルの書式設定</a:t>
            </a:r>
            <a:endParaRPr kumimoji="0" lang="en-US"/>
          </a:p>
        </p:txBody>
      </p:sp>
      <p:sp>
        <p:nvSpPr>
          <p:cNvPr id="28" name="日付プレースホルダ 27"/>
          <p:cNvSpPr>
            <a:spLocks noGrp="1"/>
          </p:cNvSpPr>
          <p:nvPr>
            <p:ph type="dt" sz="half" idx="10"/>
          </p:nvPr>
        </p:nvSpPr>
        <p:spPr>
          <a:xfrm>
            <a:off x="6705600" y="4206240"/>
            <a:ext cx="960120" cy="457200"/>
          </a:xfrm>
        </p:spPr>
        <p:txBody>
          <a:bodyPr/>
          <a:lstStyle/>
          <a:p>
            <a:fld id="{53273F6B-E125-47FC-A397-35F55C8C1B56}" type="datetimeFigureOut">
              <a:rPr kumimoji="1" lang="ja-JP" altLang="en-US" smtClean="0"/>
              <a:pPr/>
              <a:t>2008/11/21</a:t>
            </a:fld>
            <a:endParaRPr kumimoji="1" lang="ja-JP" altLang="en-US"/>
          </a:p>
        </p:txBody>
      </p:sp>
      <p:sp>
        <p:nvSpPr>
          <p:cNvPr id="17" name="フッター プレースホルダ 16"/>
          <p:cNvSpPr>
            <a:spLocks noGrp="1"/>
          </p:cNvSpPr>
          <p:nvPr>
            <p:ph type="ftr" sz="quarter" idx="11"/>
          </p:nvPr>
        </p:nvSpPr>
        <p:spPr>
          <a:xfrm>
            <a:off x="5410200" y="4205288"/>
            <a:ext cx="1295400" cy="457200"/>
          </a:xfrm>
        </p:spPr>
        <p:txBody>
          <a:bodyPr/>
          <a:lstStyle/>
          <a:p>
            <a:endParaRPr kumimoji="1" lang="ja-JP" altLang="en-US"/>
          </a:p>
        </p:txBody>
      </p:sp>
      <p:sp>
        <p:nvSpPr>
          <p:cNvPr id="29" name="スライド番号プレースホルダ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7B24930D-E282-4259-AB2C-23AF7CD804A0}" type="slidenum">
              <a:rPr kumimoji="1" lang="ja-JP" altLang="en-US" smtClean="0"/>
              <a:pPr/>
              <a:t>&lt;#&gt;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53273F6B-E125-47FC-A397-35F55C8C1B56}" type="datetimeFigureOut">
              <a:rPr kumimoji="1" lang="ja-JP" altLang="en-US" smtClean="0"/>
              <a:pPr/>
              <a:t>2008/11/21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B24930D-E282-4259-AB2C-23AF7CD804A0}" type="slidenum">
              <a:rPr kumimoji="1" lang="ja-JP" altLang="en-US" smtClean="0"/>
              <a:pPr/>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81800" y="1143000"/>
            <a:ext cx="1905000" cy="5486400"/>
          </a:xfrm>
        </p:spPr>
        <p:txBody>
          <a:bodyPr vert="eaVer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457200" y="1143000"/>
            <a:ext cx="6248400" cy="5486400"/>
          </a:xfrm>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53273F6B-E125-47FC-A397-35F55C8C1B56}" type="datetimeFigureOut">
              <a:rPr kumimoji="1" lang="ja-JP" altLang="en-US" smtClean="0"/>
              <a:pPr/>
              <a:t>2008/11/21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B24930D-E282-4259-AB2C-23AF7CD804A0}" type="slidenum">
              <a:rPr kumimoji="1" lang="ja-JP" altLang="en-US" smtClean="0"/>
              <a:pPr/>
              <a:t>&lt;#&gt;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コンテンツ プレースホルダ 2"/>
          <p:cNvSpPr>
            <a:spLocks noGrp="1"/>
          </p:cNvSpPr>
          <p:nvPr>
            <p:ph idx="1"/>
          </p:nvPr>
        </p:nvSpPr>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53273F6B-E125-47FC-A397-35F55C8C1B56}" type="datetimeFigureOut">
              <a:rPr kumimoji="1" lang="ja-JP" altLang="en-US" smtClean="0"/>
              <a:pPr/>
              <a:t>2008/11/21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B24930D-E282-4259-AB2C-23AF7CD804A0}" type="slidenum">
              <a:rPr kumimoji="1" lang="ja-JP" altLang="en-US" smtClean="0"/>
              <a:pPr/>
              <a:t>&lt;#&gt;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ja-JP" altLang="en-US" smtClean="0"/>
              <a:t>マスタ テキストの書式設定</a:t>
            </a:r>
          </a:p>
        </p:txBody>
      </p:sp>
      <p:sp>
        <p:nvSpPr>
          <p:cNvPr id="4" name="日付プレースホルダ 3"/>
          <p:cNvSpPr>
            <a:spLocks noGrp="1"/>
          </p:cNvSpPr>
          <p:nvPr>
            <p:ph type="dt" sz="half" idx="10"/>
          </p:nvPr>
        </p:nvSpPr>
        <p:spPr/>
        <p:txBody>
          <a:bodyPr/>
          <a:lstStyle/>
          <a:p>
            <a:fld id="{53273F6B-E125-47FC-A397-35F55C8C1B56}" type="datetimeFigureOut">
              <a:rPr kumimoji="1" lang="ja-JP" altLang="en-US" smtClean="0"/>
              <a:pPr/>
              <a:t>2008/11/21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B24930D-E282-4259-AB2C-23AF7CD804A0}" type="slidenum">
              <a:rPr kumimoji="1" lang="ja-JP" altLang="en-US" smtClean="0"/>
              <a:pPr/>
              <a:t>&lt;#&gt;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コンテンツ プレースホルダ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コンテンツ プレースホルダ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p:txBody>
          <a:bodyPr/>
          <a:lstStyle/>
          <a:p>
            <a:fld id="{53273F6B-E125-47FC-A397-35F55C8C1B56}" type="datetimeFigureOut">
              <a:rPr kumimoji="1" lang="ja-JP" altLang="en-US" smtClean="0"/>
              <a:pPr/>
              <a:t>2008/11/21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7B24930D-E282-4259-AB2C-23AF7CD804A0}" type="slidenum">
              <a:rPr kumimoji="1" lang="ja-JP" altLang="en-US" smtClean="0"/>
              <a:pPr/>
              <a:t>&lt;#&gt;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81000" y="1143000"/>
            <a:ext cx="8382000" cy="1069848"/>
          </a:xfrm>
        </p:spPr>
        <p:txBody>
          <a:bodyPr anchor="ctr"/>
          <a:lstStyle>
            <a:lvl1pPr>
              <a:defRPr sz="4000" b="0" i="0" cap="none" baseline="0"/>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 テキストの書式設定</a:t>
            </a:r>
          </a:p>
        </p:txBody>
      </p:sp>
      <p:sp>
        <p:nvSpPr>
          <p:cNvPr id="4" name="テキスト プレースホルダ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 テキストの書式設定</a:t>
            </a:r>
          </a:p>
        </p:txBody>
      </p:sp>
      <p:sp>
        <p:nvSpPr>
          <p:cNvPr id="5" name="コンテンツ プレースホルダ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6" name="コンテンツ プレースホルダ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26" name="日付プレースホルダ 25"/>
          <p:cNvSpPr>
            <a:spLocks noGrp="1"/>
          </p:cNvSpPr>
          <p:nvPr>
            <p:ph type="dt" sz="half" idx="10"/>
          </p:nvPr>
        </p:nvSpPr>
        <p:spPr/>
        <p:txBody>
          <a:bodyPr rtlCol="0"/>
          <a:lstStyle/>
          <a:p>
            <a:fld id="{53273F6B-E125-47FC-A397-35F55C8C1B56}" type="datetimeFigureOut">
              <a:rPr kumimoji="1" lang="ja-JP" altLang="en-US" smtClean="0"/>
              <a:pPr/>
              <a:t>2008/11/21</a:t>
            </a:fld>
            <a:endParaRPr kumimoji="1" lang="ja-JP" altLang="en-US"/>
          </a:p>
        </p:txBody>
      </p:sp>
      <p:sp>
        <p:nvSpPr>
          <p:cNvPr id="27" name="スライド番号プレースホルダ 26"/>
          <p:cNvSpPr>
            <a:spLocks noGrp="1"/>
          </p:cNvSpPr>
          <p:nvPr>
            <p:ph type="sldNum" sz="quarter" idx="11"/>
          </p:nvPr>
        </p:nvSpPr>
        <p:spPr/>
        <p:txBody>
          <a:bodyPr rtlCol="0"/>
          <a:lstStyle/>
          <a:p>
            <a:fld id="{7B24930D-E282-4259-AB2C-23AF7CD804A0}" type="slidenum">
              <a:rPr kumimoji="1" lang="ja-JP" altLang="en-US" smtClean="0"/>
              <a:pPr/>
              <a:t>&lt;#&gt;</a:t>
            </a:fld>
            <a:endParaRPr kumimoji="1" lang="ja-JP" altLang="en-US"/>
          </a:p>
        </p:txBody>
      </p:sp>
      <p:sp>
        <p:nvSpPr>
          <p:cNvPr id="28" name="フッター プレースホルダ 27"/>
          <p:cNvSpPr>
            <a:spLocks noGrp="1"/>
          </p:cNvSpPr>
          <p:nvPr>
            <p:ph type="ftr" sz="quarter" idx="12"/>
          </p:nvPr>
        </p:nvSpPr>
        <p:spPr/>
        <p:txBody>
          <a:bodyPr rtlCol="0"/>
          <a:lstStyle/>
          <a:p>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ja-JP" altLang="en-US" smtClean="0"/>
              <a:t>マスタ タイトルの書式設定</a:t>
            </a:r>
            <a:endParaRPr kumimoji="0" lang="en-US"/>
          </a:p>
        </p:txBody>
      </p:sp>
      <p:sp>
        <p:nvSpPr>
          <p:cNvPr id="3" name="日付プレースホルダ 2"/>
          <p:cNvSpPr>
            <a:spLocks noGrp="1"/>
          </p:cNvSpPr>
          <p:nvPr>
            <p:ph type="dt" sz="half" idx="10"/>
          </p:nvPr>
        </p:nvSpPr>
        <p:spPr>
          <a:xfrm>
            <a:off x="6583680" y="612648"/>
            <a:ext cx="957264" cy="457200"/>
          </a:xfrm>
        </p:spPr>
        <p:txBody>
          <a:bodyPr/>
          <a:lstStyle/>
          <a:p>
            <a:fld id="{53273F6B-E125-47FC-A397-35F55C8C1B56}" type="datetimeFigureOut">
              <a:rPr kumimoji="1" lang="ja-JP" altLang="en-US" smtClean="0"/>
              <a:pPr/>
              <a:t>2008/11/21</a:t>
            </a:fld>
            <a:endParaRPr kumimoji="1" lang="ja-JP" altLang="en-US"/>
          </a:p>
        </p:txBody>
      </p:sp>
      <p:sp>
        <p:nvSpPr>
          <p:cNvPr id="4" name="フッター プレースホルダ 3"/>
          <p:cNvSpPr>
            <a:spLocks noGrp="1"/>
          </p:cNvSpPr>
          <p:nvPr>
            <p:ph type="ftr" sz="quarter" idx="11"/>
          </p:nvPr>
        </p:nvSpPr>
        <p:spPr>
          <a:xfrm>
            <a:off x="5257800" y="612648"/>
            <a:ext cx="1325880" cy="457200"/>
          </a:xfrm>
        </p:spPr>
        <p:txBody>
          <a:bodyPr/>
          <a:lstStyle/>
          <a:p>
            <a:endParaRPr kumimoji="1" lang="ja-JP" altLang="en-US"/>
          </a:p>
        </p:txBody>
      </p:sp>
      <p:sp>
        <p:nvSpPr>
          <p:cNvPr id="5" name="スライド番号プレースホルダ 4"/>
          <p:cNvSpPr>
            <a:spLocks noGrp="1"/>
          </p:cNvSpPr>
          <p:nvPr>
            <p:ph type="sldNum" sz="quarter" idx="12"/>
          </p:nvPr>
        </p:nvSpPr>
        <p:spPr>
          <a:xfrm>
            <a:off x="8174736" y="2272"/>
            <a:ext cx="762000" cy="365760"/>
          </a:xfrm>
        </p:spPr>
        <p:txBody>
          <a:bodyPr/>
          <a:lstStyle/>
          <a:p>
            <a:fld id="{7B24930D-E282-4259-AB2C-23AF7CD804A0}" type="slidenum">
              <a:rPr kumimoji="1" lang="ja-JP" altLang="en-US" smtClean="0"/>
              <a:pPr/>
              <a:t>&lt;#&gt;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53273F6B-E125-47FC-A397-35F55C8C1B56}" type="datetimeFigureOut">
              <a:rPr kumimoji="1" lang="ja-JP" altLang="en-US" smtClean="0"/>
              <a:pPr/>
              <a:t>2008/11/21</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7B24930D-E282-4259-AB2C-23AF7CD804A0}" type="slidenum">
              <a:rPr kumimoji="1" lang="ja-JP" altLang="en-US" smtClean="0"/>
              <a:pPr/>
              <a:t>&lt;#&gt;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353496" y="1101970"/>
            <a:ext cx="3383280" cy="877824"/>
          </a:xfrm>
        </p:spPr>
        <p:txBody>
          <a:bodyPr anchor="b"/>
          <a:lstStyle>
            <a:lvl1pPr algn="l">
              <a:buNone/>
              <a:defRPr sz="1800" b="1"/>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ja-JP" altLang="en-US" smtClean="0"/>
              <a:t>マスタ テキストの書式設定</a:t>
            </a:r>
          </a:p>
        </p:txBody>
      </p:sp>
      <p:sp>
        <p:nvSpPr>
          <p:cNvPr id="4" name="コンテンツ プレースホルダ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p:txBody>
          <a:bodyPr/>
          <a:lstStyle/>
          <a:p>
            <a:fld id="{53273F6B-E125-47FC-A397-35F55C8C1B56}" type="datetimeFigureOut">
              <a:rPr kumimoji="1" lang="ja-JP" altLang="en-US" smtClean="0"/>
              <a:pPr/>
              <a:t>2008/11/21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7B24930D-E282-4259-AB2C-23AF7CD804A0}" type="slidenum">
              <a:rPr kumimoji="1" lang="ja-JP" altLang="en-US" smtClean="0"/>
              <a:pPr/>
              <a:t>&lt;#&gt;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ja-JP" altLang="en-US" smtClean="0"/>
              <a:t>マスタ タイトルの書式設定</a:t>
            </a:r>
            <a:endParaRPr kumimoji="0" lang="en-US"/>
          </a:p>
        </p:txBody>
      </p:sp>
      <p:sp>
        <p:nvSpPr>
          <p:cNvPr id="3" name="図プレースホルダ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ja-JP" altLang="en-US" smtClean="0"/>
              <a:t>アイコンをクリックして図を追加</a:t>
            </a:r>
            <a:endParaRPr kumimoji="0" lang="en-US" dirty="0"/>
          </a:p>
        </p:txBody>
      </p:sp>
      <p:sp>
        <p:nvSpPr>
          <p:cNvPr id="4" name="テキスト プレースホルダ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ja-JP" altLang="en-US" smtClean="0"/>
              <a:t>マスタ テキストの書式設定</a:t>
            </a:r>
          </a:p>
        </p:txBody>
      </p:sp>
      <p:sp>
        <p:nvSpPr>
          <p:cNvPr id="5" name="日付プレースホルダ 4"/>
          <p:cNvSpPr>
            <a:spLocks noGrp="1"/>
          </p:cNvSpPr>
          <p:nvPr>
            <p:ph type="dt" sz="half" idx="10"/>
          </p:nvPr>
        </p:nvSpPr>
        <p:spPr/>
        <p:txBody>
          <a:bodyPr/>
          <a:lstStyle/>
          <a:p>
            <a:fld id="{53273F6B-E125-47FC-A397-35F55C8C1B56}" type="datetimeFigureOut">
              <a:rPr kumimoji="1" lang="ja-JP" altLang="en-US" smtClean="0"/>
              <a:pPr/>
              <a:t>2008/11/21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7B24930D-E282-4259-AB2C-23AF7CD804A0}" type="slidenum">
              <a:rPr kumimoji="1" lang="ja-JP" altLang="en-US" smtClean="0"/>
              <a:pPr/>
              <a:t>&lt;#&gt;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正方形/長方形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正方形/長方形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正方形/長方形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正方形/長方形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正方形/長方形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角丸四角形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角丸四角形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正方形/長方形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正方形/長方形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正方形/長方形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正方形/長方形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正方形/長方形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正方形/長方形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タイトル プレースホルダ 21"/>
          <p:cNvSpPr>
            <a:spLocks noGrp="1"/>
          </p:cNvSpPr>
          <p:nvPr>
            <p:ph type="title"/>
          </p:nvPr>
        </p:nvSpPr>
        <p:spPr>
          <a:xfrm>
            <a:off x="457200" y="1143000"/>
            <a:ext cx="8229600" cy="1066800"/>
          </a:xfrm>
          <a:prstGeom prst="rect">
            <a:avLst/>
          </a:prstGeom>
        </p:spPr>
        <p:txBody>
          <a:bodyPr vert="horz" anchor="ctr">
            <a:normAutofit/>
          </a:bodyPr>
          <a:lstStyle/>
          <a:p>
            <a:r>
              <a:rPr kumimoji="0" lang="ja-JP" altLang="en-US" smtClean="0"/>
              <a:t>マスタ タイトルの書式設定</a:t>
            </a:r>
            <a:endParaRPr kumimoji="0" lang="en-US"/>
          </a:p>
        </p:txBody>
      </p:sp>
      <p:sp>
        <p:nvSpPr>
          <p:cNvPr id="13" name="テキスト プレースホルダ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ja-JP" altLang="en-US" smtClean="0"/>
              <a:t>マスタ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4" name="日付プレースホルダ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53273F6B-E125-47FC-A397-35F55C8C1B56}" type="datetimeFigureOut">
              <a:rPr kumimoji="1" lang="ja-JP" altLang="en-US" smtClean="0"/>
              <a:pPr/>
              <a:t>2008/11/21</a:t>
            </a:fld>
            <a:endParaRPr kumimoji="1" lang="ja-JP" altLang="en-US"/>
          </a:p>
        </p:txBody>
      </p:sp>
      <p:sp>
        <p:nvSpPr>
          <p:cNvPr id="3" name="フッター プレースホルダ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kumimoji="1" lang="ja-JP" altLang="en-US"/>
          </a:p>
        </p:txBody>
      </p:sp>
      <p:sp>
        <p:nvSpPr>
          <p:cNvPr id="23" name="スライド番号プレースホルダ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7B24930D-E282-4259-AB2C-23AF7CD804A0}"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1"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1"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1"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1"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1"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1"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1"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1"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1"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1" sz="1400" kern="1200" baseline="0">
          <a:solidFill>
            <a:schemeClr val="accent3"/>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lang="ja-JP" altLang="en-US" dirty="0"/>
              <a:t>関西学院</a:t>
            </a:r>
            <a:r>
              <a:rPr lang="ja-JP" altLang="en-US" dirty="0" smtClean="0"/>
              <a:t>大学</a:t>
            </a:r>
            <a:r>
              <a:rPr lang="en-US" altLang="ja-JP" dirty="0" smtClean="0"/>
              <a:t/>
            </a:r>
            <a:br>
              <a:rPr lang="en-US" altLang="ja-JP" dirty="0" smtClean="0"/>
            </a:br>
            <a:r>
              <a:rPr lang="ja-JP" altLang="en-US" dirty="0"/>
              <a:t>村田</a:t>
            </a:r>
            <a:r>
              <a:rPr lang="ja-JP" altLang="en-US" dirty="0" smtClean="0"/>
              <a:t>ゼミ　　立論</a:t>
            </a:r>
            <a:r>
              <a:rPr kumimoji="1" lang="ja-JP" altLang="en-US" dirty="0" smtClean="0"/>
              <a:t>　</a:t>
            </a:r>
            <a:endParaRPr kumimoji="1" lang="ja-JP" altLang="en-US" dirty="0"/>
          </a:p>
        </p:txBody>
      </p:sp>
      <p:sp>
        <p:nvSpPr>
          <p:cNvPr id="3" name="サブタイトル 2"/>
          <p:cNvSpPr>
            <a:spLocks noGrp="1"/>
          </p:cNvSpPr>
          <p:nvPr>
            <p:ph type="subTitle" idx="1"/>
          </p:nvPr>
        </p:nvSpPr>
        <p:spPr>
          <a:xfrm>
            <a:off x="142844" y="4071942"/>
            <a:ext cx="8786874" cy="1000132"/>
          </a:xfrm>
          <a:solidFill>
            <a:schemeClr val="bg1"/>
          </a:solidFill>
          <a:ln>
            <a:solidFill>
              <a:schemeClr val="bg1"/>
            </a:solidFill>
          </a:ln>
        </p:spPr>
        <p:txBody>
          <a:bodyPr>
            <a:normAutofit/>
          </a:bodyPr>
          <a:lstStyle/>
          <a:p>
            <a:r>
              <a:rPr kumimoji="1" lang="ja-JP" altLang="en-US" sz="2800" dirty="0" smtClean="0">
                <a:solidFill>
                  <a:schemeClr val="tx1"/>
                </a:solidFill>
              </a:rPr>
              <a:t>衣斐、岸田、鈴木、高田、長谷川、大森、藪本、村上</a:t>
            </a:r>
            <a:endParaRPr kumimoji="1" lang="ja-JP" altLang="en-US" sz="2800" dirty="0">
              <a:solidFill>
                <a:schemeClr val="tx1"/>
              </a:solidFill>
            </a:endParaRPr>
          </a:p>
        </p:txBody>
      </p:sp>
    </p:spTree>
  </p:cSld>
  <p:clrMapOvr>
    <a:masterClrMapping/>
  </p:clrMapOvr>
  <p:transition>
    <p:zo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付加価値に占める人件費の割合</a:t>
            </a:r>
            <a:endParaRPr kumimoji="1" lang="ja-JP" altLang="en-US" dirty="0"/>
          </a:p>
        </p:txBody>
      </p:sp>
      <p:pic>
        <p:nvPicPr>
          <p:cNvPr id="4" name="コンテンツ プレースホルダ 3" descr="03010210.png"/>
          <p:cNvPicPr>
            <a:picLocks noGrp="1" noChangeAspect="1"/>
          </p:cNvPicPr>
          <p:nvPr>
            <p:ph idx="1"/>
          </p:nvPr>
        </p:nvPicPr>
        <p:blipFill>
          <a:blip r:embed="rId2"/>
          <a:stretch>
            <a:fillRect/>
          </a:stretch>
        </p:blipFill>
        <p:spPr>
          <a:xfrm>
            <a:off x="2285984" y="2500306"/>
            <a:ext cx="4429156" cy="3714776"/>
          </a:xfr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smtClean="0"/>
              <a:t>英国製造業における能力開発の効果</a:t>
            </a:r>
            <a:endParaRPr kumimoji="1" lang="ja-JP" altLang="en-US" dirty="0"/>
          </a:p>
        </p:txBody>
      </p:sp>
      <p:pic>
        <p:nvPicPr>
          <p:cNvPr id="4" name="コンテンツ プレースホルダ 3" descr="03010230.png"/>
          <p:cNvPicPr>
            <a:picLocks noGrp="1" noChangeAspect="1"/>
          </p:cNvPicPr>
          <p:nvPr>
            <p:ph idx="1"/>
          </p:nvPr>
        </p:nvPicPr>
        <p:blipFill>
          <a:blip r:embed="rId2"/>
          <a:stretch>
            <a:fillRect/>
          </a:stretch>
        </p:blipFill>
        <p:spPr>
          <a:xfrm>
            <a:off x="3028950" y="2949575"/>
            <a:ext cx="3086100" cy="2924175"/>
          </a:xfr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上のグラフの説明</a:t>
            </a:r>
            <a:endParaRPr kumimoji="1" lang="ja-JP" altLang="en-US" dirty="0"/>
          </a:p>
        </p:txBody>
      </p:sp>
      <p:sp>
        <p:nvSpPr>
          <p:cNvPr id="3" name="コンテンツ プレースホルダ 2"/>
          <p:cNvSpPr>
            <a:spLocks noGrp="1"/>
          </p:cNvSpPr>
          <p:nvPr>
            <p:ph idx="1"/>
          </p:nvPr>
        </p:nvSpPr>
        <p:spPr/>
        <p:txBody>
          <a:bodyPr>
            <a:normAutofit fontScale="92500"/>
          </a:bodyPr>
          <a:lstStyle/>
          <a:p>
            <a:pPr>
              <a:buNone/>
            </a:pPr>
            <a:r>
              <a:rPr lang="ja-JP" altLang="en-US" dirty="0" smtClean="0"/>
              <a:t>　</a:t>
            </a:r>
            <a:r>
              <a:rPr lang="ja-JP" altLang="en-US" sz="3900" dirty="0" smtClean="0"/>
              <a:t>人材投資が大きいほど生産性・利益率・市場価値を示す項目の値が高くなっている。すなわち、人材育成を積極的に行っている企業ほど、企業財務パフォーマンスが高く、企業価値が高まる可能性があると言える。</a:t>
            </a:r>
            <a:br>
              <a:rPr lang="ja-JP" altLang="en-US" sz="3900" dirty="0" smtClean="0"/>
            </a:br>
            <a:endParaRPr kumimoji="1" lang="ja-JP" altLang="en-US" sz="39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3200" dirty="0" smtClean="0"/>
              <a:t>英国製造業における各変数の限界生産性</a:t>
            </a:r>
            <a:endParaRPr kumimoji="1" lang="ja-JP" altLang="en-US" sz="3200" dirty="0"/>
          </a:p>
        </p:txBody>
      </p:sp>
      <p:pic>
        <p:nvPicPr>
          <p:cNvPr id="4" name="コンテンツ プレースホルダ 3" descr="03010240.png"/>
          <p:cNvPicPr>
            <a:picLocks noGrp="1" noChangeAspect="1"/>
          </p:cNvPicPr>
          <p:nvPr>
            <p:ph idx="1"/>
          </p:nvPr>
        </p:nvPicPr>
        <p:blipFill>
          <a:blip r:embed="rId2"/>
          <a:stretch>
            <a:fillRect/>
          </a:stretch>
        </p:blipFill>
        <p:spPr>
          <a:xfrm>
            <a:off x="2000232" y="2143116"/>
            <a:ext cx="5072098" cy="4430722"/>
          </a:xfr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smtClean="0"/>
              <a:t>能力開発のための制度の労働生産性への貢献</a:t>
            </a:r>
            <a:endParaRPr kumimoji="1" lang="ja-JP" altLang="en-US" dirty="0"/>
          </a:p>
        </p:txBody>
      </p:sp>
      <p:sp>
        <p:nvSpPr>
          <p:cNvPr id="3" name="コンテンツ プレースホルダ 2"/>
          <p:cNvSpPr>
            <a:spLocks noGrp="1"/>
          </p:cNvSpPr>
          <p:nvPr>
            <p:ph idx="1"/>
          </p:nvPr>
        </p:nvSpPr>
        <p:spPr>
          <a:xfrm>
            <a:off x="285720" y="2249424"/>
            <a:ext cx="4214842" cy="4325112"/>
          </a:xfrm>
        </p:spPr>
        <p:txBody>
          <a:bodyPr>
            <a:normAutofit/>
          </a:bodyPr>
          <a:lstStyle/>
          <a:p>
            <a:pPr>
              <a:buNone/>
            </a:pPr>
            <a:endParaRPr lang="en-US" altLang="ja-JP" dirty="0" smtClean="0"/>
          </a:p>
          <a:p>
            <a:pPr>
              <a:buNone/>
            </a:pPr>
            <a:endParaRPr lang="en-US" altLang="ja-JP" dirty="0" smtClean="0"/>
          </a:p>
          <a:p>
            <a:pPr>
              <a:buNone/>
            </a:pPr>
            <a:r>
              <a:rPr lang="ja-JP" altLang="en-US" dirty="0" smtClean="0"/>
              <a:t>   多くの企業が、能力開発のための制度は労働生産性の向上に貢献していると回答しており、否定的な回答は非常に少ない。</a:t>
            </a:r>
            <a:endParaRPr lang="en-US" altLang="ja-JP" dirty="0" smtClean="0"/>
          </a:p>
          <a:p>
            <a:pPr>
              <a:buNone/>
            </a:pPr>
            <a:r>
              <a:rPr lang="ja-JP" altLang="en-US" sz="1200" dirty="0" smtClean="0"/>
              <a:t>出典：独立行政法人労働政策研究・研修機構「企業の行う教育訓練の効果及び民間教育訓練機関活用に関する研究」（</a:t>
            </a:r>
            <a:r>
              <a:rPr lang="en-US" altLang="ja-JP" sz="1200" dirty="0" smtClean="0"/>
              <a:t>2006</a:t>
            </a:r>
            <a:r>
              <a:rPr lang="ja-JP" altLang="en-US" sz="1200" dirty="0" smtClean="0"/>
              <a:t>年）</a:t>
            </a:r>
            <a:endParaRPr kumimoji="1" lang="ja-JP" altLang="en-US" sz="1200" dirty="0"/>
          </a:p>
        </p:txBody>
      </p:sp>
      <p:pic>
        <p:nvPicPr>
          <p:cNvPr id="1026" name="Picture 2"/>
          <p:cNvPicPr>
            <a:picLocks noChangeAspect="1" noChangeArrowheads="1"/>
          </p:cNvPicPr>
          <p:nvPr/>
        </p:nvPicPr>
        <p:blipFill>
          <a:blip r:embed="rId2"/>
          <a:srcRect/>
          <a:stretch>
            <a:fillRect/>
          </a:stretch>
        </p:blipFill>
        <p:spPr bwMode="auto">
          <a:xfrm rot="5400000">
            <a:off x="4429106" y="1785947"/>
            <a:ext cx="4500594" cy="450055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t>能力開発の実施状況と労働生産性</a:t>
            </a:r>
            <a:endParaRPr kumimoji="1" lang="ja-JP" altLang="en-US" dirty="0"/>
          </a:p>
        </p:txBody>
      </p:sp>
      <p:pic>
        <p:nvPicPr>
          <p:cNvPr id="2050" name="Picture 2"/>
          <p:cNvPicPr>
            <a:picLocks noGrp="1" noChangeAspect="1" noChangeArrowheads="1"/>
          </p:cNvPicPr>
          <p:nvPr>
            <p:ph idx="1"/>
          </p:nvPr>
        </p:nvPicPr>
        <p:blipFill>
          <a:blip r:embed="rId2"/>
          <a:srcRect/>
          <a:stretch>
            <a:fillRect/>
          </a:stretch>
        </p:blipFill>
        <p:spPr bwMode="auto">
          <a:xfrm rot="5400000">
            <a:off x="3036082" y="2321712"/>
            <a:ext cx="2857522" cy="5643602"/>
          </a:xfrm>
          <a:prstGeom prst="rect">
            <a:avLst/>
          </a:prstGeom>
          <a:noFill/>
          <a:ln w="9525">
            <a:noFill/>
            <a:miter lim="800000"/>
            <a:headEnd/>
            <a:tailEnd/>
          </a:ln>
          <a:effectLst/>
        </p:spPr>
      </p:pic>
      <p:sp>
        <p:nvSpPr>
          <p:cNvPr id="5" name="正方形/長方形 4"/>
          <p:cNvSpPr/>
          <p:nvPr/>
        </p:nvSpPr>
        <p:spPr>
          <a:xfrm>
            <a:off x="285720" y="2428868"/>
            <a:ext cx="8286808" cy="1384995"/>
          </a:xfrm>
          <a:prstGeom prst="rect">
            <a:avLst/>
          </a:prstGeom>
        </p:spPr>
        <p:txBody>
          <a:bodyPr wrap="square">
            <a:spAutoFit/>
          </a:bodyPr>
          <a:lstStyle/>
          <a:p>
            <a:r>
              <a:rPr lang="ja-JP" altLang="en-US" sz="2800" dirty="0"/>
              <a:t>能力開発を実施している企業ほど、「労働生産性が高くなった」「</a:t>
            </a:r>
            <a:r>
              <a:rPr lang="ja-JP" altLang="en-US" sz="2800" dirty="0" smtClean="0"/>
              <a:t>どちらかと</a:t>
            </a:r>
            <a:r>
              <a:rPr lang="ja-JP" altLang="en-US" sz="2800" dirty="0"/>
              <a:t>言えば</a:t>
            </a:r>
            <a:r>
              <a:rPr lang="ja-JP" altLang="en-US" sz="2800" dirty="0" smtClean="0"/>
              <a:t>高くなった</a:t>
            </a:r>
            <a:r>
              <a:rPr lang="ja-JP" altLang="en-US" sz="2800" dirty="0"/>
              <a:t>」と回答している企業が多い。</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3" name="コンテンツ プレースホルダ 2"/>
          <p:cNvSpPr>
            <a:spLocks noGrp="1"/>
          </p:cNvSpPr>
          <p:nvPr>
            <p:ph idx="1"/>
          </p:nvPr>
        </p:nvSpPr>
        <p:spPr/>
        <p:txBody>
          <a:bodyPr/>
          <a:lstStyle/>
          <a:p>
            <a:endParaRPr kumimoji="1" lang="ja-JP" altLang="en-US"/>
          </a:p>
        </p:txBody>
      </p:sp>
      <p:pic>
        <p:nvPicPr>
          <p:cNvPr id="1027" name="Picture 3"/>
          <p:cNvPicPr>
            <a:picLocks noChangeAspect="1" noChangeArrowheads="1"/>
          </p:cNvPicPr>
          <p:nvPr/>
        </p:nvPicPr>
        <p:blipFill>
          <a:blip r:embed="rId2"/>
          <a:srcRect/>
          <a:stretch>
            <a:fillRect/>
          </a:stretch>
        </p:blipFill>
        <p:spPr bwMode="auto">
          <a:xfrm>
            <a:off x="1214414" y="1357298"/>
            <a:ext cx="6562725" cy="51244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立論①</a:t>
            </a:r>
            <a:endParaRPr kumimoji="1" lang="ja-JP" altLang="en-US" dirty="0"/>
          </a:p>
        </p:txBody>
      </p:sp>
      <p:sp>
        <p:nvSpPr>
          <p:cNvPr id="3" name="コンテンツ プレースホルダ 2"/>
          <p:cNvSpPr>
            <a:spLocks noGrp="1"/>
          </p:cNvSpPr>
          <p:nvPr>
            <p:ph idx="1"/>
          </p:nvPr>
        </p:nvSpPr>
        <p:spPr/>
        <p:txBody>
          <a:bodyPr>
            <a:normAutofit/>
          </a:bodyPr>
          <a:lstStyle/>
          <a:p>
            <a:pPr>
              <a:buNone/>
            </a:pPr>
            <a:r>
              <a:rPr lang="ja-JP" altLang="en-US" sz="4000" dirty="0" smtClean="0"/>
              <a:t>　</a:t>
            </a:r>
            <a:endParaRPr lang="en-US" altLang="ja-JP" sz="4000" dirty="0" smtClean="0"/>
          </a:p>
          <a:p>
            <a:pPr>
              <a:buNone/>
            </a:pPr>
            <a:r>
              <a:rPr lang="ja-JP" altLang="en-US" sz="4000" dirty="0"/>
              <a:t>　</a:t>
            </a:r>
            <a:r>
              <a:rPr lang="ja-JP" altLang="en-US" sz="4800" dirty="0" smtClean="0"/>
              <a:t>非正規</a:t>
            </a:r>
            <a:r>
              <a:rPr lang="ja-JP" altLang="en-US" sz="4800" dirty="0"/>
              <a:t>雇用を</a:t>
            </a:r>
            <a:r>
              <a:rPr lang="ja-JP" altLang="en-US" sz="4800" dirty="0" smtClean="0"/>
              <a:t>廃止し正規化により、賃金</a:t>
            </a:r>
            <a:r>
              <a:rPr lang="ja-JP" altLang="en-US" sz="4800" dirty="0"/>
              <a:t>収入が</a:t>
            </a:r>
            <a:r>
              <a:rPr lang="ja-JP" altLang="en-US" sz="4800" dirty="0" smtClean="0"/>
              <a:t>増加</a:t>
            </a:r>
            <a:r>
              <a:rPr lang="ja-JP" altLang="en-US" sz="4800" dirty="0"/>
              <a:t>。</a:t>
            </a:r>
            <a:endParaRPr kumimoji="1" lang="ja-JP" altLang="en-US" sz="4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slide(fromBottom)">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slide(fromBottom)">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pic>
        <p:nvPicPr>
          <p:cNvPr id="7170" name="Picture 2"/>
          <p:cNvPicPr>
            <a:picLocks noGrp="1" noChangeAspect="1" noChangeArrowheads="1"/>
          </p:cNvPicPr>
          <p:nvPr>
            <p:ph idx="1"/>
          </p:nvPr>
        </p:nvPicPr>
        <p:blipFill>
          <a:blip r:embed="rId2"/>
          <a:srcRect/>
          <a:stretch>
            <a:fillRect/>
          </a:stretch>
        </p:blipFill>
        <p:spPr bwMode="auto">
          <a:xfrm>
            <a:off x="928662" y="1500175"/>
            <a:ext cx="6858048" cy="464027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3" name="コンテンツ プレースホルダ 2"/>
          <p:cNvSpPr>
            <a:spLocks noGrp="1"/>
          </p:cNvSpPr>
          <p:nvPr>
            <p:ph idx="1"/>
          </p:nvPr>
        </p:nvSpPr>
        <p:spPr/>
        <p:txBody>
          <a:bodyPr/>
          <a:lstStyle/>
          <a:p>
            <a:endParaRPr kumimoji="1" lang="en-US" altLang="ja-JP" dirty="0" smtClean="0"/>
          </a:p>
          <a:p>
            <a:endParaRPr kumimoji="1" lang="en-US" altLang="ja-JP" dirty="0" smtClean="0"/>
          </a:p>
          <a:p>
            <a:endParaRPr kumimoji="1" lang="ja-JP" altLang="en-US" dirty="0"/>
          </a:p>
        </p:txBody>
      </p:sp>
      <p:pic>
        <p:nvPicPr>
          <p:cNvPr id="4099" name="Picture 3"/>
          <p:cNvPicPr>
            <a:picLocks noChangeAspect="1" noChangeArrowheads="1"/>
          </p:cNvPicPr>
          <p:nvPr/>
        </p:nvPicPr>
        <p:blipFill>
          <a:blip r:embed="rId2"/>
          <a:srcRect/>
          <a:stretch>
            <a:fillRect/>
          </a:stretch>
        </p:blipFill>
        <p:spPr bwMode="auto">
          <a:xfrm>
            <a:off x="285720" y="2000240"/>
            <a:ext cx="8001056" cy="378621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graphicFrame>
        <p:nvGraphicFramePr>
          <p:cNvPr id="8" name="コンテンツ プレースホルダ 7"/>
          <p:cNvGraphicFramePr>
            <a:graphicFrameLocks noGrp="1"/>
          </p:cNvGraphicFramePr>
          <p:nvPr>
            <p:ph idx="1"/>
          </p:nvPr>
        </p:nvGraphicFramePr>
        <p:xfrm>
          <a:off x="2786050" y="2928934"/>
          <a:ext cx="3857652" cy="2534292"/>
        </p:xfrm>
        <a:graphic>
          <a:graphicData uri="http://schemas.openxmlformats.org/drawingml/2006/table">
            <a:tbl>
              <a:tblPr/>
              <a:tblGrid>
                <a:gridCol w="1928826"/>
                <a:gridCol w="1928826"/>
              </a:tblGrid>
              <a:tr h="844764">
                <a:tc gridSpan="2">
                  <a:txBody>
                    <a:bodyPr/>
                    <a:lstStyle/>
                    <a:p>
                      <a:pPr algn="ctr" fontAlgn="ctr"/>
                      <a:r>
                        <a:rPr lang="ja-JP" altLang="en-US" sz="2000" b="0" i="0" u="none" strike="noStrike" dirty="0">
                          <a:solidFill>
                            <a:srgbClr val="000000"/>
                          </a:solidFill>
                          <a:latin typeface="ＭＳ Ｐゴシック"/>
                        </a:rPr>
                        <a:t>①非正規の正規化</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r>
              <a:tr h="844764">
                <a:tc>
                  <a:txBody>
                    <a:bodyPr/>
                    <a:lstStyle/>
                    <a:p>
                      <a:pPr algn="ctr" fontAlgn="ctr"/>
                      <a:r>
                        <a:rPr lang="ja-JP" altLang="en-US" sz="2000" b="0" i="0" u="none" strike="noStrike" dirty="0">
                          <a:solidFill>
                            <a:srgbClr val="000000"/>
                          </a:solidFill>
                          <a:latin typeface="ＭＳ Ｐゴシック"/>
                        </a:rPr>
                        <a:t>派遣</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2000" b="0" i="0" u="none" strike="noStrike" dirty="0">
                          <a:solidFill>
                            <a:srgbClr val="000000"/>
                          </a:solidFill>
                          <a:latin typeface="ＭＳ Ｐゴシック"/>
                        </a:rPr>
                        <a:t>有期契約</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844764">
                <a:tc>
                  <a:txBody>
                    <a:bodyPr/>
                    <a:lstStyle/>
                    <a:p>
                      <a:pPr algn="ctr" fontAlgn="ctr"/>
                      <a:r>
                        <a:rPr lang="en-US" altLang="ja-JP" sz="2000" b="0" i="0" u="none" strike="noStrike">
                          <a:solidFill>
                            <a:srgbClr val="000000"/>
                          </a:solidFill>
                          <a:latin typeface="ＭＳ Ｐゴシック"/>
                        </a:rPr>
                        <a:t>51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2000" b="0" i="0" u="none" strike="noStrike" dirty="0">
                          <a:solidFill>
                            <a:srgbClr val="000000"/>
                          </a:solidFill>
                          <a:latin typeface="ＭＳ Ｐゴシック"/>
                        </a:rPr>
                        <a:t>310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graphicFrame>
        <p:nvGraphicFramePr>
          <p:cNvPr id="9" name="表 8"/>
          <p:cNvGraphicFramePr>
            <a:graphicFrameLocks noGrp="1"/>
          </p:cNvGraphicFramePr>
          <p:nvPr/>
        </p:nvGraphicFramePr>
        <p:xfrm>
          <a:off x="7143768" y="5143512"/>
          <a:ext cx="1500198" cy="571504"/>
        </p:xfrm>
        <a:graphic>
          <a:graphicData uri="http://schemas.openxmlformats.org/drawingml/2006/table">
            <a:tbl>
              <a:tblPr/>
              <a:tblGrid>
                <a:gridCol w="1500198"/>
              </a:tblGrid>
              <a:tr h="571504">
                <a:tc>
                  <a:txBody>
                    <a:bodyPr/>
                    <a:lstStyle/>
                    <a:p>
                      <a:pPr algn="l" fontAlgn="ctr"/>
                      <a:r>
                        <a:rPr lang="ja-JP" altLang="en-US" sz="2000" b="0" i="0" u="none" strike="noStrike" dirty="0">
                          <a:solidFill>
                            <a:srgbClr val="000000"/>
                          </a:solidFill>
                          <a:latin typeface="ＭＳ Ｐゴシック"/>
                        </a:rPr>
                        <a:t>単位：万人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立論②</a:t>
            </a:r>
            <a:endParaRPr kumimoji="1" lang="ja-JP" altLang="en-US" dirty="0"/>
          </a:p>
        </p:txBody>
      </p:sp>
      <p:sp>
        <p:nvSpPr>
          <p:cNvPr id="3" name="コンテンツ プレースホルダ 2"/>
          <p:cNvSpPr>
            <a:spLocks noGrp="1"/>
          </p:cNvSpPr>
          <p:nvPr>
            <p:ph idx="1"/>
          </p:nvPr>
        </p:nvSpPr>
        <p:spPr>
          <a:xfrm>
            <a:off x="428596" y="2071678"/>
            <a:ext cx="8229600" cy="4025897"/>
          </a:xfrm>
        </p:spPr>
        <p:txBody>
          <a:bodyPr/>
          <a:lstStyle/>
          <a:p>
            <a:pPr>
              <a:buNone/>
            </a:pPr>
            <a:r>
              <a:rPr kumimoji="1" lang="ja-JP" altLang="en-US" sz="4000" dirty="0" smtClean="0"/>
              <a:t>人材育成の観点から見る。</a:t>
            </a:r>
            <a:endParaRPr kumimoji="1" lang="en-US" altLang="ja-JP" sz="4000" dirty="0" smtClean="0"/>
          </a:p>
          <a:p>
            <a:endParaRPr lang="en-US" altLang="ja-JP" dirty="0"/>
          </a:p>
          <a:p>
            <a:pPr>
              <a:buNone/>
            </a:pPr>
            <a:r>
              <a:rPr kumimoji="1" lang="ja-JP" altLang="en-US" sz="4000" dirty="0" smtClean="0"/>
              <a:t>　非正規雇用を廃止し正規化することにより労働者のスキルが高まり、生産性の上昇しＧＤＰ成長に</a:t>
            </a:r>
            <a:r>
              <a:rPr lang="ja-JP" altLang="en-US" sz="4000" dirty="0" smtClean="0"/>
              <a:t>繋がる。</a:t>
            </a:r>
            <a:endParaRPr kumimoji="1" lang="ja-JP" altLang="en-US" sz="4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5"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13"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14" dur="10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5"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20"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21"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データ</a:t>
            </a:r>
            <a:endParaRPr kumimoji="1" lang="ja-JP" altLang="en-US" dirty="0"/>
          </a:p>
        </p:txBody>
      </p:sp>
      <p:pic>
        <p:nvPicPr>
          <p:cNvPr id="4" name="コンテンツ プレースホルダ 3"/>
          <p:cNvPicPr>
            <a:picLocks noGrp="1"/>
          </p:cNvPicPr>
          <p:nvPr>
            <p:ph idx="1"/>
          </p:nvPr>
        </p:nvPicPr>
        <p:blipFill>
          <a:blip r:embed="rId2"/>
          <a:stretch>
            <a:fillRect/>
          </a:stretch>
        </p:blipFill>
        <p:spPr bwMode="auto">
          <a:xfrm>
            <a:off x="1698053" y="2249488"/>
            <a:ext cx="5747894" cy="43243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00034" y="214290"/>
            <a:ext cx="8229600" cy="2511420"/>
          </a:xfrm>
        </p:spPr>
        <p:txBody>
          <a:bodyPr>
            <a:noAutofit/>
          </a:bodyPr>
          <a:lstStyle/>
          <a:p>
            <a:r>
              <a:rPr lang="ja-JP" altLang="en-US" sz="1800" dirty="0" smtClean="0"/>
              <a:t>週間</a:t>
            </a:r>
            <a:r>
              <a:rPr lang="ja-JP" altLang="en-US" sz="1800" dirty="0" smtClean="0"/>
              <a:t>就業時間別の雇用者割合をみると、</a:t>
            </a:r>
            <a:r>
              <a:rPr lang="en-US" altLang="ja-JP" sz="1800" dirty="0" smtClean="0"/>
              <a:t>1990</a:t>
            </a:r>
            <a:r>
              <a:rPr lang="ja-JP" altLang="en-US" sz="1800" dirty="0" smtClean="0"/>
              <a:t>年代末から</a:t>
            </a:r>
            <a:r>
              <a:rPr lang="en-US" altLang="ja-JP" sz="1800" dirty="0" smtClean="0"/>
              <a:t>2000</a:t>
            </a:r>
            <a:r>
              <a:rPr lang="ja-JP" altLang="en-US" sz="1800" dirty="0" smtClean="0"/>
              <a:t>年代前半にかけて週</a:t>
            </a:r>
            <a:r>
              <a:rPr lang="en-US" altLang="ja-JP" sz="1800" dirty="0" smtClean="0"/>
              <a:t>35</a:t>
            </a:r>
            <a:r>
              <a:rPr lang="ja-JP" altLang="en-US" sz="1800" dirty="0" smtClean="0"/>
              <a:t>時間未満雇用者、週</a:t>
            </a:r>
            <a:r>
              <a:rPr lang="en-US" altLang="ja-JP" sz="1800" dirty="0" smtClean="0"/>
              <a:t>60</a:t>
            </a:r>
            <a:r>
              <a:rPr lang="ja-JP" altLang="en-US" sz="1800" dirty="0" smtClean="0"/>
              <a:t>時間以上雇用者がともに増加する傾向にあったが、</a:t>
            </a:r>
            <a:r>
              <a:rPr lang="en-US" altLang="ja-JP" sz="1800" dirty="0" smtClean="0"/>
              <a:t>2006</a:t>
            </a:r>
            <a:r>
              <a:rPr lang="ja-JP" altLang="en-US" sz="1800" dirty="0" smtClean="0"/>
              <a:t>年にはともに横ばいもしくは減少となった。雇用形態別にみた雇用者数では、正規雇用者、非正規雇用者がともに増加していることから、週</a:t>
            </a:r>
            <a:r>
              <a:rPr lang="en-US" altLang="ja-JP" sz="1800" dirty="0" smtClean="0"/>
              <a:t>60</a:t>
            </a:r>
            <a:r>
              <a:rPr lang="ja-JP" altLang="en-US" sz="1800" dirty="0" smtClean="0"/>
              <a:t>時間以上雇用者の減少については、</a:t>
            </a:r>
            <a:r>
              <a:rPr lang="en-US" altLang="ja-JP" sz="1800" dirty="0" smtClean="0"/>
              <a:t>2006</a:t>
            </a:r>
            <a:r>
              <a:rPr lang="ja-JP" altLang="en-US" sz="1800" dirty="0" smtClean="0"/>
              <a:t>年に正規雇用者が増加に転じるなど労働投入量が増加し、長時間労働者の労働時間削減が図られたものと考えられる。今後も、正規雇用者の増加により長時間労働が是正されていくことが期待される。また、週</a:t>
            </a:r>
            <a:r>
              <a:rPr lang="en-US" altLang="ja-JP" sz="1800" dirty="0" smtClean="0"/>
              <a:t>35</a:t>
            </a:r>
            <a:r>
              <a:rPr lang="ja-JP" altLang="en-US" sz="1800" dirty="0" smtClean="0"/>
              <a:t>時間未満雇用者に関しては、正規雇用者の増加とともに、非正規雇用者の中でも労働時間の長い者を増やしていることがあり、フルタイム雇用者を増やす傾向が出てきていることが指摘できる。ただし、週</a:t>
            </a:r>
            <a:r>
              <a:rPr lang="en-US" altLang="ja-JP" sz="1800" dirty="0" smtClean="0"/>
              <a:t>35</a:t>
            </a:r>
            <a:r>
              <a:rPr lang="ja-JP" altLang="en-US" sz="1800" dirty="0" smtClean="0"/>
              <a:t>時間未満雇用者については依然高い水準で推移</a:t>
            </a:r>
            <a:r>
              <a:rPr lang="ja-JP" altLang="en-US" sz="1800" dirty="0" smtClean="0"/>
              <a:t>して</a:t>
            </a:r>
            <a:r>
              <a:rPr lang="ja-JP" altLang="en-US" sz="1800" dirty="0" smtClean="0"/>
              <a:t>いる</a:t>
            </a:r>
            <a:r>
              <a:rPr lang="ja-JP" altLang="en-US" sz="1400" dirty="0" smtClean="0"/>
              <a:t>。</a:t>
            </a:r>
            <a:endParaRPr kumimoji="1" lang="ja-JP" altLang="en-US" sz="1400" dirty="0"/>
          </a:p>
        </p:txBody>
      </p:sp>
      <p:pic>
        <p:nvPicPr>
          <p:cNvPr id="6" name="コンテンツ プレースホルダ 5" descr="fb2_2_1.gif"/>
          <p:cNvPicPr>
            <a:picLocks noGrp="1" noChangeAspect="1"/>
          </p:cNvPicPr>
          <p:nvPr>
            <p:ph idx="1"/>
          </p:nvPr>
        </p:nvPicPr>
        <p:blipFill>
          <a:blip r:embed="rId2"/>
          <a:stretch>
            <a:fillRect/>
          </a:stretch>
        </p:blipFill>
        <p:spPr>
          <a:xfrm>
            <a:off x="1357290" y="3143248"/>
            <a:ext cx="6386328" cy="3357586"/>
          </a:xfr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pic>
        <p:nvPicPr>
          <p:cNvPr id="4" name="コンテンツ プレースホルダ 3" descr="fb2_2_2.gif"/>
          <p:cNvPicPr>
            <a:picLocks noGrp="1" noChangeAspect="1"/>
          </p:cNvPicPr>
          <p:nvPr>
            <p:ph idx="1"/>
          </p:nvPr>
        </p:nvPicPr>
        <p:blipFill>
          <a:blip r:embed="rId2"/>
          <a:stretch>
            <a:fillRect/>
          </a:stretch>
        </p:blipFill>
        <p:spPr>
          <a:xfrm>
            <a:off x="1285875" y="2444750"/>
            <a:ext cx="6572250" cy="3933825"/>
          </a:xfrm>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アーバン">
  <a:themeElements>
    <a:clrScheme name="アーバン">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アーバン">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アーバン">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206</TotalTime>
  <Words>393</Words>
  <Application>Microsoft Office PowerPoint</Application>
  <PresentationFormat>画面に合わせる (4:3)</PresentationFormat>
  <Paragraphs>30</Paragraphs>
  <Slides>16</Slides>
  <Notes>0</Notes>
  <HiddenSlides>0</HiddenSlides>
  <MMClips>0</MMClips>
  <ScaleCrop>false</ScaleCrop>
  <HeadingPairs>
    <vt:vector size="4" baseType="variant">
      <vt:variant>
        <vt:lpstr>テーマ</vt:lpstr>
      </vt:variant>
      <vt:variant>
        <vt:i4>1</vt:i4>
      </vt:variant>
      <vt:variant>
        <vt:lpstr>スライド タイトル</vt:lpstr>
      </vt:variant>
      <vt:variant>
        <vt:i4>16</vt:i4>
      </vt:variant>
    </vt:vector>
  </HeadingPairs>
  <TitlesOfParts>
    <vt:vector size="17" baseType="lpstr">
      <vt:lpstr>アーバン</vt:lpstr>
      <vt:lpstr>関西学院大学 村田ゼミ　　立論　</vt:lpstr>
      <vt:lpstr>立論①</vt:lpstr>
      <vt:lpstr>スライド 3</vt:lpstr>
      <vt:lpstr>スライド 4</vt:lpstr>
      <vt:lpstr>スライド 5</vt:lpstr>
      <vt:lpstr>立論②</vt:lpstr>
      <vt:lpstr>データ</vt:lpstr>
      <vt:lpstr>週間就業時間別の雇用者割合をみると、1990年代末から2000年代前半にかけて週35時間未満雇用者、週60時間以上雇用者がともに増加する傾向にあったが、2006年にはともに横ばいもしくは減少となった。雇用形態別にみた雇用者数では、正規雇用者、非正規雇用者がともに増加していることから、週60時間以上雇用者の減少については、2006年に正規雇用者が増加に転じるなど労働投入量が増加し、長時間労働者の労働時間削減が図られたものと考えられる。今後も、正規雇用者の増加により長時間労働が是正されていくことが期待される。また、週35時間未満雇用者に関しては、正規雇用者の増加とともに、非正規雇用者の中でも労働時間の長い者を増やしていることがあり、フルタイム雇用者を増やす傾向が出てきていることが指摘できる。ただし、週35時間未満雇用者については依然高い水準で推移している。</vt:lpstr>
      <vt:lpstr>スライド 9</vt:lpstr>
      <vt:lpstr>付加価値に占める人件費の割合</vt:lpstr>
      <vt:lpstr>英国製造業における能力開発の効果</vt:lpstr>
      <vt:lpstr>上のグラフの説明</vt:lpstr>
      <vt:lpstr>英国製造業における各変数の限界生産性</vt:lpstr>
      <vt:lpstr>能力開発のための制度の労働生産性への貢献</vt:lpstr>
      <vt:lpstr>能力開発の実施状況と労働生産性</vt:lpstr>
      <vt:lpstr>スライド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関西学院大学 村田ゼミ　　立論</dc:title>
  <dc:creator>seizi takada</dc:creator>
  <cp:lastModifiedBy>高田　晃嗣</cp:lastModifiedBy>
  <cp:revision>22</cp:revision>
  <dcterms:created xsi:type="dcterms:W3CDTF">2008-11-20T16:46:40Z</dcterms:created>
  <dcterms:modified xsi:type="dcterms:W3CDTF">2008-11-21T06:38:57Z</dcterms:modified>
</cp:coreProperties>
</file>