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386" y="-156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FA618-6DEC-4ADF-9037-17B007760583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A6AA9-044A-4DAA-BFA1-FC893DEFE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9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A6AA9-044A-4DAA-BFA1-FC893DEFE50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975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A6AA9-044A-4DAA-BFA1-FC893DEFE50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825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A6AA9-044A-4DAA-BFA1-FC893DEFE50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82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13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75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04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70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39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78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15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49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15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73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7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D705-45CA-4F4E-8530-E30211214F01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CF4DC-140D-4EE8-8700-DD450D0AE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32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31540" y="476672"/>
            <a:ext cx="8388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面積、人口における</a:t>
            </a:r>
            <a:r>
              <a:rPr kumimoji="1" lang="ja-JP" altLang="en-US" sz="2800" dirty="0" smtClean="0"/>
              <a:t>適した土地</a:t>
            </a:r>
            <a:r>
              <a:rPr lang="ja-JP" altLang="en-US" sz="2800" dirty="0" smtClean="0"/>
              <a:t>の策定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28192" y="1170037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4S</a:t>
            </a:r>
            <a:r>
              <a:rPr kumimoji="1" lang="ja-JP" altLang="en-US" sz="2800" dirty="0" smtClean="0"/>
              <a:t>炉の性能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58008" y="1693257"/>
            <a:ext cx="2682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電気出力</a:t>
            </a:r>
            <a:r>
              <a:rPr lang="en-US" altLang="ja-JP" dirty="0" smtClean="0"/>
              <a:t>10MW-50MW</a:t>
            </a:r>
            <a:r>
              <a:rPr lang="ja-JP" altLang="en-US" dirty="0" smtClean="0"/>
              <a:t>級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088232" y="22768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ja-JP" altLang="en-US" dirty="0" smtClean="0"/>
              <a:t>小型のナトリウム冷却高速炉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ja-JP" altLang="en-US" dirty="0" smtClean="0"/>
              <a:t>最初に装荷した燃料を交換することなく</a:t>
            </a:r>
            <a:r>
              <a:rPr lang="en-US" altLang="ja-JP" dirty="0" smtClean="0"/>
              <a:t>30</a:t>
            </a:r>
            <a:r>
              <a:rPr lang="ja-JP" altLang="en-US" dirty="0" smtClean="0"/>
              <a:t>年間運転可能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ja-JP" altLang="en-US" dirty="0" smtClean="0"/>
              <a:t>自然現象を活用した安全設計（人的操作がなくても自然に炉停止・除熱）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ja-JP" altLang="en-US" dirty="0" smtClean="0"/>
              <a:t>静的機器（電磁ポンプ等）の採用によるメンテナンス低減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ja-JP" altLang="en-US" dirty="0" smtClean="0"/>
              <a:t>水から水素を製造するシステムと接続可能</a:t>
            </a:r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7594" y="5120602"/>
            <a:ext cx="741682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出力規模が</a:t>
            </a:r>
            <a:r>
              <a:rPr kumimoji="1" lang="en-US" altLang="ja-JP" dirty="0" smtClean="0"/>
              <a:t>10MW-50MW</a:t>
            </a:r>
            <a:r>
              <a:rPr lang="ja-JP" altLang="en-US" dirty="0"/>
              <a:t>級</a:t>
            </a:r>
            <a:r>
              <a:rPr lang="ja-JP" altLang="en-US" dirty="0" smtClean="0"/>
              <a:t>の</a:t>
            </a:r>
            <a:r>
              <a:rPr lang="en-US" altLang="ja-JP" dirty="0" smtClean="0"/>
              <a:t>4s</a:t>
            </a:r>
            <a:r>
              <a:rPr lang="ja-JP" altLang="en-US" dirty="0" smtClean="0"/>
              <a:t>炉が適している島の大きさを探り、世界にどの程度適した島があるのかを調べた。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96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261384" y="2116281"/>
            <a:ext cx="4415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http://www.toshiba.co.jp/about/press/2010_01/pr_j1802.htm</a:t>
            </a:r>
            <a:endParaRPr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885763"/>
              </p:ext>
            </p:extLst>
          </p:nvPr>
        </p:nvGraphicFramePr>
        <p:xfrm>
          <a:off x="350927" y="836712"/>
          <a:ext cx="3744416" cy="1981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675"/>
                <a:gridCol w="1789611"/>
                <a:gridCol w="1170130"/>
              </a:tblGrid>
              <a:tr h="396218">
                <a:tc>
                  <a:txBody>
                    <a:bodyPr/>
                    <a:lstStyle/>
                    <a:p>
                      <a:pPr algn="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kW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96218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600" u="none" strike="noStrike" dirty="0">
                          <a:effectLst/>
                        </a:rPr>
                        <a:t>宮古島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600" u="none" strike="noStrike">
                          <a:effectLst/>
                        </a:rPr>
                        <a:t>風力発電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4200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96218">
                <a:tc>
                  <a:txBody>
                    <a:bodyPr/>
                    <a:lstStyle/>
                    <a:p>
                      <a:pPr algn="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600" u="none" strike="noStrike">
                          <a:effectLst/>
                        </a:rPr>
                        <a:t>火力発電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61500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96218">
                <a:tc>
                  <a:txBody>
                    <a:bodyPr/>
                    <a:lstStyle/>
                    <a:p>
                      <a:pPr algn="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600" u="none" strike="noStrike">
                          <a:effectLst/>
                        </a:rPr>
                        <a:t>ガスタービン発電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15000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18">
                <a:tc>
                  <a:txBody>
                    <a:bodyPr/>
                    <a:lstStyle/>
                    <a:p>
                      <a:pPr algn="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600" u="none" strike="noStrike" dirty="0">
                          <a:effectLst/>
                        </a:rPr>
                        <a:t>合計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80700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35995"/>
            <a:ext cx="7962900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53516" y="169476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ja-JP" altLang="en-US" sz="2800" u="none" strike="noStrike" dirty="0" smtClean="0">
                <a:effectLst/>
              </a:rPr>
              <a:t>宮古島</a:t>
            </a:r>
            <a:endParaRPr lang="ja-JP" altLang="en-US" sz="2800" b="0" i="0" u="none" strike="noStrike" dirty="0">
              <a:solidFill>
                <a:srgbClr val="000000"/>
              </a:solidFill>
              <a:effectLst/>
              <a:latin typeface="ＭＳ Ｐゴシック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31640" y="652534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http://www.okiden.co.jp/shared/pdf/ir/pi_report/pi_re_100907_00.pdf</a:t>
            </a:r>
            <a:endParaRPr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743123"/>
              </p:ext>
            </p:extLst>
          </p:nvPr>
        </p:nvGraphicFramePr>
        <p:xfrm>
          <a:off x="4540959" y="757595"/>
          <a:ext cx="3855922" cy="88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067"/>
                <a:gridCol w="1183067"/>
                <a:gridCol w="1489788"/>
              </a:tblGrid>
              <a:tr h="44470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面積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総人口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人口密度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4447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204.57km²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>
                          <a:effectLst/>
                        </a:rPr>
                        <a:t>52236</a:t>
                      </a:r>
                      <a:r>
                        <a:rPr lang="ja-JP" altLang="en-US" sz="1600" u="none" strike="noStrike">
                          <a:effectLst/>
                        </a:rPr>
                        <a:t>人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255</a:t>
                      </a:r>
                      <a:r>
                        <a:rPr lang="ja-JP" altLang="en-US" sz="1600" u="none" strike="noStrike" dirty="0">
                          <a:effectLst/>
                        </a:rPr>
                        <a:t>人</a:t>
                      </a:r>
                      <a:r>
                        <a:rPr lang="en-US" altLang="ja-JP" sz="1600" u="none" strike="noStrike" dirty="0">
                          <a:effectLst/>
                        </a:rPr>
                        <a:t>/</a:t>
                      </a:r>
                      <a:r>
                        <a:rPr lang="en-US" sz="1600" u="none" strike="noStrike" dirty="0">
                          <a:effectLst/>
                        </a:rPr>
                        <a:t>km²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5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54868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沖縄本土と比較すると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224758"/>
              </p:ext>
            </p:extLst>
          </p:nvPr>
        </p:nvGraphicFramePr>
        <p:xfrm>
          <a:off x="539552" y="1052736"/>
          <a:ext cx="7560840" cy="864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4181"/>
                <a:gridCol w="1288277"/>
                <a:gridCol w="808436"/>
                <a:gridCol w="1018031"/>
                <a:gridCol w="1167743"/>
                <a:gridCol w="1904172"/>
              </a:tblGrid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kWh/year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面積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km².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万人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人口密度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人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/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km². 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7478367000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856.0401786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1,207.87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39552" y="206084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設備容量は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963305"/>
              </p:ext>
            </p:extLst>
          </p:nvPr>
        </p:nvGraphicFramePr>
        <p:xfrm>
          <a:off x="559309" y="2596262"/>
          <a:ext cx="4472013" cy="1811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3775"/>
                <a:gridCol w="1723944"/>
                <a:gridCol w="1314294"/>
              </a:tblGrid>
              <a:tr h="362213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KW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62213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+mj-lt"/>
                        </a:rPr>
                        <a:t>火力発電所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  <a:latin typeface="+mj-lt"/>
                        </a:rPr>
                        <a:t>汽力発電所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+mj-lt"/>
                        </a:rPr>
                        <a:t>1,467,000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622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  <a:latin typeface="+mj-lt"/>
                        </a:rPr>
                        <a:t>ガスタービン発電所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+mj-lt"/>
                        </a:rPr>
                        <a:t>291,000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622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  <a:latin typeface="+mj-lt"/>
                        </a:rPr>
                        <a:t>内燃力発電所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+mj-lt"/>
                        </a:rPr>
                        <a:t>158,125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13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合計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1,916,125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6012160" y="3973706"/>
            <a:ext cx="1165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dirty="0" smtClean="0">
                <a:solidFill>
                  <a:srgbClr val="000000"/>
                </a:solidFill>
              </a:rPr>
              <a:t>1,916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MW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5148064" y="410843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>
            <a:off x="539552" y="4754761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03648" y="4509120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以上</a:t>
            </a:r>
            <a:r>
              <a:rPr lang="ja-JP" altLang="en-US" dirty="0" smtClean="0"/>
              <a:t>の推論によると設備容量</a:t>
            </a:r>
            <a:r>
              <a:rPr lang="en-US" altLang="ja-JP" dirty="0" smtClean="0"/>
              <a:t>10-50 MW</a:t>
            </a:r>
            <a:r>
              <a:rPr lang="ja-JP" altLang="en-US" dirty="0" smtClean="0"/>
              <a:t>の</a:t>
            </a:r>
            <a:r>
              <a:rPr lang="en-US" altLang="ja-JP" dirty="0" smtClean="0"/>
              <a:t>4s</a:t>
            </a:r>
            <a:r>
              <a:rPr lang="ja-JP" altLang="en-US" dirty="0" smtClean="0"/>
              <a:t>を最大限に活かすための条件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人口密度</a:t>
            </a:r>
            <a:r>
              <a:rPr lang="en-US" altLang="ja-JP" dirty="0"/>
              <a:t>200</a:t>
            </a:r>
            <a:r>
              <a:rPr kumimoji="1" lang="ja-JP" altLang="en-US" dirty="0" smtClean="0"/>
              <a:t>人</a:t>
            </a:r>
            <a:r>
              <a:rPr kumimoji="1" lang="en-US" altLang="ja-JP" dirty="0" smtClean="0"/>
              <a:t>/</a:t>
            </a:r>
            <a:r>
              <a:rPr lang="en-US" altLang="ja-JP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km²</a:t>
            </a:r>
            <a:r>
              <a:rPr lang="ja-JP" altLang="en-US" dirty="0" smtClean="0"/>
              <a:t>と考えたとき沖縄の面積の</a:t>
            </a:r>
            <a:r>
              <a:rPr lang="en-US" altLang="ja-JP" dirty="0" smtClean="0"/>
              <a:t>1/10</a:t>
            </a:r>
            <a:r>
              <a:rPr lang="ja-JP" altLang="en-US" dirty="0" smtClean="0"/>
              <a:t>程度の島が考えられる</a:t>
            </a:r>
            <a:endParaRPr lang="en-US" altLang="ja-JP" b="0" i="0" u="none" strike="noStrike" dirty="0" smtClean="0">
              <a:solidFill>
                <a:srgbClr val="000000"/>
              </a:solidFill>
              <a:effectLst/>
              <a:latin typeface="ＭＳ Ｐゴシック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03648" y="5004495"/>
            <a:ext cx="7488832" cy="5127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827584" y="580526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19672" y="585432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仮に人口密度の上限を</a:t>
            </a:r>
            <a:r>
              <a:rPr kumimoji="1" lang="en-US" altLang="ja-JP" dirty="0" smtClean="0"/>
              <a:t>200</a:t>
            </a:r>
            <a:r>
              <a:rPr kumimoji="1" lang="ja-JP" altLang="en-US" dirty="0" smtClean="0"/>
              <a:t>と定めると面積が</a:t>
            </a:r>
            <a:r>
              <a:rPr kumimoji="1" lang="en-US" altLang="ja-JP" dirty="0" smtClean="0"/>
              <a:t>10</a:t>
            </a:r>
            <a:r>
              <a:rPr lang="en-US" altLang="ja-JP" dirty="0" smtClean="0"/>
              <a:t>0</a:t>
            </a:r>
            <a:r>
              <a:rPr kumimoji="1" lang="ja-JP" altLang="en-US" dirty="0" smtClean="0"/>
              <a:t>～</a:t>
            </a:r>
            <a:r>
              <a:rPr lang="en-US" altLang="ja-JP" dirty="0" smtClean="0"/>
              <a:t>15</a:t>
            </a:r>
            <a:r>
              <a:rPr kumimoji="1" lang="en-US" altLang="ja-JP" dirty="0" smtClean="0"/>
              <a:t>0 </a:t>
            </a:r>
            <a:r>
              <a:rPr lang="en-US" altLang="ja-JP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km²</a:t>
            </a:r>
            <a:r>
              <a:rPr lang="ja-JP" altLang="en-US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程度の島が適していることになる。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55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257</Words>
  <Application>Microsoft Office PowerPoint</Application>
  <PresentationFormat>画面に合わせる (4:3)</PresentationFormat>
  <Paragraphs>58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Miura Hiroki</dc:creator>
  <cp:lastModifiedBy>Miura Hiroki</cp:lastModifiedBy>
  <cp:revision>14</cp:revision>
  <dcterms:created xsi:type="dcterms:W3CDTF">2011-01-07T06:05:04Z</dcterms:created>
  <dcterms:modified xsi:type="dcterms:W3CDTF">2011-01-07T09:23:56Z</dcterms:modified>
</cp:coreProperties>
</file>