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7"/>
  </p:notesMasterIdLst>
  <p:sldIdLst>
    <p:sldId id="261" r:id="rId2"/>
    <p:sldId id="265" r:id="rId3"/>
    <p:sldId id="266" r:id="rId4"/>
    <p:sldId id="267" r:id="rId5"/>
    <p:sldId id="260" r:id="rId6"/>
  </p:sldIdLst>
  <p:sldSz cx="9144000" cy="6858000" type="screen4x3"/>
  <p:notesSz cx="6858000" cy="9144000"/>
  <p:defaultTextStyle>
    <a:defPPr>
      <a:defRPr lang="ja-JP"/>
    </a:defPPr>
    <a:lvl1pPr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070" autoAdjust="0"/>
  </p:normalViewPr>
  <p:slideViewPr>
    <p:cSldViewPr snapToGrid="0">
      <p:cViewPr>
        <p:scale>
          <a:sx n="50" d="100"/>
          <a:sy n="50" d="100"/>
        </p:scale>
        <p:origin x="-1448" y="-8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0D76-3710-4AFE-B1AF-1887AAB6089E}" type="datetimeFigureOut">
              <a:rPr kumimoji="1" lang="ja-JP" altLang="en-US" smtClean="0"/>
              <a:t>2014/02/25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2BDD-10AA-4B2C-93E4-0668941A1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19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1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8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太陽膀胱経に外邪が侵襲した場合、項背部のコリや痛みを訴えることもあるらしく、葛根湯なんかは割とピンポイントなチョイスかもしれない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80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53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1"/>
            <a:ext cx="6358014" cy="71439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7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9F928-17BA-4F42-A672-68462B94ACC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39C1F-A31D-4A70-B58D-6B0D3D25055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40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978" y="365295"/>
            <a:ext cx="7886045" cy="1326177"/>
          </a:xfrm>
        </p:spPr>
        <p:txBody>
          <a:bodyPr lIns="91477" tIns="45738" rIns="91477" bIns="45738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978" y="6356118"/>
            <a:ext cx="2056884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fld id="{C8A86C3A-B0B5-47E5-8079-8CD4B264DCB3}" type="datetimeFigureOut">
              <a:rPr lang="ja-JP" altLang="en-US"/>
              <a:pPr/>
              <a:t>2014/02/25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41" y="6356118"/>
            <a:ext cx="3086119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8139" y="6356118"/>
            <a:ext cx="2056884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fld id="{C5040D19-BA0F-44EC-BC02-397467988E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766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99EDF7-DA18-4036-9E12-F3AEC8823F86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9A56F-77FD-47FA-81DF-F16E0166E9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3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D81F5-28CF-401C-ACFA-5462EB15DE77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053BF-FFE9-4110-B5EA-1BD7615C37E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9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F442E-9850-441B-8EF8-1C2AEFAB8F0B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B008A-9C1D-4F59-A939-54CC51EE324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4BC6C-8A06-43A0-BA06-47431C3AC9F5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36AEC-181E-476B-89D1-2994CA3049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9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7FA5CC-8987-4642-83EA-D1FAD0DAD579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64CCF-3368-4129-B9E1-08325D40A0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D0057-CCA9-489F-BF35-3E11BE83F6DC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67FA3-E5A8-4729-9E13-87595431AE3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9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5"/>
            <a:ext cx="3057508" cy="633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C5331-9F35-487A-BBF0-D132773C3FA9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9A2A3-8335-43B3-8845-0234A8C58C2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38290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外邪の侵入経路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3829050" cy="4525963"/>
          </a:xfrm>
        </p:spPr>
        <p:txBody>
          <a:bodyPr rtlCol="0">
            <a:normAutofit/>
          </a:bodyPr>
          <a:lstStyle/>
          <a:p>
            <a:pPr marL="137160" indent="-13716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dirty="0" smtClean="0"/>
              <a:t>例えば黄帝内</a:t>
            </a:r>
            <a:r>
              <a:rPr lang="ja-JP" altLang="en-US" dirty="0"/>
              <a:t>経の霊枢によると、「足の太陽膀胱経」に外邪が侵襲した場合、典型症状として頭痛が挙げられて</a:t>
            </a:r>
            <a:r>
              <a:rPr lang="ja-JP" altLang="en-US" dirty="0" smtClean="0"/>
              <a:t>いる</a:t>
            </a:r>
            <a:endParaRPr lang="ja-JP" altLang="en-US" dirty="0"/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en-US" altLang="ja-JP" dirty="0" smtClean="0"/>
          </a:p>
        </p:txBody>
      </p:sp>
      <p:pic>
        <p:nvPicPr>
          <p:cNvPr id="4" name="図 3" descr="ScrCapt 2014-02-25 12.34.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071" y="76200"/>
            <a:ext cx="4746527" cy="665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足の太陽膀胱経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-13716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dirty="0" smtClean="0"/>
              <a:t>「足の太陽膀胱経」は主に腎と肝に関わり、この経に関する病症は、肝や腎の失調によって起こりやすい</a:t>
            </a:r>
            <a:endParaRPr lang="en-US" altLang="ja-JP" dirty="0" smtClean="0"/>
          </a:p>
          <a:p>
            <a:pPr marL="137160" indent="-13716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dirty="0" smtClean="0"/>
              <a:t>また、急性熱病の時は肺虚が関わる</a:t>
            </a:r>
            <a:endParaRPr lang="en-US" altLang="ja-JP" dirty="0" smtClean="0"/>
          </a:p>
          <a:p>
            <a:pPr marL="137160" indent="-13716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dirty="0" smtClean="0"/>
              <a:t>つまり、肝腎あるいは肺を調整しつつ、邪を追い出す解表剤を用いるのが良い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この病態に対する処方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>
                <a:solidFill>
                  <a:srgbClr val="FF9900"/>
                </a:solidFill>
              </a:rPr>
              <a:t>例：葛根湯</a:t>
            </a:r>
            <a:endParaRPr kumimoji="1" lang="en-US" altLang="ja-JP" b="1" dirty="0" smtClean="0">
              <a:solidFill>
                <a:srgbClr val="FF9900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証：風寒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組成：葛根 </a:t>
            </a:r>
            <a:r>
              <a:rPr lang="en-US" altLang="ja-JP" dirty="0" smtClean="0">
                <a:solidFill>
                  <a:schemeClr val="tx1"/>
                </a:solidFill>
              </a:rPr>
              <a:t>4.0g</a:t>
            </a:r>
            <a:r>
              <a:rPr lang="ja-JP" altLang="en-US" dirty="0" smtClean="0">
                <a:solidFill>
                  <a:schemeClr val="tx1"/>
                </a:solidFill>
              </a:rPr>
              <a:t>　大棗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麻黄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</a:p>
          <a:p>
            <a:pPr lvl="1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　　　　桂皮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  <a:r>
              <a:rPr lang="ja-JP" altLang="en-US" dirty="0" smtClean="0">
                <a:solidFill>
                  <a:schemeClr val="tx1"/>
                </a:solidFill>
              </a:rPr>
              <a:t>　甘草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  <a:r>
              <a:rPr lang="ja-JP" altLang="en-US" dirty="0" smtClean="0">
                <a:solidFill>
                  <a:schemeClr val="tx1"/>
                </a:solidFill>
              </a:rPr>
              <a:t>　芍薬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</a:p>
          <a:p>
            <a:pPr lvl="1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　　　　生姜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効能：</a:t>
            </a:r>
            <a:r>
              <a:rPr lang="ja-JP" altLang="en-US" dirty="0" smtClean="0">
                <a:latin typeface="ＤＨＰ平成明朝体W7" panose="02010601000101010101" pitchFamily="2" charset="-128"/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温中散寒・辛温解表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足の太陽膀胱経（特別編）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535782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肝腎の長期失調によって「足の太陽膀胱経」まで失調し、引き起こされる頭痛も存在する</a:t>
            </a:r>
            <a:endParaRPr kumimoji="1" lang="en-US" altLang="ja-JP" dirty="0" smtClean="0"/>
          </a:p>
          <a:p>
            <a:r>
              <a:rPr lang="ja-JP" altLang="en-US" dirty="0" smtClean="0"/>
              <a:t>そういう場合の処方は以下のようになる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9900"/>
                </a:solidFill>
              </a:rPr>
              <a:t>例：加味逍遙散</a:t>
            </a:r>
            <a:endParaRPr lang="en-US" altLang="ja-JP" b="1" dirty="0" smtClean="0">
              <a:solidFill>
                <a:srgbClr val="FF9900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証：肝鬱化熱・気血両虚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組成：柴胡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芍薬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蒼朮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</a:p>
          <a:p>
            <a:pPr lvl="1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　　　　当帰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茯苓 </a:t>
            </a:r>
            <a:r>
              <a:rPr lang="en-US" altLang="ja-JP" dirty="0" smtClean="0">
                <a:solidFill>
                  <a:schemeClr val="tx1"/>
                </a:solidFill>
              </a:rPr>
              <a:t>3.0g</a:t>
            </a:r>
            <a:r>
              <a:rPr lang="ja-JP" altLang="en-US" dirty="0" smtClean="0">
                <a:solidFill>
                  <a:schemeClr val="tx1"/>
                </a:solidFill>
              </a:rPr>
              <a:t>　山梔子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</a:p>
          <a:p>
            <a:pPr lvl="1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　　　　牡丹皮 </a:t>
            </a:r>
            <a:r>
              <a:rPr lang="en-US" altLang="ja-JP" dirty="0" smtClean="0">
                <a:solidFill>
                  <a:schemeClr val="tx1"/>
                </a:solidFill>
              </a:rPr>
              <a:t>2.0g</a:t>
            </a:r>
            <a:r>
              <a:rPr lang="ja-JP" altLang="en-US" dirty="0" smtClean="0">
                <a:solidFill>
                  <a:schemeClr val="tx1"/>
                </a:solidFill>
              </a:rPr>
              <a:t>　甘草 </a:t>
            </a:r>
            <a:r>
              <a:rPr lang="en-US" altLang="ja-JP" dirty="0" smtClean="0">
                <a:solidFill>
                  <a:schemeClr val="tx1"/>
                </a:solidFill>
              </a:rPr>
              <a:t>1.5g</a:t>
            </a:r>
            <a:r>
              <a:rPr lang="ja-JP" altLang="en-US" dirty="0" smtClean="0">
                <a:solidFill>
                  <a:schemeClr val="tx1"/>
                </a:solidFill>
              </a:rPr>
              <a:t>　生姜 </a:t>
            </a:r>
            <a:r>
              <a:rPr lang="en-US" altLang="ja-JP" dirty="0" smtClean="0">
                <a:solidFill>
                  <a:schemeClr val="tx1"/>
                </a:solidFill>
              </a:rPr>
              <a:t>1.0g</a:t>
            </a:r>
          </a:p>
          <a:p>
            <a:pPr lvl="1"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　　　　　薄荷 </a:t>
            </a:r>
            <a:r>
              <a:rPr lang="en-US" altLang="ja-JP" dirty="0" smtClean="0">
                <a:solidFill>
                  <a:schemeClr val="tx1"/>
                </a:solidFill>
              </a:rPr>
              <a:t>1.0g</a:t>
            </a: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効能：</a:t>
            </a:r>
            <a:r>
              <a:rPr lang="ja-JP" altLang="en-US" dirty="0" smtClean="0">
                <a:ea typeface="ＤＨＰ平成明朝体W7" panose="02010601000101010101" pitchFamily="2" charset="-128"/>
                <a:sym typeface="ＤＨＰ平成明朝体W7" panose="02010601000101010101" pitchFamily="2" charset="-128"/>
              </a:rPr>
              <a:t>疏肝解鬱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474345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鍼灸治療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00175"/>
            <a:ext cx="4698460" cy="4525963"/>
          </a:xfrm>
        </p:spPr>
        <p:txBody>
          <a:bodyPr rtlCol="0">
            <a:normAutofit/>
          </a:bodyPr>
          <a:lstStyle/>
          <a:p>
            <a:pPr marL="137160" indent="-13716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ja-JP" altLang="en-US" dirty="0" smtClean="0"/>
              <a:t>鍼治療では、「補法」として「飛陽」、「跗陽」の二穴をよく用いる。また、「邪」を追い出す「瀉法」には「金門穴」を用いる</a:t>
            </a:r>
            <a:endParaRPr lang="en-US" altLang="ja-JP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6358270" y="5784112"/>
            <a:ext cx="191386" cy="4040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116725" y="5277293"/>
            <a:ext cx="191386" cy="4040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722781" y="5617535"/>
            <a:ext cx="191386" cy="40403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ScrCapt 2014-02-25 12.33.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"/>
            <a:ext cx="33528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593</TotalTime>
  <Words>265</Words>
  <Application>Microsoft Macintosh PowerPoint</Application>
  <PresentationFormat>画面に合わせる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雪藤</vt:lpstr>
      <vt:lpstr>外邪の侵入経路</vt:lpstr>
      <vt:lpstr>足の太陽膀胱経</vt:lpstr>
      <vt:lpstr>この病態に対する処方</vt:lpstr>
      <vt:lpstr>足の太陽膀胱経（特別編）</vt:lpstr>
      <vt:lpstr>鍼灸治療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邪正相争による頭痛</dc:title>
  <dc:creator>h25 kadai</dc:creator>
  <cp:lastModifiedBy>下地 徹</cp:lastModifiedBy>
  <cp:revision>67</cp:revision>
  <dcterms:created xsi:type="dcterms:W3CDTF">2013-11-10T16:57:43Z</dcterms:created>
  <dcterms:modified xsi:type="dcterms:W3CDTF">2014-02-25T03:34:51Z</dcterms:modified>
</cp:coreProperties>
</file>