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75" r:id="rId2"/>
    <p:sldId id="258" r:id="rId3"/>
    <p:sldId id="257" r:id="rId4"/>
    <p:sldId id="259" r:id="rId5"/>
    <p:sldId id="261" r:id="rId6"/>
    <p:sldId id="279" r:id="rId7"/>
    <p:sldId id="315" r:id="rId8"/>
    <p:sldId id="317" r:id="rId9"/>
    <p:sldId id="318" r:id="rId10"/>
    <p:sldId id="307" r:id="rId11"/>
    <p:sldId id="304" r:id="rId12"/>
    <p:sldId id="305" r:id="rId13"/>
    <p:sldId id="306" r:id="rId14"/>
    <p:sldId id="355" r:id="rId15"/>
    <p:sldId id="292" r:id="rId16"/>
    <p:sldId id="294" r:id="rId17"/>
    <p:sldId id="296" r:id="rId18"/>
    <p:sldId id="356" r:id="rId19"/>
    <p:sldId id="319" r:id="rId20"/>
    <p:sldId id="321" r:id="rId21"/>
    <p:sldId id="320" r:id="rId22"/>
    <p:sldId id="263" r:id="rId23"/>
    <p:sldId id="264" r:id="rId24"/>
    <p:sldId id="265" r:id="rId25"/>
    <p:sldId id="267" r:id="rId26"/>
    <p:sldId id="310" r:id="rId27"/>
    <p:sldId id="314" r:id="rId28"/>
    <p:sldId id="354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発表用" id="{7A96965F-66B6-48D4-9B3C-BC6797AACCAB}">
          <p14:sldIdLst>
            <p14:sldId id="275"/>
            <p14:sldId id="258"/>
          </p14:sldIdLst>
        </p14:section>
        <p14:section name="総論" id="{3924245B-6B4E-42F5-B936-3DE47A2AAA56}">
          <p14:sldIdLst>
            <p14:sldId id="257"/>
            <p14:sldId id="259"/>
            <p14:sldId id="261"/>
          </p14:sldIdLst>
        </p14:section>
        <p14:section name="手三陽経" id="{296669AD-6E05-443F-8881-05F8D843F0F6}">
          <p14:sldIdLst>
            <p14:sldId id="279"/>
            <p14:sldId id="315"/>
            <p14:sldId id="317"/>
            <p14:sldId id="318"/>
          </p14:sldIdLst>
        </p14:section>
        <p14:section name="手三陰経" id="{A46DDFCA-4433-40B1-8EE5-8577DBE1915D}">
          <p14:sldIdLst>
            <p14:sldId id="307"/>
            <p14:sldId id="304"/>
            <p14:sldId id="305"/>
            <p14:sldId id="306"/>
          </p14:sldIdLst>
        </p14:section>
        <p14:section name="足三陽経" id="{BFE6EC2C-A37C-4E30-9CCE-42648391A16C}">
          <p14:sldIdLst>
            <p14:sldId id="355"/>
            <p14:sldId id="292"/>
            <p14:sldId id="294"/>
            <p14:sldId id="296"/>
          </p14:sldIdLst>
        </p14:section>
        <p14:section name="足三陰経" id="{C4470AD8-E047-41DE-8CE8-7B9107C4AB00}">
          <p14:sldIdLst>
            <p14:sldId id="356"/>
            <p14:sldId id="319"/>
            <p14:sldId id="321"/>
            <p14:sldId id="320"/>
          </p14:sldIdLst>
        </p14:section>
        <p14:section name="奇経八脈" id="{C41C0498-E17F-46B1-B5AC-0FD6E15097F7}">
          <p14:sldIdLst>
            <p14:sldId id="263"/>
            <p14:sldId id="264"/>
            <p14:sldId id="265"/>
            <p14:sldId id="267"/>
            <p14:sldId id="310"/>
            <p14:sldId id="314"/>
          </p14:sldIdLst>
        </p14:section>
        <p14:section name="流注" id="{AD6B57C1-87EE-4D77-AA74-AAA0364E5113}">
          <p14:sldIdLst>
            <p14:sldId id="35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04" autoAdjust="0"/>
  </p:normalViewPr>
  <p:slideViewPr>
    <p:cSldViewPr>
      <p:cViewPr>
        <p:scale>
          <a:sx n="70" d="100"/>
          <a:sy n="70" d="100"/>
        </p:scale>
        <p:origin x="-8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C0D35-7C9E-4C2A-89EF-9FF9673F3F4A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6882-9118-4834-AA68-584C103F2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29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20266-815D-423D-A222-B5B0B9F8B92C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9D4B3-E5CC-46A7-A302-E6F7ED571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3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9D4B3-E5CC-46A7-A302-E6F7ED57189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75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フリーフォーム 15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9526" y="5715017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 rot="5400000">
            <a:off x="3306482" y="2907281"/>
            <a:ext cx="6855280" cy="1038095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-142908" y="0"/>
            <a:ext cx="7072362" cy="6858000"/>
          </a:xfrm>
          <a:prstGeom prst="rect">
            <a:avLst/>
          </a:prstGeom>
          <a:gradFill>
            <a:gsLst>
              <a:gs pos="9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40"/>
            <a:ext cx="1543032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59007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 flipV="1">
            <a:off x="9526" y="4295805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 flipV="1">
            <a:off x="0" y="-24"/>
            <a:ext cx="9144000" cy="514346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286388"/>
            <a:ext cx="7772400" cy="80805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28612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tint val="9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tint val="9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8258202" cy="798496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1571613"/>
            <a:ext cx="5111750" cy="4554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571613"/>
            <a:ext cx="3008313" cy="4554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9144000" cy="1430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正方形/長方形 14"/>
          <p:cNvSpPr/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5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gradFill>
                  <a:gsLst>
                    <a:gs pos="20000">
                      <a:schemeClr val="accent4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76200" cap="sq">
            <a:solidFill>
              <a:srgbClr val="FFFFFF"/>
            </a:solidFill>
            <a:miter lim="800000"/>
          </a:ln>
          <a:effectLst>
            <a:outerShdw blurRad="76200" dist="76200" dir="27000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>
            <a:off x="2" y="714356"/>
            <a:ext cx="9143999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0" y="1071546"/>
            <a:ext cx="9144000" cy="578645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2D017539-CE91-431D-80AB-0A9365614CFB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C5DAC5B1-88C9-46D7-ABE4-A984D096F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baseline="0">
          <a:ln w="3175">
            <a:noFill/>
            <a:prstDash val="solid"/>
          </a:ln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127000" algn="tl" rotWithShape="0">
              <a:schemeClr val="tx1">
                <a:alpha val="7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5000"/>
        <a:buFont typeface="Wingdings"/>
        <a:buChar char="p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p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/>
        <a:buChar char="p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2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bg2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bg2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rmAutofit fontScale="90000"/>
          </a:bodyPr>
          <a:lstStyle/>
          <a:p>
            <a:r>
              <a:rPr kumimoji="1" lang="ja-JP" altLang="en-US" smtClean="0"/>
              <a:t>経絡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2800" smtClean="0"/>
              <a:t>2013</a:t>
            </a:r>
            <a:r>
              <a:rPr lang="ja-JP" altLang="en-US" sz="2800" smtClean="0"/>
              <a:t>年　九鼎会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宮崎大学漢方医学研究会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933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手三陰経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sz="3600" dirty="0" smtClean="0"/>
              <a:t>手太陰肺経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手少陰心経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手厥陰心包経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8621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手太陰肺</a:t>
            </a:r>
            <a:r>
              <a:rPr lang="ja-JP" altLang="en-US" b="1" dirty="0" smtClean="0"/>
              <a:t>経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5991"/>
          </a:xfrm>
        </p:spPr>
        <p:txBody>
          <a:bodyPr/>
          <a:lstStyle/>
          <a:p>
            <a:r>
              <a:rPr lang="ja-JP" altLang="en-US" dirty="0"/>
              <a:t>手太陰肺経の経穴</a:t>
            </a:r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肺</a:t>
            </a:r>
            <a:r>
              <a:rPr kumimoji="1" lang="ja-JP" altLang="en-US" sz="2800" dirty="0" smtClean="0"/>
              <a:t>、</a:t>
            </a:r>
            <a:r>
              <a:rPr lang="ja-JP" altLang="en-US" sz="2800" dirty="0" smtClean="0"/>
              <a:t>上肢</a:t>
            </a:r>
            <a:r>
              <a:rPr lang="ja-JP" altLang="en-US" sz="2800" dirty="0"/>
              <a:t>前面</a:t>
            </a:r>
            <a:r>
              <a:rPr lang="en-US" altLang="ja-JP" sz="2800" dirty="0" smtClean="0"/>
              <a:t>(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橈</a:t>
            </a:r>
            <a:r>
              <a:rPr lang="ja-JP" altLang="en-US" sz="2800" dirty="0" smtClean="0">
                <a:solidFill>
                  <a:srgbClr val="FF0000"/>
                </a:solidFill>
              </a:rPr>
              <a:t>側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kumimoji="1" lang="ja-JP" altLang="en-US" sz="2800" dirty="0" smtClean="0"/>
              <a:t>を通過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呼吸</a:t>
            </a:r>
            <a:r>
              <a:rPr lang="ja-JP" altLang="en-US" sz="2800" dirty="0" smtClean="0">
                <a:solidFill>
                  <a:srgbClr val="FF0000"/>
                </a:solidFill>
              </a:rPr>
              <a:t>器系</a:t>
            </a:r>
            <a:r>
              <a:rPr lang="ja-JP" altLang="en-US" sz="2800" dirty="0" smtClean="0">
                <a:solidFill>
                  <a:schemeClr val="tx1"/>
                </a:solidFill>
              </a:rPr>
              <a:t>疾患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上肢前面（</a:t>
            </a:r>
            <a:r>
              <a:rPr lang="ja-JP" altLang="en-US" sz="2800" dirty="0" smtClean="0">
                <a:solidFill>
                  <a:srgbClr val="FF0000"/>
                </a:solidFill>
              </a:rPr>
              <a:t>橈側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の</a:t>
            </a:r>
            <a:r>
              <a:rPr lang="ja-JP" altLang="en-US" sz="2800" dirty="0"/>
              <a:t>知覚・運動障害の治療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22" name="右矢印 21"/>
          <p:cNvSpPr/>
          <p:nvPr/>
        </p:nvSpPr>
        <p:spPr>
          <a:xfrm rot="5400000" flipV="1">
            <a:off x="1795052" y="3436358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14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手少陰心経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7544" y="1764076"/>
            <a:ext cx="8229600" cy="462599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500" dirty="0"/>
              <a:t>手少陰</a:t>
            </a:r>
            <a:r>
              <a:rPr lang="ja-JP" altLang="en-US" sz="3500" dirty="0" smtClean="0"/>
              <a:t>心経の経穴</a:t>
            </a:r>
            <a:endParaRPr lang="en-US" altLang="ja-JP" sz="3500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sz="3000" dirty="0" smtClean="0">
                <a:solidFill>
                  <a:srgbClr val="FF0000"/>
                </a:solidFill>
              </a:rPr>
              <a:t>心臓</a:t>
            </a:r>
            <a:r>
              <a:rPr lang="ja-JP" altLang="en-US" sz="3000" dirty="0" smtClean="0"/>
              <a:t>、上肢前面</a:t>
            </a:r>
            <a:r>
              <a:rPr lang="en-US" altLang="ja-JP" sz="3000" dirty="0" smtClean="0"/>
              <a:t>(</a:t>
            </a:r>
            <a:r>
              <a:rPr lang="ja-JP" altLang="en-US" sz="3000" dirty="0" smtClean="0">
                <a:solidFill>
                  <a:srgbClr val="FF0000"/>
                </a:solidFill>
              </a:rPr>
              <a:t>尺側</a:t>
            </a:r>
            <a:r>
              <a:rPr lang="en-US" altLang="ja-JP" sz="3000" dirty="0" smtClean="0">
                <a:solidFill>
                  <a:schemeClr val="tx1"/>
                </a:solidFill>
              </a:rPr>
              <a:t>)</a:t>
            </a:r>
            <a:r>
              <a:rPr lang="ja-JP" altLang="en-US" sz="3000" dirty="0" smtClean="0"/>
              <a:t>を通過</a:t>
            </a: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 smtClean="0">
                <a:solidFill>
                  <a:srgbClr val="FF0000"/>
                </a:solidFill>
              </a:rPr>
              <a:t>心臓・循環器</a:t>
            </a:r>
            <a:r>
              <a:rPr lang="ja-JP" altLang="en-US" sz="3000" dirty="0" smtClean="0"/>
              <a:t>系疾患、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>
                <a:solidFill>
                  <a:srgbClr val="FF0000"/>
                </a:solidFill>
              </a:rPr>
              <a:t>精神</a:t>
            </a:r>
            <a:r>
              <a:rPr lang="ja-JP" altLang="en-US" sz="3000" dirty="0">
                <a:solidFill>
                  <a:srgbClr val="FF0000"/>
                </a:solidFill>
              </a:rPr>
              <a:t>意識</a:t>
            </a:r>
            <a:r>
              <a:rPr lang="ja-JP" altLang="en-US" sz="3000" dirty="0" smtClean="0">
                <a:solidFill>
                  <a:srgbClr val="FF0000"/>
                </a:solidFill>
              </a:rPr>
              <a:t>障害</a:t>
            </a:r>
            <a:r>
              <a:rPr lang="ja-JP" altLang="en-US" sz="3000" dirty="0" smtClean="0"/>
              <a:t>、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上肢前面（</a:t>
            </a:r>
            <a:r>
              <a:rPr lang="ja-JP" altLang="en-US" sz="3000" dirty="0" smtClean="0">
                <a:solidFill>
                  <a:srgbClr val="FF0000"/>
                </a:solidFill>
              </a:rPr>
              <a:t>尺側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の知覚・運動障害の治療</a:t>
            </a:r>
            <a:r>
              <a:rPr lang="ja-JP" altLang="en-US" sz="3000" dirty="0"/>
              <a:t>　</a:t>
            </a:r>
            <a:endParaRPr lang="en-US" altLang="ja-JP" sz="3000" dirty="0" smtClean="0"/>
          </a:p>
        </p:txBody>
      </p:sp>
      <p:sp>
        <p:nvSpPr>
          <p:cNvPr id="21" name="右矢印 20"/>
          <p:cNvSpPr/>
          <p:nvPr/>
        </p:nvSpPr>
        <p:spPr>
          <a:xfrm rot="5400000" flipV="1">
            <a:off x="1795052" y="3250361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7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414820" y="1772816"/>
            <a:ext cx="8229600" cy="4625991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手厥陰心包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心臓</a:t>
            </a:r>
            <a:r>
              <a:rPr lang="ja-JP" altLang="en-US" sz="2800" dirty="0" smtClean="0"/>
              <a:t>、上肢前面</a:t>
            </a:r>
            <a:r>
              <a:rPr lang="en-US" altLang="ja-JP" sz="2800" dirty="0" smtClean="0"/>
              <a:t>(</a:t>
            </a:r>
            <a:r>
              <a:rPr lang="ja-JP" altLang="en-US" sz="2800" dirty="0">
                <a:solidFill>
                  <a:srgbClr val="FF0000"/>
                </a:solidFill>
              </a:rPr>
              <a:t>中央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心臓</a:t>
            </a:r>
            <a:r>
              <a:rPr lang="ja-JP" altLang="en-US" sz="2800" dirty="0">
                <a:solidFill>
                  <a:srgbClr val="FF0000"/>
                </a:solidFill>
              </a:rPr>
              <a:t>・循環</a:t>
            </a:r>
            <a:r>
              <a:rPr lang="ja-JP" altLang="en-US" sz="2800" dirty="0" smtClean="0">
                <a:solidFill>
                  <a:srgbClr val="FF0000"/>
                </a:solidFill>
              </a:rPr>
              <a:t>器</a:t>
            </a:r>
            <a:r>
              <a:rPr lang="ja-JP" altLang="en-US" sz="2800" dirty="0" smtClean="0">
                <a:solidFill>
                  <a:schemeClr val="tx1"/>
                </a:solidFill>
              </a:rPr>
              <a:t>系疾患</a:t>
            </a:r>
            <a:r>
              <a:rPr lang="ja-JP" altLang="en-US" sz="2800" dirty="0" smtClean="0">
                <a:solidFill>
                  <a:prstClr val="black"/>
                </a:solidFill>
              </a:rPr>
              <a:t>、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精神</a:t>
            </a:r>
            <a:r>
              <a:rPr lang="ja-JP" altLang="en-US" sz="2800" dirty="0">
                <a:solidFill>
                  <a:srgbClr val="FF0000"/>
                </a:solidFill>
              </a:rPr>
              <a:t>意識障害</a:t>
            </a:r>
            <a:r>
              <a:rPr lang="ja-JP" altLang="en-US" sz="2800" dirty="0" smtClean="0">
                <a:solidFill>
                  <a:prstClr val="black"/>
                </a:solidFill>
              </a:rPr>
              <a:t>、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上肢前面</a:t>
            </a:r>
            <a:r>
              <a:rPr lang="ja-JP" altLang="en-US" sz="2800" dirty="0" smtClean="0">
                <a:solidFill>
                  <a:prstClr val="black"/>
                </a:solidFill>
              </a:rPr>
              <a:t>（</a:t>
            </a:r>
            <a:r>
              <a:rPr lang="ja-JP" altLang="en-US" sz="2800" dirty="0" smtClean="0">
                <a:solidFill>
                  <a:srgbClr val="FF0000"/>
                </a:solidFill>
              </a:rPr>
              <a:t>正中神経</a:t>
            </a:r>
            <a:r>
              <a:rPr lang="ja-JP" altLang="en-US" sz="2800" dirty="0" smtClean="0">
                <a:solidFill>
                  <a:prstClr val="black"/>
                </a:solidFill>
              </a:rPr>
              <a:t>）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prstClr val="black"/>
                </a:solidFill>
              </a:rPr>
              <a:t>の</a:t>
            </a:r>
            <a:r>
              <a:rPr lang="ja-JP" altLang="en-US" sz="2800" dirty="0">
                <a:solidFill>
                  <a:prstClr val="black"/>
                </a:solidFill>
              </a:rPr>
              <a:t>知覚・運動障害の治療</a:t>
            </a:r>
          </a:p>
          <a:p>
            <a:pPr marL="0" indent="0">
              <a:buNone/>
            </a:pPr>
            <a:endParaRPr lang="ja-JP" altLang="en-US" dirty="0">
              <a:solidFill>
                <a:prstClr val="black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手厥陰心包経</a:t>
            </a:r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 rot="5400000" flipV="1">
            <a:off x="1695467" y="3282731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足三陽経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sz="3600" dirty="0" smtClean="0"/>
              <a:t>足陽明胃経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dirty="0" smtClean="0"/>
              <a:t>足太陽膀胱経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dirty="0" smtClean="0"/>
              <a:t>足少陽胆経</a:t>
            </a:r>
            <a:endParaRPr lang="en-US" altLang="ja-JP" sz="3600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2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足陽明胃経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足陽明</a:t>
            </a:r>
            <a:r>
              <a:rPr lang="ja-JP" altLang="en-US" dirty="0"/>
              <a:t>胃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胃</a:t>
            </a:r>
            <a:r>
              <a:rPr lang="ja-JP" altLang="en-US" sz="2800" dirty="0" smtClean="0"/>
              <a:t>、顔面及び体</a:t>
            </a:r>
            <a:r>
              <a:rPr lang="ja-JP" altLang="en-US" sz="2800" dirty="0"/>
              <a:t>幹の</a:t>
            </a:r>
            <a:r>
              <a:rPr lang="ja-JP" altLang="en-US" sz="2800" dirty="0" smtClean="0">
                <a:solidFill>
                  <a:srgbClr val="FF0000"/>
                </a:solidFill>
              </a:rPr>
              <a:t>前面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下肢</a:t>
            </a:r>
            <a:r>
              <a:rPr lang="ja-JP" altLang="en-US" sz="2800" dirty="0">
                <a:solidFill>
                  <a:srgbClr val="FF0000"/>
                </a:solidFill>
              </a:rPr>
              <a:t>外側の前縁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下肢</a:t>
            </a:r>
            <a:r>
              <a:rPr lang="ja-JP" altLang="en-US" sz="2800" dirty="0">
                <a:solidFill>
                  <a:srgbClr val="FF0000"/>
                </a:solidFill>
              </a:rPr>
              <a:t>前面外側</a:t>
            </a:r>
            <a:r>
              <a:rPr lang="ja-JP" altLang="en-US" sz="2800" dirty="0"/>
              <a:t>の知覚・運動</a:t>
            </a:r>
            <a:r>
              <a:rPr lang="ja-JP" altLang="en-US" sz="2800" dirty="0" smtClean="0"/>
              <a:t>障害、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消化器</a:t>
            </a:r>
            <a:r>
              <a:rPr lang="ja-JP" altLang="en-US" sz="2800" dirty="0"/>
              <a:t>系の</a:t>
            </a:r>
            <a:r>
              <a:rPr lang="ja-JP" altLang="en-US" sz="2800" dirty="0" smtClean="0"/>
              <a:t>疾患の治療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702474" y="3685751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43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足太陽膀胱経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足太陽</a:t>
            </a:r>
            <a:r>
              <a:rPr lang="ja-JP" altLang="en-US" dirty="0"/>
              <a:t>膀胱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膀胱</a:t>
            </a:r>
            <a:r>
              <a:rPr lang="ja-JP" altLang="en-US" sz="2800" dirty="0" smtClean="0"/>
              <a:t>、頭部及び体</a:t>
            </a:r>
            <a:r>
              <a:rPr lang="ja-JP" altLang="en-US" sz="2800" dirty="0"/>
              <a:t>幹の</a:t>
            </a:r>
            <a:r>
              <a:rPr lang="ja-JP" altLang="en-US" sz="2800" dirty="0" smtClean="0">
                <a:solidFill>
                  <a:srgbClr val="FF0000"/>
                </a:solidFill>
              </a:rPr>
              <a:t>後面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下肢</a:t>
            </a:r>
            <a:r>
              <a:rPr lang="ja-JP" altLang="en-US" sz="2800" dirty="0" smtClean="0">
                <a:solidFill>
                  <a:srgbClr val="FF0000"/>
                </a:solidFill>
              </a:rPr>
              <a:t>後側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後頭部</a:t>
            </a:r>
            <a:r>
              <a:rPr lang="ja-JP" altLang="en-US" sz="2800" dirty="0"/>
              <a:t>、</a:t>
            </a:r>
            <a:r>
              <a:rPr lang="ja-JP" altLang="en-US" sz="2800" dirty="0">
                <a:solidFill>
                  <a:srgbClr val="FF0000"/>
                </a:solidFill>
              </a:rPr>
              <a:t>背筋</a:t>
            </a:r>
            <a:r>
              <a:rPr lang="ja-JP" altLang="en-US" sz="2800" dirty="0"/>
              <a:t>、</a:t>
            </a:r>
            <a:r>
              <a:rPr lang="ja-JP" altLang="en-US" sz="2800" dirty="0">
                <a:solidFill>
                  <a:srgbClr val="FF0000"/>
                </a:solidFill>
              </a:rPr>
              <a:t>腰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疾患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坐骨</a:t>
            </a:r>
            <a:r>
              <a:rPr lang="ja-JP" altLang="en-US" sz="2800" dirty="0">
                <a:solidFill>
                  <a:srgbClr val="FF0000"/>
                </a:solidFill>
              </a:rPr>
              <a:t>神経</a:t>
            </a:r>
            <a:r>
              <a:rPr lang="ja-JP" altLang="en-US" sz="2800" dirty="0"/>
              <a:t>の知覚・</a:t>
            </a:r>
            <a:r>
              <a:rPr lang="ja-JP" altLang="en-US" sz="2800" dirty="0" smtClean="0"/>
              <a:t>運動障害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泌</a:t>
            </a:r>
            <a:r>
              <a:rPr lang="ja-JP" altLang="en-US" sz="2800" dirty="0">
                <a:solidFill>
                  <a:srgbClr val="FF0000"/>
                </a:solidFill>
              </a:rPr>
              <a:t>尿・生殖器</a:t>
            </a:r>
            <a:r>
              <a:rPr lang="ja-JP" altLang="en-US" sz="2800" dirty="0"/>
              <a:t>系の</a:t>
            </a:r>
            <a:r>
              <a:rPr lang="ja-JP" altLang="en-US" sz="2800" dirty="0" smtClean="0"/>
              <a:t>疾患の治療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789810" y="3539538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足少陽胆経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足少陽</a:t>
            </a:r>
            <a:r>
              <a:rPr lang="ja-JP" altLang="en-US" dirty="0"/>
              <a:t>胆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胆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側</a:t>
            </a:r>
            <a:r>
              <a:rPr lang="ja-JP" altLang="en-US" sz="2800" dirty="0">
                <a:solidFill>
                  <a:srgbClr val="FF0000"/>
                </a:solidFill>
              </a:rPr>
              <a:t>頭部</a:t>
            </a:r>
            <a:r>
              <a:rPr lang="ja-JP" altLang="en-US" sz="2800" dirty="0"/>
              <a:t>、体幹の</a:t>
            </a:r>
            <a:r>
              <a:rPr lang="ja-JP" altLang="en-US" sz="2800" dirty="0">
                <a:solidFill>
                  <a:srgbClr val="FF0000"/>
                </a:solidFill>
              </a:rPr>
              <a:t>側面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下肢</a:t>
            </a:r>
            <a:r>
              <a:rPr lang="ja-JP" altLang="en-US" sz="2800" dirty="0">
                <a:solidFill>
                  <a:srgbClr val="FF0000"/>
                </a:solidFill>
              </a:rPr>
              <a:t>外側</a:t>
            </a:r>
            <a:r>
              <a:rPr lang="ja-JP" altLang="en-US" sz="2800" dirty="0"/>
              <a:t>後縁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側頭部</a:t>
            </a:r>
            <a:r>
              <a:rPr lang="ja-JP" altLang="en-US" sz="2800" dirty="0" smtClean="0"/>
              <a:t>の疾患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胸脇部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体</a:t>
            </a:r>
            <a:r>
              <a:rPr lang="ja-JP" altLang="en-US" sz="2800" dirty="0"/>
              <a:t>幹</a:t>
            </a:r>
            <a:r>
              <a:rPr lang="ja-JP" altLang="en-US" sz="2800" dirty="0" smtClean="0"/>
              <a:t>側面</a:t>
            </a:r>
            <a:r>
              <a:rPr lang="en-US" altLang="ja-JP" sz="2800" dirty="0" smtClean="0"/>
              <a:t>)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下肢</a:t>
            </a:r>
            <a:r>
              <a:rPr lang="ja-JP" altLang="en-US" sz="2800" dirty="0" smtClean="0">
                <a:solidFill>
                  <a:srgbClr val="FF0000"/>
                </a:solidFill>
              </a:rPr>
              <a:t>外側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の</a:t>
            </a:r>
            <a:r>
              <a:rPr lang="ja-JP" altLang="en-US" sz="2800" dirty="0"/>
              <a:t>知覚・運動</a:t>
            </a:r>
            <a:r>
              <a:rPr lang="ja-JP" altLang="en-US" sz="2800" dirty="0" smtClean="0"/>
              <a:t>障害、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胆嚢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疾患の治療</a:t>
            </a:r>
            <a:endParaRPr lang="ja-JP" altLang="en-US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695467" y="3400729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足三陰経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 smtClean="0"/>
          </a:p>
          <a:p>
            <a:r>
              <a:rPr lang="ja-JP" altLang="en-US" sz="3600" dirty="0" smtClean="0"/>
              <a:t>足少陰腎経</a:t>
            </a:r>
            <a:endParaRPr lang="en-US" altLang="ja-JP" sz="3600" dirty="0" smtClean="0"/>
          </a:p>
          <a:p>
            <a:endParaRPr kumimoji="1" lang="en-US" altLang="ja-JP" sz="3600" dirty="0"/>
          </a:p>
          <a:p>
            <a:r>
              <a:rPr lang="ja-JP" altLang="en-US" sz="3600" dirty="0" smtClean="0"/>
              <a:t>足太陰脾経</a:t>
            </a:r>
            <a:endParaRPr lang="en-US" altLang="ja-JP" sz="3600" dirty="0" smtClean="0"/>
          </a:p>
          <a:p>
            <a:endParaRPr kumimoji="1" lang="en-US" altLang="ja-JP" sz="3600" dirty="0"/>
          </a:p>
          <a:p>
            <a:r>
              <a:rPr lang="ja-JP" altLang="en-US" sz="3600" dirty="0" smtClean="0"/>
              <a:t>足厥陰肝経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01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足少陰腎経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足少陰</a:t>
            </a:r>
            <a:r>
              <a:rPr lang="ja-JP" altLang="en-US" dirty="0"/>
              <a:t>腎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腎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足</a:t>
            </a:r>
            <a:r>
              <a:rPr lang="ja-JP" altLang="en-US" sz="2800" dirty="0">
                <a:solidFill>
                  <a:srgbClr val="FF0000"/>
                </a:solidFill>
              </a:rPr>
              <a:t>裏</a:t>
            </a:r>
            <a:r>
              <a:rPr lang="ja-JP" altLang="en-US" sz="2800" dirty="0"/>
              <a:t>、下腿</a:t>
            </a:r>
            <a:r>
              <a:rPr lang="ja-JP" altLang="en-US" sz="2800" dirty="0" smtClean="0">
                <a:solidFill>
                  <a:srgbClr val="FF0000"/>
                </a:solidFill>
              </a:rPr>
              <a:t>内側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足底</a:t>
            </a:r>
            <a:r>
              <a:rPr lang="ja-JP" altLang="en-US" sz="2800" dirty="0"/>
              <a:t>、下肢</a:t>
            </a:r>
            <a:r>
              <a:rPr lang="ja-JP" altLang="en-US" sz="2800" dirty="0">
                <a:solidFill>
                  <a:srgbClr val="FF0000"/>
                </a:solidFill>
              </a:rPr>
              <a:t>内側</a:t>
            </a:r>
            <a:r>
              <a:rPr lang="ja-JP" altLang="en-US" sz="2800" dirty="0"/>
              <a:t>の知覚・運動</a:t>
            </a:r>
            <a:r>
              <a:rPr lang="ja-JP" altLang="en-US" sz="2800" dirty="0" smtClean="0"/>
              <a:t>障害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泌</a:t>
            </a:r>
            <a:r>
              <a:rPr lang="ja-JP" altLang="en-US" sz="2800" dirty="0">
                <a:solidFill>
                  <a:srgbClr val="FF0000"/>
                </a:solidFill>
              </a:rPr>
              <a:t>尿・生殖器</a:t>
            </a:r>
            <a:r>
              <a:rPr lang="ja-JP" altLang="en-US" sz="2800" dirty="0" smtClean="0"/>
              <a:t>系、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内分泌</a:t>
            </a:r>
            <a:r>
              <a:rPr lang="ja-JP" altLang="en-US" sz="2800" dirty="0"/>
              <a:t>系、婦人科の</a:t>
            </a:r>
            <a:r>
              <a:rPr lang="ja-JP" altLang="en-US" sz="2800" dirty="0" smtClean="0"/>
              <a:t>疾患の治療</a:t>
            </a: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6" name="右矢印 5"/>
          <p:cNvSpPr/>
          <p:nvPr/>
        </p:nvSpPr>
        <p:spPr>
          <a:xfrm rot="5400000" flipV="1">
            <a:off x="1695467" y="3301591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616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3610744" cy="4625991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経絡総論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経絡とは</a:t>
            </a:r>
            <a:endParaRPr lang="en-US" altLang="ja-JP" dirty="0" smtClean="0"/>
          </a:p>
          <a:p>
            <a:pPr lvl="1"/>
            <a:r>
              <a:rPr lang="ja-JP" altLang="en-US" dirty="0"/>
              <a:t>経絡の</a:t>
            </a:r>
            <a:r>
              <a:rPr lang="ja-JP" altLang="en-US" dirty="0" smtClean="0"/>
              <a:t>作用</a:t>
            </a:r>
            <a:endParaRPr lang="en-US" altLang="ja-JP" dirty="0" smtClean="0"/>
          </a:p>
          <a:p>
            <a:pPr marL="457200" lvl="1" indent="0">
              <a:buNone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経絡各論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十二経脈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奇経八脈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5713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足太陰脾経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足太陰脾経の経穴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脾</a:t>
            </a:r>
            <a:r>
              <a:rPr lang="ja-JP" altLang="en-US" sz="2800" dirty="0" smtClean="0"/>
              <a:t>、下肢</a:t>
            </a:r>
            <a:r>
              <a:rPr lang="ja-JP" altLang="en-US" sz="2800" dirty="0">
                <a:solidFill>
                  <a:srgbClr val="FF0000"/>
                </a:solidFill>
              </a:rPr>
              <a:t>内側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前縁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体</a:t>
            </a:r>
            <a:r>
              <a:rPr lang="ja-JP" altLang="en-US" sz="2800" dirty="0"/>
              <a:t>幹の</a:t>
            </a:r>
            <a:r>
              <a:rPr lang="ja-JP" altLang="en-US" sz="2800" dirty="0" smtClean="0">
                <a:solidFill>
                  <a:srgbClr val="FF0000"/>
                </a:solidFill>
              </a:rPr>
              <a:t>前面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下肢</a:t>
            </a:r>
            <a:r>
              <a:rPr lang="ja-JP" altLang="en-US" sz="2800" dirty="0">
                <a:solidFill>
                  <a:srgbClr val="FF0000"/>
                </a:solidFill>
              </a:rPr>
              <a:t>内側</a:t>
            </a:r>
            <a:r>
              <a:rPr lang="ja-JP" altLang="en-US" sz="2800" dirty="0"/>
              <a:t>の知覚・運動</a:t>
            </a:r>
            <a:r>
              <a:rPr lang="ja-JP" altLang="en-US" sz="2800" dirty="0" smtClean="0"/>
              <a:t>障害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消化器</a:t>
            </a:r>
            <a:r>
              <a:rPr lang="ja-JP" altLang="en-US" sz="2800" dirty="0" smtClean="0"/>
              <a:t>系疾患、</a:t>
            </a:r>
            <a:r>
              <a:rPr lang="ja-JP" altLang="en-US" sz="2800" dirty="0"/>
              <a:t>栄養</a:t>
            </a:r>
            <a:r>
              <a:rPr lang="ja-JP" altLang="en-US" sz="2800" dirty="0" smtClean="0"/>
              <a:t>吸収不良の治療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695467" y="3785253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9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足厥陰肝経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足厥</a:t>
            </a:r>
            <a:r>
              <a:rPr lang="ja-JP" altLang="en-US" dirty="0"/>
              <a:t>陰肝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肝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足</a:t>
            </a:r>
            <a:r>
              <a:rPr lang="ja-JP" altLang="en-US" sz="2800" dirty="0">
                <a:solidFill>
                  <a:srgbClr val="FF0000"/>
                </a:solidFill>
              </a:rPr>
              <a:t>背</a:t>
            </a:r>
            <a:r>
              <a:rPr lang="ja-JP" altLang="en-US" sz="2800" dirty="0"/>
              <a:t>内側</a:t>
            </a:r>
            <a:r>
              <a:rPr lang="ja-JP" altLang="en-US" sz="2800" dirty="0" smtClean="0"/>
              <a:t>、下肢</a:t>
            </a:r>
            <a:r>
              <a:rPr lang="ja-JP" altLang="en-US" sz="2800" dirty="0" smtClean="0">
                <a:solidFill>
                  <a:srgbClr val="FF0000"/>
                </a:solidFill>
              </a:rPr>
              <a:t>内側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足</a:t>
            </a:r>
            <a:r>
              <a:rPr lang="ja-JP" altLang="en-US" sz="2800" dirty="0">
                <a:solidFill>
                  <a:srgbClr val="FF0000"/>
                </a:solidFill>
              </a:rPr>
              <a:t>背</a:t>
            </a:r>
            <a:r>
              <a:rPr lang="ja-JP" altLang="en-US" sz="2800" dirty="0"/>
              <a:t>、下肢の知覚・運動</a:t>
            </a:r>
            <a:r>
              <a:rPr lang="ja-JP" altLang="en-US" sz="2800" dirty="0" smtClean="0"/>
              <a:t>障害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生殖器</a:t>
            </a:r>
            <a:r>
              <a:rPr lang="ja-JP" altLang="en-US" sz="2800" dirty="0"/>
              <a:t>系、</a:t>
            </a:r>
            <a:r>
              <a:rPr lang="ja-JP" altLang="en-US" sz="2800" dirty="0" smtClean="0">
                <a:solidFill>
                  <a:srgbClr val="FF0000"/>
                </a:solidFill>
              </a:rPr>
              <a:t>婦人科</a:t>
            </a:r>
            <a:r>
              <a:rPr lang="ja-JP" altLang="en-US" sz="2800" dirty="0" smtClean="0"/>
              <a:t>疾患の治療</a:t>
            </a:r>
            <a:endParaRPr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2056888" y="3305372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5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奇経八脈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十二経脈と別に存在し、これらを</a:t>
            </a:r>
            <a:r>
              <a:rPr lang="ja-JP" altLang="en-US" dirty="0" smtClean="0">
                <a:solidFill>
                  <a:srgbClr val="FF0000"/>
                </a:solidFill>
              </a:rPr>
              <a:t>バイパス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endParaRPr lang="en-US" altLang="ja-JP" sz="1900" dirty="0" smtClean="0"/>
          </a:p>
          <a:p>
            <a:endParaRPr lang="en-US" altLang="ja-JP" sz="1900" dirty="0" smtClean="0"/>
          </a:p>
          <a:p>
            <a:endParaRPr lang="en-US" altLang="ja-JP" sz="1900" dirty="0"/>
          </a:p>
          <a:p>
            <a:r>
              <a:rPr lang="ja-JP" altLang="en-US" dirty="0" smtClean="0"/>
              <a:t>奇経八脈</a:t>
            </a:r>
            <a:r>
              <a:rPr lang="ja-JP" altLang="en-US" dirty="0"/>
              <a:t>には</a:t>
            </a:r>
            <a:r>
              <a:rPr lang="ja-JP" altLang="en-US" dirty="0">
                <a:solidFill>
                  <a:srgbClr val="FF0000"/>
                </a:solidFill>
              </a:rPr>
              <a:t>基本的にツボはない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sz="2600" dirty="0" smtClean="0"/>
              <a:t>例外</a:t>
            </a:r>
            <a:r>
              <a:rPr lang="ja-JP" altLang="en-US" sz="2600" dirty="0"/>
              <a:t>・・・任脈→</a:t>
            </a:r>
            <a:r>
              <a:rPr lang="ja-JP" altLang="en-US" sz="2600" dirty="0" smtClean="0"/>
              <a:t>鳩尾</a:t>
            </a:r>
            <a:r>
              <a:rPr lang="ja-JP" altLang="en-US" sz="2600" dirty="0"/>
              <a:t>　</a:t>
            </a:r>
            <a:r>
              <a:rPr lang="ja-JP" altLang="en-US" sz="2600" dirty="0" smtClean="0"/>
              <a:t>（心身症、不眠症）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　　 督脈</a:t>
            </a:r>
            <a:r>
              <a:rPr lang="ja-JP" altLang="en-US" sz="2600" dirty="0"/>
              <a:t>→</a:t>
            </a:r>
            <a:r>
              <a:rPr lang="ja-JP" altLang="en-US" sz="2600" dirty="0" smtClean="0"/>
              <a:t>長強　</a:t>
            </a:r>
            <a:r>
              <a:rPr lang="ja-JP" altLang="en-US" sz="2600" dirty="0"/>
              <a:t>（</a:t>
            </a:r>
            <a:r>
              <a:rPr lang="ja-JP" altLang="en-US" sz="2600" dirty="0" smtClean="0"/>
              <a:t>痔、便秘）</a:t>
            </a:r>
            <a:endParaRPr lang="en-US" altLang="ja-JP" sz="2600" dirty="0" smtClean="0"/>
          </a:p>
          <a:p>
            <a:r>
              <a:rPr lang="ja-JP" altLang="en-US" dirty="0"/>
              <a:t>任脈・督脈・衝脈・帯脈・陰維脈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陽維脈・陰蹻脈・陽蹻脈</a:t>
            </a:r>
            <a:endParaRPr lang="en-US" altLang="ja-JP" dirty="0"/>
          </a:p>
          <a:p>
            <a:endParaRPr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36210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24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奇経八脈の作用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kumimoji="1" lang="ja-JP" altLang="en-US" dirty="0" smtClean="0"/>
              <a:t>経絡間を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連結・補助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  </a:t>
            </a:r>
            <a:r>
              <a:rPr lang="ja-JP" altLang="en-US" dirty="0" smtClean="0"/>
              <a:t>十二経脈の間を縦横に交錯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十二経脈の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気血を調節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十二経脈の血を奇経が貯蓄・補充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kumimoji="1" lang="ja-JP" altLang="en-US" dirty="0" smtClean="0">
                <a:solidFill>
                  <a:srgbClr val="FF0000"/>
                </a:solidFill>
              </a:rPr>
              <a:t>脳、子宮</a:t>
            </a:r>
            <a:r>
              <a:rPr lang="ja-JP" altLang="en-US" dirty="0"/>
              <a:t>等</a:t>
            </a:r>
            <a:r>
              <a:rPr kumimoji="1" lang="ja-JP" altLang="en-US" dirty="0" smtClean="0"/>
              <a:t>は奇経によって</a:t>
            </a:r>
            <a:r>
              <a:rPr lang="ja-JP" altLang="en-US" dirty="0" smtClean="0"/>
              <a:t>連携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769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任脈・督脈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任脈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陰</a:t>
            </a:r>
            <a:r>
              <a:rPr lang="ja-JP" altLang="en-US" dirty="0">
                <a:solidFill>
                  <a:srgbClr val="FF0000"/>
                </a:solidFill>
              </a:rPr>
              <a:t>経の</a:t>
            </a:r>
            <a:r>
              <a:rPr lang="ja-JP" altLang="en-US" dirty="0" smtClean="0">
                <a:solidFill>
                  <a:srgbClr val="FF0000"/>
                </a:solidFill>
              </a:rPr>
              <a:t>海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月経</a:t>
            </a:r>
            <a:r>
              <a:rPr lang="ja-JP" altLang="en-US" dirty="0" smtClean="0">
                <a:solidFill>
                  <a:schemeClr val="tx1"/>
                </a:solidFill>
              </a:rPr>
              <a:t>の調節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dirty="0"/>
              <a:t>督脈</a:t>
            </a:r>
            <a:endParaRPr lang="en-US" altLang="ja-JP" dirty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陽脈の海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脳と脊髄</a:t>
            </a:r>
            <a:r>
              <a:rPr lang="ja-JP" altLang="en-US" dirty="0"/>
              <a:t>の生理・</a:t>
            </a:r>
            <a:r>
              <a:rPr lang="ja-JP" altLang="en-US" dirty="0" smtClean="0"/>
              <a:t>病理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　を反映　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118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衝脈・帯脈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衝脈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経脈の海</a:t>
            </a:r>
            <a:r>
              <a:rPr lang="ja-JP" altLang="en-US" dirty="0" smtClean="0">
                <a:solidFill>
                  <a:schemeClr val="tx1"/>
                </a:solidFill>
              </a:rPr>
              <a:t>：気血調節</a:t>
            </a:r>
            <a:endParaRPr lang="ja-JP" altLang="en-US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血海</a:t>
            </a:r>
            <a:r>
              <a:rPr lang="ja-JP" altLang="en-US" dirty="0">
                <a:solidFill>
                  <a:schemeClr val="tx1"/>
                </a:solidFill>
              </a:rPr>
              <a:t>：</a:t>
            </a:r>
            <a:r>
              <a:rPr lang="ja-JP" altLang="en-US" dirty="0" smtClean="0">
                <a:solidFill>
                  <a:schemeClr val="tx1"/>
                </a:solidFill>
              </a:rPr>
              <a:t>月経調節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dirty="0" smtClean="0"/>
              <a:t>帯脈</a:t>
            </a:r>
            <a:endParaRPr lang="en-US" altLang="ja-JP" dirty="0" smtClean="0"/>
          </a:p>
          <a:p>
            <a:pPr lvl="1"/>
            <a:r>
              <a:rPr lang="ja-JP" altLang="en-US" dirty="0"/>
              <a:t>帯のように各経絡を</a:t>
            </a:r>
            <a:r>
              <a:rPr lang="ja-JP" altLang="en-US" dirty="0">
                <a:solidFill>
                  <a:srgbClr val="FF0000"/>
                </a:solidFill>
              </a:rPr>
              <a:t>束ねる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6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陽蹻脈</a:t>
            </a:r>
            <a:r>
              <a:rPr lang="ja-JP" altLang="en-US" dirty="0"/>
              <a:t>・</a:t>
            </a:r>
            <a:r>
              <a:rPr lang="ja-JP" altLang="en-US" dirty="0" smtClean="0"/>
              <a:t>陰蹻脈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蹻</a:t>
            </a:r>
            <a:r>
              <a:rPr lang="ja-JP" altLang="en-US" dirty="0"/>
              <a:t>＝</a:t>
            </a:r>
            <a:r>
              <a:rPr lang="ja-JP" altLang="en-US" dirty="0" smtClean="0"/>
              <a:t>かかと</a:t>
            </a:r>
            <a:endParaRPr kumimoji="1" lang="en-US" altLang="ja-JP" dirty="0" smtClean="0"/>
          </a:p>
          <a:p>
            <a:r>
              <a:rPr lang="ja-JP" altLang="en-US" dirty="0"/>
              <a:t>気</a:t>
            </a:r>
            <a:r>
              <a:rPr lang="ja-JP" altLang="en-US" dirty="0" smtClean="0"/>
              <a:t>の流れをスムーズにする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衛気</a:t>
            </a:r>
            <a:r>
              <a:rPr lang="ja-JP" altLang="en-US" dirty="0" smtClean="0"/>
              <a:t>を全身に運ぶ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0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412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陽維脈・陰維脈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維</a:t>
            </a:r>
            <a:r>
              <a:rPr lang="ja-JP" altLang="en-US" dirty="0" smtClean="0"/>
              <a:t>＝</a:t>
            </a:r>
            <a:r>
              <a:rPr kumimoji="1" lang="ja-JP" altLang="en-US" dirty="0" smtClean="0"/>
              <a:t>維持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全て</a:t>
            </a:r>
            <a:r>
              <a:rPr lang="ja-JP" altLang="en-US" dirty="0" smtClean="0"/>
              <a:t>の陽経・陰経と連絡</a:t>
            </a:r>
            <a:endParaRPr lang="en-US" altLang="ja-JP" dirty="0" smtClean="0"/>
          </a:p>
          <a:p>
            <a:r>
              <a:rPr lang="ja-JP" altLang="en-US" dirty="0" smtClean="0"/>
              <a:t>溢れた</a:t>
            </a:r>
            <a:r>
              <a:rPr lang="ja-JP" altLang="en-US" dirty="0" smtClean="0">
                <a:solidFill>
                  <a:srgbClr val="FF0000"/>
                </a:solidFill>
              </a:rPr>
              <a:t>気血の貯蓄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陽維脈・・・衛気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>
                <a:solidFill>
                  <a:srgbClr val="FF0000"/>
                </a:solidFill>
              </a:rPr>
              <a:t>表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を管理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陰維脈・・・営血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裏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を管理</a:t>
            </a:r>
            <a:endParaRPr lang="en-US" altLang="ja-JP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ドーナツ 63"/>
          <p:cNvSpPr/>
          <p:nvPr/>
        </p:nvSpPr>
        <p:spPr>
          <a:xfrm>
            <a:off x="1880272" y="1025352"/>
            <a:ext cx="2376264" cy="5832648"/>
          </a:xfrm>
          <a:prstGeom prst="donut">
            <a:avLst>
              <a:gd name="adj" fmla="val 9100"/>
            </a:avLst>
          </a:prstGeom>
          <a:solidFill>
            <a:srgbClr val="00B0F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ドーナツ 23"/>
          <p:cNvSpPr/>
          <p:nvPr/>
        </p:nvSpPr>
        <p:spPr>
          <a:xfrm>
            <a:off x="5508249" y="912188"/>
            <a:ext cx="2376264" cy="5832648"/>
          </a:xfrm>
          <a:prstGeom prst="donut">
            <a:avLst>
              <a:gd name="adj" fmla="val 91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5962801" y="6062774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2429824" y="4237806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5839182" y="4242387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5947828" y="2572639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426387" y="2579445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317741" y="5181944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444072" y="3406352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884992" y="3406131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983198" y="5147089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5856867" y="1675919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96136" y="161844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手陽明大腸経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444648" y="1662057"/>
            <a:ext cx="252662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1094" y="161950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手太陰肺経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61125" y="33477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手少陰心経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61125" y="419190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足少陰腎経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45678" y="512329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手厥陰心包経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11552" y="25428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足陽明胃経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8207" y="335738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手太陽小腸経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96136" y="420759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足太陽膀胱経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11552" y="508843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手少陽三焦経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13623" y="60212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足少陽胆経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9841" y="25335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任脈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9842" y="45612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督脈</a:t>
            </a:r>
            <a:endParaRPr kumimoji="1" lang="ja-JP" altLang="en-US" dirty="0"/>
          </a:p>
        </p:txBody>
      </p:sp>
      <p:sp>
        <p:nvSpPr>
          <p:cNvPr id="1054" name="タイトル 10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十二経脈の流注順序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3801433" y="1645929"/>
            <a:ext cx="1969519" cy="344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3942033" y="5106510"/>
            <a:ext cx="1969519" cy="402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3794641" y="3367936"/>
            <a:ext cx="1969519" cy="389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 rot="10800000">
            <a:off x="3828687" y="6021288"/>
            <a:ext cx="1969519" cy="40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右矢印 45"/>
          <p:cNvSpPr/>
          <p:nvPr/>
        </p:nvSpPr>
        <p:spPr>
          <a:xfrm rot="10800000">
            <a:off x="3758896" y="4237806"/>
            <a:ext cx="1969519" cy="387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10800000">
            <a:off x="3829587" y="2542254"/>
            <a:ext cx="1969519" cy="392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右矢印 48"/>
          <p:cNvSpPr/>
          <p:nvPr/>
        </p:nvSpPr>
        <p:spPr>
          <a:xfrm rot="5400000">
            <a:off x="6301843" y="2103408"/>
            <a:ext cx="646491" cy="368818"/>
          </a:xfrm>
          <a:prstGeom prst="rightArrow">
            <a:avLst>
              <a:gd name="adj1" fmla="val 50000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右矢印 49"/>
          <p:cNvSpPr/>
          <p:nvPr/>
        </p:nvSpPr>
        <p:spPr>
          <a:xfrm rot="5400000">
            <a:off x="2745159" y="4674290"/>
            <a:ext cx="646491" cy="368818"/>
          </a:xfrm>
          <a:prstGeom prst="rightArrow">
            <a:avLst>
              <a:gd name="adj1" fmla="val 50000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 rot="5400000">
            <a:off x="2780336" y="2922773"/>
            <a:ext cx="500406" cy="368818"/>
          </a:xfrm>
          <a:prstGeom prst="rightArrow">
            <a:avLst>
              <a:gd name="adj1" fmla="val 50000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矢印 51"/>
          <p:cNvSpPr/>
          <p:nvPr/>
        </p:nvSpPr>
        <p:spPr>
          <a:xfrm rot="5400000">
            <a:off x="6373136" y="5554158"/>
            <a:ext cx="646491" cy="368818"/>
          </a:xfrm>
          <a:prstGeom prst="rightArrow">
            <a:avLst>
              <a:gd name="adj1" fmla="val 50000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 rot="5400000">
            <a:off x="6310819" y="3796996"/>
            <a:ext cx="646491" cy="368818"/>
          </a:xfrm>
          <a:prstGeom prst="rightArrow">
            <a:avLst>
              <a:gd name="adj1" fmla="val 50000"/>
              <a:gd name="adj2" fmla="val 39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2411190" y="6062774"/>
            <a:ext cx="288032" cy="2775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61125" y="25428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足太陰脾経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61094" y="60212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足厥陰肝経</a:t>
            </a:r>
            <a:endParaRPr kumimoji="1" lang="ja-JP" altLang="en-US" dirty="0"/>
          </a:p>
        </p:txBody>
      </p:sp>
      <p:sp>
        <p:nvSpPr>
          <p:cNvPr id="22" name="屈折矢印 21"/>
          <p:cNvSpPr/>
          <p:nvPr/>
        </p:nvSpPr>
        <p:spPr>
          <a:xfrm rot="16200000" flipV="1">
            <a:off x="1173832" y="1389636"/>
            <a:ext cx="969634" cy="1318184"/>
          </a:xfrm>
          <a:prstGeom prst="bentUpArrow">
            <a:avLst>
              <a:gd name="adj1" fmla="val 17962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屈折矢印 61"/>
          <p:cNvSpPr/>
          <p:nvPr/>
        </p:nvSpPr>
        <p:spPr>
          <a:xfrm rot="10800000" flipV="1">
            <a:off x="815478" y="4930570"/>
            <a:ext cx="1595712" cy="1431136"/>
          </a:xfrm>
          <a:prstGeom prst="bentUpArrow">
            <a:avLst>
              <a:gd name="adj1" fmla="val 11287"/>
              <a:gd name="adj2" fmla="val 18325"/>
              <a:gd name="adj3" fmla="val 240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右矢印 62"/>
          <p:cNvSpPr/>
          <p:nvPr/>
        </p:nvSpPr>
        <p:spPr>
          <a:xfrm rot="16200000">
            <a:off x="321143" y="3499624"/>
            <a:ext cx="1543726" cy="368818"/>
          </a:xfrm>
          <a:prstGeom prst="rightArrow">
            <a:avLst>
              <a:gd name="adj1" fmla="val 50000"/>
              <a:gd name="adj2" fmla="val 8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7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24" grpId="0" animBg="1"/>
      <p:bldP spid="2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2" grpId="0" animBg="1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911"/>
            <a:ext cx="4464496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経絡とは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「経」・・・縦の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幹線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まっすぐな道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/>
              <a:t>「絡</a:t>
            </a:r>
            <a:r>
              <a:rPr lang="ja-JP" altLang="en-US" dirty="0" smtClean="0"/>
              <a:t>」・・・「経脈」の</a:t>
            </a:r>
            <a:r>
              <a:rPr lang="ja-JP" altLang="en-US" dirty="0" smtClean="0">
                <a:solidFill>
                  <a:srgbClr val="FF0000"/>
                </a:solidFill>
              </a:rPr>
              <a:t>分枝　</a:t>
            </a:r>
            <a:r>
              <a:rPr lang="ja-JP" altLang="en-US" dirty="0" smtClean="0">
                <a:solidFill>
                  <a:schemeClr val="tx1"/>
                </a:solidFill>
              </a:rPr>
              <a:t>網の目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気血</a:t>
            </a:r>
            <a:r>
              <a:rPr lang="ja-JP" altLang="en-US" dirty="0"/>
              <a:t>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流路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臓腑、四肢</a:t>
            </a:r>
            <a:r>
              <a:rPr lang="ja-JP" altLang="en-US" dirty="0" smtClean="0"/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連絡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十二経脈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奇経八脈　など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1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経絡の作用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>
                <a:solidFill>
                  <a:srgbClr val="FF0000"/>
                </a:solidFill>
              </a:rPr>
              <a:t>気血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運行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陰陽</a:t>
            </a:r>
            <a:r>
              <a:rPr lang="ja-JP" altLang="en-US" dirty="0" smtClean="0"/>
              <a:t>の調和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臓腑</a:t>
            </a:r>
            <a:r>
              <a:rPr lang="ja-JP" altLang="en-US" dirty="0" smtClean="0"/>
              <a:t>の虚実の調整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外邪の侵入を</a:t>
            </a:r>
            <a:r>
              <a:rPr lang="ja-JP" altLang="en-US" dirty="0" smtClean="0">
                <a:solidFill>
                  <a:srgbClr val="FF0000"/>
                </a:solidFill>
              </a:rPr>
              <a:t>防御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病邪の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伝送</a:t>
            </a:r>
            <a:r>
              <a:rPr kumimoji="1" lang="ja-JP" altLang="en-US" dirty="0" smtClean="0"/>
              <a:t>・</a:t>
            </a:r>
            <a:r>
              <a:rPr kumimoji="1" lang="ja-JP" altLang="en-US" dirty="0" smtClean="0">
                <a:solidFill>
                  <a:srgbClr val="FF0000"/>
                </a:solidFill>
              </a:rPr>
              <a:t>反映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針灸</a:t>
            </a:r>
            <a:r>
              <a:rPr lang="ja-JP" altLang="en-US" dirty="0" smtClean="0"/>
              <a:t>の刺激を伝導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>
                <a:solidFill>
                  <a:srgbClr val="FF0000"/>
                </a:solidFill>
              </a:rPr>
              <a:t>中薬</a:t>
            </a:r>
            <a:r>
              <a:rPr kumimoji="1" lang="ja-JP" altLang="en-US" dirty="0" smtClean="0"/>
              <a:t>の帰経作用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513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十二経脈とは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五臓</a:t>
            </a:r>
            <a:r>
              <a:rPr lang="ja-JP" altLang="en-US" dirty="0"/>
              <a:t>六腑、頭部、体幹、四肢を</a:t>
            </a:r>
            <a:r>
              <a:rPr lang="ja-JP" altLang="en-US" dirty="0" smtClean="0"/>
              <a:t>周流、</a:t>
            </a:r>
            <a:r>
              <a:rPr lang="ja-JP" altLang="en-US" dirty="0" smtClean="0">
                <a:solidFill>
                  <a:srgbClr val="FF0000"/>
                </a:solidFill>
              </a:rPr>
              <a:t>接続</a:t>
            </a:r>
            <a:r>
              <a:rPr lang="ja-JP" altLang="en-US" dirty="0"/>
              <a:t>して全身を</a:t>
            </a:r>
            <a:r>
              <a:rPr lang="ja-JP" altLang="en-US" dirty="0" smtClean="0"/>
              <a:t>循環</a:t>
            </a:r>
            <a:endParaRPr lang="en-US" altLang="ja-JP" dirty="0"/>
          </a:p>
          <a:p>
            <a:r>
              <a:rPr lang="ja-JP" altLang="en-US" dirty="0"/>
              <a:t>陰陽に分かれる</a:t>
            </a:r>
            <a:endParaRPr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陰経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ja-JP" altLang="en-US" dirty="0"/>
              <a:t>身体の</a:t>
            </a:r>
            <a:r>
              <a:rPr lang="ja-JP" altLang="en-US" dirty="0">
                <a:solidFill>
                  <a:srgbClr val="FF0000"/>
                </a:solidFill>
              </a:rPr>
              <a:t>前側</a:t>
            </a:r>
            <a:r>
              <a:rPr lang="ja-JP" altLang="en-US" dirty="0"/>
              <a:t>）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上昇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陽経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ja-JP" altLang="en-US" dirty="0"/>
              <a:t>身体の</a:t>
            </a:r>
            <a:r>
              <a:rPr lang="ja-JP" altLang="en-US" dirty="0">
                <a:solidFill>
                  <a:srgbClr val="FF0000"/>
                </a:solidFill>
              </a:rPr>
              <a:t>後側</a:t>
            </a:r>
            <a:r>
              <a:rPr lang="ja-JP" altLang="en-US" dirty="0"/>
              <a:t>）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下降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442798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09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手三陽経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4000" dirty="0" smtClean="0"/>
          </a:p>
          <a:p>
            <a:r>
              <a:rPr kumimoji="1" lang="ja-JP" altLang="en-US" sz="3600" dirty="0" smtClean="0"/>
              <a:t>手陽明大腸経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手少陽三焦経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手太陽小腸経</a:t>
            </a:r>
            <a:endParaRPr kumimoji="1" lang="en-US" altLang="ja-JP" sz="36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63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手陽明大腸経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手陽明大腸経の経</a:t>
            </a:r>
            <a:r>
              <a:rPr lang="ja-JP" altLang="en-US" dirty="0" smtClean="0"/>
              <a:t>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大腸</a:t>
            </a:r>
            <a:r>
              <a:rPr lang="ja-JP" altLang="en-US" sz="2800" dirty="0" smtClean="0"/>
              <a:t>、上肢</a:t>
            </a:r>
            <a:r>
              <a:rPr lang="ja-JP" altLang="en-US" sz="2800" dirty="0" smtClean="0">
                <a:solidFill>
                  <a:srgbClr val="FF0000"/>
                </a:solidFill>
              </a:rPr>
              <a:t>後面</a:t>
            </a:r>
            <a:r>
              <a:rPr lang="en-US" altLang="ja-JP" sz="2800" dirty="0" smtClean="0"/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橈側</a:t>
            </a:r>
            <a:r>
              <a:rPr lang="en-US" altLang="ja-JP" sz="2800" dirty="0" smtClean="0"/>
              <a:t>)</a:t>
            </a: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顔面</a:t>
            </a:r>
            <a:r>
              <a:rPr lang="ja-JP" altLang="en-US" sz="2800" dirty="0" smtClean="0"/>
              <a:t>の</a:t>
            </a:r>
            <a:r>
              <a:rPr lang="ja-JP" altLang="en-US" sz="2800" dirty="0" smtClean="0">
                <a:solidFill>
                  <a:srgbClr val="FF0000"/>
                </a:solidFill>
              </a:rPr>
              <a:t>鼻傍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顔面</a:t>
            </a:r>
            <a:r>
              <a:rPr lang="ja-JP" altLang="en-US" sz="2800" dirty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鼻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疾患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皮膚病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橈</a:t>
            </a:r>
            <a:r>
              <a:rPr lang="ja-JP" altLang="en-US" sz="2800" dirty="0">
                <a:solidFill>
                  <a:srgbClr val="FF0000"/>
                </a:solidFill>
              </a:rPr>
              <a:t>骨</a:t>
            </a:r>
            <a:r>
              <a:rPr lang="ja-JP" altLang="en-US" sz="2800" dirty="0" smtClean="0">
                <a:solidFill>
                  <a:srgbClr val="FF0000"/>
                </a:solidFill>
              </a:rPr>
              <a:t>神経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の</a:t>
            </a:r>
            <a:r>
              <a:rPr lang="ja-JP" altLang="en-US" sz="2800" dirty="0"/>
              <a:t>知覚・運動</a:t>
            </a:r>
            <a:r>
              <a:rPr lang="ja-JP" altLang="en-US" sz="2800" dirty="0" smtClean="0"/>
              <a:t>障害の治療</a:t>
            </a:r>
            <a:endParaRPr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795052" y="3569229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98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手少陽三焦経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81910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手少陽三</a:t>
            </a:r>
            <a:r>
              <a:rPr lang="ja-JP" altLang="en-US" dirty="0"/>
              <a:t>焦</a:t>
            </a:r>
            <a:r>
              <a:rPr lang="ja-JP" altLang="en-US" dirty="0" smtClean="0"/>
              <a:t>経の経穴</a:t>
            </a:r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三焦</a:t>
            </a:r>
            <a:r>
              <a:rPr lang="ja-JP" altLang="en-US" sz="2800" dirty="0" smtClean="0"/>
              <a:t>、上肢後面</a:t>
            </a:r>
            <a:r>
              <a:rPr lang="en-US" altLang="ja-JP" sz="2800" dirty="0" smtClean="0"/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中央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肩</a:t>
            </a:r>
            <a:r>
              <a:rPr lang="ja-JP" altLang="en-US" sz="2800" dirty="0" smtClean="0"/>
              <a:t>、顔面</a:t>
            </a:r>
            <a:r>
              <a:rPr lang="ja-JP" altLang="en-US" sz="2800" dirty="0"/>
              <a:t>の</a:t>
            </a:r>
            <a:r>
              <a:rPr lang="ja-JP" altLang="en-US" sz="2800" dirty="0">
                <a:solidFill>
                  <a:srgbClr val="FF0000"/>
                </a:solidFill>
              </a:rPr>
              <a:t>外眼</a:t>
            </a:r>
            <a:r>
              <a:rPr lang="ja-JP" altLang="en-US" sz="2800" dirty="0" smtClean="0">
                <a:solidFill>
                  <a:srgbClr val="FF0000"/>
                </a:solidFill>
              </a:rPr>
              <a:t>角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顔面、</a:t>
            </a:r>
            <a:r>
              <a:rPr lang="ja-JP" altLang="en-US" sz="2800" dirty="0" smtClean="0">
                <a:solidFill>
                  <a:srgbClr val="FF0000"/>
                </a:solidFill>
              </a:rPr>
              <a:t>目</a:t>
            </a:r>
            <a:r>
              <a:rPr lang="ja-JP" altLang="en-US" sz="2800" dirty="0"/>
              <a:t>の疾患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肩</a:t>
            </a:r>
            <a:r>
              <a:rPr lang="ja-JP" altLang="en-US" sz="2800" dirty="0">
                <a:solidFill>
                  <a:srgbClr val="FF0000"/>
                </a:solidFill>
              </a:rPr>
              <a:t>関節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上肢</a:t>
            </a:r>
            <a:r>
              <a:rPr lang="ja-JP" altLang="en-US" sz="2800" dirty="0">
                <a:solidFill>
                  <a:srgbClr val="FF0000"/>
                </a:solidFill>
              </a:rPr>
              <a:t>伸筋</a:t>
            </a:r>
            <a:r>
              <a:rPr lang="ja-JP" altLang="en-US" sz="2800" dirty="0"/>
              <a:t>の知覚・</a:t>
            </a:r>
            <a:r>
              <a:rPr lang="ja-JP" altLang="en-US" sz="2800" dirty="0" smtClean="0"/>
              <a:t>運動障害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の治療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789810" y="3785253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0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手太陽小腸経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手太陽</a:t>
            </a:r>
            <a:r>
              <a:rPr lang="ja-JP" altLang="en-US" dirty="0"/>
              <a:t>小腸</a:t>
            </a:r>
            <a:r>
              <a:rPr lang="ja-JP" altLang="en-US" dirty="0" smtClean="0"/>
              <a:t>経の経穴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小腸、上肢後面</a:t>
            </a:r>
            <a:r>
              <a:rPr lang="en-US" altLang="ja-JP" sz="2800" dirty="0" smtClean="0"/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尺側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顔面の</a:t>
            </a:r>
            <a:r>
              <a:rPr lang="ja-JP" altLang="en-US" sz="2800" dirty="0" smtClean="0">
                <a:solidFill>
                  <a:srgbClr val="FF0000"/>
                </a:solidFill>
              </a:rPr>
              <a:t>耳前</a:t>
            </a:r>
            <a:r>
              <a:rPr lang="ja-JP" altLang="en-US" sz="2800" dirty="0" smtClean="0"/>
              <a:t>を通過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顔面、</a:t>
            </a:r>
            <a:r>
              <a:rPr lang="ja-JP" altLang="en-US" sz="2800" dirty="0" smtClean="0">
                <a:solidFill>
                  <a:srgbClr val="FF0000"/>
                </a:solidFill>
              </a:rPr>
              <a:t>耳</a:t>
            </a:r>
            <a:r>
              <a:rPr lang="ja-JP" altLang="en-US" sz="2800" dirty="0" smtClean="0"/>
              <a:t>の疾患、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上肢後面</a:t>
            </a:r>
            <a:r>
              <a:rPr lang="en-US" altLang="ja-JP" sz="2800" dirty="0" smtClean="0"/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尺側</a:t>
            </a:r>
            <a:r>
              <a:rPr lang="en-US" altLang="ja-JP" sz="2800" dirty="0" smtClean="0"/>
              <a:t>)</a:t>
            </a:r>
          </a:p>
          <a:p>
            <a:pPr marL="0" indent="0">
              <a:buNone/>
            </a:pPr>
            <a:r>
              <a:rPr lang="ja-JP" altLang="en-US" sz="2800" dirty="0" smtClean="0"/>
              <a:t>の知覚・運動障害の治療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 rot="5400000" flipV="1">
            <a:off x="1695467" y="3569229"/>
            <a:ext cx="876702" cy="884276"/>
          </a:xfrm>
          <a:prstGeom prst="rightArrow">
            <a:avLst>
              <a:gd name="adj1" fmla="val 50000"/>
              <a:gd name="adj2" fmla="val 531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1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9.1|3.7|8.1|1.5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.9|6.7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3|6.8|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.8|4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7.5|1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7.5|5.9|4|9.8|8.7|6.3|5.9|9.9|1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5|0.4|0.2|0.1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|0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松風">
  <a:themeElements>
    <a:clrScheme name="松風">
      <a:dk1>
        <a:sysClr val="windowText" lastClr="000000"/>
      </a:dk1>
      <a:lt1>
        <a:sysClr val="window" lastClr="FFFFFF"/>
      </a:lt1>
      <a:dk2>
        <a:srgbClr val="0F2305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松風">
      <a:majorFont>
        <a:latin typeface="Gill Sans MT"/>
        <a:ea typeface=""/>
        <a:cs typeface=""/>
        <a:font script="Jpan" typeface="HGｺﾞｼｯｸE"/>
        <a:font script="Hang" typeface="HY헤드라인 M"/>
        <a:font script="Hans" typeface="方正姚体"/>
        <a:font script="Hant" typeface="標楷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olas"/>
        <a:ea typeface=""/>
        <a:cs typeface=""/>
        <a:font script="Jpan" typeface="HGｺﾞｼｯｸE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Dillen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40000"/>
              </a:schemeClr>
            </a:gs>
            <a:gs pos="53000">
              <a:schemeClr val="phClr">
                <a:shade val="5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7000"/>
                <a:satMod val="160000"/>
              </a:schemeClr>
              <a:schemeClr val="phClr">
                <a:tint val="95000"/>
                <a:satMod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868</Words>
  <Application>Microsoft Office PowerPoint</Application>
  <PresentationFormat>画面に合わせる (4:3)</PresentationFormat>
  <Paragraphs>240</Paragraphs>
  <Slides>28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松風</vt:lpstr>
      <vt:lpstr>経絡   2013年　九鼎会 宮崎大学漢方医学研究会</vt:lpstr>
      <vt:lpstr>発表の流れ</vt:lpstr>
      <vt:lpstr>経絡とは</vt:lpstr>
      <vt:lpstr>経絡の作用</vt:lpstr>
      <vt:lpstr>十二経脈とは</vt:lpstr>
      <vt:lpstr>手三陽経</vt:lpstr>
      <vt:lpstr>手陽明大腸経</vt:lpstr>
      <vt:lpstr>手少陽三焦経</vt:lpstr>
      <vt:lpstr>手太陽小腸経</vt:lpstr>
      <vt:lpstr>手三陰経</vt:lpstr>
      <vt:lpstr>手太陰肺経</vt:lpstr>
      <vt:lpstr>手少陰心経</vt:lpstr>
      <vt:lpstr>手厥陰心包経</vt:lpstr>
      <vt:lpstr>足三陽経</vt:lpstr>
      <vt:lpstr>足陽明胃経</vt:lpstr>
      <vt:lpstr>足太陽膀胱経</vt:lpstr>
      <vt:lpstr>足少陽胆経</vt:lpstr>
      <vt:lpstr>足三陰経</vt:lpstr>
      <vt:lpstr>足少陰腎経</vt:lpstr>
      <vt:lpstr>足太陰脾経</vt:lpstr>
      <vt:lpstr>足厥陰肝経</vt:lpstr>
      <vt:lpstr>奇経八脈とは</vt:lpstr>
      <vt:lpstr>奇経八脈の作用</vt:lpstr>
      <vt:lpstr>任脈・督脈</vt:lpstr>
      <vt:lpstr>衝脈・帯脈</vt:lpstr>
      <vt:lpstr>陽蹻脈・陰蹻脈</vt:lpstr>
      <vt:lpstr>陽維脈・陰維脈</vt:lpstr>
      <vt:lpstr>十二経脈の流注順序</vt:lpstr>
    </vt:vector>
  </TitlesOfParts>
  <Company>宮崎大学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経絡学説</dc:title>
  <dc:creator>TEST</dc:creator>
  <cp:lastModifiedBy>YASUHITO</cp:lastModifiedBy>
  <cp:revision>70</cp:revision>
  <dcterms:created xsi:type="dcterms:W3CDTF">2013-06-12T11:48:42Z</dcterms:created>
  <dcterms:modified xsi:type="dcterms:W3CDTF">2013-10-29T11:43:46Z</dcterms:modified>
</cp:coreProperties>
</file>