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9" r:id="rId3"/>
    <p:sldId id="276" r:id="rId4"/>
    <p:sldId id="269" r:id="rId5"/>
    <p:sldId id="279" r:id="rId6"/>
    <p:sldId id="260" r:id="rId7"/>
    <p:sldId id="274" r:id="rId8"/>
    <p:sldId id="278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3F10-C16A-48B6-AD80-DBCCD4DBB397}" type="datetimeFigureOut">
              <a:rPr kumimoji="1" lang="ja-JP" altLang="en-US" smtClean="0"/>
              <a:t>2013/9/23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1342-4678-4253-A0F2-E83F78DC88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3298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3F10-C16A-48B6-AD80-DBCCD4DBB397}" type="datetimeFigureOut">
              <a:rPr kumimoji="1" lang="ja-JP" altLang="en-US" smtClean="0"/>
              <a:t>2013/9/23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1342-4678-4253-A0F2-E83F78DC88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892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3F10-C16A-48B6-AD80-DBCCD4DBB397}" type="datetimeFigureOut">
              <a:rPr kumimoji="1" lang="ja-JP" altLang="en-US" smtClean="0"/>
              <a:t>2013/9/23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1342-4678-4253-A0F2-E83F78DC88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624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3F10-C16A-48B6-AD80-DBCCD4DBB397}" type="datetimeFigureOut">
              <a:rPr kumimoji="1" lang="ja-JP" altLang="en-US" smtClean="0"/>
              <a:t>2013/9/23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1342-4678-4253-A0F2-E83F78DC88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36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3F10-C16A-48B6-AD80-DBCCD4DBB397}" type="datetimeFigureOut">
              <a:rPr kumimoji="1" lang="ja-JP" altLang="en-US" smtClean="0"/>
              <a:t>2013/9/23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1342-4678-4253-A0F2-E83F78DC88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2458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3F10-C16A-48B6-AD80-DBCCD4DBB397}" type="datetimeFigureOut">
              <a:rPr kumimoji="1" lang="ja-JP" altLang="en-US" smtClean="0"/>
              <a:t>2013/9/23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1342-4678-4253-A0F2-E83F78DC88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616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3F10-C16A-48B6-AD80-DBCCD4DBB397}" type="datetimeFigureOut">
              <a:rPr kumimoji="1" lang="ja-JP" altLang="en-US" smtClean="0"/>
              <a:t>2013/9/23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1342-4678-4253-A0F2-E83F78DC88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0449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3F10-C16A-48B6-AD80-DBCCD4DBB397}" type="datetimeFigureOut">
              <a:rPr kumimoji="1" lang="ja-JP" altLang="en-US" smtClean="0"/>
              <a:t>2013/9/23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1342-4678-4253-A0F2-E83F78DC88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5300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3F10-C16A-48B6-AD80-DBCCD4DBB397}" type="datetimeFigureOut">
              <a:rPr kumimoji="1" lang="ja-JP" altLang="en-US" smtClean="0"/>
              <a:t>2013/9/23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1342-4678-4253-A0F2-E83F78DC88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4067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3F10-C16A-48B6-AD80-DBCCD4DBB397}" type="datetimeFigureOut">
              <a:rPr kumimoji="1" lang="ja-JP" altLang="en-US" smtClean="0"/>
              <a:t>2013/9/23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1342-4678-4253-A0F2-E83F78DC88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4737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3F10-C16A-48B6-AD80-DBCCD4DBB397}" type="datetimeFigureOut">
              <a:rPr kumimoji="1" lang="ja-JP" altLang="en-US" smtClean="0"/>
              <a:t>2013/9/23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1342-4678-4253-A0F2-E83F78DC88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9373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E3F10-C16A-48B6-AD80-DBCCD4DBB397}" type="datetimeFigureOut">
              <a:rPr kumimoji="1" lang="ja-JP" altLang="en-US" smtClean="0"/>
              <a:t>2013/9/23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71342-4678-4253-A0F2-E83F78DC88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2008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 sz="4800" dirty="0" smtClean="0"/>
              <a:t>＊</a:t>
            </a:r>
            <a:r>
              <a:rPr kumimoji="1" lang="ja-JP" alt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腎</a:t>
            </a: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63252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①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精</a:t>
            </a:r>
            <a:r>
              <a:rPr kumimoji="1" lang="ja-JP" altLang="en-US" dirty="0" smtClean="0"/>
              <a:t>の貯蔵、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成長</a:t>
            </a:r>
            <a:r>
              <a:rPr kumimoji="1" lang="ja-JP" altLang="en-US" dirty="0" smtClean="0"/>
              <a:t>・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生殖</a:t>
            </a:r>
            <a:r>
              <a:rPr kumimoji="1" lang="ja-JP" altLang="en-US" dirty="0" smtClean="0"/>
              <a:t>を主</a:t>
            </a:r>
            <a:r>
              <a:rPr kumimoji="1" lang="ja-JP" altLang="en-US" dirty="0" err="1" smtClean="0"/>
              <a:t>る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②髄を生じ、骨を栄養する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③水を主る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④納気を主</a:t>
            </a:r>
            <a:r>
              <a:rPr kumimoji="1" lang="ja-JP" altLang="en-US" dirty="0" err="1" smtClean="0"/>
              <a:t>る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⑤唾は腎の液である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⑥華は</a:t>
            </a:r>
            <a:r>
              <a:rPr kumimoji="1" lang="ja-JP" altLang="en-US" b="1" dirty="0" smtClean="0">
                <a:solidFill>
                  <a:srgbClr val="7030A0"/>
                </a:solidFill>
              </a:rPr>
              <a:t>髪</a:t>
            </a:r>
            <a:r>
              <a:rPr kumimoji="1" lang="ja-JP" altLang="en-US" dirty="0" smtClean="0"/>
              <a:t>にある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⑦</a:t>
            </a:r>
            <a:r>
              <a:rPr lang="ja-JP" altLang="en-US" b="1" dirty="0" smtClean="0">
                <a:solidFill>
                  <a:srgbClr val="00B050"/>
                </a:solidFill>
              </a:rPr>
              <a:t>耳</a:t>
            </a:r>
            <a:r>
              <a:rPr lang="ja-JP" altLang="en-US" dirty="0"/>
              <a:t>に開竅する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226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8311" y="1988840"/>
            <a:ext cx="3885689" cy="4169644"/>
          </a:xfrm>
          <a:prstGeom prst="rect">
            <a:avLst/>
          </a:prstGeom>
        </p:spPr>
      </p:pic>
      <p:sp>
        <p:nvSpPr>
          <p:cNvPr id="8" name="円/楕円 7"/>
          <p:cNvSpPr/>
          <p:nvPr/>
        </p:nvSpPr>
        <p:spPr>
          <a:xfrm>
            <a:off x="6121035" y="3212976"/>
            <a:ext cx="1080120" cy="1200133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1595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381619" y="2698778"/>
            <a:ext cx="576064" cy="576064"/>
          </a:xfrm>
          <a:prstGeom prst="rect">
            <a:avLst/>
          </a:prstGeom>
          <a:solidFill>
            <a:schemeClr val="tx1">
              <a:lumMod val="75000"/>
              <a:lumOff val="25000"/>
              <a:alpha val="6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1331640" y="3934192"/>
            <a:ext cx="1152128" cy="57492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68958"/>
          </a:xfrm>
        </p:spPr>
        <p:txBody>
          <a:bodyPr>
            <a:normAutofit/>
          </a:bodyPr>
          <a:lstStyle/>
          <a:p>
            <a:pPr algn="l"/>
            <a:r>
              <a:rPr lang="en-US" altLang="ja-JP" sz="4800" dirty="0"/>
              <a:t>3.</a:t>
            </a:r>
            <a:r>
              <a:rPr kumimoji="1" lang="ja-JP" altLang="en-US" sz="4800" dirty="0" smtClean="0"/>
              <a:t>六腑とは</a:t>
            </a: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256584"/>
          </a:xfrm>
        </p:spPr>
        <p:txBody>
          <a:bodyPr>
            <a:normAutofit fontScale="92500" lnSpcReduction="20000"/>
          </a:bodyPr>
          <a:lstStyle/>
          <a:p>
            <a:r>
              <a:rPr kumimoji="1" lang="ja-JP" altLang="en-US" sz="3500" b="1" dirty="0" smtClean="0">
                <a:solidFill>
                  <a:srgbClr val="FF0000"/>
                </a:solidFill>
              </a:rPr>
              <a:t>水穀</a:t>
            </a:r>
            <a:r>
              <a:rPr kumimoji="1" lang="en-US" altLang="ja-JP" sz="3500" b="1" dirty="0" smtClean="0">
                <a:solidFill>
                  <a:srgbClr val="FF0000"/>
                </a:solidFill>
              </a:rPr>
              <a:t>(</a:t>
            </a:r>
            <a:r>
              <a:rPr kumimoji="1" lang="ja-JP" altLang="en-US" sz="3500" b="1" dirty="0" smtClean="0">
                <a:solidFill>
                  <a:srgbClr val="FF0000"/>
                </a:solidFill>
              </a:rPr>
              <a:t>飲食物</a:t>
            </a:r>
            <a:r>
              <a:rPr kumimoji="1" lang="en-US" altLang="ja-JP" sz="3500" b="1" dirty="0" smtClean="0">
                <a:solidFill>
                  <a:srgbClr val="FF0000"/>
                </a:solidFill>
              </a:rPr>
              <a:t>)</a:t>
            </a:r>
            <a:r>
              <a:rPr kumimoji="1" lang="ja-JP" altLang="en-US" sz="3500" b="1" dirty="0" smtClean="0">
                <a:solidFill>
                  <a:srgbClr val="FF0000"/>
                </a:solidFill>
              </a:rPr>
              <a:t>を消化</a:t>
            </a:r>
            <a:r>
              <a:rPr kumimoji="1" lang="ja-JP" altLang="en-US" sz="3500" dirty="0" smtClean="0"/>
              <a:t>、</a:t>
            </a:r>
            <a:r>
              <a:rPr kumimoji="1" lang="ja-JP" altLang="en-US" sz="3500" b="1" dirty="0" smtClean="0">
                <a:solidFill>
                  <a:srgbClr val="FF0000"/>
                </a:solidFill>
              </a:rPr>
              <a:t>運搬</a:t>
            </a:r>
            <a:r>
              <a:rPr kumimoji="1" lang="ja-JP" altLang="en-US" sz="3500" dirty="0" smtClean="0"/>
              <a:t>する</a:t>
            </a:r>
            <a:endParaRPr kumimoji="1" lang="en-US" altLang="ja-JP" sz="3500" dirty="0" smtClean="0"/>
          </a:p>
          <a:p>
            <a:r>
              <a:rPr lang="ja-JP" altLang="en-US" sz="3500" dirty="0" smtClean="0"/>
              <a:t>ひと連なりになっている管腔臓器</a:t>
            </a:r>
            <a:endParaRPr kumimoji="1" lang="en-US" altLang="ja-JP" sz="3500" dirty="0" smtClean="0"/>
          </a:p>
          <a:p>
            <a:r>
              <a:rPr lang="ja-JP" altLang="en-US" sz="3500" dirty="0"/>
              <a:t>以下</a:t>
            </a:r>
            <a:r>
              <a:rPr lang="ja-JP" altLang="en-US" sz="3500" dirty="0" smtClean="0"/>
              <a:t>の</a:t>
            </a:r>
            <a:r>
              <a:rPr lang="en-US" altLang="ja-JP" sz="3500" dirty="0" smtClean="0"/>
              <a:t>6</a:t>
            </a:r>
            <a:r>
              <a:rPr lang="ja-JP" altLang="en-US" sz="3500" dirty="0" err="1" smtClean="0"/>
              <a:t>つの</a:t>
            </a:r>
            <a:r>
              <a:rPr lang="ja-JP" altLang="en-US" sz="3500" dirty="0" smtClean="0"/>
              <a:t>臓器の総称</a:t>
            </a:r>
            <a:endParaRPr lang="en-US" altLang="ja-JP" sz="3500" dirty="0" smtClean="0"/>
          </a:p>
          <a:p>
            <a:pPr marL="0" indent="0">
              <a:buNone/>
            </a:pPr>
            <a:r>
              <a:rPr lang="ja-JP" altLang="en-US" sz="4300" dirty="0"/>
              <a:t>　</a:t>
            </a:r>
            <a:r>
              <a:rPr lang="ja-JP" altLang="en-US" sz="4300" dirty="0" smtClean="0"/>
              <a:t>＊</a:t>
            </a:r>
            <a:r>
              <a:rPr lang="ja-JP" altLang="en-US" sz="4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胃</a:t>
            </a:r>
            <a:endParaRPr lang="en-US" altLang="ja-JP" sz="43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ja-JP" altLang="en-US" sz="4300" dirty="0" smtClean="0">
                <a:solidFill>
                  <a:srgbClr val="FFFF00"/>
                </a:solidFill>
              </a:rPr>
              <a:t>　</a:t>
            </a:r>
            <a:r>
              <a:rPr lang="ja-JP" altLang="en-US" sz="4300" dirty="0" smtClean="0"/>
              <a:t>＊</a:t>
            </a:r>
            <a:r>
              <a:rPr lang="ja-JP" altLang="en-US" sz="4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小腸</a:t>
            </a:r>
            <a:endParaRPr lang="en-US" altLang="ja-JP" sz="43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ja-JP" altLang="en-US" sz="4300" dirty="0"/>
              <a:t>　</a:t>
            </a:r>
            <a:r>
              <a:rPr lang="ja-JP" altLang="en-US" sz="4300" dirty="0" smtClean="0"/>
              <a:t>＊</a:t>
            </a:r>
            <a:r>
              <a:rPr lang="ja-JP" altLang="en-US" sz="4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大腸</a:t>
            </a:r>
            <a:endParaRPr lang="en-US" altLang="ja-JP" sz="43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ja-JP" altLang="en-US" sz="4300" dirty="0"/>
              <a:t>　</a:t>
            </a:r>
            <a:r>
              <a:rPr lang="ja-JP" altLang="en-US" sz="4300" dirty="0" smtClean="0"/>
              <a:t>＊</a:t>
            </a:r>
            <a:r>
              <a:rPr lang="ja-JP" altLang="en-US" sz="43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膀胱</a:t>
            </a:r>
            <a:endParaRPr lang="en-US" altLang="ja-JP" sz="4300" dirty="0" smtClean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ja-JP" altLang="en-US" sz="4300" dirty="0"/>
              <a:t>　</a:t>
            </a:r>
            <a:r>
              <a:rPr lang="ja-JP" altLang="en-US" sz="4300" dirty="0" smtClean="0"/>
              <a:t>＊</a:t>
            </a:r>
            <a:r>
              <a:rPr lang="ja-JP" altLang="en-US" sz="4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胆</a:t>
            </a:r>
            <a:endParaRPr lang="en-US" altLang="ja-JP" sz="43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ja-JP" altLang="en-US" sz="4300" dirty="0"/>
              <a:t>　</a:t>
            </a:r>
            <a:r>
              <a:rPr lang="ja-JP" altLang="en-US" sz="4300" dirty="0" smtClean="0"/>
              <a:t>＊三焦</a:t>
            </a:r>
            <a:endParaRPr lang="en-US" altLang="ja-JP" sz="4300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371" b="95880" l="5346" r="95283">
                        <a14:foregroundMark x1="17610" y1="43446" x2="17610" y2="43446"/>
                        <a14:foregroundMark x1="11006" y1="60674" x2="11006" y2="60674"/>
                        <a14:foregroundMark x1="87736" y1="55056" x2="87736" y2="550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7" y="2955451"/>
            <a:ext cx="4038239" cy="3390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73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4189931" y="1331990"/>
            <a:ext cx="792088" cy="792088"/>
            <a:chOff x="3923928" y="1340768"/>
            <a:chExt cx="792088" cy="792088"/>
          </a:xfrm>
          <a:noFill/>
        </p:grpSpPr>
        <p:sp>
          <p:nvSpPr>
            <p:cNvPr id="6" name="正方形/長方形 5"/>
            <p:cNvSpPr/>
            <p:nvPr/>
          </p:nvSpPr>
          <p:spPr>
            <a:xfrm>
              <a:off x="3923928" y="1340768"/>
              <a:ext cx="792088" cy="7920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3923928" y="1363415"/>
              <a:ext cx="792088" cy="76944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28575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44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胃</a:t>
              </a:r>
              <a:endParaRPr kumimoji="1" lang="ja-JP" altLang="en-US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827584" y="3091606"/>
            <a:ext cx="792088" cy="792088"/>
            <a:chOff x="3923928" y="1340768"/>
            <a:chExt cx="792088" cy="792088"/>
          </a:xfrm>
          <a:noFill/>
        </p:grpSpPr>
        <p:sp>
          <p:nvSpPr>
            <p:cNvPr id="12" name="正方形/長方形 11"/>
            <p:cNvSpPr/>
            <p:nvPr/>
          </p:nvSpPr>
          <p:spPr>
            <a:xfrm>
              <a:off x="3923928" y="1340768"/>
              <a:ext cx="792088" cy="7920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3923928" y="1363415"/>
              <a:ext cx="792088" cy="769441"/>
            </a:xfrm>
            <a:prstGeom prst="rect">
              <a:avLst/>
            </a:prstGeom>
            <a:grpFill/>
            <a:ln w="28575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0070C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胆</a:t>
              </a:r>
              <a:endParaRPr kumimoji="1" lang="ja-JP" altLang="en-US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7857890" y="1768980"/>
            <a:ext cx="792088" cy="792088"/>
            <a:chOff x="3923928" y="1340768"/>
            <a:chExt cx="792088" cy="792088"/>
          </a:xfrm>
          <a:noFill/>
        </p:grpSpPr>
        <p:sp>
          <p:nvSpPr>
            <p:cNvPr id="15" name="正方形/長方形 14"/>
            <p:cNvSpPr/>
            <p:nvPr/>
          </p:nvSpPr>
          <p:spPr>
            <a:xfrm>
              <a:off x="3923928" y="1340768"/>
              <a:ext cx="792088" cy="7920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3923928" y="1363415"/>
              <a:ext cx="792088" cy="76944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脾</a:t>
              </a:r>
              <a:endParaRPr kumimoji="1" lang="ja-JP" altLang="en-US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3919374" y="3107069"/>
            <a:ext cx="1332675" cy="805707"/>
            <a:chOff x="3239325" y="3174830"/>
            <a:chExt cx="1332675" cy="805707"/>
          </a:xfrm>
          <a:noFill/>
        </p:grpSpPr>
        <p:sp>
          <p:nvSpPr>
            <p:cNvPr id="20" name="正方形/長方形 19"/>
            <p:cNvSpPr/>
            <p:nvPr/>
          </p:nvSpPr>
          <p:spPr>
            <a:xfrm>
              <a:off x="3239325" y="3174830"/>
              <a:ext cx="1332675" cy="79208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3239852" y="3211096"/>
              <a:ext cx="1332148" cy="769441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44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小腸</a:t>
              </a:r>
              <a:endParaRPr kumimoji="1" lang="ja-JP" altLang="en-US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grpSp>
        <p:nvGrpSpPr>
          <p:cNvPr id="47" name="グループ化 46"/>
          <p:cNvGrpSpPr/>
          <p:nvPr/>
        </p:nvGrpSpPr>
        <p:grpSpPr>
          <a:xfrm>
            <a:off x="5238865" y="5084180"/>
            <a:ext cx="1332675" cy="792088"/>
            <a:chOff x="5791426" y="5130478"/>
            <a:chExt cx="1332675" cy="792088"/>
          </a:xfrm>
        </p:grpSpPr>
        <p:sp>
          <p:nvSpPr>
            <p:cNvPr id="23" name="正方形/長方形 22"/>
            <p:cNvSpPr/>
            <p:nvPr/>
          </p:nvSpPr>
          <p:spPr>
            <a:xfrm>
              <a:off x="5791426" y="5130478"/>
              <a:ext cx="1332675" cy="79208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5791953" y="5176776"/>
              <a:ext cx="1332148" cy="69949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大腸</a:t>
              </a:r>
              <a:endParaRPr kumimoji="1" lang="ja-JP" altLang="en-US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grpSp>
        <p:nvGrpSpPr>
          <p:cNvPr id="25" name="グループ化 24"/>
          <p:cNvGrpSpPr/>
          <p:nvPr/>
        </p:nvGrpSpPr>
        <p:grpSpPr>
          <a:xfrm>
            <a:off x="2484295" y="5085184"/>
            <a:ext cx="1332675" cy="792088"/>
            <a:chOff x="3239325" y="3174830"/>
            <a:chExt cx="1332675" cy="792088"/>
          </a:xfrm>
          <a:noFill/>
        </p:grpSpPr>
        <p:sp>
          <p:nvSpPr>
            <p:cNvPr id="26" name="正方形/長方形 25"/>
            <p:cNvSpPr/>
            <p:nvPr/>
          </p:nvSpPr>
          <p:spPr>
            <a:xfrm>
              <a:off x="3239325" y="3174830"/>
              <a:ext cx="1332675" cy="7920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3239852" y="3197477"/>
              <a:ext cx="1332148" cy="769441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4400" dirty="0">
                  <a:ln w="18415" cmpd="sng">
                    <a:solidFill>
                      <a:srgbClr val="FFFFFF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膀胱</a:t>
              </a:r>
              <a:endParaRPr kumimoji="1" lang="ja-JP" altLang="en-US" sz="440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cxnSp>
        <p:nvCxnSpPr>
          <p:cNvPr id="29" name="直線コネクタ 28"/>
          <p:cNvCxnSpPr>
            <a:endCxn id="20" idx="0"/>
          </p:cNvCxnSpPr>
          <p:nvPr/>
        </p:nvCxnSpPr>
        <p:spPr>
          <a:xfrm flipH="1">
            <a:off x="4585712" y="2132856"/>
            <a:ext cx="263" cy="974213"/>
          </a:xfrm>
          <a:prstGeom prst="line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>
            <a:stCxn id="13" idx="3"/>
            <a:endCxn id="20" idx="1"/>
          </p:cNvCxnSpPr>
          <p:nvPr/>
        </p:nvCxnSpPr>
        <p:spPr>
          <a:xfrm>
            <a:off x="1619672" y="3498974"/>
            <a:ext cx="2299702" cy="413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>
            <a:stCxn id="20" idx="3"/>
          </p:cNvCxnSpPr>
          <p:nvPr/>
        </p:nvCxnSpPr>
        <p:spPr>
          <a:xfrm>
            <a:off x="5252049" y="3503113"/>
            <a:ext cx="3001885" cy="35118"/>
          </a:xfrm>
          <a:prstGeom prst="line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>
            <a:stCxn id="16" idx="2"/>
          </p:cNvCxnSpPr>
          <p:nvPr/>
        </p:nvCxnSpPr>
        <p:spPr>
          <a:xfrm>
            <a:off x="8253934" y="2561068"/>
            <a:ext cx="0" cy="977163"/>
          </a:xfrm>
          <a:prstGeom prst="line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>
            <a:off x="4571112" y="3883694"/>
            <a:ext cx="0" cy="697433"/>
          </a:xfrm>
          <a:prstGeom prst="line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>
            <a:stCxn id="27" idx="0"/>
          </p:cNvCxnSpPr>
          <p:nvPr/>
        </p:nvCxnSpPr>
        <p:spPr>
          <a:xfrm flipV="1">
            <a:off x="3150896" y="4581128"/>
            <a:ext cx="0" cy="526703"/>
          </a:xfrm>
          <a:prstGeom prst="line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 flipV="1">
            <a:off x="5940152" y="4581127"/>
            <a:ext cx="0" cy="504057"/>
          </a:xfrm>
          <a:prstGeom prst="line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3150632" y="4581128"/>
            <a:ext cx="2789520" cy="0"/>
          </a:xfrm>
          <a:prstGeom prst="line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/>
          <p:cNvSpPr txBox="1"/>
          <p:nvPr/>
        </p:nvSpPr>
        <p:spPr>
          <a:xfrm>
            <a:off x="2646576" y="5915771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小便</a:t>
            </a:r>
            <a:endParaRPr kumimoji="1" lang="ja-JP" altLang="en-US" sz="32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5436096" y="5940569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/>
              <a:t>大</a:t>
            </a:r>
            <a:r>
              <a:rPr kumimoji="1" lang="ja-JP" altLang="en-US" sz="3200" dirty="0" smtClean="0"/>
              <a:t>便</a:t>
            </a:r>
            <a:endParaRPr kumimoji="1" lang="ja-JP" altLang="en-US" sz="3200" dirty="0"/>
          </a:p>
        </p:txBody>
      </p:sp>
      <p:grpSp>
        <p:nvGrpSpPr>
          <p:cNvPr id="59" name="グループ化 58"/>
          <p:cNvGrpSpPr/>
          <p:nvPr/>
        </p:nvGrpSpPr>
        <p:grpSpPr>
          <a:xfrm>
            <a:off x="2450177" y="404664"/>
            <a:ext cx="792088" cy="792088"/>
            <a:chOff x="3923928" y="1340768"/>
            <a:chExt cx="792088" cy="792088"/>
          </a:xfrm>
          <a:noFill/>
        </p:grpSpPr>
        <p:sp>
          <p:nvSpPr>
            <p:cNvPr id="60" name="正方形/長方形 59"/>
            <p:cNvSpPr/>
            <p:nvPr/>
          </p:nvSpPr>
          <p:spPr>
            <a:xfrm>
              <a:off x="3923928" y="1340768"/>
              <a:ext cx="792088" cy="7920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テキスト ボックス 60"/>
            <p:cNvSpPr txBox="1"/>
            <p:nvPr/>
          </p:nvSpPr>
          <p:spPr>
            <a:xfrm>
              <a:off x="3923928" y="1363415"/>
              <a:ext cx="792088" cy="769441"/>
            </a:xfrm>
            <a:prstGeom prst="rect">
              <a:avLst/>
            </a:prstGeom>
            <a:grpFill/>
            <a:ln w="28575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4400" dirty="0"/>
                <a:t>口</a:t>
              </a:r>
              <a:endParaRPr kumimoji="1" lang="ja-JP" altLang="en-US" sz="4400" dirty="0"/>
            </a:p>
          </p:txBody>
        </p:sp>
      </p:grpSp>
      <p:cxnSp>
        <p:nvCxnSpPr>
          <p:cNvPr id="66" name="直線コネクタ 65"/>
          <p:cNvCxnSpPr>
            <a:stCxn id="61" idx="3"/>
          </p:cNvCxnSpPr>
          <p:nvPr/>
        </p:nvCxnSpPr>
        <p:spPr>
          <a:xfrm>
            <a:off x="3242265" y="812032"/>
            <a:ext cx="1342920" cy="0"/>
          </a:xfrm>
          <a:prstGeom prst="line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/>
          <p:cNvCxnSpPr>
            <a:stCxn id="4" idx="0"/>
          </p:cNvCxnSpPr>
          <p:nvPr/>
        </p:nvCxnSpPr>
        <p:spPr>
          <a:xfrm flipV="1">
            <a:off x="4585975" y="800708"/>
            <a:ext cx="0" cy="553929"/>
          </a:xfrm>
          <a:prstGeom prst="line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下矢印 72"/>
          <p:cNvSpPr/>
          <p:nvPr/>
        </p:nvSpPr>
        <p:spPr>
          <a:xfrm>
            <a:off x="4807561" y="850633"/>
            <a:ext cx="454077" cy="396044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下矢印 73"/>
          <p:cNvSpPr/>
          <p:nvPr/>
        </p:nvSpPr>
        <p:spPr>
          <a:xfrm>
            <a:off x="4820952" y="2363046"/>
            <a:ext cx="454077" cy="396044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下矢印 74"/>
          <p:cNvSpPr/>
          <p:nvPr/>
        </p:nvSpPr>
        <p:spPr>
          <a:xfrm>
            <a:off x="4807561" y="4034388"/>
            <a:ext cx="454077" cy="396044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下矢印 75"/>
          <p:cNvSpPr/>
          <p:nvPr/>
        </p:nvSpPr>
        <p:spPr>
          <a:xfrm rot="16200000">
            <a:off x="3206136" y="2964623"/>
            <a:ext cx="454077" cy="396044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下矢印 76"/>
          <p:cNvSpPr/>
          <p:nvPr/>
        </p:nvSpPr>
        <p:spPr>
          <a:xfrm rot="16200000">
            <a:off x="7630852" y="3013625"/>
            <a:ext cx="454077" cy="396044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5238865" y="702871"/>
            <a:ext cx="1080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受納</a:t>
            </a:r>
            <a:endParaRPr kumimoji="1" lang="ja-JP" altLang="en-US" sz="3200" dirty="0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872591" y="558245"/>
            <a:ext cx="1080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/>
              <a:t>水穀</a:t>
            </a:r>
            <a:endParaRPr kumimoji="1" lang="ja-JP" altLang="en-US" sz="3200" dirty="0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5261638" y="2268680"/>
            <a:ext cx="1080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和降</a:t>
            </a:r>
            <a:endParaRPr kumimoji="1" lang="ja-JP" altLang="en-US" sz="3200" dirty="0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5004048" y="1449948"/>
            <a:ext cx="1080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/>
              <a:t>腐熟</a:t>
            </a:r>
            <a:endParaRPr kumimoji="1" lang="ja-JP" altLang="en-US" sz="3200" dirty="0"/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5261638" y="3883694"/>
            <a:ext cx="1080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/>
              <a:t>糟粕</a:t>
            </a:r>
            <a:endParaRPr kumimoji="1" lang="ja-JP" altLang="en-US" sz="3200" dirty="0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5439409" y="2916268"/>
            <a:ext cx="22204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/>
              <a:t>水</a:t>
            </a:r>
            <a:r>
              <a:rPr lang="ja-JP" altLang="en-US" sz="3200" dirty="0" smtClean="0"/>
              <a:t>穀の精微</a:t>
            </a:r>
            <a:endParaRPr kumimoji="1" lang="ja-JP" altLang="en-US" sz="3200" dirty="0"/>
          </a:p>
        </p:txBody>
      </p:sp>
      <p:sp>
        <p:nvSpPr>
          <p:cNvPr id="92" name="下矢印 91"/>
          <p:cNvSpPr/>
          <p:nvPr/>
        </p:nvSpPr>
        <p:spPr>
          <a:xfrm rot="16200000">
            <a:off x="1924609" y="652611"/>
            <a:ext cx="454077" cy="396044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2154200" y="2844622"/>
            <a:ext cx="1080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/>
              <a:t>胆汁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989486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250" autoRev="1" fill="remove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" dur="250" autoRev="1" fill="remov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50" autoRev="1" fill="remov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5" dur="250" autoRev="1" fill="remove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6" dur="250" autoRev="1" fill="remove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7" dur="250" autoRev="1" fill="remove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50" autoRev="1" fill="remove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250" autoRev="1" fill="remove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0" dur="250" autoRev="1" fill="remov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1" dur="250" autoRev="1" fill="remov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50" autoRev="1" fill="remov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250" autoRev="1" fill="remove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4" dur="250" autoRev="1" fill="remove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5" dur="250" autoRev="1" fill="remove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50" autoRev="1" fill="remove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250" autoRev="1" fill="remove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9" dur="250" autoRev="1" fill="remove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0" dur="250" autoRev="1" fill="remove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50" autoRev="1" fill="remove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" dur="250" autoRev="1" fill="remove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4" dur="250" autoRev="1" fill="remove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5" dur="250" autoRev="1" fill="remove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250" autoRev="1" fill="remove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250" autoRev="1" fill="remove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9" dur="250" autoRev="1" fill="remov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0" dur="250" autoRev="1" fill="remov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250" autoRev="1" fill="remov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3" dur="250" autoRev="1" fill="remove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4" dur="250" autoRev="1" fill="remov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5" dur="250" autoRev="1" fill="remov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50" autoRev="1" fill="remov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1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7" dur="250" autoRev="1" fill="remov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8" dur="250" autoRev="1" fill="remov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9" dur="250" autoRev="1" fill="remov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50" autoRev="1" fill="remov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1" dur="250" autoRev="1" fill="remove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2" dur="250" autoRev="1" fill="remove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3" dur="250" autoRev="1" fill="remove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250" autoRev="1" fill="remove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6" dur="250" autoRev="1" fill="remove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7" dur="250" autoRev="1" fill="remove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8" dur="250" autoRev="1" fill="remove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" dur="250" autoRev="1" fill="remove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00"/>
                            </p:stCondLst>
                            <p:childTnLst>
                              <p:par>
                                <p:cTn id="14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1" grpId="1"/>
      <p:bldP spid="52" grpId="0"/>
      <p:bldP spid="52" grpId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82" grpId="0"/>
      <p:bldP spid="84" grpId="0"/>
      <p:bldP spid="85" grpId="0"/>
      <p:bldP spid="85" grpId="1"/>
      <p:bldP spid="85" grpId="2"/>
      <p:bldP spid="86" grpId="0"/>
      <p:bldP spid="86" grpId="1"/>
      <p:bldP spid="88" grpId="0"/>
      <p:bldP spid="88" grpId="1"/>
      <p:bldP spid="92" grpId="0" animBg="1"/>
      <p:bldP spid="92" grpId="1" animBg="1"/>
      <p:bldP spid="94" grpId="0"/>
      <p:bldP spid="9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3106108" y="2115438"/>
            <a:ext cx="576064" cy="57606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2339752" y="2132856"/>
            <a:ext cx="576064" cy="57606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92088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4800" dirty="0" smtClean="0"/>
              <a:t>＊三焦</a:t>
            </a:r>
            <a:endParaRPr kumimoji="1" lang="ja-JP" altLang="en-US" sz="4800" dirty="0"/>
          </a:p>
        </p:txBody>
      </p:sp>
      <p:sp>
        <p:nvSpPr>
          <p:cNvPr id="6" name="正方形/長方形 5"/>
          <p:cNvSpPr/>
          <p:nvPr/>
        </p:nvSpPr>
        <p:spPr>
          <a:xfrm>
            <a:off x="3851920" y="2852936"/>
            <a:ext cx="1152128" cy="57606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2304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 smtClean="0"/>
              <a:t>　</a:t>
            </a:r>
            <a:r>
              <a:rPr lang="ja-JP" altLang="en-US" sz="4000" dirty="0" smtClean="0"/>
              <a:t>・</a:t>
            </a:r>
            <a:r>
              <a:rPr kumimoji="1" lang="ja-JP" altLang="en-US" sz="4000" dirty="0" smtClean="0"/>
              <a:t>上焦（</a:t>
            </a:r>
            <a:r>
              <a:rPr kumimoji="1" lang="ja-JP" alt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心</a:t>
            </a:r>
            <a:r>
              <a:rPr kumimoji="1" lang="ja-JP" altLang="en-US" sz="4000" dirty="0" smtClean="0"/>
              <a:t>・肺）</a:t>
            </a:r>
            <a:endParaRPr kumimoji="1" lang="en-US" altLang="ja-JP" sz="4000" dirty="0" smtClean="0"/>
          </a:p>
          <a:p>
            <a:pPr marL="0" indent="0">
              <a:buNone/>
            </a:pPr>
            <a:r>
              <a:rPr lang="ja-JP" altLang="en-US" sz="4000" dirty="0" smtClean="0"/>
              <a:t>　・</a:t>
            </a:r>
            <a:r>
              <a:rPr kumimoji="1" lang="ja-JP" altLang="en-US" sz="4000" dirty="0" smtClean="0"/>
              <a:t>中焦（</a:t>
            </a:r>
            <a:r>
              <a:rPr kumimoji="1" lang="ja-JP" alt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脾</a:t>
            </a:r>
            <a:r>
              <a:rPr kumimoji="1" lang="ja-JP" altLang="en-US" sz="4000" dirty="0" smtClean="0"/>
              <a:t>・</a:t>
            </a:r>
            <a:r>
              <a:rPr kumimoji="1" lang="ja-JP" alt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胃</a:t>
            </a:r>
            <a:r>
              <a:rPr kumimoji="1" lang="ja-JP" altLang="en-US" sz="4000" dirty="0" smtClean="0"/>
              <a:t>）</a:t>
            </a:r>
            <a:endParaRPr kumimoji="1" lang="en-US" altLang="ja-JP" sz="4000" dirty="0" smtClean="0"/>
          </a:p>
          <a:p>
            <a:pPr marL="0" indent="0">
              <a:buNone/>
            </a:pPr>
            <a:r>
              <a:rPr kumimoji="1" lang="ja-JP" altLang="en-US" sz="4000" dirty="0" smtClean="0"/>
              <a:t>　・下焦（</a:t>
            </a:r>
            <a:r>
              <a:rPr kumimoji="1" lang="ja-JP" alt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肝</a:t>
            </a:r>
            <a:r>
              <a:rPr kumimoji="1" lang="ja-JP" altLang="en-US" sz="4000" dirty="0" smtClean="0"/>
              <a:t>・</a:t>
            </a:r>
            <a:r>
              <a:rPr kumimoji="1" lang="ja-JP" alt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腎</a:t>
            </a:r>
            <a:r>
              <a:rPr kumimoji="1" lang="ja-JP" altLang="en-US" sz="4000" dirty="0" smtClean="0"/>
              <a:t>・</a:t>
            </a:r>
            <a:r>
              <a:rPr kumimoji="1" lang="ja-JP" alt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大腸</a:t>
            </a:r>
            <a:r>
              <a:rPr kumimoji="1" lang="ja-JP" altLang="en-US" sz="4000" dirty="0" smtClean="0"/>
              <a:t>・</a:t>
            </a:r>
            <a:r>
              <a:rPr kumimoji="1" lang="ja-JP" alt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小腸</a:t>
            </a:r>
            <a:r>
              <a:rPr kumimoji="1" lang="ja-JP" altLang="en-US" sz="4000" dirty="0" smtClean="0"/>
              <a:t>・</a:t>
            </a:r>
            <a:r>
              <a:rPr kumimoji="1" lang="ja-JP" alt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膀胱</a:t>
            </a:r>
            <a:r>
              <a:rPr kumimoji="1" lang="ja-JP" altLang="en-US" sz="4000" dirty="0" smtClean="0"/>
              <a:t>・</a:t>
            </a:r>
            <a:r>
              <a:rPr kumimoji="1" lang="ja-JP" alt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胆</a:t>
            </a:r>
            <a:r>
              <a:rPr kumimoji="1" lang="ja-JP" altLang="en-US" sz="4000" dirty="0" smtClean="0"/>
              <a:t>）</a:t>
            </a:r>
            <a:endParaRPr kumimoji="1" lang="en-US" altLang="ja-JP" sz="4000" dirty="0" smtClean="0"/>
          </a:p>
          <a:p>
            <a:pPr marL="0" indent="0">
              <a:buNone/>
            </a:pPr>
            <a:endParaRPr kumimoji="1" lang="en-US" altLang="ja-JP" dirty="0" smtClean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789040"/>
            <a:ext cx="3333750" cy="2505075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601822"/>
            <a:ext cx="2879510" cy="2879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23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800" dirty="0" smtClean="0"/>
              <a:t>◇まとめ◇</a:t>
            </a:r>
            <a:endParaRPr kumimoji="1" lang="ja-JP" altLang="en-US" sz="4800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467544" y="1700808"/>
            <a:ext cx="5904656" cy="4536504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胃は水穀を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受納</a:t>
            </a:r>
            <a:r>
              <a:rPr kumimoji="1" lang="ja-JP" altLang="en-US" dirty="0" smtClean="0"/>
              <a:t>、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腐熟</a:t>
            </a:r>
            <a:r>
              <a:rPr kumimoji="1" lang="ja-JP" altLang="en-US" dirty="0" smtClean="0"/>
              <a:t>し、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和降</a:t>
            </a:r>
            <a:r>
              <a:rPr kumimoji="1" lang="ja-JP" altLang="en-US" dirty="0" smtClean="0"/>
              <a:t>作用で下方の臓器に伝える</a:t>
            </a:r>
            <a:endParaRPr kumimoji="1" lang="en-US" altLang="ja-JP" dirty="0" smtClean="0"/>
          </a:p>
          <a:p>
            <a:r>
              <a:rPr lang="ja-JP" altLang="en-US" dirty="0" smtClean="0"/>
              <a:t>小腸は水穀を精微と糟粕に分別し、精微は脾に運ばれ、糟粕は大腸と膀胱から大小便として排泄する</a:t>
            </a:r>
            <a:endParaRPr lang="en-US" altLang="ja-JP" dirty="0" smtClean="0"/>
          </a:p>
          <a:p>
            <a:r>
              <a:rPr kumimoji="1" lang="ja-JP" altLang="en-US" dirty="0" smtClean="0"/>
              <a:t>五臓は六腑で抽出された精微を利用して、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気・血・津液を生成</a:t>
            </a:r>
            <a:r>
              <a:rPr kumimoji="1" lang="ja-JP" altLang="en-US" dirty="0" smtClean="0"/>
              <a:t>する</a:t>
            </a:r>
            <a:endParaRPr kumimoji="1" lang="en-US" altLang="ja-JP" dirty="0" smtClean="0"/>
          </a:p>
        </p:txBody>
      </p:sp>
      <p:pic>
        <p:nvPicPr>
          <p:cNvPr id="5" name="Picture 2" descr="http://img5.blogs.yahoo.co.jp/ybi/1/d5/e3/akihito_suzuki2000/folder/361312/img_361312_62216852_1?13532816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9364" y="1628800"/>
            <a:ext cx="2500191" cy="3812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593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ja-JP" sz="4800" dirty="0"/>
              <a:t>4.</a:t>
            </a:r>
            <a:r>
              <a:rPr kumimoji="1" lang="ja-JP" altLang="en-US" sz="4800" dirty="0" smtClean="0"/>
              <a:t>奇恒の腑とは</a:t>
            </a: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気・血・精など人体の構成物質の化生、貯蔵する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＊脳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＊骨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＊髄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＊脈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＊胆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＊女子胞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2256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800" dirty="0" smtClean="0"/>
              <a:t>◇まとめ◇</a:t>
            </a:r>
            <a:endParaRPr kumimoji="1" lang="ja-JP" altLang="en-US" sz="4800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1400839"/>
              </p:ext>
            </p:extLst>
          </p:nvPr>
        </p:nvGraphicFramePr>
        <p:xfrm>
          <a:off x="462373" y="1600200"/>
          <a:ext cx="8219255" cy="47091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3851"/>
                <a:gridCol w="1643851"/>
                <a:gridCol w="1643851"/>
                <a:gridCol w="1643851"/>
                <a:gridCol w="1643851"/>
              </a:tblGrid>
              <a:tr h="7848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五臓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六腑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華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竅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五行</a:t>
                      </a:r>
                      <a:endParaRPr kumimoji="1" lang="ja-JP" altLang="en-US" sz="4000" dirty="0"/>
                    </a:p>
                  </a:txBody>
                  <a:tcPr/>
                </a:tc>
              </a:tr>
              <a:tr h="7848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肝</a:t>
                      </a:r>
                      <a:endParaRPr kumimoji="1" lang="ja-JP" altLang="en-US" sz="40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胆</a:t>
                      </a:r>
                      <a:endParaRPr kumimoji="1" lang="ja-JP" altLang="en-US" sz="40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爪</a:t>
                      </a:r>
                      <a:endParaRPr kumimoji="1" lang="ja-JP" altLang="en-US" sz="40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目</a:t>
                      </a:r>
                      <a:endParaRPr kumimoji="1" lang="ja-JP" altLang="en-US" sz="40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木</a:t>
                      </a:r>
                      <a:endParaRPr kumimoji="1" lang="ja-JP" altLang="en-US" sz="40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7848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心</a:t>
                      </a:r>
                      <a:endParaRPr kumimoji="1" lang="ja-JP" altLang="en-US" sz="40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小腸</a:t>
                      </a:r>
                      <a:endParaRPr kumimoji="1" lang="ja-JP" altLang="en-US" sz="40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顔</a:t>
                      </a:r>
                      <a:endParaRPr kumimoji="1" lang="ja-JP" altLang="en-US" sz="40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舌</a:t>
                      </a:r>
                      <a:endParaRPr kumimoji="1" lang="ja-JP" altLang="en-US" sz="40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火</a:t>
                      </a:r>
                      <a:endParaRPr kumimoji="1" lang="ja-JP" altLang="en-US" sz="40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7848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脾</a:t>
                      </a:r>
                      <a:endParaRPr kumimoji="1" lang="ja-JP" altLang="en-US" sz="4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胃</a:t>
                      </a:r>
                      <a:endParaRPr kumimoji="1" lang="ja-JP" altLang="en-US" sz="4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唇</a:t>
                      </a:r>
                      <a:endParaRPr kumimoji="1" lang="ja-JP" altLang="en-US" sz="4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口</a:t>
                      </a:r>
                      <a:endParaRPr kumimoji="1" lang="ja-JP" altLang="en-US" sz="4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土</a:t>
                      </a:r>
                      <a:endParaRPr kumimoji="1" lang="ja-JP" altLang="en-US" sz="4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7848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肺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大腸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毛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鼻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金</a:t>
                      </a:r>
                      <a:endParaRPr kumimoji="1" lang="ja-JP" altLang="en-US" sz="4000" dirty="0"/>
                    </a:p>
                  </a:txBody>
                  <a:tcPr/>
                </a:tc>
              </a:tr>
              <a:tr h="7848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baseline="0" dirty="0" smtClean="0">
                          <a:solidFill>
                            <a:schemeClr val="bg1"/>
                          </a:solidFill>
                        </a:rPr>
                        <a:t>腎</a:t>
                      </a:r>
                      <a:endParaRPr kumimoji="1" lang="ja-JP" altLang="en-US" sz="40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baseline="0" dirty="0" smtClean="0">
                          <a:solidFill>
                            <a:schemeClr val="bg1"/>
                          </a:solidFill>
                        </a:rPr>
                        <a:t>膀胱</a:t>
                      </a:r>
                      <a:endParaRPr kumimoji="1" lang="ja-JP" altLang="en-US" sz="40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baseline="0" dirty="0" smtClean="0">
                          <a:solidFill>
                            <a:schemeClr val="bg1"/>
                          </a:solidFill>
                        </a:rPr>
                        <a:t>髪</a:t>
                      </a:r>
                      <a:endParaRPr kumimoji="1" lang="ja-JP" altLang="en-US" sz="40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baseline="0" dirty="0" smtClean="0">
                          <a:solidFill>
                            <a:schemeClr val="bg1"/>
                          </a:solidFill>
                        </a:rPr>
                        <a:t>耳</a:t>
                      </a:r>
                      <a:endParaRPr kumimoji="1" lang="ja-JP" altLang="en-US" sz="40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baseline="0" dirty="0" smtClean="0">
                          <a:solidFill>
                            <a:schemeClr val="bg1"/>
                          </a:solidFill>
                        </a:rPr>
                        <a:t>水</a:t>
                      </a:r>
                      <a:endParaRPr kumimoji="1" lang="ja-JP" altLang="en-US" sz="40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cxnSp>
        <p:nvCxnSpPr>
          <p:cNvPr id="5" name="直線コネクタ 4"/>
          <p:cNvCxnSpPr/>
          <p:nvPr/>
        </p:nvCxnSpPr>
        <p:spPr>
          <a:xfrm>
            <a:off x="2084540" y="5517232"/>
            <a:ext cx="0" cy="7920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3752231" y="5512878"/>
            <a:ext cx="0" cy="7920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5364088" y="5517232"/>
            <a:ext cx="0" cy="7920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7020272" y="5517232"/>
            <a:ext cx="0" cy="7920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921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ご清聴ありがとうございました。</a:t>
            </a:r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612" y="1268760"/>
            <a:ext cx="6984776" cy="5238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73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2379</TotalTime>
  <Words>235</Words>
  <Application>Microsoft Office PowerPoint</Application>
  <PresentationFormat>画面に合わせる (4:3)</PresentationFormat>
  <Paragraphs>82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​​テーマ</vt:lpstr>
      <vt:lpstr>＊腎</vt:lpstr>
      <vt:lpstr>3.六腑とは</vt:lpstr>
      <vt:lpstr>PowerPoint プレゼンテーション</vt:lpstr>
      <vt:lpstr>＊三焦</vt:lpstr>
      <vt:lpstr>◇まとめ◇</vt:lpstr>
      <vt:lpstr>4.奇恒の腑とは</vt:lpstr>
      <vt:lpstr>◇まとめ◇</vt:lpstr>
      <vt:lpstr>ご清聴ありがとうございました。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臓腑弁証</dc:title>
  <dc:creator>NTbear</dc:creator>
  <cp:lastModifiedBy>YASUHITO</cp:lastModifiedBy>
  <cp:revision>90</cp:revision>
  <dcterms:created xsi:type="dcterms:W3CDTF">2013-06-02T15:44:02Z</dcterms:created>
  <dcterms:modified xsi:type="dcterms:W3CDTF">2013-09-22T15:50:52Z</dcterms:modified>
</cp:coreProperties>
</file>