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6" r:id="rId2"/>
    <p:sldMasterId id="2147483678" r:id="rId3"/>
    <p:sldMasterId id="2147483706" r:id="rId4"/>
  </p:sldMasterIdLst>
  <p:notesMasterIdLst>
    <p:notesMasterId r:id="rId20"/>
  </p:notesMasterIdLst>
  <p:handoutMasterIdLst>
    <p:handoutMasterId r:id="rId21"/>
  </p:handoutMasterIdLst>
  <p:sldIdLst>
    <p:sldId id="273" r:id="rId5"/>
    <p:sldId id="256" r:id="rId6"/>
    <p:sldId id="257" r:id="rId7"/>
    <p:sldId id="258" r:id="rId8"/>
    <p:sldId id="259" r:id="rId9"/>
    <p:sldId id="260" r:id="rId10"/>
    <p:sldId id="261" r:id="rId11"/>
    <p:sldId id="262" r:id="rId12"/>
    <p:sldId id="263" r:id="rId13"/>
    <p:sldId id="270" r:id="rId14"/>
    <p:sldId id="265" r:id="rId15"/>
    <p:sldId id="266" r:id="rId16"/>
    <p:sldId id="267" r:id="rId17"/>
    <p:sldId id="269" r:id="rId18"/>
    <p:sldId id="271" r:id="rId19"/>
  </p:sldIdLst>
  <p:sldSz cx="6858000" cy="9906000" type="A4"/>
  <p:notesSz cx="9939338" cy="6805613"/>
  <p:defaultTextStyle>
    <a:defPPr>
      <a:defRPr lang="ja-JP"/>
    </a:defPPr>
    <a:lvl1pPr marL="0" algn="l" defTabSz="914277" rtl="0" eaLnBrk="1" latinLnBrk="0" hangingPunct="1">
      <a:defRPr kumimoji="1" sz="1800" kern="1200">
        <a:solidFill>
          <a:schemeClr val="tx1"/>
        </a:solidFill>
        <a:latin typeface="+mn-lt"/>
        <a:ea typeface="+mn-ea"/>
        <a:cs typeface="+mn-cs"/>
      </a:defRPr>
    </a:lvl1pPr>
    <a:lvl2pPr marL="457138" algn="l" defTabSz="914277" rtl="0" eaLnBrk="1" latinLnBrk="0" hangingPunct="1">
      <a:defRPr kumimoji="1" sz="1800" kern="1200">
        <a:solidFill>
          <a:schemeClr val="tx1"/>
        </a:solidFill>
        <a:latin typeface="+mn-lt"/>
        <a:ea typeface="+mn-ea"/>
        <a:cs typeface="+mn-cs"/>
      </a:defRPr>
    </a:lvl2pPr>
    <a:lvl3pPr marL="914277" algn="l" defTabSz="914277" rtl="0" eaLnBrk="1" latinLnBrk="0" hangingPunct="1">
      <a:defRPr kumimoji="1" sz="1800" kern="1200">
        <a:solidFill>
          <a:schemeClr val="tx1"/>
        </a:solidFill>
        <a:latin typeface="+mn-lt"/>
        <a:ea typeface="+mn-ea"/>
        <a:cs typeface="+mn-cs"/>
      </a:defRPr>
    </a:lvl3pPr>
    <a:lvl4pPr marL="1371415" algn="l" defTabSz="914277" rtl="0" eaLnBrk="1" latinLnBrk="0" hangingPunct="1">
      <a:defRPr kumimoji="1" sz="1800" kern="1200">
        <a:solidFill>
          <a:schemeClr val="tx1"/>
        </a:solidFill>
        <a:latin typeface="+mn-lt"/>
        <a:ea typeface="+mn-ea"/>
        <a:cs typeface="+mn-cs"/>
      </a:defRPr>
    </a:lvl4pPr>
    <a:lvl5pPr marL="1828553" algn="l" defTabSz="914277" rtl="0" eaLnBrk="1" latinLnBrk="0" hangingPunct="1">
      <a:defRPr kumimoji="1" sz="1800" kern="1200">
        <a:solidFill>
          <a:schemeClr val="tx1"/>
        </a:solidFill>
        <a:latin typeface="+mn-lt"/>
        <a:ea typeface="+mn-ea"/>
        <a:cs typeface="+mn-cs"/>
      </a:defRPr>
    </a:lvl5pPr>
    <a:lvl6pPr marL="2285692" algn="l" defTabSz="914277" rtl="0" eaLnBrk="1" latinLnBrk="0" hangingPunct="1">
      <a:defRPr kumimoji="1" sz="1800" kern="1200">
        <a:solidFill>
          <a:schemeClr val="tx1"/>
        </a:solidFill>
        <a:latin typeface="+mn-lt"/>
        <a:ea typeface="+mn-ea"/>
        <a:cs typeface="+mn-cs"/>
      </a:defRPr>
    </a:lvl6pPr>
    <a:lvl7pPr marL="2742830" algn="l" defTabSz="914277" rtl="0" eaLnBrk="1" latinLnBrk="0" hangingPunct="1">
      <a:defRPr kumimoji="1" sz="1800" kern="1200">
        <a:solidFill>
          <a:schemeClr val="tx1"/>
        </a:solidFill>
        <a:latin typeface="+mn-lt"/>
        <a:ea typeface="+mn-ea"/>
        <a:cs typeface="+mn-cs"/>
      </a:defRPr>
    </a:lvl7pPr>
    <a:lvl8pPr marL="3199968" algn="l" defTabSz="914277" rtl="0" eaLnBrk="1" latinLnBrk="0" hangingPunct="1">
      <a:defRPr kumimoji="1" sz="1800" kern="1200">
        <a:solidFill>
          <a:schemeClr val="tx1"/>
        </a:solidFill>
        <a:latin typeface="+mn-lt"/>
        <a:ea typeface="+mn-ea"/>
        <a:cs typeface="+mn-cs"/>
      </a:defRPr>
    </a:lvl8pPr>
    <a:lvl9pPr marL="3657107" algn="l" defTabSz="914277"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96" autoAdjust="0"/>
    <p:restoredTop sz="94660"/>
  </p:normalViewPr>
  <p:slideViewPr>
    <p:cSldViewPr>
      <p:cViewPr>
        <p:scale>
          <a:sx n="100" d="100"/>
          <a:sy n="100" d="100"/>
        </p:scale>
        <p:origin x="-930" y="6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4306207" cy="340820"/>
          </a:xfrm>
          <a:prstGeom prst="rect">
            <a:avLst/>
          </a:prstGeom>
        </p:spPr>
        <p:txBody>
          <a:bodyPr vert="horz" lIns="90590" tIns="45295" rIns="90590" bIns="4529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840" y="1"/>
            <a:ext cx="4306205" cy="340820"/>
          </a:xfrm>
          <a:prstGeom prst="rect">
            <a:avLst/>
          </a:prstGeom>
        </p:spPr>
        <p:txBody>
          <a:bodyPr vert="horz" lIns="90590" tIns="45295" rIns="90590" bIns="45295" rtlCol="0"/>
          <a:lstStyle>
            <a:lvl1pPr algn="r">
              <a:defRPr sz="1200"/>
            </a:lvl1pPr>
          </a:lstStyle>
          <a:p>
            <a:fld id="{AFB5FA79-44B3-4111-BF65-C845E2928C79}" type="datetimeFigureOut">
              <a:rPr kumimoji="1" lang="ja-JP" altLang="en-US" smtClean="0"/>
              <a:t>2012/12/7</a:t>
            </a:fld>
            <a:endParaRPr kumimoji="1" lang="ja-JP" altLang="en-US"/>
          </a:p>
        </p:txBody>
      </p:sp>
      <p:sp>
        <p:nvSpPr>
          <p:cNvPr id="4" name="フッター プレースホルダー 3"/>
          <p:cNvSpPr>
            <a:spLocks noGrp="1"/>
          </p:cNvSpPr>
          <p:nvPr>
            <p:ph type="ftr" sz="quarter" idx="2"/>
          </p:nvPr>
        </p:nvSpPr>
        <p:spPr>
          <a:xfrm>
            <a:off x="2" y="6463715"/>
            <a:ext cx="4306207" cy="340820"/>
          </a:xfrm>
          <a:prstGeom prst="rect">
            <a:avLst/>
          </a:prstGeom>
        </p:spPr>
        <p:txBody>
          <a:bodyPr vert="horz" lIns="90590" tIns="45295" rIns="90590" bIns="4529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840" y="6463715"/>
            <a:ext cx="4306205" cy="340820"/>
          </a:xfrm>
          <a:prstGeom prst="rect">
            <a:avLst/>
          </a:prstGeom>
        </p:spPr>
        <p:txBody>
          <a:bodyPr vert="horz" lIns="90590" tIns="45295" rIns="90590" bIns="45295" rtlCol="0" anchor="b"/>
          <a:lstStyle>
            <a:lvl1pPr algn="r">
              <a:defRPr sz="1200"/>
            </a:lvl1pPr>
          </a:lstStyle>
          <a:p>
            <a:fld id="{6F9CF66D-4EF9-4C2B-AE1F-06BC44B2605F}" type="slidenum">
              <a:rPr kumimoji="1" lang="ja-JP" altLang="en-US" smtClean="0"/>
              <a:t>‹#›</a:t>
            </a:fld>
            <a:endParaRPr kumimoji="1" lang="ja-JP" altLang="en-US"/>
          </a:p>
        </p:txBody>
      </p:sp>
    </p:spTree>
    <p:extLst>
      <p:ext uri="{BB962C8B-B14F-4D97-AF65-F5344CB8AC3E}">
        <p14:creationId xmlns:p14="http://schemas.microsoft.com/office/powerpoint/2010/main" val="20236052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521" cy="340516"/>
          </a:xfrm>
          <a:prstGeom prst="rect">
            <a:avLst/>
          </a:prstGeom>
        </p:spPr>
        <p:txBody>
          <a:bodyPr vert="horz" lIns="90590" tIns="45295" rIns="90590" bIns="4529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667" y="0"/>
            <a:ext cx="4308097" cy="340516"/>
          </a:xfrm>
          <a:prstGeom prst="rect">
            <a:avLst/>
          </a:prstGeom>
        </p:spPr>
        <p:txBody>
          <a:bodyPr vert="horz" lIns="90590" tIns="45295" rIns="90590" bIns="45295" rtlCol="0"/>
          <a:lstStyle>
            <a:lvl1pPr algn="r">
              <a:defRPr sz="1200"/>
            </a:lvl1pPr>
          </a:lstStyle>
          <a:p>
            <a:fld id="{0235E4DE-599B-4301-B56A-41C661870FC6}" type="datetimeFigureOut">
              <a:rPr kumimoji="1" lang="ja-JP" altLang="en-US" smtClean="0"/>
              <a:t>2012/12/7</a:t>
            </a:fld>
            <a:endParaRPr kumimoji="1" lang="ja-JP" altLang="en-US"/>
          </a:p>
        </p:txBody>
      </p:sp>
      <p:sp>
        <p:nvSpPr>
          <p:cNvPr id="4" name="スライド イメージ プレースホルダー 3"/>
          <p:cNvSpPr>
            <a:spLocks noGrp="1" noRot="1" noChangeAspect="1"/>
          </p:cNvSpPr>
          <p:nvPr>
            <p:ph type="sldImg" idx="2"/>
          </p:nvPr>
        </p:nvSpPr>
        <p:spPr>
          <a:xfrm>
            <a:off x="4086225" y="509588"/>
            <a:ext cx="1766888" cy="2552700"/>
          </a:xfrm>
          <a:prstGeom prst="rect">
            <a:avLst/>
          </a:prstGeom>
          <a:noFill/>
          <a:ln w="12700">
            <a:solidFill>
              <a:prstClr val="black"/>
            </a:solidFill>
          </a:ln>
        </p:spPr>
        <p:txBody>
          <a:bodyPr vert="horz" lIns="90590" tIns="45295" rIns="90590" bIns="45295" rtlCol="0" anchor="ctr"/>
          <a:lstStyle/>
          <a:p>
            <a:endParaRPr lang="ja-JP" altLang="en-US"/>
          </a:p>
        </p:txBody>
      </p:sp>
      <p:sp>
        <p:nvSpPr>
          <p:cNvPr id="5" name="ノート プレースホルダー 4"/>
          <p:cNvSpPr>
            <a:spLocks noGrp="1"/>
          </p:cNvSpPr>
          <p:nvPr>
            <p:ph type="body" sz="quarter" idx="3"/>
          </p:nvPr>
        </p:nvSpPr>
        <p:spPr>
          <a:xfrm>
            <a:off x="993934" y="3232548"/>
            <a:ext cx="7951470" cy="3063075"/>
          </a:xfrm>
          <a:prstGeom prst="rect">
            <a:avLst/>
          </a:prstGeom>
        </p:spPr>
        <p:txBody>
          <a:bodyPr vert="horz" lIns="90590" tIns="45295" rIns="90590" bIns="4529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6463528"/>
            <a:ext cx="4306521" cy="340516"/>
          </a:xfrm>
          <a:prstGeom prst="rect">
            <a:avLst/>
          </a:prstGeom>
        </p:spPr>
        <p:txBody>
          <a:bodyPr vert="horz" lIns="90590" tIns="45295" rIns="90590" bIns="452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667" y="6463528"/>
            <a:ext cx="4308097" cy="340516"/>
          </a:xfrm>
          <a:prstGeom prst="rect">
            <a:avLst/>
          </a:prstGeom>
        </p:spPr>
        <p:txBody>
          <a:bodyPr vert="horz" lIns="90590" tIns="45295" rIns="90590" bIns="45295" rtlCol="0" anchor="b"/>
          <a:lstStyle>
            <a:lvl1pPr algn="r">
              <a:defRPr sz="1200"/>
            </a:lvl1pPr>
          </a:lstStyle>
          <a:p>
            <a:fld id="{4D8DCA07-6C10-475F-9269-FFA1C36FA010}" type="slidenum">
              <a:rPr kumimoji="1" lang="ja-JP" altLang="en-US" smtClean="0"/>
              <a:t>‹#›</a:t>
            </a:fld>
            <a:endParaRPr kumimoji="1" lang="ja-JP" altLang="en-US"/>
          </a:p>
        </p:txBody>
      </p:sp>
    </p:spTree>
    <p:extLst>
      <p:ext uri="{BB962C8B-B14F-4D97-AF65-F5344CB8AC3E}">
        <p14:creationId xmlns:p14="http://schemas.microsoft.com/office/powerpoint/2010/main" val="25548924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D8DCA07-6C10-475F-9269-FFA1C36FA010}" type="slidenum">
              <a:rPr kumimoji="1" lang="ja-JP" altLang="en-US" smtClean="0"/>
              <a:t>11</a:t>
            </a:fld>
            <a:endParaRPr kumimoji="1" lang="ja-JP" altLang="en-US"/>
          </a:p>
        </p:txBody>
      </p:sp>
    </p:spTree>
    <p:extLst>
      <p:ext uri="{BB962C8B-B14F-4D97-AF65-F5344CB8AC3E}">
        <p14:creationId xmlns:p14="http://schemas.microsoft.com/office/powerpoint/2010/main" val="2234929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141280" y="1755287"/>
            <a:ext cx="2123637" cy="165068"/>
          </a:xfrm>
          <a:prstGeom prst="rect">
            <a:avLst/>
          </a:prstGeom>
        </p:spPr>
        <p:txBody>
          <a:bodyPr wrap="square" lIns="43636" tIns="43636" rIns="43636" bIns="43636">
            <a:spAutoFit/>
          </a:bodyPr>
          <a:lstStyle>
            <a:lvl1pPr marL="65454" indent="-65454">
              <a:buNone/>
              <a:defRPr sz="500">
                <a:solidFill>
                  <a:schemeClr val="accent5">
                    <a:lumMod val="50000"/>
                  </a:schemeClr>
                </a:solidFill>
                <a:latin typeface="Trebuchet MS" pitchFamily="34" charset="0"/>
              </a:defRPr>
            </a:lvl1pPr>
            <a:lvl2pPr marL="283634" indent="-109090">
              <a:defRPr sz="500">
                <a:latin typeface="Trebuchet MS" pitchFamily="34" charset="0"/>
              </a:defRPr>
            </a:lvl2pPr>
            <a:lvl3pPr marL="392724" indent="-109090">
              <a:defRPr sz="500">
                <a:latin typeface="Trebuchet MS" pitchFamily="34" charset="0"/>
              </a:defRPr>
            </a:lvl3pPr>
            <a:lvl4pPr marL="512723" indent="-119999">
              <a:defRPr sz="500">
                <a:latin typeface="Trebuchet MS" pitchFamily="34" charset="0"/>
              </a:defRPr>
            </a:lvl4pPr>
            <a:lvl5pPr marL="599995" indent="-87272">
              <a:defRPr sz="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144116" y="1598205"/>
            <a:ext cx="2120801" cy="142971"/>
          </a:xfrm>
          <a:prstGeom prst="rect">
            <a:avLst/>
          </a:prstGeom>
          <a:noFill/>
        </p:spPr>
        <p:txBody>
          <a:bodyPr wrap="square" lIns="17454" tIns="17454" rIns="17454" bIns="17454" anchor="ctr" anchorCtr="0">
            <a:spAutoFit/>
          </a:bodyPr>
          <a:lstStyle>
            <a:lvl1pPr algn="ctr">
              <a:buNone/>
              <a:defRPr sz="700" b="1" u="sng" baseline="0">
                <a:solidFill>
                  <a:schemeClr val="accent5">
                    <a:lumMod val="50000"/>
                  </a:schemeClr>
                </a:solidFill>
              </a:defRPr>
            </a:lvl1pPr>
          </a:lstStyle>
          <a:p>
            <a:pPr lvl="0"/>
            <a:r>
              <a:rPr lang="en-US" dirty="0" smtClean="0"/>
              <a:t>(click to add) INTRODUCTION or ABSTRACT</a:t>
            </a:r>
            <a:endParaRPr lang="en-US" dirty="0"/>
          </a:p>
        </p:txBody>
      </p:sp>
      <p:sp>
        <p:nvSpPr>
          <p:cNvPr id="14" name="Picture Placeholder 13"/>
          <p:cNvSpPr>
            <a:spLocks noGrp="1"/>
          </p:cNvSpPr>
          <p:nvPr>
            <p:ph type="pic" sz="quarter" idx="15" hasCustomPrompt="1"/>
          </p:nvPr>
        </p:nvSpPr>
        <p:spPr>
          <a:xfrm>
            <a:off x="142876" y="355425"/>
            <a:ext cx="690563" cy="756708"/>
          </a:xfrm>
          <a:prstGeom prst="rect">
            <a:avLst/>
          </a:prstGeom>
        </p:spPr>
        <p:txBody>
          <a:bodyPr lIns="17454" tIns="8727" rIns="17454" bIns="8727" anchor="ctr"/>
          <a:lstStyle>
            <a:lvl1pPr algn="ctr">
              <a:buNone/>
              <a:defRPr sz="8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6007144" y="355425"/>
            <a:ext cx="690563" cy="756708"/>
          </a:xfrm>
          <a:prstGeom prst="rect">
            <a:avLst/>
          </a:prstGeom>
        </p:spPr>
        <p:txBody>
          <a:bodyPr lIns="17454" tIns="8727" rIns="17454" bIns="8727" anchor="ctr"/>
          <a:lstStyle>
            <a:lvl1pPr algn="ctr">
              <a:buNone/>
              <a:defRPr sz="800">
                <a:solidFill>
                  <a:schemeClr val="bg1"/>
                </a:solidFill>
              </a:defRPr>
            </a:lvl1pPr>
          </a:lstStyle>
          <a:p>
            <a:r>
              <a:rPr lang="en-US" dirty="0" smtClean="0"/>
              <a:t>LOGO</a:t>
            </a:r>
            <a:endParaRPr lang="en-US" dirty="0"/>
          </a:p>
        </p:txBody>
      </p:sp>
      <p:sp>
        <p:nvSpPr>
          <p:cNvPr id="19" name="Text Placeholder 3"/>
          <p:cNvSpPr>
            <a:spLocks noGrp="1"/>
          </p:cNvSpPr>
          <p:nvPr>
            <p:ph type="body" sz="quarter" idx="19" hasCustomPrompt="1"/>
          </p:nvPr>
        </p:nvSpPr>
        <p:spPr>
          <a:xfrm>
            <a:off x="144116" y="5377402"/>
            <a:ext cx="2123885" cy="165068"/>
          </a:xfrm>
          <a:prstGeom prst="rect">
            <a:avLst/>
          </a:prstGeom>
        </p:spPr>
        <p:txBody>
          <a:bodyPr wrap="square" lIns="43636" tIns="43636" rIns="43636" bIns="43636">
            <a:spAutoFit/>
          </a:bodyPr>
          <a:lstStyle>
            <a:lvl1pPr marL="65454" indent="-65454">
              <a:buNone/>
              <a:defRPr sz="500">
                <a:solidFill>
                  <a:schemeClr val="accent5">
                    <a:lumMod val="50000"/>
                  </a:schemeClr>
                </a:solidFill>
                <a:latin typeface="Trebuchet MS" pitchFamily="34" charset="0"/>
              </a:defRPr>
            </a:lvl1pPr>
            <a:lvl2pPr marL="283634" indent="-109090">
              <a:defRPr sz="500">
                <a:latin typeface="Trebuchet MS" pitchFamily="34" charset="0"/>
              </a:defRPr>
            </a:lvl2pPr>
            <a:lvl3pPr marL="392724" indent="-109090">
              <a:defRPr sz="500">
                <a:latin typeface="Trebuchet MS" pitchFamily="34" charset="0"/>
              </a:defRPr>
            </a:lvl3pPr>
            <a:lvl4pPr marL="512723" indent="-119999">
              <a:defRPr sz="500">
                <a:latin typeface="Trebuchet MS" pitchFamily="34" charset="0"/>
              </a:defRPr>
            </a:lvl4pPr>
            <a:lvl5pPr marL="599995" indent="-87272">
              <a:defRPr sz="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147201" y="5202467"/>
            <a:ext cx="2120801" cy="142971"/>
          </a:xfrm>
          <a:prstGeom prst="rect">
            <a:avLst/>
          </a:prstGeom>
          <a:noFill/>
        </p:spPr>
        <p:txBody>
          <a:bodyPr wrap="square" lIns="17454" tIns="17454" rIns="17454" bIns="17454" anchor="ctr" anchorCtr="0">
            <a:spAutoFit/>
          </a:bodyPr>
          <a:lstStyle>
            <a:lvl1pPr algn="ctr">
              <a:buNone/>
              <a:defRPr sz="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2367856" y="6359373"/>
            <a:ext cx="2120552" cy="165068"/>
          </a:xfrm>
          <a:prstGeom prst="rect">
            <a:avLst/>
          </a:prstGeom>
        </p:spPr>
        <p:txBody>
          <a:bodyPr wrap="square" lIns="43636" tIns="43636" rIns="43636" bIns="43636">
            <a:spAutoFit/>
          </a:bodyPr>
          <a:lstStyle>
            <a:lvl1pPr marL="65454" indent="-65454">
              <a:buNone/>
              <a:defRPr sz="500">
                <a:solidFill>
                  <a:schemeClr val="accent5">
                    <a:lumMod val="50000"/>
                  </a:schemeClr>
                </a:solidFill>
                <a:latin typeface="Trebuchet MS" pitchFamily="34" charset="0"/>
              </a:defRPr>
            </a:lvl1pPr>
            <a:lvl2pPr marL="283634" indent="-109090">
              <a:defRPr sz="500">
                <a:latin typeface="Trebuchet MS" pitchFamily="34" charset="0"/>
              </a:defRPr>
            </a:lvl2pPr>
            <a:lvl3pPr marL="392724" indent="-109090">
              <a:defRPr sz="500">
                <a:latin typeface="Trebuchet MS" pitchFamily="34" charset="0"/>
              </a:defRPr>
            </a:lvl3pPr>
            <a:lvl4pPr marL="512723" indent="-119999">
              <a:defRPr sz="500">
                <a:latin typeface="Trebuchet MS" pitchFamily="34" charset="0"/>
              </a:defRPr>
            </a:lvl4pPr>
            <a:lvl5pPr marL="599995" indent="-87272">
              <a:defRPr sz="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2367856" y="6204680"/>
            <a:ext cx="2120552" cy="142971"/>
          </a:xfrm>
          <a:prstGeom prst="rect">
            <a:avLst/>
          </a:prstGeom>
          <a:noFill/>
        </p:spPr>
        <p:txBody>
          <a:bodyPr wrap="square" lIns="17454" tIns="17454" rIns="17454" bIns="17454" anchor="ctr" anchorCtr="0">
            <a:spAutoFit/>
          </a:bodyPr>
          <a:lstStyle>
            <a:lvl1pPr algn="ctr">
              <a:buNone/>
              <a:defRPr sz="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2369097" y="1757676"/>
            <a:ext cx="2120552" cy="165068"/>
          </a:xfrm>
          <a:prstGeom prst="rect">
            <a:avLst/>
          </a:prstGeom>
        </p:spPr>
        <p:txBody>
          <a:bodyPr wrap="square" lIns="43636" tIns="43636" rIns="43636" bIns="43636">
            <a:spAutoFit/>
          </a:bodyPr>
          <a:lstStyle>
            <a:lvl1pPr marL="65454" indent="-65454">
              <a:buNone/>
              <a:defRPr sz="500">
                <a:solidFill>
                  <a:schemeClr val="accent5">
                    <a:lumMod val="50000"/>
                  </a:schemeClr>
                </a:solidFill>
                <a:latin typeface="Trebuchet MS" pitchFamily="34" charset="0"/>
              </a:defRPr>
            </a:lvl1pPr>
            <a:lvl2pPr marL="283634" indent="-109090">
              <a:defRPr sz="500">
                <a:latin typeface="Trebuchet MS" pitchFamily="34" charset="0"/>
              </a:defRPr>
            </a:lvl2pPr>
            <a:lvl3pPr marL="392724" indent="-109090">
              <a:defRPr sz="500">
                <a:latin typeface="Trebuchet MS" pitchFamily="34" charset="0"/>
              </a:defRPr>
            </a:lvl3pPr>
            <a:lvl4pPr marL="512723" indent="-119999">
              <a:defRPr sz="500">
                <a:latin typeface="Trebuchet MS" pitchFamily="34" charset="0"/>
              </a:defRPr>
            </a:lvl4pPr>
            <a:lvl5pPr marL="599995" indent="-87272">
              <a:defRPr sz="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2368105" y="1598205"/>
            <a:ext cx="2121793" cy="142971"/>
          </a:xfrm>
          <a:prstGeom prst="rect">
            <a:avLst/>
          </a:prstGeom>
          <a:noFill/>
        </p:spPr>
        <p:txBody>
          <a:bodyPr wrap="square" lIns="17454" tIns="17454" rIns="17454" bIns="17454" anchor="ctr" anchorCtr="0">
            <a:spAutoFit/>
          </a:bodyPr>
          <a:lstStyle>
            <a:lvl1pPr algn="ctr">
              <a:buNone/>
              <a:defRPr sz="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4593085" y="1598205"/>
            <a:ext cx="2121254" cy="142971"/>
          </a:xfrm>
          <a:prstGeom prst="rect">
            <a:avLst/>
          </a:prstGeom>
          <a:noFill/>
        </p:spPr>
        <p:txBody>
          <a:bodyPr wrap="square" lIns="17454" tIns="17454" rIns="17454" bIns="17454" anchor="ctr" anchorCtr="0">
            <a:spAutoFit/>
          </a:bodyPr>
          <a:lstStyle>
            <a:lvl1pPr algn="ctr">
              <a:buNone/>
              <a:defRPr sz="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4593085" y="1755287"/>
            <a:ext cx="2121254" cy="165068"/>
          </a:xfrm>
          <a:prstGeom prst="rect">
            <a:avLst/>
          </a:prstGeom>
        </p:spPr>
        <p:txBody>
          <a:bodyPr wrap="square" lIns="43636" tIns="43636" rIns="43636" bIns="43636">
            <a:spAutoFit/>
          </a:bodyPr>
          <a:lstStyle>
            <a:lvl1pPr marL="65454" indent="-65454">
              <a:buNone/>
              <a:defRPr sz="500">
                <a:solidFill>
                  <a:schemeClr val="accent5">
                    <a:lumMod val="50000"/>
                  </a:schemeClr>
                </a:solidFill>
                <a:latin typeface="Trebuchet MS" pitchFamily="34" charset="0"/>
              </a:defRPr>
            </a:lvl1pPr>
            <a:lvl2pPr marL="283634" indent="-109090">
              <a:defRPr sz="500">
                <a:latin typeface="Trebuchet MS" pitchFamily="34" charset="0"/>
              </a:defRPr>
            </a:lvl2pPr>
            <a:lvl3pPr marL="392724" indent="-109090">
              <a:defRPr sz="500">
                <a:latin typeface="Trebuchet MS" pitchFamily="34" charset="0"/>
              </a:defRPr>
            </a:lvl3pPr>
            <a:lvl4pPr marL="512723" indent="-119999">
              <a:defRPr sz="500">
                <a:latin typeface="Trebuchet MS" pitchFamily="34" charset="0"/>
              </a:defRPr>
            </a:lvl4pPr>
            <a:lvl5pPr marL="599995" indent="-87272">
              <a:defRPr sz="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4593085" y="5192805"/>
            <a:ext cx="2121254" cy="142971"/>
          </a:xfrm>
          <a:prstGeom prst="rect">
            <a:avLst/>
          </a:prstGeom>
          <a:noFill/>
        </p:spPr>
        <p:txBody>
          <a:bodyPr wrap="square" lIns="17454" tIns="17454" rIns="17454" bIns="17454" anchor="ctr" anchorCtr="0">
            <a:spAutoFit/>
          </a:bodyPr>
          <a:lstStyle>
            <a:lvl1pPr algn="ctr">
              <a:buNone/>
              <a:defRPr sz="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4592300" y="5349885"/>
            <a:ext cx="2122041" cy="165068"/>
          </a:xfrm>
          <a:prstGeom prst="rect">
            <a:avLst/>
          </a:prstGeom>
        </p:spPr>
        <p:txBody>
          <a:bodyPr wrap="square" lIns="43636" tIns="43636" rIns="43636" bIns="43636">
            <a:spAutoFit/>
          </a:bodyPr>
          <a:lstStyle>
            <a:lvl1pPr marL="65454" indent="-65454">
              <a:buNone/>
              <a:defRPr sz="500">
                <a:solidFill>
                  <a:schemeClr val="accent5">
                    <a:lumMod val="50000"/>
                  </a:schemeClr>
                </a:solidFill>
                <a:latin typeface="Trebuchet MS" pitchFamily="34" charset="0"/>
              </a:defRPr>
            </a:lvl1pPr>
            <a:lvl2pPr marL="283634" indent="-109090">
              <a:defRPr sz="500">
                <a:latin typeface="Trebuchet MS" pitchFamily="34" charset="0"/>
              </a:defRPr>
            </a:lvl2pPr>
            <a:lvl3pPr marL="392724" indent="-109090">
              <a:defRPr sz="500">
                <a:latin typeface="Trebuchet MS" pitchFamily="34" charset="0"/>
              </a:defRPr>
            </a:lvl3pPr>
            <a:lvl4pPr marL="512723" indent="-119999">
              <a:defRPr sz="500">
                <a:latin typeface="Trebuchet MS" pitchFamily="34" charset="0"/>
              </a:defRPr>
            </a:lvl4pPr>
            <a:lvl5pPr marL="599995" indent="-87272">
              <a:defRPr sz="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4593085" y="7741205"/>
            <a:ext cx="2121254" cy="142971"/>
          </a:xfrm>
          <a:prstGeom prst="rect">
            <a:avLst/>
          </a:prstGeom>
          <a:noFill/>
        </p:spPr>
        <p:txBody>
          <a:bodyPr wrap="square" lIns="17454" tIns="17454" rIns="17454" bIns="17454" anchor="ctr" anchorCtr="0">
            <a:spAutoFit/>
          </a:bodyPr>
          <a:lstStyle>
            <a:lvl1pPr algn="ctr">
              <a:buNone/>
              <a:defRPr sz="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4593086" y="7898288"/>
            <a:ext cx="2122041" cy="165068"/>
          </a:xfrm>
          <a:prstGeom prst="rect">
            <a:avLst/>
          </a:prstGeom>
        </p:spPr>
        <p:txBody>
          <a:bodyPr wrap="square" lIns="43636" tIns="43636" rIns="43636" bIns="43636">
            <a:spAutoFit/>
          </a:bodyPr>
          <a:lstStyle>
            <a:lvl1pPr marL="65454" indent="-65454">
              <a:buNone/>
              <a:defRPr sz="500">
                <a:solidFill>
                  <a:schemeClr val="accent5">
                    <a:lumMod val="50000"/>
                  </a:schemeClr>
                </a:solidFill>
                <a:latin typeface="Trebuchet MS" pitchFamily="34" charset="0"/>
              </a:defRPr>
            </a:lvl1pPr>
            <a:lvl2pPr marL="283634" indent="-109090">
              <a:defRPr sz="500">
                <a:latin typeface="Trebuchet MS" pitchFamily="34" charset="0"/>
              </a:defRPr>
            </a:lvl2pPr>
            <a:lvl3pPr marL="392724" indent="-109090">
              <a:defRPr sz="500">
                <a:latin typeface="Trebuchet MS" pitchFamily="34" charset="0"/>
              </a:defRPr>
            </a:lvl3pPr>
            <a:lvl4pPr marL="512723" indent="-119999">
              <a:defRPr sz="500">
                <a:latin typeface="Trebuchet MS" pitchFamily="34" charset="0"/>
              </a:defRPr>
            </a:lvl4pPr>
            <a:lvl5pPr marL="599995" indent="-87272">
              <a:defRPr sz="500">
                <a:latin typeface="Trebuchet MS" pitchFamily="34" charset="0"/>
              </a:defRPr>
            </a:lvl5pPr>
          </a:lstStyle>
          <a:p>
            <a:pPr lvl="0"/>
            <a:r>
              <a:rPr lang="en-US" dirty="0" smtClean="0"/>
              <a:t>Type in or paste your text here</a:t>
            </a:r>
            <a:endParaRPr lang="en-US" dirty="0"/>
          </a:p>
        </p:txBody>
      </p:sp>
      <p:sp>
        <p:nvSpPr>
          <p:cNvPr id="60" name="Text Placeholder 5"/>
          <p:cNvSpPr>
            <a:spLocks noGrp="1"/>
          </p:cNvSpPr>
          <p:nvPr>
            <p:ph type="body" sz="quarter" idx="95" hasCustomPrompt="1"/>
          </p:nvPr>
        </p:nvSpPr>
        <p:spPr>
          <a:xfrm>
            <a:off x="-2173928" y="5157439"/>
            <a:ext cx="2118018" cy="142971"/>
          </a:xfrm>
          <a:prstGeom prst="rect">
            <a:avLst/>
          </a:prstGeom>
          <a:noFill/>
        </p:spPr>
        <p:txBody>
          <a:bodyPr wrap="square" lIns="17454" tIns="17454" rIns="17454" bIns="17454"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61" name="Text Placeholder 3"/>
          <p:cNvSpPr>
            <a:spLocks noGrp="1"/>
          </p:cNvSpPr>
          <p:nvPr>
            <p:ph type="body" sz="quarter" idx="107" hasCustomPrompt="1"/>
          </p:nvPr>
        </p:nvSpPr>
        <p:spPr>
          <a:xfrm>
            <a:off x="-2172891" y="5989175"/>
            <a:ext cx="2119958" cy="165068"/>
          </a:xfrm>
          <a:prstGeom prst="rect">
            <a:avLst/>
          </a:prstGeom>
        </p:spPr>
        <p:txBody>
          <a:bodyPr wrap="square" lIns="43636" tIns="43636" rIns="43636" bIns="43636">
            <a:spAutoFit/>
          </a:bodyPr>
          <a:lstStyle>
            <a:lvl1pPr marL="0" indent="0">
              <a:buNone/>
              <a:defRPr sz="500" baseline="0">
                <a:solidFill>
                  <a:schemeClr val="accent5">
                    <a:lumMod val="50000"/>
                  </a:schemeClr>
                </a:solidFill>
                <a:latin typeface="Trebuchet MS" pitchFamily="34" charset="0"/>
              </a:defRPr>
            </a:lvl1pPr>
            <a:lvl2pPr marL="283634" indent="-109090">
              <a:defRPr sz="500">
                <a:latin typeface="Trebuchet MS" pitchFamily="34" charset="0"/>
              </a:defRPr>
            </a:lvl2pPr>
            <a:lvl3pPr marL="392724" indent="-109090">
              <a:defRPr sz="500">
                <a:latin typeface="Trebuchet MS" pitchFamily="34" charset="0"/>
              </a:defRPr>
            </a:lvl3pPr>
            <a:lvl4pPr marL="512723" indent="-119999">
              <a:defRPr sz="500">
                <a:latin typeface="Trebuchet MS" pitchFamily="34" charset="0"/>
              </a:defRPr>
            </a:lvl4pPr>
            <a:lvl5pPr marL="599995" indent="-87272">
              <a:defRPr sz="500">
                <a:latin typeface="Trebuchet MS" pitchFamily="34" charset="0"/>
              </a:defRPr>
            </a:lvl5pPr>
          </a:lstStyle>
          <a:p>
            <a:pPr lvl="0"/>
            <a:r>
              <a:rPr lang="en-US" dirty="0" smtClean="0"/>
              <a:t>TEXT PLACEHOLDER</a:t>
            </a:r>
            <a:endParaRPr lang="en-US" dirty="0"/>
          </a:p>
        </p:txBody>
      </p:sp>
      <p:sp>
        <p:nvSpPr>
          <p:cNvPr id="63" name="Text Placeholder 3"/>
          <p:cNvSpPr>
            <a:spLocks noGrp="1"/>
          </p:cNvSpPr>
          <p:nvPr>
            <p:ph type="body" sz="quarter" idx="116" hasCustomPrompt="1"/>
          </p:nvPr>
        </p:nvSpPr>
        <p:spPr>
          <a:xfrm>
            <a:off x="-2172891" y="5989175"/>
            <a:ext cx="2119958" cy="165068"/>
          </a:xfrm>
          <a:prstGeom prst="rect">
            <a:avLst/>
          </a:prstGeom>
        </p:spPr>
        <p:txBody>
          <a:bodyPr wrap="square" lIns="43636" tIns="43636" rIns="43636" bIns="43636">
            <a:spAutoFit/>
          </a:bodyPr>
          <a:lstStyle>
            <a:lvl1pPr marL="0" indent="0">
              <a:buNone/>
              <a:defRPr sz="500" baseline="0">
                <a:solidFill>
                  <a:schemeClr val="accent5">
                    <a:lumMod val="50000"/>
                  </a:schemeClr>
                </a:solidFill>
                <a:latin typeface="Trebuchet MS" pitchFamily="34" charset="0"/>
              </a:defRPr>
            </a:lvl1pPr>
            <a:lvl2pPr marL="283634" indent="-109090">
              <a:defRPr sz="500">
                <a:latin typeface="Trebuchet MS" pitchFamily="34" charset="0"/>
              </a:defRPr>
            </a:lvl2pPr>
            <a:lvl3pPr marL="392724" indent="-109090">
              <a:defRPr sz="500">
                <a:latin typeface="Trebuchet MS" pitchFamily="34" charset="0"/>
              </a:defRPr>
            </a:lvl3pPr>
            <a:lvl4pPr marL="512723" indent="-119999">
              <a:defRPr sz="500">
                <a:latin typeface="Trebuchet MS" pitchFamily="34" charset="0"/>
              </a:defRPr>
            </a:lvl4pPr>
            <a:lvl5pPr marL="599995" indent="-87272">
              <a:defRPr sz="500">
                <a:latin typeface="Trebuchet MS" pitchFamily="34" charset="0"/>
              </a:defRPr>
            </a:lvl5pPr>
          </a:lstStyle>
          <a:p>
            <a:pPr lvl="0"/>
            <a:r>
              <a:rPr lang="en-US" dirty="0" smtClean="0"/>
              <a:t>TEXT PLACEHOLDER</a:t>
            </a:r>
            <a:endParaRPr lang="en-US" dirty="0"/>
          </a:p>
        </p:txBody>
      </p:sp>
      <p:sp>
        <p:nvSpPr>
          <p:cNvPr id="64" name="Text Placeholder 3"/>
          <p:cNvSpPr>
            <a:spLocks noGrp="1"/>
          </p:cNvSpPr>
          <p:nvPr>
            <p:ph type="body" sz="quarter" idx="117" hasCustomPrompt="1"/>
          </p:nvPr>
        </p:nvSpPr>
        <p:spPr>
          <a:xfrm>
            <a:off x="-2172891" y="5989175"/>
            <a:ext cx="2119958" cy="165068"/>
          </a:xfrm>
          <a:prstGeom prst="rect">
            <a:avLst/>
          </a:prstGeom>
        </p:spPr>
        <p:txBody>
          <a:bodyPr wrap="square" lIns="43636" tIns="43636" rIns="43636" bIns="43636">
            <a:spAutoFit/>
          </a:bodyPr>
          <a:lstStyle>
            <a:lvl1pPr marL="0" indent="0">
              <a:buNone/>
              <a:defRPr sz="500" baseline="0">
                <a:solidFill>
                  <a:schemeClr val="accent5">
                    <a:lumMod val="50000"/>
                  </a:schemeClr>
                </a:solidFill>
                <a:latin typeface="Trebuchet MS" pitchFamily="34" charset="0"/>
              </a:defRPr>
            </a:lvl1pPr>
            <a:lvl2pPr marL="283634" indent="-109090">
              <a:defRPr sz="500">
                <a:latin typeface="Trebuchet MS" pitchFamily="34" charset="0"/>
              </a:defRPr>
            </a:lvl2pPr>
            <a:lvl3pPr marL="392724" indent="-109090">
              <a:defRPr sz="500">
                <a:latin typeface="Trebuchet MS" pitchFamily="34" charset="0"/>
              </a:defRPr>
            </a:lvl3pPr>
            <a:lvl4pPr marL="512723" indent="-119999">
              <a:defRPr sz="500">
                <a:latin typeface="Trebuchet MS" pitchFamily="34" charset="0"/>
              </a:defRPr>
            </a:lvl4pPr>
            <a:lvl5pPr marL="599995" indent="-87272">
              <a:defRPr sz="500">
                <a:latin typeface="Trebuchet MS" pitchFamily="34" charset="0"/>
              </a:defRPr>
            </a:lvl5pPr>
          </a:lstStyle>
          <a:p>
            <a:pPr lvl="0"/>
            <a:r>
              <a:rPr lang="en-US" dirty="0" smtClean="0"/>
              <a:t>TEXT PLACEHOLDER</a:t>
            </a:r>
            <a:endParaRPr lang="en-US" dirty="0"/>
          </a:p>
        </p:txBody>
      </p:sp>
      <p:sp>
        <p:nvSpPr>
          <p:cNvPr id="65" name="Text Placeholder 3"/>
          <p:cNvSpPr>
            <a:spLocks noGrp="1"/>
          </p:cNvSpPr>
          <p:nvPr>
            <p:ph type="body" sz="quarter" idx="118" hasCustomPrompt="1"/>
          </p:nvPr>
        </p:nvSpPr>
        <p:spPr>
          <a:xfrm>
            <a:off x="-2172891" y="5989175"/>
            <a:ext cx="2119958" cy="165068"/>
          </a:xfrm>
          <a:prstGeom prst="rect">
            <a:avLst/>
          </a:prstGeom>
        </p:spPr>
        <p:txBody>
          <a:bodyPr wrap="square" lIns="43636" tIns="43636" rIns="43636" bIns="43636">
            <a:spAutoFit/>
          </a:bodyPr>
          <a:lstStyle>
            <a:lvl1pPr marL="0" indent="0">
              <a:buNone/>
              <a:defRPr sz="500" baseline="0">
                <a:solidFill>
                  <a:schemeClr val="accent5">
                    <a:lumMod val="50000"/>
                  </a:schemeClr>
                </a:solidFill>
                <a:latin typeface="Trebuchet MS" pitchFamily="34" charset="0"/>
              </a:defRPr>
            </a:lvl1pPr>
            <a:lvl2pPr marL="283634" indent="-109090">
              <a:defRPr sz="500">
                <a:latin typeface="Trebuchet MS" pitchFamily="34" charset="0"/>
              </a:defRPr>
            </a:lvl2pPr>
            <a:lvl3pPr marL="392724" indent="-109090">
              <a:defRPr sz="500">
                <a:latin typeface="Trebuchet MS" pitchFamily="34" charset="0"/>
              </a:defRPr>
            </a:lvl3pPr>
            <a:lvl4pPr marL="512723" indent="-119999">
              <a:defRPr sz="500">
                <a:latin typeface="Trebuchet MS" pitchFamily="34" charset="0"/>
              </a:defRPr>
            </a:lvl4pPr>
            <a:lvl5pPr marL="599995" indent="-87272">
              <a:defRPr sz="500">
                <a:latin typeface="Trebuchet MS" pitchFamily="34" charset="0"/>
              </a:defRPr>
            </a:lvl5pPr>
          </a:lstStyle>
          <a:p>
            <a:pPr lvl="0"/>
            <a:r>
              <a:rPr lang="en-US" dirty="0" smtClean="0"/>
              <a:t>TEXT PLACEHOLDER</a:t>
            </a:r>
            <a:endParaRPr lang="en-US" dirty="0"/>
          </a:p>
        </p:txBody>
      </p:sp>
      <p:sp>
        <p:nvSpPr>
          <p:cNvPr id="66" name="Text Placeholder 3"/>
          <p:cNvSpPr>
            <a:spLocks noGrp="1"/>
          </p:cNvSpPr>
          <p:nvPr>
            <p:ph type="body" sz="quarter" idx="119" hasCustomPrompt="1"/>
          </p:nvPr>
        </p:nvSpPr>
        <p:spPr>
          <a:xfrm>
            <a:off x="-2172891" y="5989175"/>
            <a:ext cx="2119958" cy="165068"/>
          </a:xfrm>
          <a:prstGeom prst="rect">
            <a:avLst/>
          </a:prstGeom>
        </p:spPr>
        <p:txBody>
          <a:bodyPr wrap="square" lIns="43636" tIns="43636" rIns="43636" bIns="43636">
            <a:spAutoFit/>
          </a:bodyPr>
          <a:lstStyle>
            <a:lvl1pPr marL="0" indent="0">
              <a:buNone/>
              <a:defRPr sz="500" baseline="0">
                <a:solidFill>
                  <a:schemeClr val="accent5">
                    <a:lumMod val="50000"/>
                  </a:schemeClr>
                </a:solidFill>
                <a:latin typeface="Trebuchet MS" pitchFamily="34" charset="0"/>
              </a:defRPr>
            </a:lvl1pPr>
            <a:lvl2pPr marL="283634" indent="-109090">
              <a:defRPr sz="500">
                <a:latin typeface="Trebuchet MS" pitchFamily="34" charset="0"/>
              </a:defRPr>
            </a:lvl2pPr>
            <a:lvl3pPr marL="392724" indent="-109090">
              <a:defRPr sz="500">
                <a:latin typeface="Trebuchet MS" pitchFamily="34" charset="0"/>
              </a:defRPr>
            </a:lvl3pPr>
            <a:lvl4pPr marL="512723" indent="-119999">
              <a:defRPr sz="500">
                <a:latin typeface="Trebuchet MS" pitchFamily="34" charset="0"/>
              </a:defRPr>
            </a:lvl4pPr>
            <a:lvl5pPr marL="599995" indent="-87272">
              <a:defRPr sz="500">
                <a:latin typeface="Trebuchet MS" pitchFamily="34" charset="0"/>
              </a:defRPr>
            </a:lvl5pPr>
          </a:lstStyle>
          <a:p>
            <a:pPr lvl="0"/>
            <a:r>
              <a:rPr lang="en-US" dirty="0" smtClean="0"/>
              <a:t>TEXT PLACEHOLDER</a:t>
            </a:r>
            <a:endParaRPr lang="en-US" dirty="0"/>
          </a:p>
        </p:txBody>
      </p:sp>
      <p:sp>
        <p:nvSpPr>
          <p:cNvPr id="67" name="Text Placeholder 3"/>
          <p:cNvSpPr>
            <a:spLocks noGrp="1"/>
          </p:cNvSpPr>
          <p:nvPr>
            <p:ph type="body" sz="quarter" idx="120" hasCustomPrompt="1"/>
          </p:nvPr>
        </p:nvSpPr>
        <p:spPr>
          <a:xfrm>
            <a:off x="-2172891" y="5989175"/>
            <a:ext cx="2119958" cy="165068"/>
          </a:xfrm>
          <a:prstGeom prst="rect">
            <a:avLst/>
          </a:prstGeom>
        </p:spPr>
        <p:txBody>
          <a:bodyPr wrap="square" lIns="43636" tIns="43636" rIns="43636" bIns="43636">
            <a:spAutoFit/>
          </a:bodyPr>
          <a:lstStyle>
            <a:lvl1pPr marL="0" indent="0">
              <a:buNone/>
              <a:defRPr sz="500" baseline="0">
                <a:solidFill>
                  <a:schemeClr val="accent5">
                    <a:lumMod val="50000"/>
                  </a:schemeClr>
                </a:solidFill>
                <a:latin typeface="Trebuchet MS" pitchFamily="34" charset="0"/>
              </a:defRPr>
            </a:lvl1pPr>
            <a:lvl2pPr marL="283634" indent="-109090">
              <a:defRPr sz="500">
                <a:latin typeface="Trebuchet MS" pitchFamily="34" charset="0"/>
              </a:defRPr>
            </a:lvl2pPr>
            <a:lvl3pPr marL="392724" indent="-109090">
              <a:defRPr sz="500">
                <a:latin typeface="Trebuchet MS" pitchFamily="34" charset="0"/>
              </a:defRPr>
            </a:lvl3pPr>
            <a:lvl4pPr marL="512723" indent="-119999">
              <a:defRPr sz="500">
                <a:latin typeface="Trebuchet MS" pitchFamily="34" charset="0"/>
              </a:defRPr>
            </a:lvl4pPr>
            <a:lvl5pPr marL="599995" indent="-87272">
              <a:defRPr sz="500">
                <a:latin typeface="Trebuchet MS" pitchFamily="34" charset="0"/>
              </a:defRPr>
            </a:lvl5pPr>
          </a:lstStyle>
          <a:p>
            <a:pPr lvl="0"/>
            <a:r>
              <a:rPr lang="en-US" dirty="0" smtClean="0"/>
              <a:t>TEXT PLACEHOLDER</a:t>
            </a:r>
            <a:endParaRPr lang="en-US" dirty="0"/>
          </a:p>
        </p:txBody>
      </p:sp>
      <p:sp>
        <p:nvSpPr>
          <p:cNvPr id="68" name="Text Placeholder 3"/>
          <p:cNvSpPr>
            <a:spLocks noGrp="1"/>
          </p:cNvSpPr>
          <p:nvPr>
            <p:ph type="body" sz="quarter" idx="121" hasCustomPrompt="1"/>
          </p:nvPr>
        </p:nvSpPr>
        <p:spPr>
          <a:xfrm>
            <a:off x="-2172891" y="5989175"/>
            <a:ext cx="2119958" cy="165068"/>
          </a:xfrm>
          <a:prstGeom prst="rect">
            <a:avLst/>
          </a:prstGeom>
        </p:spPr>
        <p:txBody>
          <a:bodyPr wrap="square" lIns="43636" tIns="43636" rIns="43636" bIns="43636">
            <a:spAutoFit/>
          </a:bodyPr>
          <a:lstStyle>
            <a:lvl1pPr marL="0" indent="0">
              <a:buNone/>
              <a:defRPr sz="500" baseline="0">
                <a:solidFill>
                  <a:schemeClr val="accent5">
                    <a:lumMod val="50000"/>
                  </a:schemeClr>
                </a:solidFill>
                <a:latin typeface="Trebuchet MS" pitchFamily="34" charset="0"/>
              </a:defRPr>
            </a:lvl1pPr>
            <a:lvl2pPr marL="283634" indent="-109090">
              <a:defRPr sz="500">
                <a:latin typeface="Trebuchet MS" pitchFamily="34" charset="0"/>
              </a:defRPr>
            </a:lvl2pPr>
            <a:lvl3pPr marL="392724" indent="-109090">
              <a:defRPr sz="500">
                <a:latin typeface="Trebuchet MS" pitchFamily="34" charset="0"/>
              </a:defRPr>
            </a:lvl3pPr>
            <a:lvl4pPr marL="512723" indent="-119999">
              <a:defRPr sz="500">
                <a:latin typeface="Trebuchet MS" pitchFamily="34" charset="0"/>
              </a:defRPr>
            </a:lvl4pPr>
            <a:lvl5pPr marL="599995" indent="-87272">
              <a:defRPr sz="5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22" hasCustomPrompt="1"/>
          </p:nvPr>
        </p:nvSpPr>
        <p:spPr>
          <a:xfrm>
            <a:off x="-2172891" y="5989175"/>
            <a:ext cx="2119958" cy="165068"/>
          </a:xfrm>
          <a:prstGeom prst="rect">
            <a:avLst/>
          </a:prstGeom>
        </p:spPr>
        <p:txBody>
          <a:bodyPr wrap="square" lIns="43636" tIns="43636" rIns="43636" bIns="43636">
            <a:spAutoFit/>
          </a:bodyPr>
          <a:lstStyle>
            <a:lvl1pPr marL="0" indent="0">
              <a:buNone/>
              <a:defRPr sz="500" baseline="0">
                <a:solidFill>
                  <a:schemeClr val="accent5">
                    <a:lumMod val="50000"/>
                  </a:schemeClr>
                </a:solidFill>
                <a:latin typeface="Trebuchet MS" pitchFamily="34" charset="0"/>
              </a:defRPr>
            </a:lvl1pPr>
            <a:lvl2pPr marL="283634" indent="-109090">
              <a:defRPr sz="500">
                <a:latin typeface="Trebuchet MS" pitchFamily="34" charset="0"/>
              </a:defRPr>
            </a:lvl2pPr>
            <a:lvl3pPr marL="392724" indent="-109090">
              <a:defRPr sz="500">
                <a:latin typeface="Trebuchet MS" pitchFamily="34" charset="0"/>
              </a:defRPr>
            </a:lvl3pPr>
            <a:lvl4pPr marL="512723" indent="-119999">
              <a:defRPr sz="500">
                <a:latin typeface="Trebuchet MS" pitchFamily="34" charset="0"/>
              </a:defRPr>
            </a:lvl4pPr>
            <a:lvl5pPr marL="599995" indent="-87272">
              <a:defRPr sz="500">
                <a:latin typeface="Trebuchet MS" pitchFamily="34" charset="0"/>
              </a:defRPr>
            </a:lvl5pPr>
          </a:lstStyle>
          <a:p>
            <a:pPr lvl="0"/>
            <a:r>
              <a:rPr lang="en-US" dirty="0" smtClean="0"/>
              <a:t>TEXT PLACEHOLDER</a:t>
            </a:r>
            <a:endParaRPr lang="en-US" dirty="0"/>
          </a:p>
        </p:txBody>
      </p:sp>
      <p:sp>
        <p:nvSpPr>
          <p:cNvPr id="70" name="Text Placeholder 3"/>
          <p:cNvSpPr>
            <a:spLocks noGrp="1"/>
          </p:cNvSpPr>
          <p:nvPr>
            <p:ph type="body" sz="quarter" idx="123" hasCustomPrompt="1"/>
          </p:nvPr>
        </p:nvSpPr>
        <p:spPr>
          <a:xfrm>
            <a:off x="-2172891" y="5989175"/>
            <a:ext cx="2119958" cy="165068"/>
          </a:xfrm>
          <a:prstGeom prst="rect">
            <a:avLst/>
          </a:prstGeom>
        </p:spPr>
        <p:txBody>
          <a:bodyPr wrap="square" lIns="43636" tIns="43636" rIns="43636" bIns="43636">
            <a:spAutoFit/>
          </a:bodyPr>
          <a:lstStyle>
            <a:lvl1pPr marL="0" indent="0">
              <a:buNone/>
              <a:defRPr sz="500" baseline="0">
                <a:solidFill>
                  <a:schemeClr val="accent5">
                    <a:lumMod val="50000"/>
                  </a:schemeClr>
                </a:solidFill>
                <a:latin typeface="Trebuchet MS" pitchFamily="34" charset="0"/>
              </a:defRPr>
            </a:lvl1pPr>
            <a:lvl2pPr marL="283634" indent="-109090">
              <a:defRPr sz="500">
                <a:latin typeface="Trebuchet MS" pitchFamily="34" charset="0"/>
              </a:defRPr>
            </a:lvl2pPr>
            <a:lvl3pPr marL="392724" indent="-109090">
              <a:defRPr sz="500">
                <a:latin typeface="Trebuchet MS" pitchFamily="34" charset="0"/>
              </a:defRPr>
            </a:lvl3pPr>
            <a:lvl4pPr marL="512723" indent="-119999">
              <a:defRPr sz="500">
                <a:latin typeface="Trebuchet MS" pitchFamily="34" charset="0"/>
              </a:defRPr>
            </a:lvl4pPr>
            <a:lvl5pPr marL="599995" indent="-87272">
              <a:defRPr sz="500">
                <a:latin typeface="Trebuchet MS" pitchFamily="34" charset="0"/>
              </a:defRPr>
            </a:lvl5pPr>
          </a:lstStyle>
          <a:p>
            <a:pPr lvl="0"/>
            <a:r>
              <a:rPr lang="en-US" dirty="0" smtClean="0"/>
              <a:t>TEXT PLACEHOLDER</a:t>
            </a:r>
            <a:endParaRPr lang="en-US" dirty="0"/>
          </a:p>
        </p:txBody>
      </p:sp>
      <p:sp>
        <p:nvSpPr>
          <p:cNvPr id="108" name="Text Placeholder 3"/>
          <p:cNvSpPr>
            <a:spLocks noGrp="1"/>
          </p:cNvSpPr>
          <p:nvPr>
            <p:ph type="body" sz="quarter" idx="124" hasCustomPrompt="1"/>
          </p:nvPr>
        </p:nvSpPr>
        <p:spPr>
          <a:xfrm>
            <a:off x="-2172891" y="5989175"/>
            <a:ext cx="2119958" cy="165068"/>
          </a:xfrm>
          <a:prstGeom prst="rect">
            <a:avLst/>
          </a:prstGeom>
        </p:spPr>
        <p:txBody>
          <a:bodyPr wrap="square" lIns="43636" tIns="43636" rIns="43636" bIns="43636">
            <a:spAutoFit/>
          </a:bodyPr>
          <a:lstStyle>
            <a:lvl1pPr marL="0" indent="0">
              <a:buNone/>
              <a:defRPr sz="500" baseline="0">
                <a:solidFill>
                  <a:schemeClr val="accent5">
                    <a:lumMod val="50000"/>
                  </a:schemeClr>
                </a:solidFill>
                <a:latin typeface="Trebuchet MS" pitchFamily="34" charset="0"/>
              </a:defRPr>
            </a:lvl1pPr>
            <a:lvl2pPr marL="283634" indent="-109090">
              <a:defRPr sz="500">
                <a:latin typeface="Trebuchet MS" pitchFamily="34" charset="0"/>
              </a:defRPr>
            </a:lvl2pPr>
            <a:lvl3pPr marL="392724" indent="-109090">
              <a:defRPr sz="500">
                <a:latin typeface="Trebuchet MS" pitchFamily="34" charset="0"/>
              </a:defRPr>
            </a:lvl3pPr>
            <a:lvl4pPr marL="512723" indent="-119999">
              <a:defRPr sz="500">
                <a:latin typeface="Trebuchet MS" pitchFamily="34" charset="0"/>
              </a:defRPr>
            </a:lvl4pPr>
            <a:lvl5pPr marL="599995" indent="-87272">
              <a:defRPr sz="500">
                <a:latin typeface="Trebuchet MS" pitchFamily="34" charset="0"/>
              </a:defRPr>
            </a:lvl5pPr>
          </a:lstStyle>
          <a:p>
            <a:pPr lvl="0"/>
            <a:r>
              <a:rPr lang="en-US" dirty="0" smtClean="0"/>
              <a:t>TEXT PLACEHOLDER</a:t>
            </a:r>
            <a:endParaRPr lang="en-US" dirty="0"/>
          </a:p>
        </p:txBody>
      </p:sp>
      <p:sp>
        <p:nvSpPr>
          <p:cNvPr id="109" name="Text Placeholder 3"/>
          <p:cNvSpPr>
            <a:spLocks noGrp="1"/>
          </p:cNvSpPr>
          <p:nvPr>
            <p:ph type="body" sz="quarter" idx="125" hasCustomPrompt="1"/>
          </p:nvPr>
        </p:nvSpPr>
        <p:spPr>
          <a:xfrm>
            <a:off x="-2172891" y="5989175"/>
            <a:ext cx="2119958" cy="165068"/>
          </a:xfrm>
          <a:prstGeom prst="rect">
            <a:avLst/>
          </a:prstGeom>
        </p:spPr>
        <p:txBody>
          <a:bodyPr wrap="square" lIns="43636" tIns="43636" rIns="43636" bIns="43636">
            <a:spAutoFit/>
          </a:bodyPr>
          <a:lstStyle>
            <a:lvl1pPr marL="0" indent="0">
              <a:buNone/>
              <a:defRPr sz="500" baseline="0">
                <a:solidFill>
                  <a:schemeClr val="accent5">
                    <a:lumMod val="50000"/>
                  </a:schemeClr>
                </a:solidFill>
                <a:latin typeface="Trebuchet MS" pitchFamily="34" charset="0"/>
              </a:defRPr>
            </a:lvl1pPr>
            <a:lvl2pPr marL="283634" indent="-109090">
              <a:defRPr sz="500">
                <a:latin typeface="Trebuchet MS" pitchFamily="34" charset="0"/>
              </a:defRPr>
            </a:lvl2pPr>
            <a:lvl3pPr marL="392724" indent="-109090">
              <a:defRPr sz="500">
                <a:latin typeface="Trebuchet MS" pitchFamily="34" charset="0"/>
              </a:defRPr>
            </a:lvl3pPr>
            <a:lvl4pPr marL="512723" indent="-119999">
              <a:defRPr sz="500">
                <a:latin typeface="Trebuchet MS" pitchFamily="34" charset="0"/>
              </a:defRPr>
            </a:lvl4pPr>
            <a:lvl5pPr marL="599995" indent="-87272">
              <a:defRPr sz="500">
                <a:latin typeface="Trebuchet MS" pitchFamily="34" charset="0"/>
              </a:defRPr>
            </a:lvl5pPr>
          </a:lstStyle>
          <a:p>
            <a:pPr lvl="0"/>
            <a:r>
              <a:rPr lang="en-US" dirty="0" smtClean="0"/>
              <a:t>TEXT PLACEHOLDER</a:t>
            </a:r>
            <a:endParaRPr lang="en-US" dirty="0"/>
          </a:p>
        </p:txBody>
      </p:sp>
      <p:sp>
        <p:nvSpPr>
          <p:cNvPr id="110" name="Picture Placeholder 13"/>
          <p:cNvSpPr>
            <a:spLocks noGrp="1"/>
          </p:cNvSpPr>
          <p:nvPr>
            <p:ph type="pic" sz="quarter" idx="115" hasCustomPrompt="1"/>
          </p:nvPr>
        </p:nvSpPr>
        <p:spPr>
          <a:xfrm>
            <a:off x="-2027039" y="7056935"/>
            <a:ext cx="1839516" cy="2167933"/>
          </a:xfrm>
          <a:prstGeom prst="rect">
            <a:avLst/>
          </a:prstGeom>
          <a:solidFill>
            <a:schemeClr val="bg2"/>
          </a:solidFill>
          <a:ln>
            <a:solidFill>
              <a:schemeClr val="tx2"/>
            </a:solidFill>
          </a:ln>
          <a:effectLst/>
        </p:spPr>
        <p:txBody>
          <a:bodyPr lIns="17454" tIns="8727" rIns="17454" bIns="8727"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26" hasCustomPrompt="1"/>
          </p:nvPr>
        </p:nvSpPr>
        <p:spPr>
          <a:xfrm>
            <a:off x="-2027039" y="7056935"/>
            <a:ext cx="1839516" cy="2167933"/>
          </a:xfrm>
          <a:prstGeom prst="rect">
            <a:avLst/>
          </a:prstGeom>
          <a:solidFill>
            <a:schemeClr val="bg2"/>
          </a:solidFill>
          <a:ln>
            <a:solidFill>
              <a:schemeClr val="tx2"/>
            </a:solidFill>
          </a:ln>
          <a:effectLst/>
        </p:spPr>
        <p:txBody>
          <a:bodyPr lIns="17454" tIns="8727" rIns="17454" bIns="8727"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27" hasCustomPrompt="1"/>
          </p:nvPr>
        </p:nvSpPr>
        <p:spPr>
          <a:xfrm>
            <a:off x="-2027039" y="7056935"/>
            <a:ext cx="1839516" cy="2167933"/>
          </a:xfrm>
          <a:prstGeom prst="rect">
            <a:avLst/>
          </a:prstGeom>
          <a:solidFill>
            <a:schemeClr val="bg2"/>
          </a:solidFill>
          <a:ln>
            <a:solidFill>
              <a:schemeClr val="tx2"/>
            </a:solidFill>
          </a:ln>
          <a:effectLst/>
        </p:spPr>
        <p:txBody>
          <a:bodyPr lIns="17454" tIns="8727" rIns="17454" bIns="8727"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13" name="Picture Placeholder 13"/>
          <p:cNvSpPr>
            <a:spLocks noGrp="1"/>
          </p:cNvSpPr>
          <p:nvPr>
            <p:ph type="pic" sz="quarter" idx="128" hasCustomPrompt="1"/>
          </p:nvPr>
        </p:nvSpPr>
        <p:spPr>
          <a:xfrm>
            <a:off x="-2027039" y="7056935"/>
            <a:ext cx="1839516" cy="2167933"/>
          </a:xfrm>
          <a:prstGeom prst="rect">
            <a:avLst/>
          </a:prstGeom>
          <a:solidFill>
            <a:schemeClr val="bg2"/>
          </a:solidFill>
          <a:ln>
            <a:solidFill>
              <a:schemeClr val="tx2"/>
            </a:solidFill>
          </a:ln>
          <a:effectLst/>
        </p:spPr>
        <p:txBody>
          <a:bodyPr lIns="17454" tIns="8727" rIns="17454" bIns="8727"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14" name="Picture Placeholder 13"/>
          <p:cNvSpPr>
            <a:spLocks noGrp="1"/>
          </p:cNvSpPr>
          <p:nvPr>
            <p:ph type="pic" sz="quarter" idx="129" hasCustomPrompt="1"/>
          </p:nvPr>
        </p:nvSpPr>
        <p:spPr>
          <a:xfrm>
            <a:off x="-2027039" y="7056935"/>
            <a:ext cx="1839516" cy="2167933"/>
          </a:xfrm>
          <a:prstGeom prst="rect">
            <a:avLst/>
          </a:prstGeom>
          <a:solidFill>
            <a:schemeClr val="bg2"/>
          </a:solidFill>
          <a:ln>
            <a:solidFill>
              <a:schemeClr val="tx2"/>
            </a:solidFill>
          </a:ln>
          <a:effectLst/>
        </p:spPr>
        <p:txBody>
          <a:bodyPr lIns="17454" tIns="8727" rIns="17454" bIns="8727"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15" name="Picture Placeholder 13"/>
          <p:cNvSpPr>
            <a:spLocks noGrp="1"/>
          </p:cNvSpPr>
          <p:nvPr>
            <p:ph type="pic" sz="quarter" idx="130" hasCustomPrompt="1"/>
          </p:nvPr>
        </p:nvSpPr>
        <p:spPr>
          <a:xfrm>
            <a:off x="-2027039" y="7056935"/>
            <a:ext cx="1839516" cy="2167933"/>
          </a:xfrm>
          <a:prstGeom prst="rect">
            <a:avLst/>
          </a:prstGeom>
          <a:solidFill>
            <a:schemeClr val="bg2"/>
          </a:solidFill>
          <a:ln>
            <a:solidFill>
              <a:schemeClr val="tx2"/>
            </a:solidFill>
          </a:ln>
          <a:effectLst/>
        </p:spPr>
        <p:txBody>
          <a:bodyPr lIns="17454" tIns="8727" rIns="17454" bIns="8727"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16" name="Picture Placeholder 13"/>
          <p:cNvSpPr>
            <a:spLocks noGrp="1"/>
          </p:cNvSpPr>
          <p:nvPr>
            <p:ph type="pic" sz="quarter" idx="131" hasCustomPrompt="1"/>
          </p:nvPr>
        </p:nvSpPr>
        <p:spPr>
          <a:xfrm>
            <a:off x="-2027039" y="7056935"/>
            <a:ext cx="1839516" cy="2167933"/>
          </a:xfrm>
          <a:prstGeom prst="rect">
            <a:avLst/>
          </a:prstGeom>
          <a:solidFill>
            <a:schemeClr val="bg2"/>
          </a:solidFill>
          <a:ln>
            <a:solidFill>
              <a:schemeClr val="tx2"/>
            </a:solidFill>
          </a:ln>
          <a:effectLst/>
        </p:spPr>
        <p:txBody>
          <a:bodyPr lIns="17454" tIns="8727" rIns="17454" bIns="8727"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17" name="Picture Placeholder 13"/>
          <p:cNvSpPr>
            <a:spLocks noGrp="1"/>
          </p:cNvSpPr>
          <p:nvPr>
            <p:ph type="pic" sz="quarter" idx="132" hasCustomPrompt="1"/>
          </p:nvPr>
        </p:nvSpPr>
        <p:spPr>
          <a:xfrm>
            <a:off x="-2027039" y="7056935"/>
            <a:ext cx="1839516" cy="2167933"/>
          </a:xfrm>
          <a:prstGeom prst="rect">
            <a:avLst/>
          </a:prstGeom>
          <a:solidFill>
            <a:schemeClr val="bg2"/>
          </a:solidFill>
          <a:ln>
            <a:solidFill>
              <a:schemeClr val="tx2"/>
            </a:solidFill>
          </a:ln>
          <a:effectLst/>
        </p:spPr>
        <p:txBody>
          <a:bodyPr lIns="17454" tIns="8727" rIns="17454" bIns="8727"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18" name="Picture Placeholder 13"/>
          <p:cNvSpPr>
            <a:spLocks noGrp="1"/>
          </p:cNvSpPr>
          <p:nvPr>
            <p:ph type="pic" sz="quarter" idx="133" hasCustomPrompt="1"/>
          </p:nvPr>
        </p:nvSpPr>
        <p:spPr>
          <a:xfrm>
            <a:off x="-2027039" y="7056935"/>
            <a:ext cx="1839516" cy="2167933"/>
          </a:xfrm>
          <a:prstGeom prst="rect">
            <a:avLst/>
          </a:prstGeom>
          <a:solidFill>
            <a:schemeClr val="bg2"/>
          </a:solidFill>
          <a:ln>
            <a:solidFill>
              <a:schemeClr val="tx2"/>
            </a:solidFill>
          </a:ln>
          <a:effectLst/>
        </p:spPr>
        <p:txBody>
          <a:bodyPr lIns="17454" tIns="8727" rIns="17454" bIns="8727"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19" name="Picture Placeholder 13"/>
          <p:cNvSpPr>
            <a:spLocks noGrp="1"/>
          </p:cNvSpPr>
          <p:nvPr>
            <p:ph type="pic" sz="quarter" idx="134" hasCustomPrompt="1"/>
          </p:nvPr>
        </p:nvSpPr>
        <p:spPr>
          <a:xfrm>
            <a:off x="-2027039" y="7056935"/>
            <a:ext cx="1839516" cy="2167933"/>
          </a:xfrm>
          <a:prstGeom prst="rect">
            <a:avLst/>
          </a:prstGeom>
          <a:solidFill>
            <a:schemeClr val="bg2"/>
          </a:solidFill>
          <a:ln>
            <a:solidFill>
              <a:schemeClr val="tx2"/>
            </a:solidFill>
          </a:ln>
          <a:effectLst/>
        </p:spPr>
        <p:txBody>
          <a:bodyPr lIns="17454" tIns="8727" rIns="17454" bIns="8727"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20" name="Picture Placeholder 13"/>
          <p:cNvSpPr>
            <a:spLocks noGrp="1"/>
          </p:cNvSpPr>
          <p:nvPr>
            <p:ph type="pic" sz="quarter" idx="135" hasCustomPrompt="1"/>
          </p:nvPr>
        </p:nvSpPr>
        <p:spPr>
          <a:xfrm>
            <a:off x="-2027039" y="7056935"/>
            <a:ext cx="1839516" cy="2167933"/>
          </a:xfrm>
          <a:prstGeom prst="rect">
            <a:avLst/>
          </a:prstGeom>
          <a:solidFill>
            <a:schemeClr val="bg2"/>
          </a:solidFill>
          <a:ln>
            <a:solidFill>
              <a:schemeClr val="tx2"/>
            </a:solidFill>
          </a:ln>
          <a:effectLst/>
        </p:spPr>
        <p:txBody>
          <a:bodyPr lIns="17454" tIns="8727" rIns="17454" bIns="8727"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21" name="Text Placeholder 5"/>
          <p:cNvSpPr>
            <a:spLocks noGrp="1"/>
          </p:cNvSpPr>
          <p:nvPr>
            <p:ph type="body" sz="quarter" idx="136" hasCustomPrompt="1"/>
          </p:nvPr>
        </p:nvSpPr>
        <p:spPr>
          <a:xfrm>
            <a:off x="-2173928" y="5157439"/>
            <a:ext cx="2118018" cy="142971"/>
          </a:xfrm>
          <a:prstGeom prst="rect">
            <a:avLst/>
          </a:prstGeom>
          <a:noFill/>
        </p:spPr>
        <p:txBody>
          <a:bodyPr wrap="square" lIns="17454" tIns="17454" rIns="17454" bIns="17454"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22" name="Text Placeholder 5"/>
          <p:cNvSpPr>
            <a:spLocks noGrp="1"/>
          </p:cNvSpPr>
          <p:nvPr>
            <p:ph type="body" sz="quarter" idx="137" hasCustomPrompt="1"/>
          </p:nvPr>
        </p:nvSpPr>
        <p:spPr>
          <a:xfrm>
            <a:off x="-2173928" y="5157439"/>
            <a:ext cx="2118018" cy="142971"/>
          </a:xfrm>
          <a:prstGeom prst="rect">
            <a:avLst/>
          </a:prstGeom>
          <a:noFill/>
        </p:spPr>
        <p:txBody>
          <a:bodyPr wrap="square" lIns="17454" tIns="17454" rIns="17454" bIns="17454"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23" name="Text Placeholder 5"/>
          <p:cNvSpPr>
            <a:spLocks noGrp="1"/>
          </p:cNvSpPr>
          <p:nvPr>
            <p:ph type="body" sz="quarter" idx="138" hasCustomPrompt="1"/>
          </p:nvPr>
        </p:nvSpPr>
        <p:spPr>
          <a:xfrm>
            <a:off x="-2173928" y="5157439"/>
            <a:ext cx="2118018" cy="142971"/>
          </a:xfrm>
          <a:prstGeom prst="rect">
            <a:avLst/>
          </a:prstGeom>
          <a:noFill/>
        </p:spPr>
        <p:txBody>
          <a:bodyPr wrap="square" lIns="17454" tIns="17454" rIns="17454" bIns="17454"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24" name="Text Placeholder 5"/>
          <p:cNvSpPr>
            <a:spLocks noGrp="1"/>
          </p:cNvSpPr>
          <p:nvPr>
            <p:ph type="body" sz="quarter" idx="139" hasCustomPrompt="1"/>
          </p:nvPr>
        </p:nvSpPr>
        <p:spPr>
          <a:xfrm>
            <a:off x="-2173928" y="5157439"/>
            <a:ext cx="2118018" cy="142971"/>
          </a:xfrm>
          <a:prstGeom prst="rect">
            <a:avLst/>
          </a:prstGeom>
          <a:noFill/>
        </p:spPr>
        <p:txBody>
          <a:bodyPr wrap="square" lIns="17454" tIns="17454" rIns="17454" bIns="17454"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25" name="Text Placeholder 5"/>
          <p:cNvSpPr>
            <a:spLocks noGrp="1"/>
          </p:cNvSpPr>
          <p:nvPr>
            <p:ph type="body" sz="quarter" idx="140" hasCustomPrompt="1"/>
          </p:nvPr>
        </p:nvSpPr>
        <p:spPr>
          <a:xfrm>
            <a:off x="-2173928" y="5157439"/>
            <a:ext cx="2118018" cy="142971"/>
          </a:xfrm>
          <a:prstGeom prst="rect">
            <a:avLst/>
          </a:prstGeom>
          <a:noFill/>
        </p:spPr>
        <p:txBody>
          <a:bodyPr wrap="square" lIns="17454" tIns="17454" rIns="17454" bIns="17454"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26" name="Text Placeholder 5"/>
          <p:cNvSpPr>
            <a:spLocks noGrp="1"/>
          </p:cNvSpPr>
          <p:nvPr>
            <p:ph type="body" sz="quarter" idx="141" hasCustomPrompt="1"/>
          </p:nvPr>
        </p:nvSpPr>
        <p:spPr>
          <a:xfrm>
            <a:off x="-2173928" y="5157439"/>
            <a:ext cx="2118018" cy="142971"/>
          </a:xfrm>
          <a:prstGeom prst="rect">
            <a:avLst/>
          </a:prstGeom>
          <a:noFill/>
        </p:spPr>
        <p:txBody>
          <a:bodyPr wrap="square" lIns="17454" tIns="17454" rIns="17454" bIns="17454"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27" name="Text Placeholder 5"/>
          <p:cNvSpPr>
            <a:spLocks noGrp="1"/>
          </p:cNvSpPr>
          <p:nvPr>
            <p:ph type="body" sz="quarter" idx="142" hasCustomPrompt="1"/>
          </p:nvPr>
        </p:nvSpPr>
        <p:spPr>
          <a:xfrm>
            <a:off x="-2173928" y="5157439"/>
            <a:ext cx="2118018" cy="142971"/>
          </a:xfrm>
          <a:prstGeom prst="rect">
            <a:avLst/>
          </a:prstGeom>
          <a:noFill/>
        </p:spPr>
        <p:txBody>
          <a:bodyPr wrap="square" lIns="17454" tIns="17454" rIns="17454" bIns="17454"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28" name="Text Placeholder 5"/>
          <p:cNvSpPr>
            <a:spLocks noGrp="1"/>
          </p:cNvSpPr>
          <p:nvPr>
            <p:ph type="body" sz="quarter" idx="143" hasCustomPrompt="1"/>
          </p:nvPr>
        </p:nvSpPr>
        <p:spPr>
          <a:xfrm>
            <a:off x="-2173928" y="5157439"/>
            <a:ext cx="2118018" cy="142971"/>
          </a:xfrm>
          <a:prstGeom prst="rect">
            <a:avLst/>
          </a:prstGeom>
          <a:noFill/>
        </p:spPr>
        <p:txBody>
          <a:bodyPr wrap="square" lIns="17454" tIns="17454" rIns="17454" bIns="17454"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29" name="Text Placeholder 5"/>
          <p:cNvSpPr>
            <a:spLocks noGrp="1"/>
          </p:cNvSpPr>
          <p:nvPr>
            <p:ph type="body" sz="quarter" idx="144" hasCustomPrompt="1"/>
          </p:nvPr>
        </p:nvSpPr>
        <p:spPr>
          <a:xfrm>
            <a:off x="-2173928" y="5157439"/>
            <a:ext cx="2118018" cy="142971"/>
          </a:xfrm>
          <a:prstGeom prst="rect">
            <a:avLst/>
          </a:prstGeom>
          <a:noFill/>
        </p:spPr>
        <p:txBody>
          <a:bodyPr wrap="square" lIns="17454" tIns="17454" rIns="17454" bIns="17454"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30" name="Text Placeholder 5"/>
          <p:cNvSpPr>
            <a:spLocks noGrp="1"/>
          </p:cNvSpPr>
          <p:nvPr>
            <p:ph type="body" sz="quarter" idx="145" hasCustomPrompt="1"/>
          </p:nvPr>
        </p:nvSpPr>
        <p:spPr>
          <a:xfrm>
            <a:off x="-2173928" y="5157439"/>
            <a:ext cx="2118018" cy="142971"/>
          </a:xfrm>
          <a:prstGeom prst="rect">
            <a:avLst/>
          </a:prstGeom>
          <a:noFill/>
        </p:spPr>
        <p:txBody>
          <a:bodyPr wrap="square" lIns="17454" tIns="17454" rIns="17454" bIns="17454"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31" name="Text Placeholder 5"/>
          <p:cNvSpPr>
            <a:spLocks noGrp="1"/>
          </p:cNvSpPr>
          <p:nvPr>
            <p:ph type="body" sz="quarter" idx="146" hasCustomPrompt="1"/>
          </p:nvPr>
        </p:nvSpPr>
        <p:spPr>
          <a:xfrm>
            <a:off x="-2173928" y="5157439"/>
            <a:ext cx="2118018" cy="142971"/>
          </a:xfrm>
          <a:prstGeom prst="rect">
            <a:avLst/>
          </a:prstGeom>
          <a:noFill/>
        </p:spPr>
        <p:txBody>
          <a:bodyPr wrap="square" lIns="17454" tIns="17454" rIns="17454" bIns="17454"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32" name="Text Placeholder 5"/>
          <p:cNvSpPr>
            <a:spLocks noGrp="1"/>
          </p:cNvSpPr>
          <p:nvPr>
            <p:ph type="body" sz="quarter" idx="147" hasCustomPrompt="1"/>
          </p:nvPr>
        </p:nvSpPr>
        <p:spPr>
          <a:xfrm>
            <a:off x="-2173928" y="5157439"/>
            <a:ext cx="2118018" cy="142971"/>
          </a:xfrm>
          <a:prstGeom prst="rect">
            <a:avLst/>
          </a:prstGeom>
          <a:noFill/>
        </p:spPr>
        <p:txBody>
          <a:bodyPr wrap="square" lIns="17454" tIns="17454" rIns="17454" bIns="17454"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33" name="Text Placeholder 5"/>
          <p:cNvSpPr>
            <a:spLocks noGrp="1"/>
          </p:cNvSpPr>
          <p:nvPr>
            <p:ph type="body" sz="quarter" idx="148" hasCustomPrompt="1"/>
          </p:nvPr>
        </p:nvSpPr>
        <p:spPr>
          <a:xfrm>
            <a:off x="-2173928" y="5157439"/>
            <a:ext cx="2118018" cy="142971"/>
          </a:xfrm>
          <a:prstGeom prst="rect">
            <a:avLst/>
          </a:prstGeom>
          <a:noFill/>
        </p:spPr>
        <p:txBody>
          <a:bodyPr wrap="square" lIns="17454" tIns="17454" rIns="17454" bIns="17454"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34" name="Text Placeholder 5"/>
          <p:cNvSpPr>
            <a:spLocks noGrp="1"/>
          </p:cNvSpPr>
          <p:nvPr>
            <p:ph type="body" sz="quarter" idx="149" hasCustomPrompt="1"/>
          </p:nvPr>
        </p:nvSpPr>
        <p:spPr>
          <a:xfrm>
            <a:off x="-2173928" y="5157439"/>
            <a:ext cx="2118018" cy="142971"/>
          </a:xfrm>
          <a:prstGeom prst="rect">
            <a:avLst/>
          </a:prstGeom>
          <a:noFill/>
        </p:spPr>
        <p:txBody>
          <a:bodyPr wrap="square" lIns="17454" tIns="17454" rIns="17454" bIns="17454"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76"/>
          <p:cNvSpPr>
            <a:spLocks noGrp="1"/>
          </p:cNvSpPr>
          <p:nvPr>
            <p:ph type="body" sz="quarter" idx="150" hasCustomPrompt="1"/>
          </p:nvPr>
        </p:nvSpPr>
        <p:spPr>
          <a:xfrm>
            <a:off x="926680" y="962643"/>
            <a:ext cx="5004643" cy="352260"/>
          </a:xfrm>
          <a:prstGeom prst="rect">
            <a:avLst/>
          </a:prstGeom>
        </p:spPr>
        <p:txBody>
          <a:bodyPr lIns="21282" tIns="10641" rIns="21282" bIns="10641">
            <a:normAutofit/>
          </a:bodyPr>
          <a:lstStyle>
            <a:lvl1pPr algn="ctr">
              <a:buFontTx/>
              <a:buNone/>
              <a:defRPr sz="1400">
                <a:solidFill>
                  <a:schemeClr val="bg1"/>
                </a:solidFill>
                <a:latin typeface="+mj-lt"/>
              </a:defRPr>
            </a:lvl1pPr>
            <a:lvl2pPr>
              <a:buFontTx/>
              <a:buNone/>
              <a:defRPr sz="1700"/>
            </a:lvl2pPr>
            <a:lvl3pPr>
              <a:buFontTx/>
              <a:buNone/>
              <a:defRPr sz="1700"/>
            </a:lvl3pPr>
            <a:lvl4pPr>
              <a:buFontTx/>
              <a:buNone/>
              <a:defRPr sz="1700"/>
            </a:lvl4pPr>
            <a:lvl5pPr>
              <a:buFontTx/>
              <a:buNone/>
              <a:defRPr sz="1700"/>
            </a:lvl5pPr>
          </a:lstStyle>
          <a:p>
            <a:pPr lvl="0"/>
            <a:r>
              <a:rPr lang="en-US" dirty="0" smtClean="0"/>
              <a:t>Click here to add affiliations</a:t>
            </a:r>
            <a:endParaRPr lang="en-US" dirty="0"/>
          </a:p>
        </p:txBody>
      </p:sp>
      <p:sp>
        <p:nvSpPr>
          <p:cNvPr id="72" name="Text Placeholder 76"/>
          <p:cNvSpPr>
            <a:spLocks noGrp="1"/>
          </p:cNvSpPr>
          <p:nvPr>
            <p:ph type="body" sz="quarter" idx="151" hasCustomPrompt="1"/>
          </p:nvPr>
        </p:nvSpPr>
        <p:spPr>
          <a:xfrm>
            <a:off x="926680" y="610382"/>
            <a:ext cx="5004643" cy="352260"/>
          </a:xfrm>
          <a:prstGeom prst="rect">
            <a:avLst/>
          </a:prstGeom>
        </p:spPr>
        <p:txBody>
          <a:bodyPr lIns="21282" tIns="10641" rIns="21282" bIns="10641" anchor="t" anchorCtr="1">
            <a:normAutofit/>
          </a:bodyPr>
          <a:lstStyle>
            <a:lvl1pPr algn="ctr">
              <a:buFontTx/>
              <a:buNone/>
              <a:defRPr sz="2000">
                <a:solidFill>
                  <a:schemeClr val="bg1"/>
                </a:solidFill>
                <a:latin typeface="+mj-lt"/>
              </a:defRPr>
            </a:lvl1pPr>
            <a:lvl2pPr>
              <a:buFontTx/>
              <a:buNone/>
              <a:defRPr sz="1700"/>
            </a:lvl2pPr>
            <a:lvl3pPr>
              <a:buFontTx/>
              <a:buNone/>
              <a:defRPr sz="1700"/>
            </a:lvl3pPr>
            <a:lvl4pPr>
              <a:buFontTx/>
              <a:buNone/>
              <a:defRPr sz="1700"/>
            </a:lvl4pPr>
            <a:lvl5pPr>
              <a:buFontTx/>
              <a:buNone/>
              <a:defRPr sz="1700"/>
            </a:lvl5pPr>
          </a:lstStyle>
          <a:p>
            <a:pPr lvl="0"/>
            <a:r>
              <a:rPr lang="en-US" dirty="0" smtClean="0"/>
              <a:t>Click here to add authors</a:t>
            </a:r>
            <a:endParaRPr lang="en-US" dirty="0"/>
          </a:p>
        </p:txBody>
      </p:sp>
      <p:sp>
        <p:nvSpPr>
          <p:cNvPr id="73" name="Text Placeholder 76"/>
          <p:cNvSpPr>
            <a:spLocks noGrp="1"/>
          </p:cNvSpPr>
          <p:nvPr>
            <p:ph type="body" sz="quarter" idx="153" hasCustomPrompt="1"/>
          </p:nvPr>
        </p:nvSpPr>
        <p:spPr>
          <a:xfrm>
            <a:off x="926680" y="159664"/>
            <a:ext cx="5004643" cy="450719"/>
          </a:xfrm>
          <a:prstGeom prst="rect">
            <a:avLst/>
          </a:prstGeom>
        </p:spPr>
        <p:txBody>
          <a:bodyPr lIns="21282" tIns="10641" rIns="21282" bIns="10641" anchor="t" anchorCtr="1">
            <a:normAutofit/>
          </a:bodyPr>
          <a:lstStyle>
            <a:lvl1pPr algn="ctr">
              <a:buFontTx/>
              <a:buNone/>
              <a:defRPr sz="2700">
                <a:solidFill>
                  <a:schemeClr val="bg1"/>
                </a:solidFill>
                <a:latin typeface="+mj-lt"/>
              </a:defRPr>
            </a:lvl1pPr>
            <a:lvl2pPr>
              <a:buFontTx/>
              <a:buNone/>
              <a:defRPr sz="1700"/>
            </a:lvl2pPr>
            <a:lvl3pPr>
              <a:buFontTx/>
              <a:buNone/>
              <a:defRPr sz="1700"/>
            </a:lvl3pPr>
            <a:lvl4pPr>
              <a:buFontTx/>
              <a:buNone/>
              <a:defRPr sz="1700"/>
            </a:lvl4pPr>
            <a:lvl5pPr>
              <a:buFontTx/>
              <a:buNone/>
              <a:defRPr sz="17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9"/>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90DFD0D-7480-4B69-8043-6BD83C90917D}" type="datetimeFigureOut">
              <a:rPr kumimoji="1" lang="ja-JP" altLang="en-US" smtClean="0"/>
              <a:t>2012/12/7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F74B73-F1A8-4A92-8F49-83D0964A97BC}" type="slidenum">
              <a:rPr kumimoji="1" lang="ja-JP" altLang="en-US" smtClean="0"/>
              <a:t>‹#›</a:t>
            </a:fld>
            <a:endParaRPr kumimoji="1" lang="ja-JP" altLang="en-US"/>
          </a:p>
        </p:txBody>
      </p:sp>
    </p:spTree>
    <p:extLst>
      <p:ext uri="{BB962C8B-B14F-4D97-AF65-F5344CB8AC3E}">
        <p14:creationId xmlns:p14="http://schemas.microsoft.com/office/powerpoint/2010/main" val="75245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90DFD0D-7480-4B69-8043-6BD83C90917D}" type="datetimeFigureOut">
              <a:rPr kumimoji="1" lang="ja-JP" altLang="en-US" smtClean="0"/>
              <a:t>2012/12/7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F74B73-F1A8-4A92-8F49-83D0964A97BC}" type="slidenum">
              <a:rPr kumimoji="1" lang="ja-JP" altLang="en-US" smtClean="0"/>
              <a:t>‹#›</a:t>
            </a:fld>
            <a:endParaRPr kumimoji="1" lang="ja-JP" altLang="en-US"/>
          </a:p>
        </p:txBody>
      </p:sp>
    </p:spTree>
    <p:extLst>
      <p:ext uri="{BB962C8B-B14F-4D97-AF65-F5344CB8AC3E}">
        <p14:creationId xmlns:p14="http://schemas.microsoft.com/office/powerpoint/2010/main" val="2924719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2"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1"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1"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90DFD0D-7480-4B69-8043-6BD83C90917D}" type="datetimeFigureOut">
              <a:rPr kumimoji="1" lang="ja-JP" altLang="en-US" smtClean="0"/>
              <a:t>2012/12/7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8F74B73-F1A8-4A92-8F49-83D0964A97BC}" type="slidenum">
              <a:rPr kumimoji="1" lang="ja-JP" altLang="en-US" smtClean="0"/>
              <a:t>‹#›</a:t>
            </a:fld>
            <a:endParaRPr kumimoji="1" lang="ja-JP" altLang="en-US"/>
          </a:p>
        </p:txBody>
      </p:sp>
    </p:spTree>
    <p:extLst>
      <p:ext uri="{BB962C8B-B14F-4D97-AF65-F5344CB8AC3E}">
        <p14:creationId xmlns:p14="http://schemas.microsoft.com/office/powerpoint/2010/main" val="1962221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90DFD0D-7480-4B69-8043-6BD83C90917D}" type="datetimeFigureOut">
              <a:rPr kumimoji="1" lang="ja-JP" altLang="en-US" smtClean="0"/>
              <a:t>2012/12/7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8F74B73-F1A8-4A92-8F49-83D0964A97BC}" type="slidenum">
              <a:rPr kumimoji="1" lang="ja-JP" altLang="en-US" smtClean="0"/>
              <a:t>‹#›</a:t>
            </a:fld>
            <a:endParaRPr kumimoji="1" lang="ja-JP" altLang="en-US"/>
          </a:p>
        </p:txBody>
      </p:sp>
    </p:spTree>
    <p:extLst>
      <p:ext uri="{BB962C8B-B14F-4D97-AF65-F5344CB8AC3E}">
        <p14:creationId xmlns:p14="http://schemas.microsoft.com/office/powerpoint/2010/main" val="1298214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90DFD0D-7480-4B69-8043-6BD83C90917D}" type="datetimeFigureOut">
              <a:rPr kumimoji="1" lang="ja-JP" altLang="en-US" smtClean="0"/>
              <a:t>2012/12/7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8F74B73-F1A8-4A92-8F49-83D0964A97BC}" type="slidenum">
              <a:rPr kumimoji="1" lang="ja-JP" altLang="en-US" smtClean="0"/>
              <a:t>‹#›</a:t>
            </a:fld>
            <a:endParaRPr kumimoji="1" lang="ja-JP" altLang="en-US"/>
          </a:p>
        </p:txBody>
      </p:sp>
    </p:spTree>
    <p:extLst>
      <p:ext uri="{BB962C8B-B14F-4D97-AF65-F5344CB8AC3E}">
        <p14:creationId xmlns:p14="http://schemas.microsoft.com/office/powerpoint/2010/main" val="4269753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9"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2"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90DFD0D-7480-4B69-8043-6BD83C90917D}" type="datetimeFigureOut">
              <a:rPr kumimoji="1" lang="ja-JP" altLang="en-US" smtClean="0"/>
              <a:t>2012/12/7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F74B73-F1A8-4A92-8F49-83D0964A97BC}" type="slidenum">
              <a:rPr kumimoji="1" lang="ja-JP" altLang="en-US" smtClean="0"/>
              <a:t>‹#›</a:t>
            </a:fld>
            <a:endParaRPr kumimoji="1" lang="ja-JP" altLang="en-US"/>
          </a:p>
        </p:txBody>
      </p:sp>
    </p:spTree>
    <p:extLst>
      <p:ext uri="{BB962C8B-B14F-4D97-AF65-F5344CB8AC3E}">
        <p14:creationId xmlns:p14="http://schemas.microsoft.com/office/powerpoint/2010/main" val="37060355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90DFD0D-7480-4B69-8043-6BD83C90917D}" type="datetimeFigureOut">
              <a:rPr kumimoji="1" lang="ja-JP" altLang="en-US" smtClean="0"/>
              <a:t>2012/12/7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F74B73-F1A8-4A92-8F49-83D0964A97BC}" type="slidenum">
              <a:rPr kumimoji="1" lang="ja-JP" altLang="en-US" smtClean="0"/>
              <a:t>‹#›</a:t>
            </a:fld>
            <a:endParaRPr kumimoji="1" lang="ja-JP" altLang="en-US"/>
          </a:p>
        </p:txBody>
      </p:sp>
    </p:spTree>
    <p:extLst>
      <p:ext uri="{BB962C8B-B14F-4D97-AF65-F5344CB8AC3E}">
        <p14:creationId xmlns:p14="http://schemas.microsoft.com/office/powerpoint/2010/main" val="18135063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0DFD0D-7480-4B69-8043-6BD83C90917D}" type="datetimeFigureOut">
              <a:rPr kumimoji="1" lang="ja-JP" altLang="en-US" smtClean="0"/>
              <a:t>2012/12/7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F74B73-F1A8-4A92-8F49-83D0964A97BC}" type="slidenum">
              <a:rPr kumimoji="1" lang="ja-JP" altLang="en-US" smtClean="0"/>
              <a:t>‹#›</a:t>
            </a:fld>
            <a:endParaRPr kumimoji="1" lang="ja-JP" altLang="en-US"/>
          </a:p>
        </p:txBody>
      </p:sp>
    </p:spTree>
    <p:extLst>
      <p:ext uri="{BB962C8B-B14F-4D97-AF65-F5344CB8AC3E}">
        <p14:creationId xmlns:p14="http://schemas.microsoft.com/office/powerpoint/2010/main" val="30778079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3"/>
            <a:ext cx="4514850"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0DFD0D-7480-4B69-8043-6BD83C90917D}" type="datetimeFigureOut">
              <a:rPr kumimoji="1" lang="ja-JP" altLang="en-US" smtClean="0"/>
              <a:t>2012/12/7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F74B73-F1A8-4A92-8F49-83D0964A97BC}" type="slidenum">
              <a:rPr kumimoji="1" lang="ja-JP" altLang="en-US" smtClean="0"/>
              <a:t>‹#›</a:t>
            </a:fld>
            <a:endParaRPr kumimoji="1" lang="ja-JP" altLang="en-US"/>
          </a:p>
        </p:txBody>
      </p:sp>
    </p:spTree>
    <p:extLst>
      <p:ext uri="{BB962C8B-B14F-4D97-AF65-F5344CB8AC3E}">
        <p14:creationId xmlns:p14="http://schemas.microsoft.com/office/powerpoint/2010/main" val="3968222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a:prstGeom prst="rect">
            <a:avLst/>
          </a:prstGeo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028700" y="5613400"/>
            <a:ext cx="4800600" cy="2531533"/>
          </a:xfrm>
          <a:prstGeom prst="rect">
            <a:avLst/>
          </a:prstGeom>
        </p:spPr>
        <p:txBody>
          <a:bodyPr/>
          <a:lstStyle>
            <a:lvl1pPr marL="0" indent="0" algn="ctr">
              <a:buNone/>
              <a:defRPr>
                <a:solidFill>
                  <a:schemeClr val="tx1">
                    <a:tint val="75000"/>
                  </a:schemeClr>
                </a:solidFill>
              </a:defRPr>
            </a:lvl1pPr>
            <a:lvl2pPr marL="478906" indent="0" algn="ctr">
              <a:buNone/>
              <a:defRPr>
                <a:solidFill>
                  <a:schemeClr val="tx1">
                    <a:tint val="75000"/>
                  </a:schemeClr>
                </a:solidFill>
              </a:defRPr>
            </a:lvl2pPr>
            <a:lvl3pPr marL="957811" indent="0" algn="ctr">
              <a:buNone/>
              <a:defRPr>
                <a:solidFill>
                  <a:schemeClr val="tx1">
                    <a:tint val="75000"/>
                  </a:schemeClr>
                </a:solidFill>
              </a:defRPr>
            </a:lvl3pPr>
            <a:lvl4pPr marL="1436717" indent="0" algn="ctr">
              <a:buNone/>
              <a:defRPr>
                <a:solidFill>
                  <a:schemeClr val="tx1">
                    <a:tint val="75000"/>
                  </a:schemeClr>
                </a:solidFill>
              </a:defRPr>
            </a:lvl4pPr>
            <a:lvl5pPr marL="1915623" indent="0" algn="ctr">
              <a:buNone/>
              <a:defRPr>
                <a:solidFill>
                  <a:schemeClr val="tx1">
                    <a:tint val="75000"/>
                  </a:schemeClr>
                </a:solidFill>
              </a:defRPr>
            </a:lvl5pPr>
            <a:lvl6pPr marL="2394529" indent="0" algn="ctr">
              <a:buNone/>
              <a:defRPr>
                <a:solidFill>
                  <a:schemeClr val="tx1">
                    <a:tint val="75000"/>
                  </a:schemeClr>
                </a:solidFill>
              </a:defRPr>
            </a:lvl6pPr>
            <a:lvl7pPr marL="2873434" indent="0" algn="ctr">
              <a:buNone/>
              <a:defRPr>
                <a:solidFill>
                  <a:schemeClr val="tx1">
                    <a:tint val="75000"/>
                  </a:schemeClr>
                </a:solidFill>
              </a:defRPr>
            </a:lvl7pPr>
            <a:lvl8pPr marL="3352340" indent="0" algn="ctr">
              <a:buNone/>
              <a:defRPr>
                <a:solidFill>
                  <a:schemeClr val="tx1">
                    <a:tint val="75000"/>
                  </a:schemeClr>
                </a:solidFill>
              </a:defRPr>
            </a:lvl8pPr>
            <a:lvl9pPr marL="3831246" indent="0" algn="ctr">
              <a:buNone/>
              <a:defRPr>
                <a:solidFill>
                  <a:schemeClr val="tx1">
                    <a:tint val="75000"/>
                  </a:schemeClr>
                </a:solidFill>
              </a:defRPr>
            </a:lvl9pPr>
          </a:lstStyle>
          <a:p>
            <a:r>
              <a:rPr lang="ja-JP" altLang="en-US" smtClean="0"/>
              <a:t>マスター サブタイトルの書式設定</a:t>
            </a:r>
            <a:endParaRPr lang="en-US"/>
          </a:p>
        </p:txBody>
      </p:sp>
      <p:sp>
        <p:nvSpPr>
          <p:cNvPr id="4" name="Date Placeholder 3"/>
          <p:cNvSpPr>
            <a:spLocks noGrp="1"/>
          </p:cNvSpPr>
          <p:nvPr>
            <p:ph type="dt" sz="half" idx="10"/>
          </p:nvPr>
        </p:nvSpPr>
        <p:spPr>
          <a:xfrm>
            <a:off x="342900" y="9181397"/>
            <a:ext cx="1600200" cy="527403"/>
          </a:xfrm>
          <a:prstGeom prst="rect">
            <a:avLst/>
          </a:prstGeom>
        </p:spPr>
        <p:txBody>
          <a:bodyPr/>
          <a:lstStyle/>
          <a:p>
            <a:fld id="{8E2FAB7D-9BFE-47A7-9296-F6F450D450F1}" type="datetimeFigureOut">
              <a:rPr kumimoji="1" lang="ja-JP" altLang="en-US" smtClean="0"/>
              <a:t>2012/12/7</a:t>
            </a:fld>
            <a:endParaRPr kumimoji="1" lang="ja-JP" altLang="en-US"/>
          </a:p>
        </p:txBody>
      </p:sp>
      <p:sp>
        <p:nvSpPr>
          <p:cNvPr id="5" name="Footer Placeholder 4"/>
          <p:cNvSpPr>
            <a:spLocks noGrp="1"/>
          </p:cNvSpPr>
          <p:nvPr>
            <p:ph type="ftr" sz="quarter" idx="11"/>
          </p:nvPr>
        </p:nvSpPr>
        <p:spPr>
          <a:xfrm>
            <a:off x="2343150" y="9181397"/>
            <a:ext cx="2171700" cy="527403"/>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4914900" y="9181397"/>
            <a:ext cx="1600200" cy="527403"/>
          </a:xfrm>
          <a:prstGeom prst="rect">
            <a:avLst/>
          </a:prstGeom>
        </p:spPr>
        <p:txBody>
          <a:bodyPr/>
          <a:lstStyle/>
          <a:p>
            <a:fld id="{F9CFB78F-9A55-407C-9D5A-F2006ED581A1}" type="slidenum">
              <a:rPr kumimoji="1" lang="ja-JP" altLang="en-US" smtClean="0"/>
              <a:t>‹#›</a:t>
            </a:fld>
            <a:endParaRPr kumimoji="1" lang="ja-JP" altLang="en-US"/>
          </a:p>
        </p:txBody>
      </p:sp>
    </p:spTree>
    <p:extLst>
      <p:ext uri="{BB962C8B-B14F-4D97-AF65-F5344CB8AC3E}">
        <p14:creationId xmlns:p14="http://schemas.microsoft.com/office/powerpoint/2010/main" val="2033843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a:prstGeom prst="rect">
            <a:avLst/>
          </a:prstGeom>
        </p:spPr>
        <p:txBody>
          <a:bodyPr/>
          <a:lstStyle/>
          <a:p>
            <a:r>
              <a:rPr lang="ja-JP" altLang="en-US" smtClean="0"/>
              <a:t>マスター タイトルの書式設定</a:t>
            </a:r>
            <a:endParaRPr lang="en-US"/>
          </a:p>
        </p:txBody>
      </p:sp>
      <p:sp>
        <p:nvSpPr>
          <p:cNvPr id="3" name="Content Placeholder 2"/>
          <p:cNvSpPr>
            <a:spLocks noGrp="1"/>
          </p:cNvSpPr>
          <p:nvPr>
            <p:ph idx="1"/>
          </p:nvPr>
        </p:nvSpPr>
        <p:spPr>
          <a:xfrm>
            <a:off x="342900" y="2311402"/>
            <a:ext cx="6172200" cy="653750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a:xfrm>
            <a:off x="342900" y="9181397"/>
            <a:ext cx="1600200" cy="527403"/>
          </a:xfrm>
          <a:prstGeom prst="rect">
            <a:avLst/>
          </a:prstGeom>
        </p:spPr>
        <p:txBody>
          <a:bodyPr/>
          <a:lstStyle/>
          <a:p>
            <a:fld id="{8E2FAB7D-9BFE-47A7-9296-F6F450D450F1}" type="datetimeFigureOut">
              <a:rPr kumimoji="1" lang="ja-JP" altLang="en-US" smtClean="0"/>
              <a:t>2012/12/7</a:t>
            </a:fld>
            <a:endParaRPr kumimoji="1" lang="ja-JP" altLang="en-US"/>
          </a:p>
        </p:txBody>
      </p:sp>
      <p:sp>
        <p:nvSpPr>
          <p:cNvPr id="5" name="Footer Placeholder 4"/>
          <p:cNvSpPr>
            <a:spLocks noGrp="1"/>
          </p:cNvSpPr>
          <p:nvPr>
            <p:ph type="ftr" sz="quarter" idx="11"/>
          </p:nvPr>
        </p:nvSpPr>
        <p:spPr>
          <a:xfrm>
            <a:off x="2343150" y="9181397"/>
            <a:ext cx="2171700" cy="527403"/>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4914900" y="9181397"/>
            <a:ext cx="1600200" cy="527403"/>
          </a:xfrm>
          <a:prstGeom prst="rect">
            <a:avLst/>
          </a:prstGeom>
        </p:spPr>
        <p:txBody>
          <a:bodyPr/>
          <a:lstStyle/>
          <a:p>
            <a:fld id="{F9CFB78F-9A55-407C-9D5A-F2006ED581A1}" type="slidenum">
              <a:rPr kumimoji="1" lang="ja-JP" altLang="en-US" smtClean="0"/>
              <a:t>‹#›</a:t>
            </a:fld>
            <a:endParaRPr kumimoji="1" lang="ja-JP" altLang="en-US"/>
          </a:p>
        </p:txBody>
      </p:sp>
    </p:spTree>
    <p:extLst>
      <p:ext uri="{BB962C8B-B14F-4D97-AF65-F5344CB8AC3E}">
        <p14:creationId xmlns:p14="http://schemas.microsoft.com/office/powerpoint/2010/main" val="2386698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141280" y="1768190"/>
            <a:ext cx="3239072" cy="180407"/>
          </a:xfrm>
          <a:prstGeom prst="rect">
            <a:avLst/>
          </a:prstGeom>
        </p:spPr>
        <p:txBody>
          <a:bodyPr wrap="square" lIns="43611" tIns="43611" rIns="43611" bIns="43611">
            <a:spAutoFit/>
          </a:bodyPr>
          <a:lstStyle>
            <a:lvl1pPr marL="0" indent="0">
              <a:buNone/>
              <a:defRPr sz="600">
                <a:solidFill>
                  <a:schemeClr val="accent5">
                    <a:lumMod val="50000"/>
                  </a:schemeClr>
                </a:solidFill>
                <a:latin typeface="Trebuchet MS" pitchFamily="34" charset="0"/>
              </a:defRPr>
            </a:lvl1pPr>
            <a:lvl2pPr marL="283471" indent="-109028">
              <a:defRPr sz="500">
                <a:latin typeface="Trebuchet MS" pitchFamily="34" charset="0"/>
              </a:defRPr>
            </a:lvl2pPr>
            <a:lvl3pPr marL="392498" indent="-109028">
              <a:defRPr sz="500">
                <a:latin typeface="Trebuchet MS" pitchFamily="34" charset="0"/>
              </a:defRPr>
            </a:lvl3pPr>
            <a:lvl4pPr marL="512429" indent="-119931">
              <a:defRPr sz="500">
                <a:latin typeface="Trebuchet MS" pitchFamily="34" charset="0"/>
              </a:defRPr>
            </a:lvl4pPr>
            <a:lvl5pPr marL="599651" indent="-87222">
              <a:defRPr sz="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144119" y="1595731"/>
            <a:ext cx="3236515" cy="158339"/>
          </a:xfrm>
          <a:prstGeom prst="rect">
            <a:avLst/>
          </a:prstGeom>
          <a:noFill/>
        </p:spPr>
        <p:txBody>
          <a:bodyPr wrap="square" lIns="17444" tIns="17444" rIns="17444" bIns="17444" anchor="ctr" anchorCtr="0">
            <a:spAutoFit/>
          </a:bodyPr>
          <a:lstStyle>
            <a:lvl1pPr algn="ctr">
              <a:buNone/>
              <a:defRPr sz="800" b="1" u="sng" baseline="0">
                <a:solidFill>
                  <a:schemeClr val="accent5">
                    <a:lumMod val="50000"/>
                  </a:schemeClr>
                </a:solidFill>
              </a:defRPr>
            </a:lvl1pPr>
          </a:lstStyle>
          <a:p>
            <a:pPr lvl="0"/>
            <a:r>
              <a:rPr lang="en-US" dirty="0" smtClean="0"/>
              <a:t>(click to edit) INTRODUCTION or ABSTRACT</a:t>
            </a:r>
            <a:endParaRPr lang="en-US" dirty="0"/>
          </a:p>
        </p:txBody>
      </p:sp>
      <p:sp>
        <p:nvSpPr>
          <p:cNvPr id="14" name="Picture Placeholder 13"/>
          <p:cNvSpPr>
            <a:spLocks noGrp="1"/>
          </p:cNvSpPr>
          <p:nvPr>
            <p:ph type="pic" sz="quarter" idx="15" hasCustomPrompt="1"/>
          </p:nvPr>
        </p:nvSpPr>
        <p:spPr>
          <a:xfrm>
            <a:off x="142878" y="355425"/>
            <a:ext cx="690563" cy="756708"/>
          </a:xfrm>
          <a:prstGeom prst="rect">
            <a:avLst/>
          </a:prstGeom>
        </p:spPr>
        <p:txBody>
          <a:bodyPr lIns="17444" tIns="8721" rIns="17444" bIns="8721" anchor="ctr"/>
          <a:lstStyle>
            <a:lvl1pPr algn="ctr">
              <a:buNone/>
              <a:defRPr sz="8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6007144" y="355425"/>
            <a:ext cx="690563" cy="756708"/>
          </a:xfrm>
          <a:prstGeom prst="rect">
            <a:avLst/>
          </a:prstGeom>
        </p:spPr>
        <p:txBody>
          <a:bodyPr lIns="17444" tIns="8721" rIns="17444" bIns="8721" anchor="ctr"/>
          <a:lstStyle>
            <a:lvl1pPr algn="ctr">
              <a:buNone/>
              <a:defRPr sz="800">
                <a:solidFill>
                  <a:schemeClr val="bg1"/>
                </a:solidFill>
              </a:defRPr>
            </a:lvl1pPr>
          </a:lstStyle>
          <a:p>
            <a:r>
              <a:rPr lang="en-US" dirty="0" smtClean="0"/>
              <a:t>LOGO</a:t>
            </a:r>
            <a:endParaRPr lang="en-US" dirty="0"/>
          </a:p>
        </p:txBody>
      </p:sp>
      <p:sp>
        <p:nvSpPr>
          <p:cNvPr id="20" name="Text Placeholder 5"/>
          <p:cNvSpPr>
            <a:spLocks noGrp="1"/>
          </p:cNvSpPr>
          <p:nvPr>
            <p:ph type="body" sz="quarter" idx="20" hasCustomPrompt="1"/>
          </p:nvPr>
        </p:nvSpPr>
        <p:spPr>
          <a:xfrm>
            <a:off x="144115" y="4288049"/>
            <a:ext cx="3237306" cy="158339"/>
          </a:xfrm>
          <a:prstGeom prst="rect">
            <a:avLst/>
          </a:prstGeom>
          <a:noFill/>
        </p:spPr>
        <p:txBody>
          <a:bodyPr wrap="square" lIns="17444" tIns="17444" rIns="17444" bIns="17444" anchor="ctr" anchorCtr="0">
            <a:spAutoFit/>
          </a:bodyPr>
          <a:lstStyle>
            <a:lvl1pPr algn="ctr">
              <a:buNone/>
              <a:defRPr sz="800" b="1" u="sng" baseline="0">
                <a:solidFill>
                  <a:schemeClr val="accent5">
                    <a:lumMod val="50000"/>
                  </a:schemeClr>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3477869" y="1595731"/>
            <a:ext cx="3236473" cy="158339"/>
          </a:xfrm>
          <a:prstGeom prst="rect">
            <a:avLst/>
          </a:prstGeom>
          <a:noFill/>
        </p:spPr>
        <p:txBody>
          <a:bodyPr wrap="square" lIns="17444" tIns="17444" rIns="17444" bIns="17444" anchor="ctr" anchorCtr="0">
            <a:spAutoFit/>
          </a:bodyPr>
          <a:lstStyle>
            <a:lvl1pPr algn="ctr">
              <a:buNone/>
              <a:defRPr sz="8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477869" y="1768190"/>
            <a:ext cx="3236473" cy="180407"/>
          </a:xfrm>
          <a:prstGeom prst="rect">
            <a:avLst/>
          </a:prstGeom>
        </p:spPr>
        <p:txBody>
          <a:bodyPr wrap="square" lIns="43611" tIns="43611" rIns="43611" bIns="43611">
            <a:spAutoFit/>
          </a:bodyPr>
          <a:lstStyle>
            <a:lvl1pPr marL="0" indent="0">
              <a:buNone/>
              <a:defRPr sz="600">
                <a:solidFill>
                  <a:schemeClr val="accent5">
                    <a:lumMod val="50000"/>
                  </a:schemeClr>
                </a:solidFill>
                <a:latin typeface="Trebuchet MS" pitchFamily="34" charset="0"/>
              </a:defRPr>
            </a:lvl1pPr>
            <a:lvl2pPr marL="283471" indent="-109028">
              <a:defRPr sz="500">
                <a:latin typeface="Trebuchet MS" pitchFamily="34" charset="0"/>
              </a:defRPr>
            </a:lvl2pPr>
            <a:lvl3pPr marL="392498" indent="-109028">
              <a:defRPr sz="500">
                <a:latin typeface="Trebuchet MS" pitchFamily="34" charset="0"/>
              </a:defRPr>
            </a:lvl3pPr>
            <a:lvl4pPr marL="512429" indent="-119931">
              <a:defRPr sz="500">
                <a:latin typeface="Trebuchet MS" pitchFamily="34" charset="0"/>
              </a:defRPr>
            </a:lvl4pPr>
            <a:lvl5pPr marL="599651" indent="-87222">
              <a:defRPr sz="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477866" y="4293273"/>
            <a:ext cx="3235584" cy="158339"/>
          </a:xfrm>
          <a:prstGeom prst="rect">
            <a:avLst/>
          </a:prstGeom>
          <a:noFill/>
        </p:spPr>
        <p:txBody>
          <a:bodyPr wrap="square" lIns="17444" tIns="17444" rIns="17444" bIns="17444" anchor="ctr" anchorCtr="0">
            <a:spAutoFit/>
          </a:bodyPr>
          <a:lstStyle>
            <a:lvl1pPr algn="ctr">
              <a:buNone/>
              <a:defRPr sz="8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476627" y="4465729"/>
            <a:ext cx="3236825" cy="180407"/>
          </a:xfrm>
          <a:prstGeom prst="rect">
            <a:avLst/>
          </a:prstGeom>
        </p:spPr>
        <p:txBody>
          <a:bodyPr wrap="square" lIns="43611" tIns="43611" rIns="43611" bIns="43611">
            <a:spAutoFit/>
          </a:bodyPr>
          <a:lstStyle>
            <a:lvl1pPr marL="0" indent="0">
              <a:buNone/>
              <a:defRPr sz="600">
                <a:solidFill>
                  <a:schemeClr val="accent5">
                    <a:lumMod val="50000"/>
                  </a:schemeClr>
                </a:solidFill>
                <a:latin typeface="Trebuchet MS" pitchFamily="34" charset="0"/>
              </a:defRPr>
            </a:lvl1pPr>
            <a:lvl2pPr marL="283471" indent="-109028">
              <a:defRPr sz="500">
                <a:latin typeface="Trebuchet MS" pitchFamily="34" charset="0"/>
              </a:defRPr>
            </a:lvl2pPr>
            <a:lvl3pPr marL="392498" indent="-109028">
              <a:defRPr sz="500">
                <a:latin typeface="Trebuchet MS" pitchFamily="34" charset="0"/>
              </a:defRPr>
            </a:lvl3pPr>
            <a:lvl4pPr marL="512429" indent="-119931">
              <a:defRPr sz="500">
                <a:latin typeface="Trebuchet MS" pitchFamily="34" charset="0"/>
              </a:defRPr>
            </a:lvl4pPr>
            <a:lvl5pPr marL="599651" indent="-87222">
              <a:defRPr sz="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480375" y="7738732"/>
            <a:ext cx="3233964" cy="158339"/>
          </a:xfrm>
          <a:prstGeom prst="rect">
            <a:avLst/>
          </a:prstGeom>
          <a:noFill/>
        </p:spPr>
        <p:txBody>
          <a:bodyPr wrap="square" lIns="17444" tIns="17444" rIns="17444" bIns="17444" anchor="ctr" anchorCtr="0">
            <a:spAutoFit/>
          </a:bodyPr>
          <a:lstStyle>
            <a:lvl1pPr algn="ctr">
              <a:buNone/>
              <a:defRPr sz="8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477866" y="7915816"/>
            <a:ext cx="3235584" cy="180407"/>
          </a:xfrm>
          <a:prstGeom prst="rect">
            <a:avLst/>
          </a:prstGeom>
        </p:spPr>
        <p:txBody>
          <a:bodyPr wrap="square" lIns="43611" tIns="43611" rIns="43611" bIns="43611">
            <a:spAutoFit/>
          </a:bodyPr>
          <a:lstStyle>
            <a:lvl1pPr marL="0" indent="0">
              <a:buNone/>
              <a:defRPr sz="600">
                <a:solidFill>
                  <a:schemeClr val="accent5">
                    <a:lumMod val="50000"/>
                  </a:schemeClr>
                </a:solidFill>
                <a:latin typeface="Trebuchet MS" pitchFamily="34" charset="0"/>
              </a:defRPr>
            </a:lvl1pPr>
            <a:lvl2pPr marL="283471" indent="-109028">
              <a:defRPr sz="500">
                <a:latin typeface="Trebuchet MS" pitchFamily="34" charset="0"/>
              </a:defRPr>
            </a:lvl2pPr>
            <a:lvl3pPr marL="392498" indent="-109028">
              <a:defRPr sz="500">
                <a:latin typeface="Trebuchet MS" pitchFamily="34" charset="0"/>
              </a:defRPr>
            </a:lvl3pPr>
            <a:lvl4pPr marL="512429" indent="-119931">
              <a:defRPr sz="500">
                <a:latin typeface="Trebuchet MS" pitchFamily="34" charset="0"/>
              </a:defRPr>
            </a:lvl4pPr>
            <a:lvl5pPr marL="599651" indent="-87222">
              <a:defRPr sz="500">
                <a:latin typeface="Trebuchet MS" pitchFamily="34" charset="0"/>
              </a:defRPr>
            </a:lvl5pPr>
          </a:lstStyle>
          <a:p>
            <a:pPr lvl="0"/>
            <a:r>
              <a:rPr lang="en-US" dirty="0" smtClean="0"/>
              <a:t>Type in or paste your text here</a:t>
            </a:r>
            <a:endParaRPr lang="en-US" dirty="0"/>
          </a:p>
        </p:txBody>
      </p:sp>
      <p:sp>
        <p:nvSpPr>
          <p:cNvPr id="111" name="Text Placeholder 5"/>
          <p:cNvSpPr>
            <a:spLocks noGrp="1"/>
          </p:cNvSpPr>
          <p:nvPr>
            <p:ph type="body" sz="quarter" idx="95" hasCustomPrompt="1"/>
          </p:nvPr>
        </p:nvSpPr>
        <p:spPr>
          <a:xfrm>
            <a:off x="-3306960" y="4914192"/>
            <a:ext cx="3251051" cy="158339"/>
          </a:xfrm>
          <a:prstGeom prst="rect">
            <a:avLst/>
          </a:prstGeom>
          <a:noFill/>
        </p:spPr>
        <p:txBody>
          <a:bodyPr wrap="square" lIns="17444" tIns="17444" rIns="17444" bIns="17444"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60" name="Text Placeholder 3"/>
          <p:cNvSpPr>
            <a:spLocks noGrp="1"/>
          </p:cNvSpPr>
          <p:nvPr>
            <p:ph type="body" sz="quarter" idx="96" hasCustomPrompt="1"/>
          </p:nvPr>
        </p:nvSpPr>
        <p:spPr>
          <a:xfrm>
            <a:off x="141279" y="4473516"/>
            <a:ext cx="3239352" cy="180407"/>
          </a:xfrm>
          <a:prstGeom prst="rect">
            <a:avLst/>
          </a:prstGeom>
        </p:spPr>
        <p:txBody>
          <a:bodyPr wrap="square" lIns="43611" tIns="43611" rIns="43611" bIns="43611">
            <a:spAutoFit/>
          </a:bodyPr>
          <a:lstStyle>
            <a:lvl1pPr marL="0" indent="0">
              <a:buNone/>
              <a:defRPr sz="600">
                <a:solidFill>
                  <a:schemeClr val="accent5">
                    <a:lumMod val="50000"/>
                  </a:schemeClr>
                </a:solidFill>
                <a:latin typeface="Trebuchet MS" pitchFamily="34" charset="0"/>
              </a:defRPr>
            </a:lvl1pPr>
            <a:lvl2pPr marL="283471" indent="-109028">
              <a:defRPr sz="500">
                <a:latin typeface="Trebuchet MS" pitchFamily="34" charset="0"/>
              </a:defRPr>
            </a:lvl2pPr>
            <a:lvl3pPr marL="392498" indent="-109028">
              <a:defRPr sz="500">
                <a:latin typeface="Trebuchet MS" pitchFamily="34" charset="0"/>
              </a:defRPr>
            </a:lvl3pPr>
            <a:lvl4pPr marL="512429" indent="-119931">
              <a:defRPr sz="500">
                <a:latin typeface="Trebuchet MS" pitchFamily="34" charset="0"/>
              </a:defRPr>
            </a:lvl4pPr>
            <a:lvl5pPr marL="599651" indent="-87222">
              <a:defRPr sz="500">
                <a:latin typeface="Trebuchet MS" pitchFamily="34" charset="0"/>
              </a:defRPr>
            </a:lvl5pPr>
          </a:lstStyle>
          <a:p>
            <a:pPr lvl="0"/>
            <a:r>
              <a:rPr lang="en-US" dirty="0" smtClean="0"/>
              <a:t>Type in or paste your text here</a:t>
            </a:r>
            <a:endParaRPr lang="en-US" dirty="0"/>
          </a:p>
        </p:txBody>
      </p:sp>
      <p:sp>
        <p:nvSpPr>
          <p:cNvPr id="103" name="Text Placeholder 3"/>
          <p:cNvSpPr>
            <a:spLocks noGrp="1"/>
          </p:cNvSpPr>
          <p:nvPr>
            <p:ph type="body" sz="quarter" idx="107" hasCustomPrompt="1"/>
          </p:nvPr>
        </p:nvSpPr>
        <p:spPr>
          <a:xfrm>
            <a:off x="-3306961" y="5890291"/>
            <a:ext cx="3254028" cy="180407"/>
          </a:xfrm>
          <a:prstGeom prst="rect">
            <a:avLst/>
          </a:prstGeom>
        </p:spPr>
        <p:txBody>
          <a:bodyPr wrap="square" lIns="43611" tIns="43611" rIns="43611" bIns="43611">
            <a:spAutoFit/>
          </a:bodyPr>
          <a:lstStyle>
            <a:lvl1pPr marL="0" indent="0">
              <a:buNone/>
              <a:defRPr sz="600" baseline="0">
                <a:solidFill>
                  <a:schemeClr val="accent5">
                    <a:lumMod val="50000"/>
                  </a:schemeClr>
                </a:solidFill>
                <a:latin typeface="Trebuchet MS" pitchFamily="34" charset="0"/>
              </a:defRPr>
            </a:lvl1pPr>
            <a:lvl2pPr marL="283471" indent="-109028">
              <a:defRPr sz="500">
                <a:latin typeface="Trebuchet MS" pitchFamily="34" charset="0"/>
              </a:defRPr>
            </a:lvl2pPr>
            <a:lvl3pPr marL="392498" indent="-109028">
              <a:defRPr sz="500">
                <a:latin typeface="Trebuchet MS" pitchFamily="34" charset="0"/>
              </a:defRPr>
            </a:lvl3pPr>
            <a:lvl4pPr marL="512429" indent="-119931">
              <a:defRPr sz="500">
                <a:latin typeface="Trebuchet MS" pitchFamily="34" charset="0"/>
              </a:defRPr>
            </a:lvl4pPr>
            <a:lvl5pPr marL="599651" indent="-87222">
              <a:defRPr sz="5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3306961" y="5890291"/>
            <a:ext cx="3254028" cy="180407"/>
          </a:xfrm>
          <a:prstGeom prst="rect">
            <a:avLst/>
          </a:prstGeom>
        </p:spPr>
        <p:txBody>
          <a:bodyPr wrap="square" lIns="43611" tIns="43611" rIns="43611" bIns="43611">
            <a:spAutoFit/>
          </a:bodyPr>
          <a:lstStyle>
            <a:lvl1pPr marL="0" indent="0">
              <a:buNone/>
              <a:defRPr sz="600" baseline="0">
                <a:solidFill>
                  <a:schemeClr val="accent5">
                    <a:lumMod val="50000"/>
                  </a:schemeClr>
                </a:solidFill>
                <a:latin typeface="Trebuchet MS" pitchFamily="34" charset="0"/>
              </a:defRPr>
            </a:lvl1pPr>
            <a:lvl2pPr marL="283471" indent="-109028">
              <a:defRPr sz="500">
                <a:latin typeface="Trebuchet MS" pitchFamily="34" charset="0"/>
              </a:defRPr>
            </a:lvl2pPr>
            <a:lvl3pPr marL="392498" indent="-109028">
              <a:defRPr sz="500">
                <a:latin typeface="Trebuchet MS" pitchFamily="34" charset="0"/>
              </a:defRPr>
            </a:lvl3pPr>
            <a:lvl4pPr marL="512429" indent="-119931">
              <a:defRPr sz="500">
                <a:latin typeface="Trebuchet MS" pitchFamily="34" charset="0"/>
              </a:defRPr>
            </a:lvl4pPr>
            <a:lvl5pPr marL="599651" indent="-87222">
              <a:defRPr sz="5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3306961" y="5890291"/>
            <a:ext cx="3254028" cy="180407"/>
          </a:xfrm>
          <a:prstGeom prst="rect">
            <a:avLst/>
          </a:prstGeom>
        </p:spPr>
        <p:txBody>
          <a:bodyPr wrap="square" lIns="43611" tIns="43611" rIns="43611" bIns="43611">
            <a:spAutoFit/>
          </a:bodyPr>
          <a:lstStyle>
            <a:lvl1pPr marL="0" indent="0">
              <a:buNone/>
              <a:defRPr sz="600" baseline="0">
                <a:solidFill>
                  <a:schemeClr val="accent5">
                    <a:lumMod val="50000"/>
                  </a:schemeClr>
                </a:solidFill>
                <a:latin typeface="Trebuchet MS" pitchFamily="34" charset="0"/>
              </a:defRPr>
            </a:lvl1pPr>
            <a:lvl2pPr marL="283471" indent="-109028">
              <a:defRPr sz="500">
                <a:latin typeface="Trebuchet MS" pitchFamily="34" charset="0"/>
              </a:defRPr>
            </a:lvl2pPr>
            <a:lvl3pPr marL="392498" indent="-109028">
              <a:defRPr sz="500">
                <a:latin typeface="Trebuchet MS" pitchFamily="34" charset="0"/>
              </a:defRPr>
            </a:lvl3pPr>
            <a:lvl4pPr marL="512429" indent="-119931">
              <a:defRPr sz="500">
                <a:latin typeface="Trebuchet MS" pitchFamily="34" charset="0"/>
              </a:defRPr>
            </a:lvl4pPr>
            <a:lvl5pPr marL="599651" indent="-87222">
              <a:defRPr sz="5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3306961" y="5890291"/>
            <a:ext cx="3254028" cy="180407"/>
          </a:xfrm>
          <a:prstGeom prst="rect">
            <a:avLst/>
          </a:prstGeom>
        </p:spPr>
        <p:txBody>
          <a:bodyPr wrap="square" lIns="43611" tIns="43611" rIns="43611" bIns="43611">
            <a:spAutoFit/>
          </a:bodyPr>
          <a:lstStyle>
            <a:lvl1pPr marL="0" indent="0">
              <a:buNone/>
              <a:defRPr sz="600" baseline="0">
                <a:solidFill>
                  <a:schemeClr val="accent5">
                    <a:lumMod val="50000"/>
                  </a:schemeClr>
                </a:solidFill>
                <a:latin typeface="Trebuchet MS" pitchFamily="34" charset="0"/>
              </a:defRPr>
            </a:lvl1pPr>
            <a:lvl2pPr marL="283471" indent="-109028">
              <a:defRPr sz="500">
                <a:latin typeface="Trebuchet MS" pitchFamily="34" charset="0"/>
              </a:defRPr>
            </a:lvl2pPr>
            <a:lvl3pPr marL="392498" indent="-109028">
              <a:defRPr sz="500">
                <a:latin typeface="Trebuchet MS" pitchFamily="34" charset="0"/>
              </a:defRPr>
            </a:lvl3pPr>
            <a:lvl4pPr marL="512429" indent="-119931">
              <a:defRPr sz="500">
                <a:latin typeface="Trebuchet MS" pitchFamily="34" charset="0"/>
              </a:defRPr>
            </a:lvl4pPr>
            <a:lvl5pPr marL="599651" indent="-87222">
              <a:defRPr sz="5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3306961" y="5890291"/>
            <a:ext cx="3254028" cy="180407"/>
          </a:xfrm>
          <a:prstGeom prst="rect">
            <a:avLst/>
          </a:prstGeom>
        </p:spPr>
        <p:txBody>
          <a:bodyPr wrap="square" lIns="43611" tIns="43611" rIns="43611" bIns="43611">
            <a:spAutoFit/>
          </a:bodyPr>
          <a:lstStyle>
            <a:lvl1pPr marL="0" indent="0">
              <a:buNone/>
              <a:defRPr sz="600" baseline="0">
                <a:solidFill>
                  <a:schemeClr val="accent5">
                    <a:lumMod val="50000"/>
                  </a:schemeClr>
                </a:solidFill>
                <a:latin typeface="Trebuchet MS" pitchFamily="34" charset="0"/>
              </a:defRPr>
            </a:lvl1pPr>
            <a:lvl2pPr marL="283471" indent="-109028">
              <a:defRPr sz="500">
                <a:latin typeface="Trebuchet MS" pitchFamily="34" charset="0"/>
              </a:defRPr>
            </a:lvl2pPr>
            <a:lvl3pPr marL="392498" indent="-109028">
              <a:defRPr sz="500">
                <a:latin typeface="Trebuchet MS" pitchFamily="34" charset="0"/>
              </a:defRPr>
            </a:lvl3pPr>
            <a:lvl4pPr marL="512429" indent="-119931">
              <a:defRPr sz="500">
                <a:latin typeface="Trebuchet MS" pitchFamily="34" charset="0"/>
              </a:defRPr>
            </a:lvl4pPr>
            <a:lvl5pPr marL="599651" indent="-87222">
              <a:defRPr sz="5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3306961" y="5890291"/>
            <a:ext cx="3254028" cy="180407"/>
          </a:xfrm>
          <a:prstGeom prst="rect">
            <a:avLst/>
          </a:prstGeom>
        </p:spPr>
        <p:txBody>
          <a:bodyPr wrap="square" lIns="43611" tIns="43611" rIns="43611" bIns="43611">
            <a:spAutoFit/>
          </a:bodyPr>
          <a:lstStyle>
            <a:lvl1pPr marL="0" indent="0">
              <a:buNone/>
              <a:defRPr sz="600" baseline="0">
                <a:solidFill>
                  <a:schemeClr val="accent5">
                    <a:lumMod val="50000"/>
                  </a:schemeClr>
                </a:solidFill>
                <a:latin typeface="Trebuchet MS" pitchFamily="34" charset="0"/>
              </a:defRPr>
            </a:lvl1pPr>
            <a:lvl2pPr marL="283471" indent="-109028">
              <a:defRPr sz="500">
                <a:latin typeface="Trebuchet MS" pitchFamily="34" charset="0"/>
              </a:defRPr>
            </a:lvl2pPr>
            <a:lvl3pPr marL="392498" indent="-109028">
              <a:defRPr sz="500">
                <a:latin typeface="Trebuchet MS" pitchFamily="34" charset="0"/>
              </a:defRPr>
            </a:lvl3pPr>
            <a:lvl4pPr marL="512429" indent="-119931">
              <a:defRPr sz="500">
                <a:latin typeface="Trebuchet MS" pitchFamily="34" charset="0"/>
              </a:defRPr>
            </a:lvl4pPr>
            <a:lvl5pPr marL="599651" indent="-87222">
              <a:defRPr sz="5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3306961" y="5890291"/>
            <a:ext cx="3254028" cy="180407"/>
          </a:xfrm>
          <a:prstGeom prst="rect">
            <a:avLst/>
          </a:prstGeom>
        </p:spPr>
        <p:txBody>
          <a:bodyPr wrap="square" lIns="43611" tIns="43611" rIns="43611" bIns="43611">
            <a:spAutoFit/>
          </a:bodyPr>
          <a:lstStyle>
            <a:lvl1pPr marL="0" indent="0">
              <a:buNone/>
              <a:defRPr sz="600" baseline="0">
                <a:solidFill>
                  <a:schemeClr val="accent5">
                    <a:lumMod val="50000"/>
                  </a:schemeClr>
                </a:solidFill>
                <a:latin typeface="Trebuchet MS" pitchFamily="34" charset="0"/>
              </a:defRPr>
            </a:lvl1pPr>
            <a:lvl2pPr marL="283471" indent="-109028">
              <a:defRPr sz="500">
                <a:latin typeface="Trebuchet MS" pitchFamily="34" charset="0"/>
              </a:defRPr>
            </a:lvl2pPr>
            <a:lvl3pPr marL="392498" indent="-109028">
              <a:defRPr sz="500">
                <a:latin typeface="Trebuchet MS" pitchFamily="34" charset="0"/>
              </a:defRPr>
            </a:lvl3pPr>
            <a:lvl4pPr marL="512429" indent="-119931">
              <a:defRPr sz="500">
                <a:latin typeface="Trebuchet MS" pitchFamily="34" charset="0"/>
              </a:defRPr>
            </a:lvl4pPr>
            <a:lvl5pPr marL="599651" indent="-87222">
              <a:defRPr sz="5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3306961" y="5890291"/>
            <a:ext cx="3254028" cy="180407"/>
          </a:xfrm>
          <a:prstGeom prst="rect">
            <a:avLst/>
          </a:prstGeom>
        </p:spPr>
        <p:txBody>
          <a:bodyPr wrap="square" lIns="43611" tIns="43611" rIns="43611" bIns="43611">
            <a:spAutoFit/>
          </a:bodyPr>
          <a:lstStyle>
            <a:lvl1pPr marL="0" indent="0">
              <a:buNone/>
              <a:defRPr sz="600" baseline="0">
                <a:solidFill>
                  <a:schemeClr val="accent5">
                    <a:lumMod val="50000"/>
                  </a:schemeClr>
                </a:solidFill>
                <a:latin typeface="Trebuchet MS" pitchFamily="34" charset="0"/>
              </a:defRPr>
            </a:lvl1pPr>
            <a:lvl2pPr marL="283471" indent="-109028">
              <a:defRPr sz="500">
                <a:latin typeface="Trebuchet MS" pitchFamily="34" charset="0"/>
              </a:defRPr>
            </a:lvl2pPr>
            <a:lvl3pPr marL="392498" indent="-109028">
              <a:defRPr sz="500">
                <a:latin typeface="Trebuchet MS" pitchFamily="34" charset="0"/>
              </a:defRPr>
            </a:lvl3pPr>
            <a:lvl4pPr marL="512429" indent="-119931">
              <a:defRPr sz="500">
                <a:latin typeface="Trebuchet MS" pitchFamily="34" charset="0"/>
              </a:defRPr>
            </a:lvl4pPr>
            <a:lvl5pPr marL="599651" indent="-87222">
              <a:defRPr sz="5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3306961" y="5890291"/>
            <a:ext cx="3254028" cy="180407"/>
          </a:xfrm>
          <a:prstGeom prst="rect">
            <a:avLst/>
          </a:prstGeom>
        </p:spPr>
        <p:txBody>
          <a:bodyPr wrap="square" lIns="43611" tIns="43611" rIns="43611" bIns="43611">
            <a:spAutoFit/>
          </a:bodyPr>
          <a:lstStyle>
            <a:lvl1pPr marL="0" indent="0">
              <a:buNone/>
              <a:defRPr sz="600" baseline="0">
                <a:solidFill>
                  <a:schemeClr val="accent5">
                    <a:lumMod val="50000"/>
                  </a:schemeClr>
                </a:solidFill>
                <a:latin typeface="Trebuchet MS" pitchFamily="34" charset="0"/>
              </a:defRPr>
            </a:lvl1pPr>
            <a:lvl2pPr marL="283471" indent="-109028">
              <a:defRPr sz="500">
                <a:latin typeface="Trebuchet MS" pitchFamily="34" charset="0"/>
              </a:defRPr>
            </a:lvl2pPr>
            <a:lvl3pPr marL="392498" indent="-109028">
              <a:defRPr sz="500">
                <a:latin typeface="Trebuchet MS" pitchFamily="34" charset="0"/>
              </a:defRPr>
            </a:lvl3pPr>
            <a:lvl4pPr marL="512429" indent="-119931">
              <a:defRPr sz="500">
                <a:latin typeface="Trebuchet MS" pitchFamily="34" charset="0"/>
              </a:defRPr>
            </a:lvl4pPr>
            <a:lvl5pPr marL="599651" indent="-87222">
              <a:defRPr sz="5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3306961" y="5890291"/>
            <a:ext cx="3254028" cy="180407"/>
          </a:xfrm>
          <a:prstGeom prst="rect">
            <a:avLst/>
          </a:prstGeom>
        </p:spPr>
        <p:txBody>
          <a:bodyPr wrap="square" lIns="43611" tIns="43611" rIns="43611" bIns="43611">
            <a:spAutoFit/>
          </a:bodyPr>
          <a:lstStyle>
            <a:lvl1pPr marL="0" indent="0">
              <a:buNone/>
              <a:defRPr sz="600" baseline="0">
                <a:solidFill>
                  <a:schemeClr val="accent5">
                    <a:lumMod val="50000"/>
                  </a:schemeClr>
                </a:solidFill>
                <a:latin typeface="Trebuchet MS" pitchFamily="34" charset="0"/>
              </a:defRPr>
            </a:lvl1pPr>
            <a:lvl2pPr marL="283471" indent="-109028">
              <a:defRPr sz="500">
                <a:latin typeface="Trebuchet MS" pitchFamily="34" charset="0"/>
              </a:defRPr>
            </a:lvl2pPr>
            <a:lvl3pPr marL="392498" indent="-109028">
              <a:defRPr sz="500">
                <a:latin typeface="Trebuchet MS" pitchFamily="34" charset="0"/>
              </a:defRPr>
            </a:lvl3pPr>
            <a:lvl4pPr marL="512429" indent="-119931">
              <a:defRPr sz="500">
                <a:latin typeface="Trebuchet MS" pitchFamily="34" charset="0"/>
              </a:defRPr>
            </a:lvl4pPr>
            <a:lvl5pPr marL="599651" indent="-87222">
              <a:defRPr sz="5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3306961" y="5890291"/>
            <a:ext cx="3254028" cy="180407"/>
          </a:xfrm>
          <a:prstGeom prst="rect">
            <a:avLst/>
          </a:prstGeom>
        </p:spPr>
        <p:txBody>
          <a:bodyPr wrap="square" lIns="43611" tIns="43611" rIns="43611" bIns="43611">
            <a:spAutoFit/>
          </a:bodyPr>
          <a:lstStyle>
            <a:lvl1pPr marL="0" indent="0">
              <a:buNone/>
              <a:defRPr sz="600" baseline="0">
                <a:solidFill>
                  <a:schemeClr val="accent5">
                    <a:lumMod val="50000"/>
                  </a:schemeClr>
                </a:solidFill>
                <a:latin typeface="Trebuchet MS" pitchFamily="34" charset="0"/>
              </a:defRPr>
            </a:lvl1pPr>
            <a:lvl2pPr marL="283471" indent="-109028">
              <a:defRPr sz="500">
                <a:latin typeface="Trebuchet MS" pitchFamily="34" charset="0"/>
              </a:defRPr>
            </a:lvl2pPr>
            <a:lvl3pPr marL="392498" indent="-109028">
              <a:defRPr sz="500">
                <a:latin typeface="Trebuchet MS" pitchFamily="34" charset="0"/>
              </a:defRPr>
            </a:lvl3pPr>
            <a:lvl4pPr marL="512429" indent="-119931">
              <a:defRPr sz="500">
                <a:latin typeface="Trebuchet MS" pitchFamily="34" charset="0"/>
              </a:defRPr>
            </a:lvl4pPr>
            <a:lvl5pPr marL="599651" indent="-87222">
              <a:defRPr sz="5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2498698" y="6990954"/>
            <a:ext cx="1626143" cy="1916466"/>
          </a:xfrm>
          <a:prstGeom prst="rect">
            <a:avLst/>
          </a:prstGeom>
          <a:solidFill>
            <a:schemeClr val="bg2"/>
          </a:solidFill>
          <a:ln>
            <a:solidFill>
              <a:schemeClr val="tx2"/>
            </a:solidFill>
          </a:ln>
          <a:effectLst/>
        </p:spPr>
        <p:txBody>
          <a:bodyPr lIns="17444" tIns="8721" rIns="17444" bIns="8721"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2498698" y="6990954"/>
            <a:ext cx="1626143" cy="1916466"/>
          </a:xfrm>
          <a:prstGeom prst="rect">
            <a:avLst/>
          </a:prstGeom>
          <a:solidFill>
            <a:schemeClr val="bg2"/>
          </a:solidFill>
          <a:ln>
            <a:solidFill>
              <a:schemeClr val="tx2"/>
            </a:solidFill>
          </a:ln>
          <a:effectLst/>
        </p:spPr>
        <p:txBody>
          <a:bodyPr lIns="17444" tIns="8721" rIns="17444" bIns="8721"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2498698" y="6990954"/>
            <a:ext cx="1626143" cy="1916466"/>
          </a:xfrm>
          <a:prstGeom prst="rect">
            <a:avLst/>
          </a:prstGeom>
          <a:solidFill>
            <a:schemeClr val="bg2"/>
          </a:solidFill>
          <a:ln>
            <a:solidFill>
              <a:schemeClr val="tx2"/>
            </a:solidFill>
          </a:ln>
          <a:effectLst/>
        </p:spPr>
        <p:txBody>
          <a:bodyPr lIns="17444" tIns="8721" rIns="17444" bIns="8721"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2498698" y="6990954"/>
            <a:ext cx="1626143" cy="1916466"/>
          </a:xfrm>
          <a:prstGeom prst="rect">
            <a:avLst/>
          </a:prstGeom>
          <a:solidFill>
            <a:schemeClr val="bg2"/>
          </a:solidFill>
          <a:ln>
            <a:solidFill>
              <a:schemeClr val="tx2"/>
            </a:solidFill>
          </a:ln>
          <a:effectLst/>
        </p:spPr>
        <p:txBody>
          <a:bodyPr lIns="17444" tIns="8721" rIns="17444" bIns="8721"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2498698" y="6990954"/>
            <a:ext cx="1626143" cy="1916466"/>
          </a:xfrm>
          <a:prstGeom prst="rect">
            <a:avLst/>
          </a:prstGeom>
          <a:solidFill>
            <a:schemeClr val="bg2"/>
          </a:solidFill>
          <a:ln>
            <a:solidFill>
              <a:schemeClr val="tx2"/>
            </a:solidFill>
          </a:ln>
          <a:effectLst/>
        </p:spPr>
        <p:txBody>
          <a:bodyPr lIns="17444" tIns="8721" rIns="17444" bIns="8721"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2498698" y="6990954"/>
            <a:ext cx="1626143" cy="1916466"/>
          </a:xfrm>
          <a:prstGeom prst="rect">
            <a:avLst/>
          </a:prstGeom>
          <a:solidFill>
            <a:schemeClr val="bg2"/>
          </a:solidFill>
          <a:ln>
            <a:solidFill>
              <a:schemeClr val="tx2"/>
            </a:solidFill>
          </a:ln>
          <a:effectLst/>
        </p:spPr>
        <p:txBody>
          <a:bodyPr lIns="17444" tIns="8721" rIns="17444" bIns="8721"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2498698" y="6990954"/>
            <a:ext cx="1626143" cy="1916466"/>
          </a:xfrm>
          <a:prstGeom prst="rect">
            <a:avLst/>
          </a:prstGeom>
          <a:solidFill>
            <a:schemeClr val="bg2"/>
          </a:solidFill>
          <a:ln>
            <a:solidFill>
              <a:schemeClr val="tx2"/>
            </a:solidFill>
          </a:ln>
          <a:effectLst/>
        </p:spPr>
        <p:txBody>
          <a:bodyPr lIns="17444" tIns="8721" rIns="17444" bIns="8721"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2498698" y="6990954"/>
            <a:ext cx="1626143" cy="1916466"/>
          </a:xfrm>
          <a:prstGeom prst="rect">
            <a:avLst/>
          </a:prstGeom>
          <a:solidFill>
            <a:schemeClr val="bg2"/>
          </a:solidFill>
          <a:ln>
            <a:solidFill>
              <a:schemeClr val="tx2"/>
            </a:solidFill>
          </a:ln>
          <a:effectLst/>
        </p:spPr>
        <p:txBody>
          <a:bodyPr lIns="17444" tIns="8721" rIns="17444" bIns="8721"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2498698" y="6990954"/>
            <a:ext cx="1626143" cy="1916466"/>
          </a:xfrm>
          <a:prstGeom prst="rect">
            <a:avLst/>
          </a:prstGeom>
          <a:solidFill>
            <a:schemeClr val="bg2"/>
          </a:solidFill>
          <a:ln>
            <a:solidFill>
              <a:schemeClr val="tx2"/>
            </a:solidFill>
          </a:ln>
          <a:effectLst/>
        </p:spPr>
        <p:txBody>
          <a:bodyPr lIns="17444" tIns="8721" rIns="17444" bIns="8721"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2498698" y="6990954"/>
            <a:ext cx="1626143" cy="1916466"/>
          </a:xfrm>
          <a:prstGeom prst="rect">
            <a:avLst/>
          </a:prstGeom>
          <a:solidFill>
            <a:schemeClr val="bg2"/>
          </a:solidFill>
          <a:ln>
            <a:solidFill>
              <a:schemeClr val="tx2"/>
            </a:solidFill>
          </a:ln>
          <a:effectLst/>
        </p:spPr>
        <p:txBody>
          <a:bodyPr lIns="17444" tIns="8721" rIns="17444" bIns="8721"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21" name="Picture Placeholder 13"/>
          <p:cNvSpPr>
            <a:spLocks noGrp="1"/>
          </p:cNvSpPr>
          <p:nvPr>
            <p:ph type="pic" sz="quarter" idx="135" hasCustomPrompt="1"/>
          </p:nvPr>
        </p:nvSpPr>
        <p:spPr>
          <a:xfrm>
            <a:off x="-2498698" y="6990954"/>
            <a:ext cx="1626143" cy="1916466"/>
          </a:xfrm>
          <a:prstGeom prst="rect">
            <a:avLst/>
          </a:prstGeom>
          <a:solidFill>
            <a:schemeClr val="bg2"/>
          </a:solidFill>
          <a:ln>
            <a:solidFill>
              <a:schemeClr val="tx2"/>
            </a:solidFill>
          </a:ln>
          <a:effectLst/>
        </p:spPr>
        <p:txBody>
          <a:bodyPr lIns="17444" tIns="8721" rIns="17444" bIns="8721"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3306960" y="4914192"/>
            <a:ext cx="3251051" cy="158339"/>
          </a:xfrm>
          <a:prstGeom prst="rect">
            <a:avLst/>
          </a:prstGeom>
          <a:noFill/>
        </p:spPr>
        <p:txBody>
          <a:bodyPr wrap="square" lIns="17444" tIns="17444" rIns="17444" bIns="17444"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3306960" y="4914192"/>
            <a:ext cx="3251051" cy="158339"/>
          </a:xfrm>
          <a:prstGeom prst="rect">
            <a:avLst/>
          </a:prstGeom>
          <a:noFill/>
        </p:spPr>
        <p:txBody>
          <a:bodyPr wrap="square" lIns="17444" tIns="17444" rIns="17444" bIns="17444"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3306960" y="4914192"/>
            <a:ext cx="3251051" cy="158339"/>
          </a:xfrm>
          <a:prstGeom prst="rect">
            <a:avLst/>
          </a:prstGeom>
          <a:noFill/>
        </p:spPr>
        <p:txBody>
          <a:bodyPr wrap="square" lIns="17444" tIns="17444" rIns="17444" bIns="17444"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3306960" y="4914192"/>
            <a:ext cx="3251051" cy="158339"/>
          </a:xfrm>
          <a:prstGeom prst="rect">
            <a:avLst/>
          </a:prstGeom>
          <a:noFill/>
        </p:spPr>
        <p:txBody>
          <a:bodyPr wrap="square" lIns="17444" tIns="17444" rIns="17444" bIns="17444"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3306960" y="4914192"/>
            <a:ext cx="3251051" cy="158339"/>
          </a:xfrm>
          <a:prstGeom prst="rect">
            <a:avLst/>
          </a:prstGeom>
          <a:noFill/>
        </p:spPr>
        <p:txBody>
          <a:bodyPr wrap="square" lIns="17444" tIns="17444" rIns="17444" bIns="17444"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3306960" y="4914192"/>
            <a:ext cx="3251051" cy="158339"/>
          </a:xfrm>
          <a:prstGeom prst="rect">
            <a:avLst/>
          </a:prstGeom>
          <a:noFill/>
        </p:spPr>
        <p:txBody>
          <a:bodyPr wrap="square" lIns="17444" tIns="17444" rIns="17444" bIns="17444"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3306960" y="4914192"/>
            <a:ext cx="3251051" cy="158339"/>
          </a:xfrm>
          <a:prstGeom prst="rect">
            <a:avLst/>
          </a:prstGeom>
          <a:noFill/>
        </p:spPr>
        <p:txBody>
          <a:bodyPr wrap="square" lIns="17444" tIns="17444" rIns="17444" bIns="17444"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3306960" y="4914192"/>
            <a:ext cx="3251051" cy="158339"/>
          </a:xfrm>
          <a:prstGeom prst="rect">
            <a:avLst/>
          </a:prstGeom>
          <a:noFill/>
        </p:spPr>
        <p:txBody>
          <a:bodyPr wrap="square" lIns="17444" tIns="17444" rIns="17444" bIns="17444"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3306960" y="4914192"/>
            <a:ext cx="3251051" cy="158339"/>
          </a:xfrm>
          <a:prstGeom prst="rect">
            <a:avLst/>
          </a:prstGeom>
          <a:noFill/>
        </p:spPr>
        <p:txBody>
          <a:bodyPr wrap="square" lIns="17444" tIns="17444" rIns="17444" bIns="17444"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3306960" y="4914192"/>
            <a:ext cx="3251051" cy="158339"/>
          </a:xfrm>
          <a:prstGeom prst="rect">
            <a:avLst/>
          </a:prstGeom>
          <a:noFill/>
        </p:spPr>
        <p:txBody>
          <a:bodyPr wrap="square" lIns="17444" tIns="17444" rIns="17444" bIns="17444"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3306960" y="4914192"/>
            <a:ext cx="3251051" cy="158339"/>
          </a:xfrm>
          <a:prstGeom prst="rect">
            <a:avLst/>
          </a:prstGeom>
          <a:noFill/>
        </p:spPr>
        <p:txBody>
          <a:bodyPr wrap="square" lIns="17444" tIns="17444" rIns="17444" bIns="17444"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3306960" y="4914192"/>
            <a:ext cx="3251051" cy="158339"/>
          </a:xfrm>
          <a:prstGeom prst="rect">
            <a:avLst/>
          </a:prstGeom>
          <a:noFill/>
        </p:spPr>
        <p:txBody>
          <a:bodyPr wrap="square" lIns="17444" tIns="17444" rIns="17444" bIns="17444"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3306960" y="4914192"/>
            <a:ext cx="3251051" cy="158339"/>
          </a:xfrm>
          <a:prstGeom prst="rect">
            <a:avLst/>
          </a:prstGeom>
          <a:noFill/>
        </p:spPr>
        <p:txBody>
          <a:bodyPr wrap="square" lIns="17444" tIns="17444" rIns="17444" bIns="17444"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3306960" y="4914192"/>
            <a:ext cx="3251051" cy="158339"/>
          </a:xfrm>
          <a:prstGeom prst="rect">
            <a:avLst/>
          </a:prstGeom>
          <a:noFill/>
        </p:spPr>
        <p:txBody>
          <a:bodyPr wrap="square" lIns="17444" tIns="17444" rIns="17444" bIns="17444"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926681" y="962643"/>
            <a:ext cx="5004643" cy="352260"/>
          </a:xfrm>
          <a:prstGeom prst="rect">
            <a:avLst/>
          </a:prstGeom>
        </p:spPr>
        <p:txBody>
          <a:bodyPr lIns="21270" tIns="10635" rIns="21270" bIns="10635">
            <a:normAutofit/>
          </a:bodyPr>
          <a:lstStyle>
            <a:lvl1pPr algn="ctr">
              <a:buFontTx/>
              <a:buNone/>
              <a:defRPr sz="1400">
                <a:solidFill>
                  <a:schemeClr val="bg1"/>
                </a:solidFill>
                <a:latin typeface="+mj-lt"/>
              </a:defRPr>
            </a:lvl1pPr>
            <a:lvl2pPr>
              <a:buFontTx/>
              <a:buNone/>
              <a:defRPr sz="1700"/>
            </a:lvl2pPr>
            <a:lvl3pPr>
              <a:buFontTx/>
              <a:buNone/>
              <a:defRPr sz="1700"/>
            </a:lvl3pPr>
            <a:lvl4pPr>
              <a:buFontTx/>
              <a:buNone/>
              <a:defRPr sz="1700"/>
            </a:lvl4pPr>
            <a:lvl5pPr>
              <a:buFontTx/>
              <a:buNone/>
              <a:defRPr sz="1700"/>
            </a:lvl5pPr>
          </a:lstStyle>
          <a:p>
            <a:pPr lvl="0"/>
            <a:r>
              <a:rPr lang="en-US" dirty="0" smtClean="0"/>
              <a:t>Click here to add affiliations</a:t>
            </a:r>
            <a:endParaRPr lang="en-US" dirty="0"/>
          </a:p>
        </p:txBody>
      </p:sp>
      <p:sp>
        <p:nvSpPr>
          <p:cNvPr id="79" name="Text Placeholder 76"/>
          <p:cNvSpPr>
            <a:spLocks noGrp="1"/>
          </p:cNvSpPr>
          <p:nvPr>
            <p:ph type="body" sz="quarter" idx="151" hasCustomPrompt="1"/>
          </p:nvPr>
        </p:nvSpPr>
        <p:spPr>
          <a:xfrm>
            <a:off x="926681" y="610382"/>
            <a:ext cx="5004643" cy="352260"/>
          </a:xfrm>
          <a:prstGeom prst="rect">
            <a:avLst/>
          </a:prstGeom>
        </p:spPr>
        <p:txBody>
          <a:bodyPr lIns="21270" tIns="10635" rIns="21270" bIns="10635" anchor="t" anchorCtr="1">
            <a:normAutofit/>
          </a:bodyPr>
          <a:lstStyle>
            <a:lvl1pPr algn="ctr">
              <a:buFontTx/>
              <a:buNone/>
              <a:defRPr sz="2000">
                <a:solidFill>
                  <a:schemeClr val="bg1"/>
                </a:solidFill>
                <a:latin typeface="+mj-lt"/>
              </a:defRPr>
            </a:lvl1pPr>
            <a:lvl2pPr>
              <a:buFontTx/>
              <a:buNone/>
              <a:defRPr sz="1700"/>
            </a:lvl2pPr>
            <a:lvl3pPr>
              <a:buFontTx/>
              <a:buNone/>
              <a:defRPr sz="1700"/>
            </a:lvl3pPr>
            <a:lvl4pPr>
              <a:buFontTx/>
              <a:buNone/>
              <a:defRPr sz="1700"/>
            </a:lvl4pPr>
            <a:lvl5pPr>
              <a:buFontTx/>
              <a:buNone/>
              <a:defRPr sz="1700"/>
            </a:lvl5pPr>
          </a:lstStyle>
          <a:p>
            <a:pPr lvl="0"/>
            <a:r>
              <a:rPr lang="en-US" dirty="0" smtClean="0"/>
              <a:t>Click here to add authors</a:t>
            </a:r>
            <a:endParaRPr lang="en-US" dirty="0"/>
          </a:p>
        </p:txBody>
      </p:sp>
      <p:sp>
        <p:nvSpPr>
          <p:cNvPr id="80" name="Text Placeholder 76"/>
          <p:cNvSpPr>
            <a:spLocks noGrp="1"/>
          </p:cNvSpPr>
          <p:nvPr>
            <p:ph type="body" sz="quarter" idx="153" hasCustomPrompt="1"/>
          </p:nvPr>
        </p:nvSpPr>
        <p:spPr>
          <a:xfrm>
            <a:off x="926681" y="159664"/>
            <a:ext cx="5004643" cy="450719"/>
          </a:xfrm>
          <a:prstGeom prst="rect">
            <a:avLst/>
          </a:prstGeom>
        </p:spPr>
        <p:txBody>
          <a:bodyPr lIns="21270" tIns="10635" rIns="21270" bIns="10635" anchor="t" anchorCtr="1">
            <a:normAutofit/>
          </a:bodyPr>
          <a:lstStyle>
            <a:lvl1pPr algn="ctr">
              <a:buFontTx/>
              <a:buNone/>
              <a:defRPr sz="2700">
                <a:solidFill>
                  <a:schemeClr val="bg1"/>
                </a:solidFill>
                <a:latin typeface="+mj-lt"/>
              </a:defRPr>
            </a:lvl1pPr>
            <a:lvl2pPr>
              <a:buFontTx/>
              <a:buNone/>
              <a:defRPr sz="1700"/>
            </a:lvl2pPr>
            <a:lvl3pPr>
              <a:buFontTx/>
              <a:buNone/>
              <a:defRPr sz="1700"/>
            </a:lvl3pPr>
            <a:lvl4pPr>
              <a:buFontTx/>
              <a:buNone/>
              <a:defRPr sz="1700"/>
            </a:lvl4pPr>
            <a:lvl5pPr>
              <a:buFontTx/>
              <a:buNone/>
              <a:defRPr sz="17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141282" y="1768189"/>
            <a:ext cx="1571377" cy="180383"/>
          </a:xfrm>
          <a:prstGeom prst="rect">
            <a:avLst/>
          </a:prstGeom>
        </p:spPr>
        <p:txBody>
          <a:bodyPr wrap="square" lIns="43599" tIns="43599" rIns="43599" bIns="43599">
            <a:spAutoFit/>
          </a:bodyPr>
          <a:lstStyle>
            <a:lvl1pPr marL="65397" indent="-65397">
              <a:buNone/>
              <a:defRPr sz="60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144119" y="1534180"/>
            <a:ext cx="1570137" cy="281440"/>
          </a:xfrm>
          <a:prstGeom prst="rect">
            <a:avLst/>
          </a:prstGeom>
          <a:noFill/>
        </p:spPr>
        <p:txBody>
          <a:bodyPr lIns="17439" tIns="17439" rIns="17439" bIns="17439" anchor="ctr" anchorCtr="0">
            <a:spAutoFit/>
          </a:bodyPr>
          <a:lstStyle>
            <a:lvl1pPr algn="ctr">
              <a:buNone/>
              <a:defRPr sz="800" b="1" u="sng" baseline="0">
                <a:solidFill>
                  <a:schemeClr val="accent5">
                    <a:lumMod val="50000"/>
                  </a:schemeClr>
                </a:solidFill>
              </a:defRPr>
            </a:lvl1pPr>
          </a:lstStyle>
          <a:p>
            <a:pPr lvl="0"/>
            <a:r>
              <a:rPr lang="en-US" dirty="0" smtClean="0"/>
              <a:t>(click to add) INTRODUCTION or ABSTRACT</a:t>
            </a:r>
            <a:endParaRPr lang="en-US" dirty="0"/>
          </a:p>
        </p:txBody>
      </p:sp>
      <p:sp>
        <p:nvSpPr>
          <p:cNvPr id="14" name="Picture Placeholder 13"/>
          <p:cNvSpPr>
            <a:spLocks noGrp="1"/>
          </p:cNvSpPr>
          <p:nvPr>
            <p:ph type="pic" sz="quarter" idx="15" hasCustomPrompt="1"/>
          </p:nvPr>
        </p:nvSpPr>
        <p:spPr>
          <a:xfrm>
            <a:off x="142878" y="355425"/>
            <a:ext cx="690563" cy="756708"/>
          </a:xfrm>
          <a:prstGeom prst="rect">
            <a:avLst/>
          </a:prstGeom>
        </p:spPr>
        <p:txBody>
          <a:bodyPr lIns="17439" tIns="8719" rIns="17439" bIns="8719" anchor="ctr"/>
          <a:lstStyle>
            <a:lvl1pPr algn="ctr">
              <a:buNone/>
              <a:defRPr sz="8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6007144" y="355425"/>
            <a:ext cx="690563" cy="756708"/>
          </a:xfrm>
          <a:prstGeom prst="rect">
            <a:avLst/>
          </a:prstGeom>
        </p:spPr>
        <p:txBody>
          <a:bodyPr lIns="17439" tIns="8719" rIns="17439" bIns="8719" anchor="ctr"/>
          <a:lstStyle>
            <a:lvl1pPr algn="ctr">
              <a:buNone/>
              <a:defRPr sz="800">
                <a:solidFill>
                  <a:schemeClr val="bg1"/>
                </a:solidFill>
              </a:defRPr>
            </a:lvl1pPr>
          </a:lstStyle>
          <a:p>
            <a:r>
              <a:rPr lang="en-US" dirty="0" smtClean="0"/>
              <a:t>LOGO</a:t>
            </a:r>
            <a:endParaRPr lang="en-US" dirty="0"/>
          </a:p>
        </p:txBody>
      </p:sp>
      <p:sp>
        <p:nvSpPr>
          <p:cNvPr id="19" name="Text Placeholder 3"/>
          <p:cNvSpPr>
            <a:spLocks noGrp="1"/>
          </p:cNvSpPr>
          <p:nvPr>
            <p:ph type="body" sz="quarter" idx="19" hasCustomPrompt="1"/>
          </p:nvPr>
        </p:nvSpPr>
        <p:spPr>
          <a:xfrm>
            <a:off x="141034" y="4450843"/>
            <a:ext cx="1571625" cy="180383"/>
          </a:xfrm>
          <a:prstGeom prst="rect">
            <a:avLst/>
          </a:prstGeom>
        </p:spPr>
        <p:txBody>
          <a:bodyPr wrap="square" lIns="43599" tIns="43599" rIns="43599" bIns="43599">
            <a:spAutoFit/>
          </a:bodyPr>
          <a:lstStyle>
            <a:lvl1pPr marL="65397" indent="-65397">
              <a:buNone/>
              <a:defRPr sz="60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144119" y="4288056"/>
            <a:ext cx="1570385" cy="158329"/>
          </a:xfrm>
          <a:prstGeom prst="rect">
            <a:avLst/>
          </a:prstGeom>
          <a:noFill/>
        </p:spPr>
        <p:txBody>
          <a:bodyPr wrap="square" lIns="17439" tIns="17439" rIns="17439" bIns="17439" anchor="ctr" anchorCtr="0">
            <a:spAutoFit/>
          </a:bodyPr>
          <a:lstStyle>
            <a:lvl1pPr algn="ctr">
              <a:buNone/>
              <a:defRPr sz="8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810494" y="1765801"/>
            <a:ext cx="3237508" cy="180383"/>
          </a:xfrm>
          <a:prstGeom prst="rect">
            <a:avLst/>
          </a:prstGeom>
        </p:spPr>
        <p:txBody>
          <a:bodyPr wrap="square" lIns="43599" tIns="43599" rIns="43599" bIns="43599">
            <a:spAutoFit/>
          </a:bodyPr>
          <a:lstStyle>
            <a:lvl1pPr marL="65397" indent="-65397">
              <a:buNone/>
              <a:defRPr sz="60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810494" y="1595740"/>
            <a:ext cx="3237508" cy="158329"/>
          </a:xfrm>
          <a:prstGeom prst="rect">
            <a:avLst/>
          </a:prstGeom>
          <a:noFill/>
        </p:spPr>
        <p:txBody>
          <a:bodyPr wrap="square" lIns="17439" tIns="17439" rIns="17439" bIns="17439" anchor="ctr" anchorCtr="0">
            <a:spAutoFit/>
          </a:bodyPr>
          <a:lstStyle>
            <a:lvl1pPr algn="ctr">
              <a:buNone/>
              <a:defRPr sz="8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1810494" y="6525529"/>
            <a:ext cx="3237508" cy="180383"/>
          </a:xfrm>
          <a:prstGeom prst="rect">
            <a:avLst/>
          </a:prstGeom>
        </p:spPr>
        <p:txBody>
          <a:bodyPr wrap="square" lIns="43599" tIns="43599" rIns="43599" bIns="43599">
            <a:spAutoFit/>
          </a:bodyPr>
          <a:lstStyle>
            <a:lvl1pPr marL="65397" indent="-65397">
              <a:buNone/>
              <a:defRPr sz="60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810494" y="6353079"/>
            <a:ext cx="3237508" cy="158329"/>
          </a:xfrm>
          <a:prstGeom prst="rect">
            <a:avLst/>
          </a:prstGeom>
          <a:noFill/>
        </p:spPr>
        <p:txBody>
          <a:bodyPr wrap="square" lIns="17439" tIns="17439" rIns="17439" bIns="17439" anchor="ctr" anchorCtr="0">
            <a:spAutoFit/>
          </a:bodyPr>
          <a:lstStyle>
            <a:lvl1pPr algn="ctr">
              <a:buNone/>
              <a:defRPr sz="8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5144496" y="1595740"/>
            <a:ext cx="1569847" cy="158329"/>
          </a:xfrm>
          <a:prstGeom prst="rect">
            <a:avLst/>
          </a:prstGeom>
          <a:noFill/>
        </p:spPr>
        <p:txBody>
          <a:bodyPr wrap="square" lIns="17439" tIns="17439" rIns="17439" bIns="17439" anchor="ctr" anchorCtr="0">
            <a:spAutoFit/>
          </a:bodyPr>
          <a:lstStyle>
            <a:lvl1pPr algn="ctr">
              <a:buNone/>
              <a:defRPr sz="8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5144496" y="1768189"/>
            <a:ext cx="1569847" cy="180383"/>
          </a:xfrm>
          <a:prstGeom prst="rect">
            <a:avLst/>
          </a:prstGeom>
        </p:spPr>
        <p:txBody>
          <a:bodyPr wrap="square" lIns="43599" tIns="43599" rIns="43599" bIns="43599">
            <a:spAutoFit/>
          </a:bodyPr>
          <a:lstStyle>
            <a:lvl1pPr marL="65397" indent="-65397">
              <a:buNone/>
              <a:defRPr sz="60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5143607" y="4306178"/>
            <a:ext cx="1569847" cy="158329"/>
          </a:xfrm>
          <a:prstGeom prst="rect">
            <a:avLst/>
          </a:prstGeom>
          <a:noFill/>
        </p:spPr>
        <p:txBody>
          <a:bodyPr wrap="square" lIns="17439" tIns="17439" rIns="17439" bIns="17439" anchor="ctr" anchorCtr="0">
            <a:spAutoFit/>
          </a:bodyPr>
          <a:lstStyle>
            <a:lvl1pPr algn="ctr">
              <a:buNone/>
              <a:defRPr sz="8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5153671" y="4478628"/>
            <a:ext cx="1558453" cy="180383"/>
          </a:xfrm>
          <a:prstGeom prst="rect">
            <a:avLst/>
          </a:prstGeom>
        </p:spPr>
        <p:txBody>
          <a:bodyPr wrap="square" lIns="43599" tIns="43599" rIns="43599" bIns="43599">
            <a:spAutoFit/>
          </a:bodyPr>
          <a:lstStyle>
            <a:lvl1pPr marL="65397" indent="-65397">
              <a:buNone/>
              <a:defRPr sz="60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5144496" y="7682226"/>
            <a:ext cx="1569847" cy="404550"/>
          </a:xfrm>
          <a:prstGeom prst="rect">
            <a:avLst/>
          </a:prstGeom>
          <a:noFill/>
        </p:spPr>
        <p:txBody>
          <a:bodyPr wrap="square" lIns="17439" tIns="17439" rIns="17439" bIns="17439" anchor="ctr" anchorCtr="0">
            <a:spAutoFit/>
          </a:bodyPr>
          <a:lstStyle>
            <a:lvl1pPr algn="ctr">
              <a:buNone/>
              <a:defRPr sz="8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5141494" y="8045802"/>
            <a:ext cx="1570633" cy="180383"/>
          </a:xfrm>
          <a:prstGeom prst="rect">
            <a:avLst/>
          </a:prstGeom>
        </p:spPr>
        <p:txBody>
          <a:bodyPr wrap="square" lIns="43599" tIns="43599" rIns="43599" bIns="43599">
            <a:spAutoFit/>
          </a:bodyPr>
          <a:lstStyle>
            <a:lvl1pPr marL="65397" indent="-65397">
              <a:buNone/>
              <a:defRPr sz="60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Enter your text here</a:t>
            </a:r>
            <a:endParaRPr lang="en-US" dirty="0"/>
          </a:p>
        </p:txBody>
      </p:sp>
      <p:sp>
        <p:nvSpPr>
          <p:cNvPr id="58" name="Text Placeholder 5"/>
          <p:cNvSpPr>
            <a:spLocks noGrp="1"/>
          </p:cNvSpPr>
          <p:nvPr>
            <p:ph type="body" sz="quarter" idx="95" hasCustomPrompt="1"/>
          </p:nvPr>
        </p:nvSpPr>
        <p:spPr>
          <a:xfrm>
            <a:off x="-3290438" y="5081880"/>
            <a:ext cx="3234531" cy="158329"/>
          </a:xfrm>
          <a:prstGeom prst="rect">
            <a:avLst/>
          </a:prstGeom>
          <a:noFill/>
        </p:spPr>
        <p:txBody>
          <a:bodyPr wrap="square" lIns="17439" tIns="17439" rIns="17439" bIns="17439"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59" name="Text Placeholder 3"/>
          <p:cNvSpPr>
            <a:spLocks noGrp="1"/>
          </p:cNvSpPr>
          <p:nvPr>
            <p:ph type="body" sz="quarter" idx="107" hasCustomPrompt="1"/>
          </p:nvPr>
        </p:nvSpPr>
        <p:spPr>
          <a:xfrm>
            <a:off x="-3290441" y="6277242"/>
            <a:ext cx="3237508" cy="180383"/>
          </a:xfrm>
          <a:prstGeom prst="rect">
            <a:avLst/>
          </a:prstGeom>
        </p:spPr>
        <p:txBody>
          <a:bodyPr wrap="square" lIns="43599" tIns="43599" rIns="43599" bIns="43599">
            <a:spAutoFit/>
          </a:bodyPr>
          <a:lstStyle>
            <a:lvl1pPr marL="0" indent="0">
              <a:buNone/>
              <a:defRPr sz="600" baseline="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TEXT PLACEHOLDER</a:t>
            </a:r>
            <a:endParaRPr lang="en-US" dirty="0"/>
          </a:p>
        </p:txBody>
      </p:sp>
      <p:sp>
        <p:nvSpPr>
          <p:cNvPr id="63" name="Text Placeholder 3"/>
          <p:cNvSpPr>
            <a:spLocks noGrp="1"/>
          </p:cNvSpPr>
          <p:nvPr>
            <p:ph type="body" sz="quarter" idx="116" hasCustomPrompt="1"/>
          </p:nvPr>
        </p:nvSpPr>
        <p:spPr>
          <a:xfrm>
            <a:off x="-3290441" y="6277242"/>
            <a:ext cx="3237508" cy="180383"/>
          </a:xfrm>
          <a:prstGeom prst="rect">
            <a:avLst/>
          </a:prstGeom>
        </p:spPr>
        <p:txBody>
          <a:bodyPr wrap="square" lIns="43599" tIns="43599" rIns="43599" bIns="43599">
            <a:spAutoFit/>
          </a:bodyPr>
          <a:lstStyle>
            <a:lvl1pPr marL="0" indent="0">
              <a:buNone/>
              <a:defRPr sz="600" baseline="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TEXT PLACEHOLDER</a:t>
            </a:r>
            <a:endParaRPr lang="en-US" dirty="0"/>
          </a:p>
        </p:txBody>
      </p:sp>
      <p:sp>
        <p:nvSpPr>
          <p:cNvPr id="64" name="Text Placeholder 3"/>
          <p:cNvSpPr>
            <a:spLocks noGrp="1"/>
          </p:cNvSpPr>
          <p:nvPr>
            <p:ph type="body" sz="quarter" idx="117" hasCustomPrompt="1"/>
          </p:nvPr>
        </p:nvSpPr>
        <p:spPr>
          <a:xfrm>
            <a:off x="-3290441" y="6277242"/>
            <a:ext cx="3237508" cy="180383"/>
          </a:xfrm>
          <a:prstGeom prst="rect">
            <a:avLst/>
          </a:prstGeom>
        </p:spPr>
        <p:txBody>
          <a:bodyPr wrap="square" lIns="43599" tIns="43599" rIns="43599" bIns="43599">
            <a:spAutoFit/>
          </a:bodyPr>
          <a:lstStyle>
            <a:lvl1pPr marL="0" indent="0">
              <a:buNone/>
              <a:defRPr sz="600" baseline="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TEXT PLACEHOLDER</a:t>
            </a:r>
            <a:endParaRPr lang="en-US" dirty="0"/>
          </a:p>
        </p:txBody>
      </p:sp>
      <p:sp>
        <p:nvSpPr>
          <p:cNvPr id="65" name="Text Placeholder 3"/>
          <p:cNvSpPr>
            <a:spLocks noGrp="1"/>
          </p:cNvSpPr>
          <p:nvPr>
            <p:ph type="body" sz="quarter" idx="118" hasCustomPrompt="1"/>
          </p:nvPr>
        </p:nvSpPr>
        <p:spPr>
          <a:xfrm>
            <a:off x="-3290441" y="6277242"/>
            <a:ext cx="3237508" cy="180383"/>
          </a:xfrm>
          <a:prstGeom prst="rect">
            <a:avLst/>
          </a:prstGeom>
        </p:spPr>
        <p:txBody>
          <a:bodyPr wrap="square" lIns="43599" tIns="43599" rIns="43599" bIns="43599">
            <a:spAutoFit/>
          </a:bodyPr>
          <a:lstStyle>
            <a:lvl1pPr marL="0" indent="0">
              <a:buNone/>
              <a:defRPr sz="600" baseline="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TEXT PLACEHOLDER</a:t>
            </a:r>
            <a:endParaRPr lang="en-US" dirty="0"/>
          </a:p>
        </p:txBody>
      </p:sp>
      <p:sp>
        <p:nvSpPr>
          <p:cNvPr id="66" name="Text Placeholder 3"/>
          <p:cNvSpPr>
            <a:spLocks noGrp="1"/>
          </p:cNvSpPr>
          <p:nvPr>
            <p:ph type="body" sz="quarter" idx="119" hasCustomPrompt="1"/>
          </p:nvPr>
        </p:nvSpPr>
        <p:spPr>
          <a:xfrm>
            <a:off x="-3290441" y="6277242"/>
            <a:ext cx="3237508" cy="180383"/>
          </a:xfrm>
          <a:prstGeom prst="rect">
            <a:avLst/>
          </a:prstGeom>
        </p:spPr>
        <p:txBody>
          <a:bodyPr wrap="square" lIns="43599" tIns="43599" rIns="43599" bIns="43599">
            <a:spAutoFit/>
          </a:bodyPr>
          <a:lstStyle>
            <a:lvl1pPr marL="0" indent="0">
              <a:buNone/>
              <a:defRPr sz="600" baseline="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TEXT PLACEHOLDER</a:t>
            </a:r>
            <a:endParaRPr lang="en-US" dirty="0"/>
          </a:p>
        </p:txBody>
      </p:sp>
      <p:sp>
        <p:nvSpPr>
          <p:cNvPr id="67" name="Text Placeholder 3"/>
          <p:cNvSpPr>
            <a:spLocks noGrp="1"/>
          </p:cNvSpPr>
          <p:nvPr>
            <p:ph type="body" sz="quarter" idx="120" hasCustomPrompt="1"/>
          </p:nvPr>
        </p:nvSpPr>
        <p:spPr>
          <a:xfrm>
            <a:off x="-3290441" y="6277242"/>
            <a:ext cx="3237508" cy="180383"/>
          </a:xfrm>
          <a:prstGeom prst="rect">
            <a:avLst/>
          </a:prstGeom>
        </p:spPr>
        <p:txBody>
          <a:bodyPr wrap="square" lIns="43599" tIns="43599" rIns="43599" bIns="43599">
            <a:spAutoFit/>
          </a:bodyPr>
          <a:lstStyle>
            <a:lvl1pPr marL="0" indent="0">
              <a:buNone/>
              <a:defRPr sz="600" baseline="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TEXT PLACEHOLDER</a:t>
            </a:r>
            <a:endParaRPr lang="en-US" dirty="0"/>
          </a:p>
        </p:txBody>
      </p:sp>
      <p:sp>
        <p:nvSpPr>
          <p:cNvPr id="68" name="Text Placeholder 3"/>
          <p:cNvSpPr>
            <a:spLocks noGrp="1"/>
          </p:cNvSpPr>
          <p:nvPr>
            <p:ph type="body" sz="quarter" idx="121" hasCustomPrompt="1"/>
          </p:nvPr>
        </p:nvSpPr>
        <p:spPr>
          <a:xfrm>
            <a:off x="-3290441" y="6277242"/>
            <a:ext cx="3237508" cy="180383"/>
          </a:xfrm>
          <a:prstGeom prst="rect">
            <a:avLst/>
          </a:prstGeom>
        </p:spPr>
        <p:txBody>
          <a:bodyPr wrap="square" lIns="43599" tIns="43599" rIns="43599" bIns="43599">
            <a:spAutoFit/>
          </a:bodyPr>
          <a:lstStyle>
            <a:lvl1pPr marL="0" indent="0">
              <a:buNone/>
              <a:defRPr sz="600" baseline="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22" hasCustomPrompt="1"/>
          </p:nvPr>
        </p:nvSpPr>
        <p:spPr>
          <a:xfrm>
            <a:off x="-3290441" y="6277242"/>
            <a:ext cx="3237508" cy="180383"/>
          </a:xfrm>
          <a:prstGeom prst="rect">
            <a:avLst/>
          </a:prstGeom>
        </p:spPr>
        <p:txBody>
          <a:bodyPr wrap="square" lIns="43599" tIns="43599" rIns="43599" bIns="43599">
            <a:spAutoFit/>
          </a:bodyPr>
          <a:lstStyle>
            <a:lvl1pPr marL="0" indent="0">
              <a:buNone/>
              <a:defRPr sz="600" baseline="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TEXT PLACEHOLDER</a:t>
            </a:r>
            <a:endParaRPr lang="en-US" dirty="0"/>
          </a:p>
        </p:txBody>
      </p:sp>
      <p:sp>
        <p:nvSpPr>
          <p:cNvPr id="70" name="Text Placeholder 3"/>
          <p:cNvSpPr>
            <a:spLocks noGrp="1"/>
          </p:cNvSpPr>
          <p:nvPr>
            <p:ph type="body" sz="quarter" idx="123" hasCustomPrompt="1"/>
          </p:nvPr>
        </p:nvSpPr>
        <p:spPr>
          <a:xfrm>
            <a:off x="-3290441" y="6277242"/>
            <a:ext cx="3237508" cy="180383"/>
          </a:xfrm>
          <a:prstGeom prst="rect">
            <a:avLst/>
          </a:prstGeom>
        </p:spPr>
        <p:txBody>
          <a:bodyPr wrap="square" lIns="43599" tIns="43599" rIns="43599" bIns="43599">
            <a:spAutoFit/>
          </a:bodyPr>
          <a:lstStyle>
            <a:lvl1pPr marL="0" indent="0">
              <a:buNone/>
              <a:defRPr sz="600" baseline="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TEXT PLACEHOLDER</a:t>
            </a:r>
            <a:endParaRPr lang="en-US" dirty="0"/>
          </a:p>
        </p:txBody>
      </p:sp>
      <p:sp>
        <p:nvSpPr>
          <p:cNvPr id="108" name="Text Placeholder 3"/>
          <p:cNvSpPr>
            <a:spLocks noGrp="1"/>
          </p:cNvSpPr>
          <p:nvPr>
            <p:ph type="body" sz="quarter" idx="124" hasCustomPrompt="1"/>
          </p:nvPr>
        </p:nvSpPr>
        <p:spPr>
          <a:xfrm>
            <a:off x="-3290441" y="6277242"/>
            <a:ext cx="3237508" cy="180383"/>
          </a:xfrm>
          <a:prstGeom prst="rect">
            <a:avLst/>
          </a:prstGeom>
        </p:spPr>
        <p:txBody>
          <a:bodyPr wrap="square" lIns="43599" tIns="43599" rIns="43599" bIns="43599">
            <a:spAutoFit/>
          </a:bodyPr>
          <a:lstStyle>
            <a:lvl1pPr marL="0" indent="0">
              <a:buNone/>
              <a:defRPr sz="600" baseline="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TEXT PLACEHOLDER</a:t>
            </a:r>
            <a:endParaRPr lang="en-US" dirty="0"/>
          </a:p>
        </p:txBody>
      </p:sp>
      <p:sp>
        <p:nvSpPr>
          <p:cNvPr id="109" name="Text Placeholder 3"/>
          <p:cNvSpPr>
            <a:spLocks noGrp="1"/>
          </p:cNvSpPr>
          <p:nvPr>
            <p:ph type="body" sz="quarter" idx="125" hasCustomPrompt="1"/>
          </p:nvPr>
        </p:nvSpPr>
        <p:spPr>
          <a:xfrm>
            <a:off x="-3290441" y="6277242"/>
            <a:ext cx="3237508" cy="180383"/>
          </a:xfrm>
          <a:prstGeom prst="rect">
            <a:avLst/>
          </a:prstGeom>
        </p:spPr>
        <p:txBody>
          <a:bodyPr wrap="square" lIns="43599" tIns="43599" rIns="43599" bIns="43599">
            <a:spAutoFit/>
          </a:bodyPr>
          <a:lstStyle>
            <a:lvl1pPr marL="0" indent="0">
              <a:buNone/>
              <a:defRPr sz="600" baseline="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TEXT PLACEHOLDER</a:t>
            </a:r>
            <a:endParaRPr lang="en-US" dirty="0"/>
          </a:p>
        </p:txBody>
      </p:sp>
      <p:sp>
        <p:nvSpPr>
          <p:cNvPr id="110" name="Text Placeholder 5"/>
          <p:cNvSpPr>
            <a:spLocks noGrp="1"/>
          </p:cNvSpPr>
          <p:nvPr>
            <p:ph type="body" sz="quarter" idx="136" hasCustomPrompt="1"/>
          </p:nvPr>
        </p:nvSpPr>
        <p:spPr>
          <a:xfrm>
            <a:off x="-3290438" y="5081880"/>
            <a:ext cx="3234531" cy="158329"/>
          </a:xfrm>
          <a:prstGeom prst="rect">
            <a:avLst/>
          </a:prstGeom>
          <a:noFill/>
        </p:spPr>
        <p:txBody>
          <a:bodyPr wrap="square" lIns="17439" tIns="17439" rIns="17439" bIns="17439"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111" name="Text Placeholder 5"/>
          <p:cNvSpPr>
            <a:spLocks noGrp="1"/>
          </p:cNvSpPr>
          <p:nvPr>
            <p:ph type="body" sz="quarter" idx="137" hasCustomPrompt="1"/>
          </p:nvPr>
        </p:nvSpPr>
        <p:spPr>
          <a:xfrm>
            <a:off x="-3290438" y="5081880"/>
            <a:ext cx="3234531" cy="158329"/>
          </a:xfrm>
          <a:prstGeom prst="rect">
            <a:avLst/>
          </a:prstGeom>
          <a:noFill/>
        </p:spPr>
        <p:txBody>
          <a:bodyPr wrap="square" lIns="17439" tIns="17439" rIns="17439" bIns="17439"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112" name="Text Placeholder 5"/>
          <p:cNvSpPr>
            <a:spLocks noGrp="1"/>
          </p:cNvSpPr>
          <p:nvPr>
            <p:ph type="body" sz="quarter" idx="138" hasCustomPrompt="1"/>
          </p:nvPr>
        </p:nvSpPr>
        <p:spPr>
          <a:xfrm>
            <a:off x="-3290438" y="5081880"/>
            <a:ext cx="3234531" cy="158329"/>
          </a:xfrm>
          <a:prstGeom prst="rect">
            <a:avLst/>
          </a:prstGeom>
          <a:noFill/>
        </p:spPr>
        <p:txBody>
          <a:bodyPr wrap="square" lIns="17439" tIns="17439" rIns="17439" bIns="17439"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113" name="Text Placeholder 5"/>
          <p:cNvSpPr>
            <a:spLocks noGrp="1"/>
          </p:cNvSpPr>
          <p:nvPr>
            <p:ph type="body" sz="quarter" idx="139" hasCustomPrompt="1"/>
          </p:nvPr>
        </p:nvSpPr>
        <p:spPr>
          <a:xfrm>
            <a:off x="-3290438" y="5081880"/>
            <a:ext cx="3234531" cy="158329"/>
          </a:xfrm>
          <a:prstGeom prst="rect">
            <a:avLst/>
          </a:prstGeom>
          <a:noFill/>
        </p:spPr>
        <p:txBody>
          <a:bodyPr wrap="square" lIns="17439" tIns="17439" rIns="17439" bIns="17439"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114" name="Text Placeholder 5"/>
          <p:cNvSpPr>
            <a:spLocks noGrp="1"/>
          </p:cNvSpPr>
          <p:nvPr>
            <p:ph type="body" sz="quarter" idx="140" hasCustomPrompt="1"/>
          </p:nvPr>
        </p:nvSpPr>
        <p:spPr>
          <a:xfrm>
            <a:off x="-3290438" y="5081880"/>
            <a:ext cx="3234531" cy="158329"/>
          </a:xfrm>
          <a:prstGeom prst="rect">
            <a:avLst/>
          </a:prstGeom>
          <a:noFill/>
        </p:spPr>
        <p:txBody>
          <a:bodyPr wrap="square" lIns="17439" tIns="17439" rIns="17439" bIns="17439"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115" name="Text Placeholder 5"/>
          <p:cNvSpPr>
            <a:spLocks noGrp="1"/>
          </p:cNvSpPr>
          <p:nvPr>
            <p:ph type="body" sz="quarter" idx="141" hasCustomPrompt="1"/>
          </p:nvPr>
        </p:nvSpPr>
        <p:spPr>
          <a:xfrm>
            <a:off x="-3290438" y="5081880"/>
            <a:ext cx="3234531" cy="158329"/>
          </a:xfrm>
          <a:prstGeom prst="rect">
            <a:avLst/>
          </a:prstGeom>
          <a:noFill/>
        </p:spPr>
        <p:txBody>
          <a:bodyPr wrap="square" lIns="17439" tIns="17439" rIns="17439" bIns="17439"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116" name="Text Placeholder 5"/>
          <p:cNvSpPr>
            <a:spLocks noGrp="1"/>
          </p:cNvSpPr>
          <p:nvPr>
            <p:ph type="body" sz="quarter" idx="142" hasCustomPrompt="1"/>
          </p:nvPr>
        </p:nvSpPr>
        <p:spPr>
          <a:xfrm>
            <a:off x="-3290438" y="5081880"/>
            <a:ext cx="3234531" cy="158329"/>
          </a:xfrm>
          <a:prstGeom prst="rect">
            <a:avLst/>
          </a:prstGeom>
          <a:noFill/>
        </p:spPr>
        <p:txBody>
          <a:bodyPr wrap="square" lIns="17439" tIns="17439" rIns="17439" bIns="17439"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117" name="Text Placeholder 5"/>
          <p:cNvSpPr>
            <a:spLocks noGrp="1"/>
          </p:cNvSpPr>
          <p:nvPr>
            <p:ph type="body" sz="quarter" idx="143" hasCustomPrompt="1"/>
          </p:nvPr>
        </p:nvSpPr>
        <p:spPr>
          <a:xfrm>
            <a:off x="-3290438" y="5081880"/>
            <a:ext cx="3234531" cy="158329"/>
          </a:xfrm>
          <a:prstGeom prst="rect">
            <a:avLst/>
          </a:prstGeom>
          <a:noFill/>
        </p:spPr>
        <p:txBody>
          <a:bodyPr wrap="square" lIns="17439" tIns="17439" rIns="17439" bIns="17439"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118" name="Text Placeholder 5"/>
          <p:cNvSpPr>
            <a:spLocks noGrp="1"/>
          </p:cNvSpPr>
          <p:nvPr>
            <p:ph type="body" sz="quarter" idx="144" hasCustomPrompt="1"/>
          </p:nvPr>
        </p:nvSpPr>
        <p:spPr>
          <a:xfrm>
            <a:off x="-3290438" y="5081880"/>
            <a:ext cx="3234531" cy="158329"/>
          </a:xfrm>
          <a:prstGeom prst="rect">
            <a:avLst/>
          </a:prstGeom>
          <a:noFill/>
        </p:spPr>
        <p:txBody>
          <a:bodyPr wrap="square" lIns="17439" tIns="17439" rIns="17439" bIns="17439"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119" name="Text Placeholder 5"/>
          <p:cNvSpPr>
            <a:spLocks noGrp="1"/>
          </p:cNvSpPr>
          <p:nvPr>
            <p:ph type="body" sz="quarter" idx="145" hasCustomPrompt="1"/>
          </p:nvPr>
        </p:nvSpPr>
        <p:spPr>
          <a:xfrm>
            <a:off x="-3290438" y="5081880"/>
            <a:ext cx="3234531" cy="158329"/>
          </a:xfrm>
          <a:prstGeom prst="rect">
            <a:avLst/>
          </a:prstGeom>
          <a:noFill/>
        </p:spPr>
        <p:txBody>
          <a:bodyPr wrap="square" lIns="17439" tIns="17439" rIns="17439" bIns="17439"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120" name="Text Placeholder 5"/>
          <p:cNvSpPr>
            <a:spLocks noGrp="1"/>
          </p:cNvSpPr>
          <p:nvPr>
            <p:ph type="body" sz="quarter" idx="146" hasCustomPrompt="1"/>
          </p:nvPr>
        </p:nvSpPr>
        <p:spPr>
          <a:xfrm>
            <a:off x="-3290438" y="5081880"/>
            <a:ext cx="3234531" cy="158329"/>
          </a:xfrm>
          <a:prstGeom prst="rect">
            <a:avLst/>
          </a:prstGeom>
          <a:noFill/>
        </p:spPr>
        <p:txBody>
          <a:bodyPr wrap="square" lIns="17439" tIns="17439" rIns="17439" bIns="17439"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121" name="Text Placeholder 5"/>
          <p:cNvSpPr>
            <a:spLocks noGrp="1"/>
          </p:cNvSpPr>
          <p:nvPr>
            <p:ph type="body" sz="quarter" idx="147" hasCustomPrompt="1"/>
          </p:nvPr>
        </p:nvSpPr>
        <p:spPr>
          <a:xfrm>
            <a:off x="-3290438" y="5081880"/>
            <a:ext cx="3234531" cy="158329"/>
          </a:xfrm>
          <a:prstGeom prst="rect">
            <a:avLst/>
          </a:prstGeom>
          <a:noFill/>
        </p:spPr>
        <p:txBody>
          <a:bodyPr wrap="square" lIns="17439" tIns="17439" rIns="17439" bIns="17439"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122" name="Text Placeholder 5"/>
          <p:cNvSpPr>
            <a:spLocks noGrp="1"/>
          </p:cNvSpPr>
          <p:nvPr>
            <p:ph type="body" sz="quarter" idx="148" hasCustomPrompt="1"/>
          </p:nvPr>
        </p:nvSpPr>
        <p:spPr>
          <a:xfrm>
            <a:off x="-3290438" y="5081880"/>
            <a:ext cx="3234531" cy="158329"/>
          </a:xfrm>
          <a:prstGeom prst="rect">
            <a:avLst/>
          </a:prstGeom>
          <a:noFill/>
        </p:spPr>
        <p:txBody>
          <a:bodyPr wrap="square" lIns="17439" tIns="17439" rIns="17439" bIns="17439"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123" name="Text Placeholder 5"/>
          <p:cNvSpPr>
            <a:spLocks noGrp="1"/>
          </p:cNvSpPr>
          <p:nvPr>
            <p:ph type="body" sz="quarter" idx="149" hasCustomPrompt="1"/>
          </p:nvPr>
        </p:nvSpPr>
        <p:spPr>
          <a:xfrm>
            <a:off x="-3290438" y="5081880"/>
            <a:ext cx="3234531" cy="158329"/>
          </a:xfrm>
          <a:prstGeom prst="rect">
            <a:avLst/>
          </a:prstGeom>
          <a:noFill/>
        </p:spPr>
        <p:txBody>
          <a:bodyPr wrap="square" lIns="17439" tIns="17439" rIns="17439" bIns="17439" anchor="ctr" anchorCtr="0">
            <a:spAutoFit/>
          </a:bodyPr>
          <a:lstStyle>
            <a:lvl1pPr algn="ctr">
              <a:buNone/>
              <a:defRPr sz="800" b="1" u="sng" baseline="0">
                <a:solidFill>
                  <a:schemeClr val="accent5">
                    <a:lumMod val="50000"/>
                  </a:schemeClr>
                </a:solidFill>
              </a:defRPr>
            </a:lvl1pPr>
          </a:lstStyle>
          <a:p>
            <a:pPr lvl="0"/>
            <a:r>
              <a:rPr lang="en-US" dirty="0" smtClean="0"/>
              <a:t>SECTION HEADER PLACEHOLDER</a:t>
            </a:r>
            <a:endParaRPr lang="en-US" dirty="0"/>
          </a:p>
        </p:txBody>
      </p:sp>
      <p:sp>
        <p:nvSpPr>
          <p:cNvPr id="124" name="Text Placeholder 3"/>
          <p:cNvSpPr>
            <a:spLocks noGrp="1"/>
          </p:cNvSpPr>
          <p:nvPr>
            <p:ph type="body" sz="quarter" idx="152" hasCustomPrompt="1"/>
          </p:nvPr>
        </p:nvSpPr>
        <p:spPr>
          <a:xfrm>
            <a:off x="-2463352" y="5933285"/>
            <a:ext cx="1570385" cy="180383"/>
          </a:xfrm>
          <a:prstGeom prst="rect">
            <a:avLst/>
          </a:prstGeom>
        </p:spPr>
        <p:txBody>
          <a:bodyPr wrap="square" lIns="43599" tIns="43599" rIns="43599" bIns="43599">
            <a:spAutoFit/>
          </a:bodyPr>
          <a:lstStyle>
            <a:lvl1pPr marL="0" indent="0">
              <a:buNone/>
              <a:defRPr sz="600" baseline="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TEXT PLACEHOLDER</a:t>
            </a:r>
            <a:endParaRPr lang="en-US" dirty="0"/>
          </a:p>
        </p:txBody>
      </p:sp>
      <p:sp>
        <p:nvSpPr>
          <p:cNvPr id="125" name="Text Placeholder 3"/>
          <p:cNvSpPr>
            <a:spLocks noGrp="1"/>
          </p:cNvSpPr>
          <p:nvPr>
            <p:ph type="body" sz="quarter" idx="153" hasCustomPrompt="1"/>
          </p:nvPr>
        </p:nvSpPr>
        <p:spPr>
          <a:xfrm>
            <a:off x="-2463352" y="5933285"/>
            <a:ext cx="1570385" cy="180383"/>
          </a:xfrm>
          <a:prstGeom prst="rect">
            <a:avLst/>
          </a:prstGeom>
        </p:spPr>
        <p:txBody>
          <a:bodyPr wrap="square" lIns="43599" tIns="43599" rIns="43599" bIns="43599">
            <a:spAutoFit/>
          </a:bodyPr>
          <a:lstStyle>
            <a:lvl1pPr marL="0" indent="0">
              <a:buNone/>
              <a:defRPr sz="600" baseline="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TEXT PLACEHOLDER</a:t>
            </a:r>
            <a:endParaRPr lang="en-US" dirty="0"/>
          </a:p>
        </p:txBody>
      </p:sp>
      <p:sp>
        <p:nvSpPr>
          <p:cNvPr id="126" name="Text Placeholder 3"/>
          <p:cNvSpPr>
            <a:spLocks noGrp="1"/>
          </p:cNvSpPr>
          <p:nvPr>
            <p:ph type="body" sz="quarter" idx="154" hasCustomPrompt="1"/>
          </p:nvPr>
        </p:nvSpPr>
        <p:spPr>
          <a:xfrm>
            <a:off x="-2463352" y="5933285"/>
            <a:ext cx="1570385" cy="180383"/>
          </a:xfrm>
          <a:prstGeom prst="rect">
            <a:avLst/>
          </a:prstGeom>
        </p:spPr>
        <p:txBody>
          <a:bodyPr wrap="square" lIns="43599" tIns="43599" rIns="43599" bIns="43599">
            <a:spAutoFit/>
          </a:bodyPr>
          <a:lstStyle>
            <a:lvl1pPr marL="0" indent="0">
              <a:buNone/>
              <a:defRPr sz="600" baseline="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TEXT PLACEHOLDER</a:t>
            </a:r>
            <a:endParaRPr lang="en-US" dirty="0"/>
          </a:p>
        </p:txBody>
      </p:sp>
      <p:sp>
        <p:nvSpPr>
          <p:cNvPr id="127" name="Text Placeholder 3"/>
          <p:cNvSpPr>
            <a:spLocks noGrp="1"/>
          </p:cNvSpPr>
          <p:nvPr>
            <p:ph type="body" sz="quarter" idx="155" hasCustomPrompt="1"/>
          </p:nvPr>
        </p:nvSpPr>
        <p:spPr>
          <a:xfrm>
            <a:off x="-2463352" y="5933285"/>
            <a:ext cx="1570385" cy="180383"/>
          </a:xfrm>
          <a:prstGeom prst="rect">
            <a:avLst/>
          </a:prstGeom>
        </p:spPr>
        <p:txBody>
          <a:bodyPr wrap="square" lIns="43599" tIns="43599" rIns="43599" bIns="43599">
            <a:spAutoFit/>
          </a:bodyPr>
          <a:lstStyle>
            <a:lvl1pPr marL="0" indent="0">
              <a:buNone/>
              <a:defRPr sz="600" baseline="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TEXT PLACEHOLDER</a:t>
            </a:r>
            <a:endParaRPr lang="en-US" dirty="0"/>
          </a:p>
        </p:txBody>
      </p:sp>
      <p:sp>
        <p:nvSpPr>
          <p:cNvPr id="128" name="Text Placeholder 3"/>
          <p:cNvSpPr>
            <a:spLocks noGrp="1"/>
          </p:cNvSpPr>
          <p:nvPr>
            <p:ph type="body" sz="quarter" idx="156" hasCustomPrompt="1"/>
          </p:nvPr>
        </p:nvSpPr>
        <p:spPr>
          <a:xfrm>
            <a:off x="-2463352" y="5933285"/>
            <a:ext cx="1570385" cy="180383"/>
          </a:xfrm>
          <a:prstGeom prst="rect">
            <a:avLst/>
          </a:prstGeom>
        </p:spPr>
        <p:txBody>
          <a:bodyPr wrap="square" lIns="43599" tIns="43599" rIns="43599" bIns="43599">
            <a:spAutoFit/>
          </a:bodyPr>
          <a:lstStyle>
            <a:lvl1pPr marL="0" indent="0">
              <a:buNone/>
              <a:defRPr sz="600" baseline="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TEXT PLACEHOLDER</a:t>
            </a:r>
            <a:endParaRPr lang="en-US" dirty="0"/>
          </a:p>
        </p:txBody>
      </p:sp>
      <p:sp>
        <p:nvSpPr>
          <p:cNvPr id="129" name="Text Placeholder 3"/>
          <p:cNvSpPr>
            <a:spLocks noGrp="1"/>
          </p:cNvSpPr>
          <p:nvPr>
            <p:ph type="body" sz="quarter" idx="157" hasCustomPrompt="1"/>
          </p:nvPr>
        </p:nvSpPr>
        <p:spPr>
          <a:xfrm>
            <a:off x="-2463352" y="5933285"/>
            <a:ext cx="1570385" cy="180383"/>
          </a:xfrm>
          <a:prstGeom prst="rect">
            <a:avLst/>
          </a:prstGeom>
        </p:spPr>
        <p:txBody>
          <a:bodyPr wrap="square" lIns="43599" tIns="43599" rIns="43599" bIns="43599">
            <a:spAutoFit/>
          </a:bodyPr>
          <a:lstStyle>
            <a:lvl1pPr marL="0" indent="0">
              <a:buNone/>
              <a:defRPr sz="600" baseline="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TEXT PLACEHOLDER</a:t>
            </a:r>
            <a:endParaRPr lang="en-US" dirty="0"/>
          </a:p>
        </p:txBody>
      </p:sp>
      <p:sp>
        <p:nvSpPr>
          <p:cNvPr id="130" name="Text Placeholder 3"/>
          <p:cNvSpPr>
            <a:spLocks noGrp="1"/>
          </p:cNvSpPr>
          <p:nvPr>
            <p:ph type="body" sz="quarter" idx="158" hasCustomPrompt="1"/>
          </p:nvPr>
        </p:nvSpPr>
        <p:spPr>
          <a:xfrm>
            <a:off x="-2463352" y="5933285"/>
            <a:ext cx="1570385" cy="180383"/>
          </a:xfrm>
          <a:prstGeom prst="rect">
            <a:avLst/>
          </a:prstGeom>
        </p:spPr>
        <p:txBody>
          <a:bodyPr wrap="square" lIns="43599" tIns="43599" rIns="43599" bIns="43599">
            <a:spAutoFit/>
          </a:bodyPr>
          <a:lstStyle>
            <a:lvl1pPr marL="0" indent="0">
              <a:buNone/>
              <a:defRPr sz="600" baseline="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TEXT PLACEHOLDER</a:t>
            </a:r>
            <a:endParaRPr lang="en-US" dirty="0"/>
          </a:p>
        </p:txBody>
      </p:sp>
      <p:sp>
        <p:nvSpPr>
          <p:cNvPr id="131" name="Text Placeholder 3"/>
          <p:cNvSpPr>
            <a:spLocks noGrp="1"/>
          </p:cNvSpPr>
          <p:nvPr>
            <p:ph type="body" sz="quarter" idx="159" hasCustomPrompt="1"/>
          </p:nvPr>
        </p:nvSpPr>
        <p:spPr>
          <a:xfrm>
            <a:off x="-2463352" y="5933285"/>
            <a:ext cx="1570385" cy="180383"/>
          </a:xfrm>
          <a:prstGeom prst="rect">
            <a:avLst/>
          </a:prstGeom>
        </p:spPr>
        <p:txBody>
          <a:bodyPr wrap="square" lIns="43599" tIns="43599" rIns="43599" bIns="43599">
            <a:spAutoFit/>
          </a:bodyPr>
          <a:lstStyle>
            <a:lvl1pPr marL="0" indent="0">
              <a:buNone/>
              <a:defRPr sz="600" baseline="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TEXT PLACEHOLDER</a:t>
            </a:r>
            <a:endParaRPr lang="en-US" dirty="0"/>
          </a:p>
        </p:txBody>
      </p:sp>
      <p:sp>
        <p:nvSpPr>
          <p:cNvPr id="132" name="Text Placeholder 3"/>
          <p:cNvSpPr>
            <a:spLocks noGrp="1"/>
          </p:cNvSpPr>
          <p:nvPr>
            <p:ph type="body" sz="quarter" idx="160" hasCustomPrompt="1"/>
          </p:nvPr>
        </p:nvSpPr>
        <p:spPr>
          <a:xfrm>
            <a:off x="-2463352" y="5933285"/>
            <a:ext cx="1570385" cy="180383"/>
          </a:xfrm>
          <a:prstGeom prst="rect">
            <a:avLst/>
          </a:prstGeom>
        </p:spPr>
        <p:txBody>
          <a:bodyPr wrap="square" lIns="43599" tIns="43599" rIns="43599" bIns="43599">
            <a:spAutoFit/>
          </a:bodyPr>
          <a:lstStyle>
            <a:lvl1pPr marL="0" indent="0">
              <a:buNone/>
              <a:defRPr sz="600" baseline="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TEXT PLACEHOLDER</a:t>
            </a:r>
            <a:endParaRPr lang="en-US" dirty="0"/>
          </a:p>
        </p:txBody>
      </p:sp>
      <p:sp>
        <p:nvSpPr>
          <p:cNvPr id="133" name="Text Placeholder 3"/>
          <p:cNvSpPr>
            <a:spLocks noGrp="1"/>
          </p:cNvSpPr>
          <p:nvPr>
            <p:ph type="body" sz="quarter" idx="161" hasCustomPrompt="1"/>
          </p:nvPr>
        </p:nvSpPr>
        <p:spPr>
          <a:xfrm>
            <a:off x="-2463352" y="5933285"/>
            <a:ext cx="1570385" cy="180383"/>
          </a:xfrm>
          <a:prstGeom prst="rect">
            <a:avLst/>
          </a:prstGeom>
        </p:spPr>
        <p:txBody>
          <a:bodyPr wrap="square" lIns="43599" tIns="43599" rIns="43599" bIns="43599">
            <a:spAutoFit/>
          </a:bodyPr>
          <a:lstStyle>
            <a:lvl1pPr marL="0" indent="0">
              <a:buNone/>
              <a:defRPr sz="600" baseline="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TEXT PLACEHOLDER</a:t>
            </a:r>
            <a:endParaRPr lang="en-US" dirty="0"/>
          </a:p>
        </p:txBody>
      </p:sp>
      <p:sp>
        <p:nvSpPr>
          <p:cNvPr id="134" name="Text Placeholder 3"/>
          <p:cNvSpPr>
            <a:spLocks noGrp="1"/>
          </p:cNvSpPr>
          <p:nvPr>
            <p:ph type="body" sz="quarter" idx="162" hasCustomPrompt="1"/>
          </p:nvPr>
        </p:nvSpPr>
        <p:spPr>
          <a:xfrm>
            <a:off x="-2463352" y="5933285"/>
            <a:ext cx="1570385" cy="180383"/>
          </a:xfrm>
          <a:prstGeom prst="rect">
            <a:avLst/>
          </a:prstGeom>
        </p:spPr>
        <p:txBody>
          <a:bodyPr wrap="square" lIns="43599" tIns="43599" rIns="43599" bIns="43599">
            <a:spAutoFit/>
          </a:bodyPr>
          <a:lstStyle>
            <a:lvl1pPr marL="0" indent="0">
              <a:buNone/>
              <a:defRPr sz="600" baseline="0">
                <a:solidFill>
                  <a:schemeClr val="accent5">
                    <a:lumMod val="50000"/>
                  </a:schemeClr>
                </a:solidFill>
                <a:latin typeface="Trebuchet MS" pitchFamily="34" charset="0"/>
              </a:defRPr>
            </a:lvl1pPr>
            <a:lvl2pPr marL="283390" indent="-108997">
              <a:defRPr sz="500">
                <a:latin typeface="Trebuchet MS" pitchFamily="34" charset="0"/>
              </a:defRPr>
            </a:lvl2pPr>
            <a:lvl3pPr marL="392386" indent="-108997">
              <a:defRPr sz="500">
                <a:latin typeface="Trebuchet MS" pitchFamily="34" charset="0"/>
              </a:defRPr>
            </a:lvl3pPr>
            <a:lvl4pPr marL="512282" indent="-119897">
              <a:defRPr sz="500">
                <a:latin typeface="Trebuchet MS" pitchFamily="34" charset="0"/>
              </a:defRPr>
            </a:lvl4pPr>
            <a:lvl5pPr marL="599479" indent="-87197">
              <a:defRPr sz="500">
                <a:latin typeface="Trebuchet MS" pitchFamily="34" charset="0"/>
              </a:defRPr>
            </a:lvl5pPr>
          </a:lstStyle>
          <a:p>
            <a:pPr lvl="0"/>
            <a:r>
              <a:rPr lang="en-US" dirty="0" smtClean="0"/>
              <a:t>TEXT PLACEHOLDER</a:t>
            </a:r>
            <a:endParaRPr lang="en-US" dirty="0"/>
          </a:p>
        </p:txBody>
      </p:sp>
      <p:sp>
        <p:nvSpPr>
          <p:cNvPr id="135" name="Text Placeholder 5"/>
          <p:cNvSpPr>
            <a:spLocks noGrp="1"/>
          </p:cNvSpPr>
          <p:nvPr>
            <p:ph type="body" sz="quarter" idx="163" hasCustomPrompt="1"/>
          </p:nvPr>
        </p:nvSpPr>
        <p:spPr>
          <a:xfrm>
            <a:off x="-2463352" y="4757602"/>
            <a:ext cx="1570385" cy="142940"/>
          </a:xfrm>
          <a:prstGeom prst="rect">
            <a:avLst/>
          </a:prstGeom>
          <a:noFill/>
        </p:spPr>
        <p:txBody>
          <a:bodyPr wrap="square" lIns="17439" tIns="17439" rIns="17439" bIns="17439"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36" name="Text Placeholder 5"/>
          <p:cNvSpPr>
            <a:spLocks noGrp="1"/>
          </p:cNvSpPr>
          <p:nvPr>
            <p:ph type="body" sz="quarter" idx="164" hasCustomPrompt="1"/>
          </p:nvPr>
        </p:nvSpPr>
        <p:spPr>
          <a:xfrm>
            <a:off x="-2463352" y="4757602"/>
            <a:ext cx="1570385" cy="142940"/>
          </a:xfrm>
          <a:prstGeom prst="rect">
            <a:avLst/>
          </a:prstGeom>
          <a:noFill/>
        </p:spPr>
        <p:txBody>
          <a:bodyPr wrap="square" lIns="17439" tIns="17439" rIns="17439" bIns="17439"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37" name="Text Placeholder 5"/>
          <p:cNvSpPr>
            <a:spLocks noGrp="1"/>
          </p:cNvSpPr>
          <p:nvPr>
            <p:ph type="body" sz="quarter" idx="165" hasCustomPrompt="1"/>
          </p:nvPr>
        </p:nvSpPr>
        <p:spPr>
          <a:xfrm>
            <a:off x="-2463352" y="4757602"/>
            <a:ext cx="1570385" cy="142940"/>
          </a:xfrm>
          <a:prstGeom prst="rect">
            <a:avLst/>
          </a:prstGeom>
          <a:noFill/>
        </p:spPr>
        <p:txBody>
          <a:bodyPr wrap="square" lIns="17439" tIns="17439" rIns="17439" bIns="17439"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38" name="Text Placeholder 5"/>
          <p:cNvSpPr>
            <a:spLocks noGrp="1"/>
          </p:cNvSpPr>
          <p:nvPr>
            <p:ph type="body" sz="quarter" idx="166" hasCustomPrompt="1"/>
          </p:nvPr>
        </p:nvSpPr>
        <p:spPr>
          <a:xfrm>
            <a:off x="-2463352" y="4757602"/>
            <a:ext cx="1570385" cy="142940"/>
          </a:xfrm>
          <a:prstGeom prst="rect">
            <a:avLst/>
          </a:prstGeom>
          <a:noFill/>
        </p:spPr>
        <p:txBody>
          <a:bodyPr wrap="square" lIns="17439" tIns="17439" rIns="17439" bIns="17439"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39" name="Text Placeholder 5"/>
          <p:cNvSpPr>
            <a:spLocks noGrp="1"/>
          </p:cNvSpPr>
          <p:nvPr>
            <p:ph type="body" sz="quarter" idx="167" hasCustomPrompt="1"/>
          </p:nvPr>
        </p:nvSpPr>
        <p:spPr>
          <a:xfrm>
            <a:off x="-2463352" y="4757602"/>
            <a:ext cx="1570385" cy="142940"/>
          </a:xfrm>
          <a:prstGeom prst="rect">
            <a:avLst/>
          </a:prstGeom>
          <a:noFill/>
        </p:spPr>
        <p:txBody>
          <a:bodyPr wrap="square" lIns="17439" tIns="17439" rIns="17439" bIns="17439"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40" name="Text Placeholder 5"/>
          <p:cNvSpPr>
            <a:spLocks noGrp="1"/>
          </p:cNvSpPr>
          <p:nvPr>
            <p:ph type="body" sz="quarter" idx="168" hasCustomPrompt="1"/>
          </p:nvPr>
        </p:nvSpPr>
        <p:spPr>
          <a:xfrm>
            <a:off x="-2463352" y="4757602"/>
            <a:ext cx="1570385" cy="142940"/>
          </a:xfrm>
          <a:prstGeom prst="rect">
            <a:avLst/>
          </a:prstGeom>
          <a:noFill/>
        </p:spPr>
        <p:txBody>
          <a:bodyPr wrap="square" lIns="17439" tIns="17439" rIns="17439" bIns="17439"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41" name="Text Placeholder 5"/>
          <p:cNvSpPr>
            <a:spLocks noGrp="1"/>
          </p:cNvSpPr>
          <p:nvPr>
            <p:ph type="body" sz="quarter" idx="169" hasCustomPrompt="1"/>
          </p:nvPr>
        </p:nvSpPr>
        <p:spPr>
          <a:xfrm>
            <a:off x="-2463352" y="4757602"/>
            <a:ext cx="1570385" cy="142940"/>
          </a:xfrm>
          <a:prstGeom prst="rect">
            <a:avLst/>
          </a:prstGeom>
          <a:noFill/>
        </p:spPr>
        <p:txBody>
          <a:bodyPr wrap="square" lIns="17439" tIns="17439" rIns="17439" bIns="17439"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42" name="Text Placeholder 5"/>
          <p:cNvSpPr>
            <a:spLocks noGrp="1"/>
          </p:cNvSpPr>
          <p:nvPr>
            <p:ph type="body" sz="quarter" idx="170" hasCustomPrompt="1"/>
          </p:nvPr>
        </p:nvSpPr>
        <p:spPr>
          <a:xfrm>
            <a:off x="-2463352" y="4757602"/>
            <a:ext cx="1570385" cy="142940"/>
          </a:xfrm>
          <a:prstGeom prst="rect">
            <a:avLst/>
          </a:prstGeom>
          <a:noFill/>
        </p:spPr>
        <p:txBody>
          <a:bodyPr wrap="square" lIns="17439" tIns="17439" rIns="17439" bIns="17439"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43" name="Text Placeholder 5"/>
          <p:cNvSpPr>
            <a:spLocks noGrp="1"/>
          </p:cNvSpPr>
          <p:nvPr>
            <p:ph type="body" sz="quarter" idx="171" hasCustomPrompt="1"/>
          </p:nvPr>
        </p:nvSpPr>
        <p:spPr>
          <a:xfrm>
            <a:off x="-2463352" y="4757602"/>
            <a:ext cx="1570385" cy="142940"/>
          </a:xfrm>
          <a:prstGeom prst="rect">
            <a:avLst/>
          </a:prstGeom>
          <a:noFill/>
        </p:spPr>
        <p:txBody>
          <a:bodyPr wrap="square" lIns="17439" tIns="17439" rIns="17439" bIns="17439"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44" name="Text Placeholder 5"/>
          <p:cNvSpPr>
            <a:spLocks noGrp="1"/>
          </p:cNvSpPr>
          <p:nvPr>
            <p:ph type="body" sz="quarter" idx="172" hasCustomPrompt="1"/>
          </p:nvPr>
        </p:nvSpPr>
        <p:spPr>
          <a:xfrm>
            <a:off x="-2463352" y="4757602"/>
            <a:ext cx="1570385" cy="142940"/>
          </a:xfrm>
          <a:prstGeom prst="rect">
            <a:avLst/>
          </a:prstGeom>
          <a:noFill/>
        </p:spPr>
        <p:txBody>
          <a:bodyPr wrap="square" lIns="17439" tIns="17439" rIns="17439" bIns="17439"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45" name="Text Placeholder 5"/>
          <p:cNvSpPr>
            <a:spLocks noGrp="1"/>
          </p:cNvSpPr>
          <p:nvPr>
            <p:ph type="body" sz="quarter" idx="173" hasCustomPrompt="1"/>
          </p:nvPr>
        </p:nvSpPr>
        <p:spPr>
          <a:xfrm>
            <a:off x="-2463352" y="4757602"/>
            <a:ext cx="1570385" cy="142940"/>
          </a:xfrm>
          <a:prstGeom prst="rect">
            <a:avLst/>
          </a:prstGeom>
          <a:noFill/>
        </p:spPr>
        <p:txBody>
          <a:bodyPr wrap="square" lIns="17439" tIns="17439" rIns="17439" bIns="17439"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46" name="Text Placeholder 5"/>
          <p:cNvSpPr>
            <a:spLocks noGrp="1"/>
          </p:cNvSpPr>
          <p:nvPr>
            <p:ph type="body" sz="quarter" idx="174" hasCustomPrompt="1"/>
          </p:nvPr>
        </p:nvSpPr>
        <p:spPr>
          <a:xfrm>
            <a:off x="-2463352" y="4757602"/>
            <a:ext cx="1570385" cy="142940"/>
          </a:xfrm>
          <a:prstGeom prst="rect">
            <a:avLst/>
          </a:prstGeom>
          <a:noFill/>
        </p:spPr>
        <p:txBody>
          <a:bodyPr wrap="square" lIns="17439" tIns="17439" rIns="17439" bIns="17439"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47" name="Text Placeholder 5"/>
          <p:cNvSpPr>
            <a:spLocks noGrp="1"/>
          </p:cNvSpPr>
          <p:nvPr>
            <p:ph type="body" sz="quarter" idx="175" hasCustomPrompt="1"/>
          </p:nvPr>
        </p:nvSpPr>
        <p:spPr>
          <a:xfrm>
            <a:off x="-2463352" y="4757602"/>
            <a:ext cx="1570385" cy="142940"/>
          </a:xfrm>
          <a:prstGeom prst="rect">
            <a:avLst/>
          </a:prstGeom>
          <a:noFill/>
        </p:spPr>
        <p:txBody>
          <a:bodyPr wrap="square" lIns="17439" tIns="17439" rIns="17439" bIns="17439"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48" name="Text Placeholder 5"/>
          <p:cNvSpPr>
            <a:spLocks noGrp="1"/>
          </p:cNvSpPr>
          <p:nvPr>
            <p:ph type="body" sz="quarter" idx="176" hasCustomPrompt="1"/>
          </p:nvPr>
        </p:nvSpPr>
        <p:spPr>
          <a:xfrm>
            <a:off x="-2463352" y="4757602"/>
            <a:ext cx="1570385" cy="142940"/>
          </a:xfrm>
          <a:prstGeom prst="rect">
            <a:avLst/>
          </a:prstGeom>
          <a:noFill/>
        </p:spPr>
        <p:txBody>
          <a:bodyPr wrap="square" lIns="17439" tIns="17439" rIns="17439" bIns="17439"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49" name="Text Placeholder 5"/>
          <p:cNvSpPr>
            <a:spLocks noGrp="1"/>
          </p:cNvSpPr>
          <p:nvPr>
            <p:ph type="body" sz="quarter" idx="177" hasCustomPrompt="1"/>
          </p:nvPr>
        </p:nvSpPr>
        <p:spPr>
          <a:xfrm>
            <a:off x="-2463352" y="4757602"/>
            <a:ext cx="1570385" cy="142940"/>
          </a:xfrm>
          <a:prstGeom prst="rect">
            <a:avLst/>
          </a:prstGeom>
          <a:noFill/>
        </p:spPr>
        <p:txBody>
          <a:bodyPr wrap="square" lIns="17439" tIns="17439" rIns="17439" bIns="17439" anchor="ctr" anchorCtr="0">
            <a:spAutoFit/>
          </a:bodyPr>
          <a:lstStyle>
            <a:lvl1pPr algn="ctr">
              <a:buNone/>
              <a:defRPr sz="700" b="1" u="sng" baseline="0">
                <a:solidFill>
                  <a:schemeClr val="accent5">
                    <a:lumMod val="50000"/>
                  </a:schemeClr>
                </a:solidFill>
              </a:defRPr>
            </a:lvl1pPr>
          </a:lstStyle>
          <a:p>
            <a:pPr lvl="0"/>
            <a:r>
              <a:rPr lang="en-US" dirty="0" smtClean="0"/>
              <a:t>SECTION HEADER PLACEHOLDER</a:t>
            </a:r>
            <a:endParaRPr lang="en-US" dirty="0"/>
          </a:p>
        </p:txBody>
      </p:sp>
      <p:sp>
        <p:nvSpPr>
          <p:cNvPr id="150" name="Picture Placeholder 13"/>
          <p:cNvSpPr>
            <a:spLocks noGrp="1"/>
          </p:cNvSpPr>
          <p:nvPr>
            <p:ph type="pic" sz="quarter" idx="115" hasCustomPrompt="1"/>
          </p:nvPr>
        </p:nvSpPr>
        <p:spPr>
          <a:xfrm>
            <a:off x="-2394742" y="7403703"/>
            <a:ext cx="1360485" cy="1603380"/>
          </a:xfrm>
          <a:prstGeom prst="rect">
            <a:avLst/>
          </a:prstGeom>
          <a:solidFill>
            <a:schemeClr val="bg2"/>
          </a:solidFill>
          <a:ln>
            <a:solidFill>
              <a:schemeClr val="tx2"/>
            </a:solidFill>
          </a:ln>
          <a:effectLst/>
        </p:spPr>
        <p:txBody>
          <a:bodyPr lIns="17439" tIns="8719" rIns="17439" bIns="8719"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51" name="Picture Placeholder 13"/>
          <p:cNvSpPr>
            <a:spLocks noGrp="1"/>
          </p:cNvSpPr>
          <p:nvPr>
            <p:ph type="pic" sz="quarter" idx="126" hasCustomPrompt="1"/>
          </p:nvPr>
        </p:nvSpPr>
        <p:spPr>
          <a:xfrm>
            <a:off x="-2394742" y="7403703"/>
            <a:ext cx="1360485" cy="1603380"/>
          </a:xfrm>
          <a:prstGeom prst="rect">
            <a:avLst/>
          </a:prstGeom>
          <a:solidFill>
            <a:schemeClr val="bg2"/>
          </a:solidFill>
          <a:ln>
            <a:solidFill>
              <a:schemeClr val="tx2"/>
            </a:solidFill>
          </a:ln>
          <a:effectLst/>
        </p:spPr>
        <p:txBody>
          <a:bodyPr lIns="17439" tIns="8719" rIns="17439" bIns="8719"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52" name="Picture Placeholder 13"/>
          <p:cNvSpPr>
            <a:spLocks noGrp="1"/>
          </p:cNvSpPr>
          <p:nvPr>
            <p:ph type="pic" sz="quarter" idx="127" hasCustomPrompt="1"/>
          </p:nvPr>
        </p:nvSpPr>
        <p:spPr>
          <a:xfrm>
            <a:off x="-2394742" y="7403703"/>
            <a:ext cx="1360485" cy="1603380"/>
          </a:xfrm>
          <a:prstGeom prst="rect">
            <a:avLst/>
          </a:prstGeom>
          <a:solidFill>
            <a:schemeClr val="bg2"/>
          </a:solidFill>
          <a:ln>
            <a:solidFill>
              <a:schemeClr val="tx2"/>
            </a:solidFill>
          </a:ln>
          <a:effectLst/>
        </p:spPr>
        <p:txBody>
          <a:bodyPr lIns="17439" tIns="8719" rIns="17439" bIns="8719"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53" name="Picture Placeholder 13"/>
          <p:cNvSpPr>
            <a:spLocks noGrp="1"/>
          </p:cNvSpPr>
          <p:nvPr>
            <p:ph type="pic" sz="quarter" idx="128" hasCustomPrompt="1"/>
          </p:nvPr>
        </p:nvSpPr>
        <p:spPr>
          <a:xfrm>
            <a:off x="-2394742" y="7403703"/>
            <a:ext cx="1360485" cy="1603380"/>
          </a:xfrm>
          <a:prstGeom prst="rect">
            <a:avLst/>
          </a:prstGeom>
          <a:solidFill>
            <a:schemeClr val="bg2"/>
          </a:solidFill>
          <a:ln>
            <a:solidFill>
              <a:schemeClr val="tx2"/>
            </a:solidFill>
          </a:ln>
          <a:effectLst/>
        </p:spPr>
        <p:txBody>
          <a:bodyPr lIns="17439" tIns="8719" rIns="17439" bIns="8719"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54" name="Picture Placeholder 13"/>
          <p:cNvSpPr>
            <a:spLocks noGrp="1"/>
          </p:cNvSpPr>
          <p:nvPr>
            <p:ph type="pic" sz="quarter" idx="129" hasCustomPrompt="1"/>
          </p:nvPr>
        </p:nvSpPr>
        <p:spPr>
          <a:xfrm>
            <a:off x="-2394742" y="7403703"/>
            <a:ext cx="1360485" cy="1603380"/>
          </a:xfrm>
          <a:prstGeom prst="rect">
            <a:avLst/>
          </a:prstGeom>
          <a:solidFill>
            <a:schemeClr val="bg2"/>
          </a:solidFill>
          <a:ln>
            <a:solidFill>
              <a:schemeClr val="tx2"/>
            </a:solidFill>
          </a:ln>
          <a:effectLst/>
        </p:spPr>
        <p:txBody>
          <a:bodyPr lIns="17439" tIns="8719" rIns="17439" bIns="8719"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55" name="Picture Placeholder 13"/>
          <p:cNvSpPr>
            <a:spLocks noGrp="1"/>
          </p:cNvSpPr>
          <p:nvPr>
            <p:ph type="pic" sz="quarter" idx="130" hasCustomPrompt="1"/>
          </p:nvPr>
        </p:nvSpPr>
        <p:spPr>
          <a:xfrm>
            <a:off x="-2394742" y="7403703"/>
            <a:ext cx="1360485" cy="1603380"/>
          </a:xfrm>
          <a:prstGeom prst="rect">
            <a:avLst/>
          </a:prstGeom>
          <a:solidFill>
            <a:schemeClr val="bg2"/>
          </a:solidFill>
          <a:ln>
            <a:solidFill>
              <a:schemeClr val="tx2"/>
            </a:solidFill>
          </a:ln>
          <a:effectLst/>
        </p:spPr>
        <p:txBody>
          <a:bodyPr lIns="17439" tIns="8719" rIns="17439" bIns="8719"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56" name="Picture Placeholder 13"/>
          <p:cNvSpPr>
            <a:spLocks noGrp="1"/>
          </p:cNvSpPr>
          <p:nvPr>
            <p:ph type="pic" sz="quarter" idx="131" hasCustomPrompt="1"/>
          </p:nvPr>
        </p:nvSpPr>
        <p:spPr>
          <a:xfrm>
            <a:off x="-2394742" y="7403703"/>
            <a:ext cx="1360485" cy="1603380"/>
          </a:xfrm>
          <a:prstGeom prst="rect">
            <a:avLst/>
          </a:prstGeom>
          <a:solidFill>
            <a:schemeClr val="bg2"/>
          </a:solidFill>
          <a:ln>
            <a:solidFill>
              <a:schemeClr val="tx2"/>
            </a:solidFill>
          </a:ln>
          <a:effectLst/>
        </p:spPr>
        <p:txBody>
          <a:bodyPr lIns="17439" tIns="8719" rIns="17439" bIns="8719"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57" name="Picture Placeholder 13"/>
          <p:cNvSpPr>
            <a:spLocks noGrp="1"/>
          </p:cNvSpPr>
          <p:nvPr>
            <p:ph type="pic" sz="quarter" idx="132" hasCustomPrompt="1"/>
          </p:nvPr>
        </p:nvSpPr>
        <p:spPr>
          <a:xfrm>
            <a:off x="-2394742" y="7403703"/>
            <a:ext cx="1360485" cy="1603380"/>
          </a:xfrm>
          <a:prstGeom prst="rect">
            <a:avLst/>
          </a:prstGeom>
          <a:solidFill>
            <a:schemeClr val="bg2"/>
          </a:solidFill>
          <a:ln>
            <a:solidFill>
              <a:schemeClr val="tx2"/>
            </a:solidFill>
          </a:ln>
          <a:effectLst/>
        </p:spPr>
        <p:txBody>
          <a:bodyPr lIns="17439" tIns="8719" rIns="17439" bIns="8719"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58" name="Picture Placeholder 13"/>
          <p:cNvSpPr>
            <a:spLocks noGrp="1"/>
          </p:cNvSpPr>
          <p:nvPr>
            <p:ph type="pic" sz="quarter" idx="133" hasCustomPrompt="1"/>
          </p:nvPr>
        </p:nvSpPr>
        <p:spPr>
          <a:xfrm>
            <a:off x="-2394742" y="7403703"/>
            <a:ext cx="1360485" cy="1603380"/>
          </a:xfrm>
          <a:prstGeom prst="rect">
            <a:avLst/>
          </a:prstGeom>
          <a:solidFill>
            <a:schemeClr val="bg2"/>
          </a:solidFill>
          <a:ln>
            <a:solidFill>
              <a:schemeClr val="tx2"/>
            </a:solidFill>
          </a:ln>
          <a:effectLst/>
        </p:spPr>
        <p:txBody>
          <a:bodyPr lIns="17439" tIns="8719" rIns="17439" bIns="8719"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59" name="Picture Placeholder 13"/>
          <p:cNvSpPr>
            <a:spLocks noGrp="1"/>
          </p:cNvSpPr>
          <p:nvPr>
            <p:ph type="pic" sz="quarter" idx="134" hasCustomPrompt="1"/>
          </p:nvPr>
        </p:nvSpPr>
        <p:spPr>
          <a:xfrm>
            <a:off x="-2394742" y="7403703"/>
            <a:ext cx="1360485" cy="1603380"/>
          </a:xfrm>
          <a:prstGeom prst="rect">
            <a:avLst/>
          </a:prstGeom>
          <a:solidFill>
            <a:schemeClr val="bg2"/>
          </a:solidFill>
          <a:ln>
            <a:solidFill>
              <a:schemeClr val="tx2"/>
            </a:solidFill>
          </a:ln>
          <a:effectLst/>
        </p:spPr>
        <p:txBody>
          <a:bodyPr lIns="17439" tIns="8719" rIns="17439" bIns="8719"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160" name="Picture Placeholder 13"/>
          <p:cNvSpPr>
            <a:spLocks noGrp="1"/>
          </p:cNvSpPr>
          <p:nvPr>
            <p:ph type="pic" sz="quarter" idx="135" hasCustomPrompt="1"/>
          </p:nvPr>
        </p:nvSpPr>
        <p:spPr>
          <a:xfrm>
            <a:off x="-2394742" y="7403703"/>
            <a:ext cx="1360485" cy="1603380"/>
          </a:xfrm>
          <a:prstGeom prst="rect">
            <a:avLst/>
          </a:prstGeom>
          <a:solidFill>
            <a:schemeClr val="bg2"/>
          </a:solidFill>
          <a:ln>
            <a:solidFill>
              <a:schemeClr val="tx2"/>
            </a:solidFill>
          </a:ln>
          <a:effectLst/>
        </p:spPr>
        <p:txBody>
          <a:bodyPr lIns="17439" tIns="8719" rIns="17439" bIns="8719" anchor="ctr"/>
          <a:lstStyle>
            <a:lvl1pPr marL="0" indent="0" algn="ctr">
              <a:buNone/>
              <a:defRPr sz="800" b="0" baseline="0">
                <a:solidFill>
                  <a:schemeClr val="tx2"/>
                </a:solidFill>
              </a:defRPr>
            </a:lvl1pPr>
          </a:lstStyle>
          <a:p>
            <a:r>
              <a:rPr lang="en-US" dirty="0" smtClean="0"/>
              <a:t>PICTURE PLACEHOLDER</a:t>
            </a:r>
            <a:endParaRPr lang="en-US" dirty="0"/>
          </a:p>
        </p:txBody>
      </p:sp>
      <p:sp>
        <p:nvSpPr>
          <p:cNvPr id="84" name="Text Placeholder 76"/>
          <p:cNvSpPr>
            <a:spLocks noGrp="1"/>
          </p:cNvSpPr>
          <p:nvPr>
            <p:ph type="body" sz="quarter" idx="150" hasCustomPrompt="1"/>
          </p:nvPr>
        </p:nvSpPr>
        <p:spPr>
          <a:xfrm>
            <a:off x="926681" y="962643"/>
            <a:ext cx="5004643" cy="352260"/>
          </a:xfrm>
          <a:prstGeom prst="rect">
            <a:avLst/>
          </a:prstGeom>
        </p:spPr>
        <p:txBody>
          <a:bodyPr lIns="21264" tIns="10632" rIns="21264" bIns="10632">
            <a:normAutofit/>
          </a:bodyPr>
          <a:lstStyle>
            <a:lvl1pPr algn="ctr">
              <a:buFontTx/>
              <a:buNone/>
              <a:defRPr sz="1400">
                <a:solidFill>
                  <a:schemeClr val="bg1"/>
                </a:solidFill>
                <a:latin typeface="+mj-lt"/>
              </a:defRPr>
            </a:lvl1pPr>
            <a:lvl2pPr>
              <a:buFontTx/>
              <a:buNone/>
              <a:defRPr sz="1700"/>
            </a:lvl2pPr>
            <a:lvl3pPr>
              <a:buFontTx/>
              <a:buNone/>
              <a:defRPr sz="1700"/>
            </a:lvl3pPr>
            <a:lvl4pPr>
              <a:buFontTx/>
              <a:buNone/>
              <a:defRPr sz="1700"/>
            </a:lvl4pPr>
            <a:lvl5pPr>
              <a:buFontTx/>
              <a:buNone/>
              <a:defRPr sz="1700"/>
            </a:lvl5pPr>
          </a:lstStyle>
          <a:p>
            <a:pPr lvl="0"/>
            <a:r>
              <a:rPr lang="en-US" dirty="0" smtClean="0"/>
              <a:t>Click here to add affiliations</a:t>
            </a:r>
            <a:endParaRPr lang="en-US" dirty="0"/>
          </a:p>
        </p:txBody>
      </p:sp>
      <p:sp>
        <p:nvSpPr>
          <p:cNvPr id="85" name="Text Placeholder 76"/>
          <p:cNvSpPr>
            <a:spLocks noGrp="1"/>
          </p:cNvSpPr>
          <p:nvPr>
            <p:ph type="body" sz="quarter" idx="151" hasCustomPrompt="1"/>
          </p:nvPr>
        </p:nvSpPr>
        <p:spPr>
          <a:xfrm>
            <a:off x="926681" y="610382"/>
            <a:ext cx="5004643" cy="352260"/>
          </a:xfrm>
          <a:prstGeom prst="rect">
            <a:avLst/>
          </a:prstGeom>
        </p:spPr>
        <p:txBody>
          <a:bodyPr lIns="21264" tIns="10632" rIns="21264" bIns="10632" anchor="t" anchorCtr="1">
            <a:normAutofit/>
          </a:bodyPr>
          <a:lstStyle>
            <a:lvl1pPr algn="ctr">
              <a:buFontTx/>
              <a:buNone/>
              <a:defRPr sz="2000">
                <a:solidFill>
                  <a:schemeClr val="bg1"/>
                </a:solidFill>
                <a:latin typeface="+mj-lt"/>
              </a:defRPr>
            </a:lvl1pPr>
            <a:lvl2pPr>
              <a:buFontTx/>
              <a:buNone/>
              <a:defRPr sz="1700"/>
            </a:lvl2pPr>
            <a:lvl3pPr>
              <a:buFontTx/>
              <a:buNone/>
              <a:defRPr sz="1700"/>
            </a:lvl3pPr>
            <a:lvl4pPr>
              <a:buFontTx/>
              <a:buNone/>
              <a:defRPr sz="1700"/>
            </a:lvl4pPr>
            <a:lvl5pPr>
              <a:buFontTx/>
              <a:buNone/>
              <a:defRPr sz="1700"/>
            </a:lvl5pPr>
          </a:lstStyle>
          <a:p>
            <a:pPr lvl="0"/>
            <a:r>
              <a:rPr lang="en-US" dirty="0" smtClean="0"/>
              <a:t>Click here to add authors</a:t>
            </a:r>
            <a:endParaRPr lang="en-US" dirty="0"/>
          </a:p>
        </p:txBody>
      </p:sp>
      <p:sp>
        <p:nvSpPr>
          <p:cNvPr id="86" name="Text Placeholder 76"/>
          <p:cNvSpPr>
            <a:spLocks noGrp="1"/>
          </p:cNvSpPr>
          <p:nvPr>
            <p:ph type="body" sz="quarter" idx="178" hasCustomPrompt="1"/>
          </p:nvPr>
        </p:nvSpPr>
        <p:spPr>
          <a:xfrm>
            <a:off x="926681" y="159664"/>
            <a:ext cx="5004643" cy="450719"/>
          </a:xfrm>
          <a:prstGeom prst="rect">
            <a:avLst/>
          </a:prstGeom>
        </p:spPr>
        <p:txBody>
          <a:bodyPr lIns="21264" tIns="10632" rIns="21264" bIns="10632" anchor="t" anchorCtr="1">
            <a:normAutofit/>
          </a:bodyPr>
          <a:lstStyle>
            <a:lvl1pPr algn="ctr">
              <a:buFontTx/>
              <a:buNone/>
              <a:defRPr sz="2700">
                <a:solidFill>
                  <a:schemeClr val="bg1"/>
                </a:solidFill>
                <a:latin typeface="+mj-lt"/>
              </a:defRPr>
            </a:lvl1pPr>
            <a:lvl2pPr>
              <a:buFontTx/>
              <a:buNone/>
              <a:defRPr sz="1700"/>
            </a:lvl2pPr>
            <a:lvl3pPr>
              <a:buFontTx/>
              <a:buNone/>
              <a:defRPr sz="1700"/>
            </a:lvl3pPr>
            <a:lvl4pPr>
              <a:buFontTx/>
              <a:buNone/>
              <a:defRPr sz="1700"/>
            </a:lvl4pPr>
            <a:lvl5pPr>
              <a:buFontTx/>
              <a:buNone/>
              <a:defRPr sz="17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a:prstGeom prst="rect">
            <a:avLst/>
          </a:prstGeo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028700" y="5613400"/>
            <a:ext cx="4800600" cy="2531533"/>
          </a:xfrm>
          <a:prstGeom prst="rect">
            <a:avLst/>
          </a:prstGeom>
        </p:spPr>
        <p:txBody>
          <a:bodyPr/>
          <a:lstStyle>
            <a:lvl1pPr marL="0" indent="0" algn="ctr">
              <a:buNone/>
              <a:defRPr>
                <a:solidFill>
                  <a:schemeClr val="tx1">
                    <a:tint val="75000"/>
                  </a:schemeClr>
                </a:solidFill>
              </a:defRPr>
            </a:lvl1pPr>
            <a:lvl2pPr marL="478906" indent="0" algn="ctr">
              <a:buNone/>
              <a:defRPr>
                <a:solidFill>
                  <a:schemeClr val="tx1">
                    <a:tint val="75000"/>
                  </a:schemeClr>
                </a:solidFill>
              </a:defRPr>
            </a:lvl2pPr>
            <a:lvl3pPr marL="957811" indent="0" algn="ctr">
              <a:buNone/>
              <a:defRPr>
                <a:solidFill>
                  <a:schemeClr val="tx1">
                    <a:tint val="75000"/>
                  </a:schemeClr>
                </a:solidFill>
              </a:defRPr>
            </a:lvl3pPr>
            <a:lvl4pPr marL="1436717" indent="0" algn="ctr">
              <a:buNone/>
              <a:defRPr>
                <a:solidFill>
                  <a:schemeClr val="tx1">
                    <a:tint val="75000"/>
                  </a:schemeClr>
                </a:solidFill>
              </a:defRPr>
            </a:lvl4pPr>
            <a:lvl5pPr marL="1915623" indent="0" algn="ctr">
              <a:buNone/>
              <a:defRPr>
                <a:solidFill>
                  <a:schemeClr val="tx1">
                    <a:tint val="75000"/>
                  </a:schemeClr>
                </a:solidFill>
              </a:defRPr>
            </a:lvl5pPr>
            <a:lvl6pPr marL="2394529" indent="0" algn="ctr">
              <a:buNone/>
              <a:defRPr>
                <a:solidFill>
                  <a:schemeClr val="tx1">
                    <a:tint val="75000"/>
                  </a:schemeClr>
                </a:solidFill>
              </a:defRPr>
            </a:lvl6pPr>
            <a:lvl7pPr marL="2873434" indent="0" algn="ctr">
              <a:buNone/>
              <a:defRPr>
                <a:solidFill>
                  <a:schemeClr val="tx1">
                    <a:tint val="75000"/>
                  </a:schemeClr>
                </a:solidFill>
              </a:defRPr>
            </a:lvl7pPr>
            <a:lvl8pPr marL="3352340" indent="0" algn="ctr">
              <a:buNone/>
              <a:defRPr>
                <a:solidFill>
                  <a:schemeClr val="tx1">
                    <a:tint val="75000"/>
                  </a:schemeClr>
                </a:solidFill>
              </a:defRPr>
            </a:lvl8pPr>
            <a:lvl9pPr marL="3831246" indent="0" algn="ctr">
              <a:buNone/>
              <a:defRPr>
                <a:solidFill>
                  <a:schemeClr val="tx1">
                    <a:tint val="75000"/>
                  </a:schemeClr>
                </a:solidFill>
              </a:defRPr>
            </a:lvl9pPr>
          </a:lstStyle>
          <a:p>
            <a:r>
              <a:rPr lang="ja-JP" altLang="en-US" smtClean="0"/>
              <a:t>マスター サブタイトルの書式設定</a:t>
            </a:r>
            <a:endParaRPr lang="en-US"/>
          </a:p>
        </p:txBody>
      </p:sp>
      <p:sp>
        <p:nvSpPr>
          <p:cNvPr id="4" name="Date Placeholder 3"/>
          <p:cNvSpPr>
            <a:spLocks noGrp="1"/>
          </p:cNvSpPr>
          <p:nvPr>
            <p:ph type="dt" sz="half" idx="10"/>
          </p:nvPr>
        </p:nvSpPr>
        <p:spPr>
          <a:xfrm>
            <a:off x="342900" y="9181397"/>
            <a:ext cx="1600200" cy="527403"/>
          </a:xfrm>
          <a:prstGeom prst="rect">
            <a:avLst/>
          </a:prstGeom>
        </p:spPr>
        <p:txBody>
          <a:bodyPr/>
          <a:lstStyle/>
          <a:p>
            <a:fld id="{8E2FAB7D-9BFE-47A7-9296-F6F450D450F1}" type="datetimeFigureOut">
              <a:rPr kumimoji="1" lang="ja-JP" altLang="en-US" smtClean="0"/>
              <a:t>2012/12/7</a:t>
            </a:fld>
            <a:endParaRPr kumimoji="1" lang="ja-JP" altLang="en-US"/>
          </a:p>
        </p:txBody>
      </p:sp>
      <p:sp>
        <p:nvSpPr>
          <p:cNvPr id="5" name="Footer Placeholder 4"/>
          <p:cNvSpPr>
            <a:spLocks noGrp="1"/>
          </p:cNvSpPr>
          <p:nvPr>
            <p:ph type="ftr" sz="quarter" idx="11"/>
          </p:nvPr>
        </p:nvSpPr>
        <p:spPr>
          <a:xfrm>
            <a:off x="2343150" y="9181397"/>
            <a:ext cx="2171700" cy="527403"/>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4914900" y="9181397"/>
            <a:ext cx="1600200" cy="527403"/>
          </a:xfrm>
          <a:prstGeom prst="rect">
            <a:avLst/>
          </a:prstGeom>
        </p:spPr>
        <p:txBody>
          <a:bodyPr/>
          <a:lstStyle/>
          <a:p>
            <a:fld id="{F9CFB78F-9A55-407C-9D5A-F2006ED581A1}" type="slidenum">
              <a:rPr kumimoji="1" lang="ja-JP" altLang="en-US" smtClean="0"/>
              <a:t>‹#›</a:t>
            </a:fld>
            <a:endParaRPr kumimoji="1" lang="ja-JP" altLang="en-US"/>
          </a:p>
        </p:txBody>
      </p:sp>
    </p:spTree>
    <p:extLst>
      <p:ext uri="{BB962C8B-B14F-4D97-AF65-F5344CB8AC3E}">
        <p14:creationId xmlns:p14="http://schemas.microsoft.com/office/powerpoint/2010/main" val="2033843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a:prstGeom prst="rect">
            <a:avLst/>
          </a:prstGeom>
        </p:spPr>
        <p:txBody>
          <a:bodyPr/>
          <a:lstStyle/>
          <a:p>
            <a:r>
              <a:rPr lang="ja-JP" altLang="en-US" smtClean="0"/>
              <a:t>マスター タイトルの書式設定</a:t>
            </a:r>
            <a:endParaRPr lang="en-US"/>
          </a:p>
        </p:txBody>
      </p:sp>
      <p:sp>
        <p:nvSpPr>
          <p:cNvPr id="3" name="Content Placeholder 2"/>
          <p:cNvSpPr>
            <a:spLocks noGrp="1"/>
          </p:cNvSpPr>
          <p:nvPr>
            <p:ph idx="1"/>
          </p:nvPr>
        </p:nvSpPr>
        <p:spPr>
          <a:xfrm>
            <a:off x="342900" y="2311402"/>
            <a:ext cx="6172200" cy="653750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a:xfrm>
            <a:off x="342900" y="9181397"/>
            <a:ext cx="1600200" cy="527403"/>
          </a:xfrm>
          <a:prstGeom prst="rect">
            <a:avLst/>
          </a:prstGeom>
        </p:spPr>
        <p:txBody>
          <a:bodyPr/>
          <a:lstStyle/>
          <a:p>
            <a:fld id="{8E2FAB7D-9BFE-47A7-9296-F6F450D450F1}" type="datetimeFigureOut">
              <a:rPr kumimoji="1" lang="ja-JP" altLang="en-US" smtClean="0"/>
              <a:t>2012/12/7</a:t>
            </a:fld>
            <a:endParaRPr kumimoji="1" lang="ja-JP" altLang="en-US"/>
          </a:p>
        </p:txBody>
      </p:sp>
      <p:sp>
        <p:nvSpPr>
          <p:cNvPr id="5" name="Footer Placeholder 4"/>
          <p:cNvSpPr>
            <a:spLocks noGrp="1"/>
          </p:cNvSpPr>
          <p:nvPr>
            <p:ph type="ftr" sz="quarter" idx="11"/>
          </p:nvPr>
        </p:nvSpPr>
        <p:spPr>
          <a:xfrm>
            <a:off x="2343150" y="9181397"/>
            <a:ext cx="2171700" cy="527403"/>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4914900" y="9181397"/>
            <a:ext cx="1600200" cy="527403"/>
          </a:xfrm>
          <a:prstGeom prst="rect">
            <a:avLst/>
          </a:prstGeom>
        </p:spPr>
        <p:txBody>
          <a:bodyPr/>
          <a:lstStyle/>
          <a:p>
            <a:fld id="{F9CFB78F-9A55-407C-9D5A-F2006ED581A1}" type="slidenum">
              <a:rPr kumimoji="1" lang="ja-JP" altLang="en-US" smtClean="0"/>
              <a:t>‹#›</a:t>
            </a:fld>
            <a:endParaRPr kumimoji="1" lang="ja-JP" altLang="en-US"/>
          </a:p>
        </p:txBody>
      </p:sp>
    </p:spTree>
    <p:extLst>
      <p:ext uri="{BB962C8B-B14F-4D97-AF65-F5344CB8AC3E}">
        <p14:creationId xmlns:p14="http://schemas.microsoft.com/office/powerpoint/2010/main" val="2386698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E2FAB7D-9BFE-47A7-9296-F6F450D450F1}" type="datetimeFigureOut">
              <a:rPr kumimoji="1" lang="ja-JP" altLang="en-US" smtClean="0"/>
              <a:t>2012/12/7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9CFB78F-9A55-407C-9D5A-F2006ED581A1}" type="slidenum">
              <a:rPr kumimoji="1" lang="ja-JP" altLang="en-US" smtClean="0"/>
              <a:t>‹#›</a:t>
            </a:fld>
            <a:endParaRPr kumimoji="1" lang="ja-JP" altLang="en-US"/>
          </a:p>
        </p:txBody>
      </p:sp>
    </p:spTree>
    <p:extLst>
      <p:ext uri="{BB962C8B-B14F-4D97-AF65-F5344CB8AC3E}">
        <p14:creationId xmlns:p14="http://schemas.microsoft.com/office/powerpoint/2010/main" val="2708606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E2FAB7D-9BFE-47A7-9296-F6F450D450F1}" type="datetimeFigureOut">
              <a:rPr kumimoji="1" lang="ja-JP" altLang="en-US" smtClean="0"/>
              <a:t>2012/12/7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9CFB78F-9A55-407C-9D5A-F2006ED581A1}" type="slidenum">
              <a:rPr kumimoji="1" lang="ja-JP" altLang="en-US" smtClean="0"/>
              <a:t>‹#›</a:t>
            </a:fld>
            <a:endParaRPr kumimoji="1" lang="ja-JP" altLang="en-US"/>
          </a:p>
        </p:txBody>
      </p:sp>
    </p:spTree>
    <p:extLst>
      <p:ext uri="{BB962C8B-B14F-4D97-AF65-F5344CB8AC3E}">
        <p14:creationId xmlns:p14="http://schemas.microsoft.com/office/powerpoint/2010/main" val="2755177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2.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7.xml"/><Relationship Id="rId7" Type="http://schemas.openxmlformats.org/officeDocument/2006/relationships/hyperlink" Target="http://www.facebook.com/pages/PosterPresentationscom/217914411419?v=app_4949752878&amp;ref=ts" TargetMode="Externa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image" Target="../media/image3.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1"/>
            <a:ext cx="6858000" cy="1444625"/>
          </a:xfrm>
          <a:prstGeom prst="rect">
            <a:avLst/>
          </a:prstGeom>
          <a:solidFill>
            <a:schemeClr val="accent5">
              <a:lumMod val="75000"/>
            </a:schemeClr>
          </a:solidFill>
          <a:ln w="9525">
            <a:solidFill>
              <a:schemeClr val="tx1"/>
            </a:solidFill>
            <a:miter lim="800000"/>
            <a:headEnd/>
            <a:tailEnd/>
          </a:ln>
          <a:effectLst/>
        </p:spPr>
        <p:txBody>
          <a:bodyPr wrap="none" lIns="17454" tIns="8727" rIns="17454" bIns="8727" anchor="ctr"/>
          <a:lstStyle/>
          <a:p>
            <a:pPr>
              <a:defRPr/>
            </a:pPr>
            <a:endParaRPr lang="en-US" dirty="0"/>
          </a:p>
        </p:txBody>
      </p:sp>
      <p:sp>
        <p:nvSpPr>
          <p:cNvPr id="9" name="Rectangle 9"/>
          <p:cNvSpPr>
            <a:spLocks noChangeArrowheads="1"/>
          </p:cNvSpPr>
          <p:nvPr/>
        </p:nvSpPr>
        <p:spPr bwMode="auto">
          <a:xfrm>
            <a:off x="0" y="1446059"/>
            <a:ext cx="6858000" cy="45861"/>
          </a:xfrm>
          <a:prstGeom prst="rect">
            <a:avLst/>
          </a:prstGeom>
          <a:solidFill>
            <a:schemeClr val="accent5">
              <a:lumMod val="50000"/>
            </a:schemeClr>
          </a:solidFill>
          <a:ln w="152400">
            <a:noFill/>
            <a:miter lim="800000"/>
            <a:headEnd/>
            <a:tailEnd/>
          </a:ln>
          <a:effectLst/>
        </p:spPr>
        <p:txBody>
          <a:bodyPr wrap="none" lIns="17454" tIns="8727" rIns="17454" bIns="8727" anchor="ctr"/>
          <a:lstStyle/>
          <a:p>
            <a:pPr>
              <a:defRPr/>
            </a:pPr>
            <a:endParaRPr lang="en-US" dirty="0"/>
          </a:p>
        </p:txBody>
      </p:sp>
      <p:sp>
        <p:nvSpPr>
          <p:cNvPr id="10" name="Text Box 14"/>
          <p:cNvSpPr txBox="1">
            <a:spLocks noChangeArrowheads="1"/>
          </p:cNvSpPr>
          <p:nvPr/>
        </p:nvSpPr>
        <p:spPr bwMode="auto">
          <a:xfrm>
            <a:off x="278310" y="9686451"/>
            <a:ext cx="392906" cy="82991"/>
          </a:xfrm>
          <a:prstGeom prst="rect">
            <a:avLst/>
          </a:prstGeom>
          <a:noFill/>
          <a:ln w="9525">
            <a:noFill/>
            <a:miter lim="800000"/>
            <a:headEnd/>
            <a:tailEnd/>
          </a:ln>
          <a:effectLst/>
        </p:spPr>
        <p:txBody>
          <a:bodyPr lIns="17421" tIns="8709" rIns="17421" bIns="8709">
            <a:spAutoFit/>
          </a:bodyPr>
          <a:lstStyle/>
          <a:p>
            <a:pPr eaLnBrk="0" hangingPunct="0">
              <a:lnSpc>
                <a:spcPct val="65000"/>
              </a:lnSpc>
              <a:spcBef>
                <a:spcPct val="50000"/>
              </a:spcBef>
              <a:defRPr/>
            </a:pPr>
            <a:r>
              <a:rPr lang="en-US" sz="100" b="1" dirty="0" smtClean="0">
                <a:solidFill>
                  <a:schemeClr val="bg1">
                    <a:lumMod val="75000"/>
                  </a:schemeClr>
                </a:solidFill>
                <a:latin typeface="Arial" charset="0"/>
              </a:rPr>
              <a:t>RESEARCH POSTER PRESENTATION </a:t>
            </a:r>
            <a:r>
              <a:rPr lang="en-US" sz="100" b="1" dirty="0">
                <a:solidFill>
                  <a:schemeClr val="bg1">
                    <a:lumMod val="75000"/>
                  </a:schemeClr>
                </a:solidFill>
                <a:latin typeface="Arial" charset="0"/>
              </a:rPr>
              <a:t>DESIGN © </a:t>
            </a:r>
            <a:r>
              <a:rPr lang="en-US" sz="100" b="1" dirty="0" smtClean="0">
                <a:solidFill>
                  <a:schemeClr val="bg1">
                    <a:lumMod val="75000"/>
                  </a:schemeClr>
                </a:solidFill>
                <a:latin typeface="Arial" charset="0"/>
              </a:rPr>
              <a:t>2012</a:t>
            </a:r>
            <a:endParaRPr lang="en-US" sz="100" b="1" dirty="0">
              <a:solidFill>
                <a:schemeClr val="bg1">
                  <a:lumMod val="75000"/>
                </a:schemeClr>
              </a:solidFill>
              <a:latin typeface="Arial" charset="0"/>
            </a:endParaRPr>
          </a:p>
          <a:p>
            <a:pPr eaLnBrk="0" hangingPunct="0">
              <a:lnSpc>
                <a:spcPct val="65000"/>
              </a:lnSpc>
              <a:spcBef>
                <a:spcPct val="50000"/>
              </a:spcBef>
              <a:defRPr/>
            </a:pPr>
            <a:r>
              <a:rPr lang="en-US" sz="200" b="1" dirty="0">
                <a:solidFill>
                  <a:schemeClr val="bg1">
                    <a:lumMod val="75000"/>
                  </a:schemeClr>
                </a:solidFill>
                <a:latin typeface="Arial" charset="0"/>
              </a:rPr>
              <a:t>www.PosterPresentations.com</a:t>
            </a:r>
          </a:p>
        </p:txBody>
      </p:sp>
      <p:sp>
        <p:nvSpPr>
          <p:cNvPr id="21" name="Rectangle 20"/>
          <p:cNvSpPr/>
          <p:nvPr/>
        </p:nvSpPr>
        <p:spPr>
          <a:xfrm>
            <a:off x="6909708" y="0"/>
            <a:ext cx="2123483" cy="99060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34909" tIns="69818" rIns="34909" bIns="34909" rtlCol="0" anchor="t" anchorCtr="0"/>
          <a:lstStyle/>
          <a:p>
            <a:pPr algn="ctr"/>
            <a:r>
              <a:rPr lang="en-US" sz="900" b="1" dirty="0" smtClean="0">
                <a:solidFill>
                  <a:schemeClr val="bg1"/>
                </a:solidFill>
                <a:latin typeface="Trebuchet MS" pitchFamily="34" charset="0"/>
              </a:rPr>
              <a:t>QUICK</a:t>
            </a:r>
            <a:r>
              <a:rPr lang="en-US" sz="900" b="1" baseline="0" dirty="0" smtClean="0">
                <a:solidFill>
                  <a:schemeClr val="bg1"/>
                </a:solidFill>
                <a:latin typeface="Trebuchet MS" pitchFamily="34" charset="0"/>
              </a:rPr>
              <a:t> TIPS</a:t>
            </a:r>
            <a:endParaRPr lang="en-US" sz="900" b="1" dirty="0" smtClean="0">
              <a:solidFill>
                <a:schemeClr val="bg1"/>
              </a:solidFill>
              <a:latin typeface="Trebuchet MS" pitchFamily="34" charset="0"/>
            </a:endParaRPr>
          </a:p>
          <a:p>
            <a:pPr algn="ctr"/>
            <a:r>
              <a:rPr lang="en-US" sz="900" b="1" dirty="0" smtClean="0">
                <a:solidFill>
                  <a:srgbClr val="FFFF00"/>
                </a:solidFill>
                <a:latin typeface="Trebuchet MS" pitchFamily="34" charset="0"/>
              </a:rPr>
              <a:t>(--THIS SECTION DOES NOT PRINT--)</a:t>
            </a:r>
          </a:p>
          <a:p>
            <a:pPr algn="ctr"/>
            <a:endParaRPr lang="en-US" sz="800" b="1" dirty="0" smtClean="0">
              <a:latin typeface="Trebuchet MS" pitchFamily="34" charset="0"/>
            </a:endParaRPr>
          </a:p>
          <a:p>
            <a:pPr defTabSz="598409"/>
            <a:r>
              <a:rPr lang="en-US" sz="800" dirty="0" smtClean="0">
                <a:latin typeface="Trebuchet MS" pitchFamily="34" charset="0"/>
              </a:rPr>
              <a:t>This PowerPoint</a:t>
            </a:r>
            <a:r>
              <a:rPr lang="en-US" sz="800" baseline="0" dirty="0" smtClean="0">
                <a:latin typeface="Trebuchet MS" pitchFamily="34" charset="0"/>
              </a:rPr>
              <a:t> template requires basic PowerPoint (version 2007 or newer) skills. Below is a list of commonly asked questions specific to this template. </a:t>
            </a:r>
            <a:br>
              <a:rPr lang="en-US" sz="800" baseline="0" dirty="0" smtClean="0">
                <a:latin typeface="Trebuchet MS" pitchFamily="34" charset="0"/>
              </a:rPr>
            </a:br>
            <a:r>
              <a:rPr lang="en-US" sz="800" baseline="0" dirty="0" smtClean="0">
                <a:latin typeface="Trebuchet MS" pitchFamily="34" charset="0"/>
              </a:rPr>
              <a:t>If you are using an older version of PowerPoint some template features may not work properly.</a:t>
            </a:r>
          </a:p>
          <a:p>
            <a:pPr defTabSz="598409"/>
            <a:endParaRPr lang="en-US" sz="900" b="1" dirty="0" smtClean="0">
              <a:solidFill>
                <a:srgbClr val="FFFF00"/>
              </a:solidFill>
              <a:latin typeface="Trebuchet MS" pitchFamily="34" charset="0"/>
            </a:endParaRPr>
          </a:p>
          <a:p>
            <a:pPr defTabSz="598409"/>
            <a:endParaRPr lang="en-US" sz="900" b="1" dirty="0" smtClean="0">
              <a:solidFill>
                <a:srgbClr val="FFFF00"/>
              </a:solidFill>
              <a:latin typeface="Trebuchet MS" pitchFamily="34" charset="0"/>
            </a:endParaRPr>
          </a:p>
          <a:p>
            <a:pPr algn="ctr"/>
            <a:r>
              <a:rPr lang="en-US" sz="900" b="1" dirty="0" smtClean="0">
                <a:solidFill>
                  <a:schemeClr val="bg1"/>
                </a:solidFill>
                <a:latin typeface="Trebuchet MS" pitchFamily="34" charset="0"/>
              </a:rPr>
              <a:t>Using the template</a:t>
            </a:r>
            <a:endParaRPr lang="en-US" sz="900" b="1" baseline="0" dirty="0" smtClean="0">
              <a:solidFill>
                <a:schemeClr val="bg1"/>
              </a:solidFill>
              <a:latin typeface="Trebuchet MS" pitchFamily="34" charset="0"/>
            </a:endParaRPr>
          </a:p>
          <a:p>
            <a:pPr algn="ctr"/>
            <a:endParaRPr lang="en-US" sz="800" b="1" dirty="0" smtClean="0">
              <a:solidFill>
                <a:srgbClr val="FFFF00"/>
              </a:solidFill>
              <a:latin typeface="Trebuchet MS" pitchFamily="34" charset="0"/>
            </a:endParaRPr>
          </a:p>
          <a:p>
            <a:pPr marL="0" marR="0" indent="0" algn="l" defTabSz="598409" rtl="0" eaLnBrk="1" fontAlgn="auto" latinLnBrk="0" hangingPunct="1">
              <a:lnSpc>
                <a:spcPct val="100000"/>
              </a:lnSpc>
              <a:spcBef>
                <a:spcPts val="0"/>
              </a:spcBef>
              <a:spcAft>
                <a:spcPts val="0"/>
              </a:spcAft>
              <a:buClrTx/>
              <a:buSzTx/>
              <a:buFontTx/>
              <a:buNone/>
              <a:tabLst/>
              <a:defRPr/>
            </a:pPr>
            <a:r>
              <a:rPr lang="en-US" sz="800" b="1" dirty="0" smtClean="0">
                <a:solidFill>
                  <a:srgbClr val="FFFF00"/>
                </a:solidFill>
                <a:latin typeface="Trebuchet MS" pitchFamily="34" charset="0"/>
              </a:rPr>
              <a:t>Verifying the quality of your graphics</a:t>
            </a:r>
          </a:p>
          <a:p>
            <a:pPr defTabSz="598409"/>
            <a:r>
              <a:rPr lang="en-US" sz="800" dirty="0" smtClean="0">
                <a:latin typeface="Trebuchet MS" pitchFamily="34" charset="0"/>
              </a:rPr>
              <a:t>Go to the </a:t>
            </a:r>
            <a:r>
              <a:rPr lang="en-US" sz="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800" baseline="0" dirty="0" smtClean="0">
                <a:latin typeface="Trebuchet MS" pitchFamily="34" charset="0"/>
              </a:rPr>
            </a:br>
            <a:endParaRPr lang="en-US" sz="800" baseline="0" dirty="0" smtClean="0">
              <a:latin typeface="Trebuchet MS" pitchFamily="34" charset="0"/>
            </a:endParaRPr>
          </a:p>
          <a:p>
            <a:pPr defTabSz="598409"/>
            <a:r>
              <a:rPr lang="en-US" sz="800" b="1" dirty="0" smtClean="0">
                <a:solidFill>
                  <a:srgbClr val="FFFF00"/>
                </a:solidFill>
                <a:latin typeface="Trebuchet MS" pitchFamily="34" charset="0"/>
              </a:rPr>
              <a:t>Using the placeholders</a:t>
            </a:r>
          </a:p>
          <a:p>
            <a:pPr defTabSz="598409"/>
            <a:r>
              <a:rPr lang="en-US" sz="800" baseline="0" dirty="0" smtClean="0">
                <a:latin typeface="Trebuchet MS" pitchFamily="34" charset="0"/>
              </a:rPr>
              <a:t>To add text to this template click inside a placeholder and type in or paste your text. To move a placeholder, click on it </a:t>
            </a:r>
            <a:r>
              <a:rPr lang="en-US" sz="800" u="sng" baseline="0" dirty="0" smtClean="0">
                <a:latin typeface="Trebuchet MS" pitchFamily="34" charset="0"/>
              </a:rPr>
              <a:t>once</a:t>
            </a:r>
            <a:r>
              <a:rPr lang="en-US" sz="800" baseline="0" dirty="0" smtClean="0">
                <a:latin typeface="Trebuchet MS" pitchFamily="34" charset="0"/>
              </a:rPr>
              <a:t> (to select it), place your cursor on its frame and your cursor will change to this symbol:         Then, click </a:t>
            </a:r>
            <a:r>
              <a:rPr lang="en-US" sz="800" u="sng" baseline="0" dirty="0" smtClean="0">
                <a:latin typeface="Trebuchet MS" pitchFamily="34" charset="0"/>
              </a:rPr>
              <a:t>once</a:t>
            </a:r>
            <a:r>
              <a:rPr lang="en-US" sz="800" baseline="0" dirty="0" smtClean="0">
                <a:latin typeface="Trebuchet MS" pitchFamily="34" charset="0"/>
              </a:rPr>
              <a:t> and drag it to its new location where you can resize it as needed. Additional placeholders can be found on the left side of this template.</a:t>
            </a:r>
          </a:p>
          <a:p>
            <a:pPr defTabSz="598409"/>
            <a:endParaRPr lang="en-US" sz="800" b="1" baseline="0" dirty="0" smtClean="0">
              <a:solidFill>
                <a:srgbClr val="FFFF00"/>
              </a:solidFill>
              <a:latin typeface="Trebuchet MS" pitchFamily="34" charset="0"/>
            </a:endParaRPr>
          </a:p>
          <a:p>
            <a:pPr defTabSz="598409"/>
            <a:r>
              <a:rPr lang="en-US" sz="800" b="1" baseline="0" dirty="0" smtClean="0">
                <a:solidFill>
                  <a:srgbClr val="FFFF00"/>
                </a:solidFill>
                <a:latin typeface="Trebuchet MS" pitchFamily="34" charset="0"/>
              </a:rPr>
              <a:t>Modifying the layout</a:t>
            </a:r>
          </a:p>
          <a:p>
            <a:pPr defTabSz="598409"/>
            <a:r>
              <a:rPr lang="en-US" sz="800" dirty="0" smtClean="0">
                <a:latin typeface="Trebuchet MS" pitchFamily="34" charset="0"/>
              </a:rPr>
              <a:t>This template has four </a:t>
            </a:r>
            <a:r>
              <a:rPr lang="en-US" sz="800" baseline="0" dirty="0" smtClean="0">
                <a:latin typeface="Trebuchet MS" pitchFamily="34" charset="0"/>
              </a:rPr>
              <a:t>different </a:t>
            </a:r>
          </a:p>
          <a:p>
            <a:pPr defTabSz="598409"/>
            <a:r>
              <a:rPr lang="en-US" sz="800" baseline="0" dirty="0" smtClean="0">
                <a:latin typeface="Trebuchet MS" pitchFamily="34" charset="0"/>
              </a:rPr>
              <a:t>column layouts.  </a:t>
            </a:r>
            <a:r>
              <a:rPr lang="en-US" sz="800" u="sng" baseline="0" dirty="0" smtClean="0">
                <a:latin typeface="Trebuchet MS" pitchFamily="34" charset="0"/>
              </a:rPr>
              <a:t>Right-click</a:t>
            </a:r>
            <a:r>
              <a:rPr lang="en-US" sz="800" baseline="0" dirty="0" smtClean="0">
                <a:latin typeface="Trebuchet MS" pitchFamily="34" charset="0"/>
              </a:rPr>
              <a:t> your </a:t>
            </a:r>
          </a:p>
          <a:p>
            <a:pPr defTabSz="598409"/>
            <a:r>
              <a:rPr lang="en-US" sz="800" baseline="0" dirty="0" smtClean="0">
                <a:latin typeface="Trebuchet MS" pitchFamily="34" charset="0"/>
              </a:rPr>
              <a:t>mouse on the background and </a:t>
            </a:r>
          </a:p>
          <a:p>
            <a:pPr defTabSz="598409"/>
            <a:r>
              <a:rPr lang="en-US" sz="800" baseline="0" dirty="0" smtClean="0">
                <a:latin typeface="Trebuchet MS" pitchFamily="34" charset="0"/>
              </a:rPr>
              <a:t>click on “Layout” to see the </a:t>
            </a:r>
          </a:p>
          <a:p>
            <a:pPr defTabSz="598409"/>
            <a:r>
              <a:rPr lang="en-US" sz="800" baseline="0" dirty="0" smtClean="0">
                <a:latin typeface="Trebuchet MS" pitchFamily="34" charset="0"/>
              </a:rPr>
              <a:t>layout options.  The columns in </a:t>
            </a:r>
          </a:p>
          <a:p>
            <a:pPr defTabSz="598409"/>
            <a:r>
              <a:rPr lang="en-US" sz="800" baseline="0" dirty="0" smtClean="0">
                <a:latin typeface="Trebuchet MS" pitchFamily="34" charset="0"/>
              </a:rPr>
              <a:t>the provided layouts are fixed and </a:t>
            </a:r>
          </a:p>
          <a:p>
            <a:pPr marL="0" marR="0" indent="0" algn="l" defTabSz="598409" rtl="0" eaLnBrk="1" fontAlgn="auto" latinLnBrk="0" hangingPunct="1">
              <a:lnSpc>
                <a:spcPct val="100000"/>
              </a:lnSpc>
              <a:spcBef>
                <a:spcPts val="0"/>
              </a:spcBef>
              <a:spcAft>
                <a:spcPts val="0"/>
              </a:spcAft>
              <a:buClrTx/>
              <a:buSzTx/>
              <a:buFontTx/>
              <a:buNone/>
              <a:tabLst/>
              <a:defRPr/>
            </a:pPr>
            <a:r>
              <a:rPr lang="en-US" sz="800" baseline="0" dirty="0" smtClean="0">
                <a:latin typeface="Trebuchet MS" pitchFamily="34" charset="0"/>
              </a:rPr>
              <a:t>cannot be moved but advanced users can modify </a:t>
            </a:r>
          </a:p>
          <a:p>
            <a:pPr marL="0" marR="0" indent="0" algn="l" defTabSz="598409" rtl="0" eaLnBrk="1" fontAlgn="auto" latinLnBrk="0" hangingPunct="1">
              <a:lnSpc>
                <a:spcPct val="100000"/>
              </a:lnSpc>
              <a:spcBef>
                <a:spcPts val="0"/>
              </a:spcBef>
              <a:spcAft>
                <a:spcPts val="0"/>
              </a:spcAft>
              <a:buClrTx/>
              <a:buSzTx/>
              <a:buFontTx/>
              <a:buNone/>
              <a:tabLst/>
              <a:defRPr/>
            </a:pPr>
            <a:r>
              <a:rPr lang="en-US" sz="800" baseline="0" dirty="0" smtClean="0">
                <a:latin typeface="Trebuchet MS" pitchFamily="34" charset="0"/>
              </a:rPr>
              <a:t>any layout by going to VIEW and then SLIDE MASTER.</a:t>
            </a:r>
          </a:p>
          <a:p>
            <a:pPr marL="0" marR="0" indent="0" algn="l" defTabSz="598409" rtl="0" eaLnBrk="1" fontAlgn="auto" latinLnBrk="0" hangingPunct="1">
              <a:lnSpc>
                <a:spcPct val="100000"/>
              </a:lnSpc>
              <a:spcBef>
                <a:spcPts val="0"/>
              </a:spcBef>
              <a:spcAft>
                <a:spcPts val="0"/>
              </a:spcAft>
              <a:buClrTx/>
              <a:buSzTx/>
              <a:buFontTx/>
              <a:buNone/>
              <a:tabLst/>
              <a:defRPr/>
            </a:pPr>
            <a:endParaRPr lang="en-US" sz="800" baseline="0" dirty="0" smtClean="0">
              <a:latin typeface="Trebuchet MS" pitchFamily="34" charset="0"/>
            </a:endParaRPr>
          </a:p>
          <a:p>
            <a:pPr defTabSz="598409"/>
            <a:r>
              <a:rPr lang="en-US" sz="800" b="1" baseline="0" dirty="0" smtClean="0">
                <a:solidFill>
                  <a:srgbClr val="FFFF00"/>
                </a:solidFill>
                <a:latin typeface="Trebuchet MS" pitchFamily="34" charset="0"/>
              </a:rPr>
              <a:t>Importing text and graphics from external sources</a:t>
            </a:r>
          </a:p>
          <a:p>
            <a:pPr defTabSz="598409"/>
            <a:r>
              <a:rPr lang="en-US" sz="800" b="1" u="sng" baseline="0" dirty="0" smtClean="0">
                <a:latin typeface="Trebuchet MS" pitchFamily="34" charset="0"/>
              </a:rPr>
              <a:t>TEXT: </a:t>
            </a:r>
            <a:r>
              <a:rPr lang="en-US" sz="800" baseline="0" dirty="0" smtClean="0">
                <a:latin typeface="Trebuchet MS" pitchFamily="34" charset="0"/>
              </a:rPr>
              <a:t>Paste or type your text into a pre-existing placeholder or drag in a new placeholder from the left side of the template. Move it anywhere as needed.</a:t>
            </a:r>
          </a:p>
          <a:p>
            <a:pPr defTabSz="598409"/>
            <a:r>
              <a:rPr lang="en-US" sz="800" b="1" u="sng" baseline="0" dirty="0" smtClean="0">
                <a:latin typeface="Trebuchet MS" pitchFamily="34" charset="0"/>
              </a:rPr>
              <a:t>PHOTOS: </a:t>
            </a:r>
            <a:r>
              <a:rPr lang="en-US" sz="800" baseline="0" dirty="0" smtClean="0">
                <a:latin typeface="Trebuchet MS" pitchFamily="34" charset="0"/>
              </a:rPr>
              <a:t>Drag in a picture placeholder, size it </a:t>
            </a:r>
            <a:r>
              <a:rPr lang="en-US" sz="800" u="sng" baseline="0" dirty="0" smtClean="0">
                <a:latin typeface="Trebuchet MS" pitchFamily="34" charset="0"/>
              </a:rPr>
              <a:t>first</a:t>
            </a:r>
            <a:r>
              <a:rPr lang="en-US" sz="800" baseline="0" dirty="0" smtClean="0">
                <a:latin typeface="Trebuchet MS" pitchFamily="34" charset="0"/>
              </a:rPr>
              <a:t>, click in it and insert a photo from the menu.</a:t>
            </a:r>
          </a:p>
          <a:p>
            <a:pPr defTabSz="598409"/>
            <a:r>
              <a:rPr lang="en-US" sz="800" b="1" u="sng" baseline="0" dirty="0" smtClean="0">
                <a:latin typeface="Trebuchet MS" pitchFamily="34" charset="0"/>
              </a:rPr>
              <a:t>TABLES: </a:t>
            </a:r>
            <a:r>
              <a:rPr lang="en-US" sz="800" baseline="0" dirty="0" smtClean="0">
                <a:latin typeface="Trebuchet MS" pitchFamily="34" charset="0"/>
              </a:rPr>
              <a:t>You can copy and paste a table from an external document onto this poster template. To adjust  the way the text fits within the cells of a table that has been pasted, </a:t>
            </a:r>
            <a:r>
              <a:rPr lang="en-US" sz="800" u="sng" baseline="0" dirty="0" smtClean="0">
                <a:latin typeface="Trebuchet MS" pitchFamily="34" charset="0"/>
              </a:rPr>
              <a:t>right-click</a:t>
            </a:r>
            <a:r>
              <a:rPr lang="en-US" sz="800" baseline="0" dirty="0" smtClean="0">
                <a:latin typeface="Trebuchet MS" pitchFamily="34" charset="0"/>
              </a:rPr>
              <a:t> on the table, click FORMAT SHAPE  then click on TEXT BOX and change the INTERNAL MARGIN values to 0.25</a:t>
            </a:r>
          </a:p>
          <a:p>
            <a:pPr defTabSz="598409"/>
            <a:endParaRPr lang="en-US" sz="800" baseline="0" dirty="0" smtClean="0">
              <a:latin typeface="Trebuchet MS" pitchFamily="34" charset="0"/>
            </a:endParaRPr>
          </a:p>
          <a:p>
            <a:pPr defTabSz="598409"/>
            <a:r>
              <a:rPr lang="en-US" sz="800" b="1" baseline="0" dirty="0" smtClean="0">
                <a:solidFill>
                  <a:srgbClr val="FFFF00"/>
                </a:solidFill>
                <a:latin typeface="Trebuchet MS" pitchFamily="34" charset="0"/>
              </a:rPr>
              <a:t>Modifying the color scheme</a:t>
            </a:r>
          </a:p>
          <a:p>
            <a:pPr defTabSz="598409"/>
            <a:r>
              <a:rPr lang="en-US" sz="800" baseline="0" dirty="0" smtClean="0">
                <a:latin typeface="Trebuchet MS" pitchFamily="34" charset="0"/>
              </a:rPr>
              <a:t>To change the color scheme of this template go to the “Design” menu and click on “Colors”. You can choose from the provide color combinations or you can create your own.</a:t>
            </a:r>
          </a:p>
          <a:p>
            <a:pPr defTabSz="598409"/>
            <a:endParaRPr lang="en-US" sz="800" baseline="0" dirty="0" smtClean="0">
              <a:latin typeface="Trebuchet MS" pitchFamily="34" charset="0"/>
            </a:endParaRPr>
          </a:p>
          <a:p>
            <a:pPr defTabSz="598409"/>
            <a:endParaRPr lang="en-US" sz="800" baseline="0" dirty="0" smtClean="0">
              <a:latin typeface="Trebuchet MS" pitchFamily="34" charset="0"/>
            </a:endParaRPr>
          </a:p>
          <a:p>
            <a:pPr defTabSz="837873"/>
            <a:endParaRPr lang="en-US" sz="600" baseline="0" dirty="0" smtClean="0">
              <a:latin typeface="Trebuchet MS" pitchFamily="34" charset="0"/>
            </a:endParaRPr>
          </a:p>
          <a:p>
            <a:pPr defTabSz="837873"/>
            <a:endParaRPr lang="en-US" sz="600" dirty="0" smtClean="0">
              <a:latin typeface="Trebuchet MS" pitchFamily="34" charset="0"/>
            </a:endParaRPr>
          </a:p>
          <a:p>
            <a:pPr algn="ctr"/>
            <a:endParaRPr lang="en-US" sz="600" b="1" dirty="0" smtClean="0">
              <a:solidFill>
                <a:schemeClr val="bg1"/>
              </a:solidFill>
              <a:latin typeface="Trebuchet MS" pitchFamily="34" charset="0"/>
            </a:endParaRPr>
          </a:p>
          <a:p>
            <a:pPr defTabSz="837873"/>
            <a:endParaRPr lang="en-US" sz="600" b="1" dirty="0" smtClean="0">
              <a:solidFill>
                <a:srgbClr val="FFFF00"/>
              </a:solidFill>
              <a:latin typeface="Trebuchet MS" pitchFamily="34" charset="0"/>
            </a:endParaRPr>
          </a:p>
          <a:p>
            <a:pPr algn="ctr"/>
            <a:endParaRPr lang="en-US" sz="800" b="1" dirty="0">
              <a:latin typeface="Trebuchet MS" pitchFamily="34" charset="0"/>
            </a:endParaRPr>
          </a:p>
        </p:txBody>
      </p:sp>
      <p:sp>
        <p:nvSpPr>
          <p:cNvPr id="22" name="Rectangle 21"/>
          <p:cNvSpPr/>
          <p:nvPr/>
        </p:nvSpPr>
        <p:spPr>
          <a:xfrm>
            <a:off x="-2176463" y="-5898"/>
            <a:ext cx="2121474" cy="99060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34909" tIns="69818" rIns="34909" bIns="34909" rtlCol="0" anchor="t" anchorCtr="0"/>
          <a:lstStyle/>
          <a:p>
            <a:pPr algn="ctr"/>
            <a:r>
              <a:rPr lang="en-US" sz="1000" b="1" dirty="0" smtClean="0">
                <a:solidFill>
                  <a:schemeClr val="bg1"/>
                </a:solidFill>
                <a:latin typeface="Trebuchet MS" pitchFamily="34" charset="0"/>
              </a:rPr>
              <a:t>QUICK DESIGN</a:t>
            </a:r>
            <a:r>
              <a:rPr lang="en-US" sz="1000" b="1" baseline="0" dirty="0" smtClean="0">
                <a:solidFill>
                  <a:schemeClr val="bg1"/>
                </a:solidFill>
                <a:latin typeface="Trebuchet MS" pitchFamily="34" charset="0"/>
              </a:rPr>
              <a:t> </a:t>
            </a:r>
            <a:r>
              <a:rPr lang="en-US" sz="1000" b="1" dirty="0" smtClean="0">
                <a:solidFill>
                  <a:schemeClr val="bg1"/>
                </a:solidFill>
                <a:latin typeface="Trebuchet MS" pitchFamily="34" charset="0"/>
              </a:rPr>
              <a:t>GUIDE</a:t>
            </a:r>
          </a:p>
          <a:p>
            <a:pPr algn="ctr"/>
            <a:r>
              <a:rPr lang="en-US" sz="900" b="1" dirty="0" smtClean="0">
                <a:solidFill>
                  <a:srgbClr val="FFFF00"/>
                </a:solidFill>
                <a:latin typeface="Trebuchet MS" pitchFamily="34" charset="0"/>
              </a:rPr>
              <a:t>(--THIS SECTION DOES NOT PRINT--)</a:t>
            </a:r>
          </a:p>
          <a:p>
            <a:pPr algn="ctr"/>
            <a:endParaRPr lang="en-US" sz="800" b="1" dirty="0" smtClean="0">
              <a:latin typeface="Trebuchet MS" pitchFamily="34" charset="0"/>
            </a:endParaRPr>
          </a:p>
          <a:p>
            <a:pPr algn="ctr"/>
            <a:endParaRPr lang="en-US" sz="800" b="1" dirty="0" smtClean="0">
              <a:latin typeface="Trebuchet MS" pitchFamily="34" charset="0"/>
            </a:endParaRPr>
          </a:p>
          <a:p>
            <a:pPr defTabSz="837873"/>
            <a:r>
              <a:rPr lang="en-US" sz="800" dirty="0" smtClean="0">
                <a:latin typeface="Trebuchet MS" pitchFamily="34" charset="0"/>
              </a:rPr>
              <a:t>This PowerPoint</a:t>
            </a:r>
            <a:r>
              <a:rPr lang="en-US" sz="800" baseline="0" dirty="0" smtClean="0">
                <a:latin typeface="Trebuchet MS" pitchFamily="34" charset="0"/>
              </a:rPr>
              <a:t> </a:t>
            </a:r>
            <a:r>
              <a:rPr lang="en-US" sz="800" dirty="0" smtClean="0">
                <a:latin typeface="Trebuchet MS" pitchFamily="34" charset="0"/>
              </a:rPr>
              <a:t>2007 template produces</a:t>
            </a:r>
            <a:r>
              <a:rPr lang="en-US" sz="800" baseline="0" dirty="0" smtClean="0">
                <a:latin typeface="Trebuchet MS" pitchFamily="34" charset="0"/>
              </a:rPr>
              <a:t> </a:t>
            </a:r>
            <a:r>
              <a:rPr lang="en-US" sz="800" dirty="0" smtClean="0">
                <a:latin typeface="Trebuchet MS" pitchFamily="34" charset="0"/>
              </a:rPr>
              <a:t>a 100cm</a:t>
            </a:r>
            <a:r>
              <a:rPr lang="en-US" sz="800" baseline="0" dirty="0" smtClean="0">
                <a:latin typeface="Trebuchet MS" pitchFamily="34" charset="0"/>
              </a:rPr>
              <a:t> x100cm</a:t>
            </a:r>
            <a:r>
              <a:rPr lang="en-US" sz="800" dirty="0" smtClean="0">
                <a:latin typeface="Trebuchet MS" pitchFamily="34" charset="0"/>
              </a:rPr>
              <a:t> professional  poster. It</a:t>
            </a:r>
            <a:r>
              <a:rPr lang="en-US" sz="800" baseline="0" dirty="0" smtClean="0">
                <a:latin typeface="Trebuchet MS" pitchFamily="34" charset="0"/>
              </a:rPr>
              <a:t> </a:t>
            </a:r>
            <a:r>
              <a:rPr lang="en-US" sz="800" dirty="0" smtClean="0">
                <a:latin typeface="Trebuchet MS" pitchFamily="34" charset="0"/>
              </a:rPr>
              <a:t>will save you valuable time placing titles, subtitles,</a:t>
            </a:r>
            <a:r>
              <a:rPr lang="en-US" sz="800" baseline="0" dirty="0" smtClean="0">
                <a:latin typeface="Trebuchet MS" pitchFamily="34" charset="0"/>
              </a:rPr>
              <a:t> text, and graphics</a:t>
            </a:r>
            <a:r>
              <a:rPr lang="en-US" sz="800" dirty="0" smtClean="0">
                <a:latin typeface="Trebuchet MS" pitchFamily="34" charset="0"/>
              </a:rPr>
              <a:t>. </a:t>
            </a:r>
          </a:p>
          <a:p>
            <a:pPr defTabSz="837873"/>
            <a:endParaRPr lang="en-US" sz="800" dirty="0" smtClean="0">
              <a:latin typeface="Trebuchet MS" pitchFamily="34" charset="0"/>
            </a:endParaRPr>
          </a:p>
          <a:p>
            <a:pPr defTabSz="837873"/>
            <a:r>
              <a:rPr lang="en-US" sz="800" dirty="0" smtClean="0">
                <a:latin typeface="Trebuchet MS" pitchFamily="34" charset="0"/>
              </a:rPr>
              <a:t>Use it to create your presentation. Then send</a:t>
            </a:r>
            <a:r>
              <a:rPr lang="en-US" sz="800" baseline="0" dirty="0" smtClean="0">
                <a:latin typeface="Trebuchet MS" pitchFamily="34" charset="0"/>
              </a:rPr>
              <a:t> it </a:t>
            </a:r>
            <a:r>
              <a:rPr lang="en-US" sz="800" dirty="0" smtClean="0">
                <a:latin typeface="Trebuchet MS" pitchFamily="34" charset="0"/>
              </a:rPr>
              <a:t>to </a:t>
            </a:r>
            <a:r>
              <a:rPr lang="en-US" sz="800" b="1" dirty="0" smtClean="0">
                <a:latin typeface="Trebuchet MS" pitchFamily="34" charset="0"/>
              </a:rPr>
              <a:t>PosterPresentations.com</a:t>
            </a:r>
            <a:r>
              <a:rPr lang="en-US" sz="800" dirty="0" smtClean="0">
                <a:latin typeface="Trebuchet MS" pitchFamily="34" charset="0"/>
              </a:rPr>
              <a:t> for premium quality, same day affordable printing.</a:t>
            </a:r>
            <a:br>
              <a:rPr lang="en-US" sz="800" dirty="0" smtClean="0">
                <a:latin typeface="Trebuchet MS" pitchFamily="34" charset="0"/>
              </a:rPr>
            </a:br>
            <a:endParaRPr lang="en-US" sz="800" dirty="0" smtClean="0">
              <a:latin typeface="Trebuchet MS" pitchFamily="34" charset="0"/>
            </a:endParaRPr>
          </a:p>
          <a:p>
            <a:pPr defTabSz="837873"/>
            <a:r>
              <a:rPr lang="en-US" sz="800" dirty="0" smtClean="0">
                <a:latin typeface="Trebuchet MS" pitchFamily="34" charset="0"/>
              </a:rPr>
              <a:t>We provide a series of </a:t>
            </a:r>
            <a:r>
              <a:rPr lang="en-US" sz="800" b="1" dirty="0" smtClean="0">
                <a:latin typeface="Trebuchet MS" pitchFamily="34" charset="0"/>
              </a:rPr>
              <a:t>online tutorials</a:t>
            </a:r>
            <a:r>
              <a:rPr lang="en-US" sz="800" dirty="0" smtClean="0">
                <a:latin typeface="Trebuchet MS" pitchFamily="34" charset="0"/>
              </a:rPr>
              <a:t> that will guide you through the poster design process and answer your poster production questions. </a:t>
            </a:r>
          </a:p>
          <a:p>
            <a:pPr defTabSz="837873"/>
            <a:endParaRPr lang="en-US" sz="800" dirty="0" smtClean="0">
              <a:latin typeface="Trebuchet MS" pitchFamily="34" charset="0"/>
            </a:endParaRPr>
          </a:p>
          <a:p>
            <a:pPr defTabSz="837873"/>
            <a:r>
              <a:rPr lang="en-US" sz="800" dirty="0" smtClean="0">
                <a:latin typeface="Trebuchet MS" pitchFamily="34" charset="0"/>
              </a:rPr>
              <a:t>View our online</a:t>
            </a:r>
            <a:r>
              <a:rPr lang="en-US" sz="800" baseline="0" dirty="0" smtClean="0">
                <a:latin typeface="Trebuchet MS" pitchFamily="34" charset="0"/>
              </a:rPr>
              <a:t> tutorials at:</a:t>
            </a:r>
            <a:r>
              <a:rPr lang="en-US" sz="800" dirty="0" smtClean="0">
                <a:latin typeface="Trebuchet MS" pitchFamily="34" charset="0"/>
              </a:rPr>
              <a:t/>
            </a:r>
            <a:br>
              <a:rPr lang="en-US" sz="800" dirty="0" smtClean="0">
                <a:latin typeface="Trebuchet MS" pitchFamily="34" charset="0"/>
              </a:rPr>
            </a:br>
            <a:r>
              <a:rPr lang="en-US" sz="800" dirty="0" smtClean="0">
                <a:solidFill>
                  <a:srgbClr val="FFFF00"/>
                </a:solidFill>
                <a:latin typeface="Trebuchet MS" pitchFamily="34" charset="0"/>
              </a:rPr>
              <a:t> http://bit.ly/Poster_creation_help </a:t>
            </a:r>
            <a:r>
              <a:rPr lang="en-US" sz="800" dirty="0" smtClean="0">
                <a:latin typeface="Trebuchet MS" pitchFamily="34" charset="0"/>
              </a:rPr>
              <a:t/>
            </a:r>
            <a:br>
              <a:rPr lang="en-US" sz="800" dirty="0" smtClean="0">
                <a:latin typeface="Trebuchet MS" pitchFamily="34" charset="0"/>
              </a:rPr>
            </a:br>
            <a:r>
              <a:rPr lang="en-US" sz="800" dirty="0" smtClean="0">
                <a:latin typeface="Trebuchet MS" pitchFamily="34" charset="0"/>
              </a:rPr>
              <a:t>(copy</a:t>
            </a:r>
            <a:r>
              <a:rPr lang="en-US" sz="800" baseline="0" dirty="0" smtClean="0">
                <a:latin typeface="Trebuchet MS" pitchFamily="34" charset="0"/>
              </a:rPr>
              <a:t> and paste the link into your web browser).</a:t>
            </a:r>
          </a:p>
          <a:p>
            <a:pPr defTabSz="837873"/>
            <a:endParaRPr lang="en-US" sz="800" dirty="0" smtClean="0">
              <a:latin typeface="Trebuchet MS" pitchFamily="34" charset="0"/>
            </a:endParaRPr>
          </a:p>
          <a:p>
            <a:pPr defTabSz="837873"/>
            <a:r>
              <a:rPr lang="en-US" sz="800" dirty="0" smtClean="0">
                <a:latin typeface="Trebuchet MS" pitchFamily="34" charset="0"/>
              </a:rPr>
              <a:t>For assistance and to order your printed poster</a:t>
            </a:r>
            <a:r>
              <a:rPr lang="en-US" sz="800" dirty="0" smtClean="0">
                <a:solidFill>
                  <a:schemeClr val="bg1"/>
                </a:solidFill>
                <a:latin typeface="Trebuchet MS" pitchFamily="34" charset="0"/>
              </a:rPr>
              <a:t> call </a:t>
            </a:r>
            <a:r>
              <a:rPr lang="en-US" sz="800" b="1" dirty="0" smtClean="0">
                <a:solidFill>
                  <a:srgbClr val="FFFF00"/>
                </a:solidFill>
                <a:latin typeface="Trebuchet MS" pitchFamily="34" charset="0"/>
              </a:rPr>
              <a:t>PosterPresentations.com</a:t>
            </a:r>
            <a:r>
              <a:rPr lang="en-US" sz="800" dirty="0" smtClean="0">
                <a:solidFill>
                  <a:srgbClr val="FFFF00"/>
                </a:solidFill>
                <a:latin typeface="Trebuchet MS" pitchFamily="34" charset="0"/>
              </a:rPr>
              <a:t> </a:t>
            </a:r>
            <a:r>
              <a:rPr lang="en-US" sz="800" dirty="0" smtClean="0">
                <a:latin typeface="Trebuchet MS" pitchFamily="34" charset="0"/>
              </a:rPr>
              <a:t>at </a:t>
            </a:r>
            <a:r>
              <a:rPr lang="en-US" sz="900" b="1" dirty="0" smtClean="0">
                <a:solidFill>
                  <a:srgbClr val="FFFF00"/>
                </a:solidFill>
                <a:latin typeface="Trebuchet MS" pitchFamily="34" charset="0"/>
              </a:rPr>
              <a:t>1.866.649.3004</a:t>
            </a:r>
          </a:p>
          <a:p>
            <a:pPr defTabSz="837873"/>
            <a:endParaRPr lang="en-US" sz="900" b="1" dirty="0" smtClean="0">
              <a:solidFill>
                <a:srgbClr val="FFFF00"/>
              </a:solidFill>
              <a:latin typeface="Trebuchet MS" pitchFamily="34" charset="0"/>
            </a:endParaRPr>
          </a:p>
          <a:p>
            <a:pPr algn="ctr"/>
            <a:r>
              <a:rPr lang="en-US" sz="1000" b="1" dirty="0" smtClean="0">
                <a:solidFill>
                  <a:schemeClr val="bg1"/>
                </a:solidFill>
                <a:latin typeface="Trebuchet MS" pitchFamily="34" charset="0"/>
              </a:rPr>
              <a:t>Object Placeholders</a:t>
            </a:r>
          </a:p>
          <a:p>
            <a:pPr algn="ctr"/>
            <a:endParaRPr lang="en-US" sz="1000" b="1" dirty="0" smtClean="0">
              <a:solidFill>
                <a:schemeClr val="bg1"/>
              </a:solidFill>
              <a:latin typeface="Trebuchet MS" pitchFamily="34" charset="0"/>
            </a:endParaRPr>
          </a:p>
          <a:p>
            <a:pPr defTabSz="837873"/>
            <a:r>
              <a:rPr lang="en-US" sz="800" dirty="0" smtClean="0">
                <a:latin typeface="Trebuchet MS" pitchFamily="34" charset="0"/>
              </a:rPr>
              <a:t>Use the placeholders provided below to add new elements to your poster:</a:t>
            </a:r>
            <a:r>
              <a:rPr lang="en-US" sz="800" baseline="0" dirty="0" smtClean="0">
                <a:latin typeface="Trebuchet MS" pitchFamily="34" charset="0"/>
              </a:rPr>
              <a:t> </a:t>
            </a:r>
            <a:r>
              <a:rPr lang="en-US" sz="800" dirty="0" smtClean="0">
                <a:latin typeface="Trebuchet MS" pitchFamily="34" charset="0"/>
              </a:rPr>
              <a:t>Drag a placeholder onto the</a:t>
            </a:r>
            <a:r>
              <a:rPr lang="en-US" sz="800" baseline="0" dirty="0" smtClean="0">
                <a:latin typeface="Trebuchet MS" pitchFamily="34" charset="0"/>
              </a:rPr>
              <a:t> poster area,</a:t>
            </a:r>
            <a:r>
              <a:rPr lang="en-US" sz="800" dirty="0" smtClean="0">
                <a:latin typeface="Trebuchet MS" pitchFamily="34" charset="0"/>
              </a:rPr>
              <a:t> size it, and click it to edit.</a:t>
            </a:r>
          </a:p>
          <a:p>
            <a:pPr defTabSz="837873"/>
            <a:endParaRPr lang="en-US" sz="800" dirty="0" smtClean="0">
              <a:latin typeface="Trebuchet MS" pitchFamily="34" charset="0"/>
            </a:endParaRPr>
          </a:p>
          <a:p>
            <a:pPr defTabSz="837873"/>
            <a:r>
              <a:rPr lang="en-US" sz="800" b="1" dirty="0" smtClean="0">
                <a:solidFill>
                  <a:srgbClr val="FFFF00"/>
                </a:solidFill>
                <a:latin typeface="Trebuchet MS" pitchFamily="34" charset="0"/>
              </a:rPr>
              <a:t>Section Header placeholder</a:t>
            </a:r>
          </a:p>
          <a:p>
            <a:pPr defTabSz="837873"/>
            <a:r>
              <a:rPr lang="en-US" sz="800" dirty="0" smtClean="0">
                <a:latin typeface="Trebuchet MS" pitchFamily="34" charset="0"/>
              </a:rPr>
              <a:t>Move</a:t>
            </a:r>
            <a:r>
              <a:rPr lang="en-US" sz="800" baseline="0" dirty="0" smtClean="0">
                <a:latin typeface="Trebuchet MS" pitchFamily="34" charset="0"/>
              </a:rPr>
              <a:t> this preformatted section header placeholder to the poster area to add another section header. Use section headers to separate topics or concepts within your presentation. </a:t>
            </a:r>
          </a:p>
          <a:p>
            <a:pPr defTabSz="837873"/>
            <a:endParaRPr lang="en-US" sz="800" baseline="0" dirty="0" smtClean="0">
              <a:latin typeface="Trebuchet MS" pitchFamily="34" charset="0"/>
            </a:endParaRPr>
          </a:p>
          <a:p>
            <a:pPr defTabSz="837873"/>
            <a:endParaRPr lang="en-US" sz="800" dirty="0" smtClean="0">
              <a:latin typeface="Trebuchet MS" pitchFamily="34" charset="0"/>
            </a:endParaRPr>
          </a:p>
          <a:p>
            <a:pPr defTabSz="837873"/>
            <a:endParaRPr lang="en-US" sz="800" b="1" dirty="0" smtClean="0">
              <a:solidFill>
                <a:srgbClr val="FFFF00"/>
              </a:solidFill>
              <a:latin typeface="Trebuchet MS" pitchFamily="34" charset="0"/>
            </a:endParaRPr>
          </a:p>
          <a:p>
            <a:pPr defTabSz="837873"/>
            <a:r>
              <a:rPr lang="en-US" sz="800" b="1" dirty="0" smtClean="0">
                <a:solidFill>
                  <a:srgbClr val="FFFF00"/>
                </a:solidFill>
                <a:latin typeface="Trebuchet MS" pitchFamily="34" charset="0"/>
              </a:rPr>
              <a:t>Text placeholder</a:t>
            </a:r>
          </a:p>
          <a:p>
            <a:pPr defTabSz="837873"/>
            <a:r>
              <a:rPr lang="en-US" sz="800" baseline="0" dirty="0" smtClean="0">
                <a:latin typeface="Trebuchet MS" pitchFamily="34" charset="0"/>
              </a:rPr>
              <a:t>Move this preformatted text placeholder to the poster to add a new body of text.</a:t>
            </a:r>
          </a:p>
          <a:p>
            <a:pPr defTabSz="837873"/>
            <a:endParaRPr lang="en-US" sz="800" baseline="0" dirty="0" smtClean="0">
              <a:latin typeface="Trebuchet MS" pitchFamily="34" charset="0"/>
            </a:endParaRPr>
          </a:p>
          <a:p>
            <a:pPr defTabSz="837873"/>
            <a:endParaRPr lang="en-US" sz="800" baseline="0" dirty="0" smtClean="0">
              <a:latin typeface="Trebuchet MS" pitchFamily="34" charset="0"/>
            </a:endParaRPr>
          </a:p>
          <a:p>
            <a:pPr defTabSz="837873"/>
            <a:endParaRPr lang="en-US" sz="800" baseline="0" dirty="0" smtClean="0">
              <a:latin typeface="Trebuchet MS" pitchFamily="34" charset="0"/>
            </a:endParaRPr>
          </a:p>
          <a:p>
            <a:pPr defTabSz="837873"/>
            <a:endParaRPr lang="en-US" sz="800" b="1" baseline="0" dirty="0" smtClean="0">
              <a:solidFill>
                <a:srgbClr val="FFFF00"/>
              </a:solidFill>
              <a:latin typeface="Trebuchet MS" pitchFamily="34" charset="0"/>
            </a:endParaRPr>
          </a:p>
          <a:p>
            <a:pPr defTabSz="837873"/>
            <a:r>
              <a:rPr lang="en-US" sz="800" b="1" baseline="0" dirty="0" smtClean="0">
                <a:solidFill>
                  <a:srgbClr val="FFFF00"/>
                </a:solidFill>
                <a:latin typeface="Trebuchet MS" pitchFamily="34" charset="0"/>
              </a:rPr>
              <a:t>Picture placeholder</a:t>
            </a:r>
          </a:p>
          <a:p>
            <a:pPr defTabSz="837873"/>
            <a:r>
              <a:rPr lang="en-US" sz="800" baseline="0" dirty="0" smtClean="0">
                <a:latin typeface="Trebuchet MS" pitchFamily="34" charset="0"/>
              </a:rPr>
              <a:t>Move this graphic placeholder onto your poster, size it first, and then click it to add a picture to the poster.</a:t>
            </a:r>
          </a:p>
          <a:p>
            <a:pPr defTabSz="837873"/>
            <a:endParaRPr lang="en-US" sz="600" baseline="0" dirty="0" smtClean="0">
              <a:latin typeface="Trebuchet MS" pitchFamily="34" charset="0"/>
            </a:endParaRPr>
          </a:p>
          <a:p>
            <a:pPr defTabSz="837873"/>
            <a:endParaRPr lang="en-US" sz="600" baseline="0" dirty="0" smtClean="0">
              <a:latin typeface="Trebuchet MS" pitchFamily="34" charset="0"/>
            </a:endParaRPr>
          </a:p>
          <a:p>
            <a:pPr defTabSz="837873"/>
            <a:endParaRPr lang="en-US" sz="600" baseline="0" dirty="0" smtClean="0">
              <a:latin typeface="Trebuchet MS" pitchFamily="34" charset="0"/>
            </a:endParaRPr>
          </a:p>
          <a:p>
            <a:pPr algn="ctr"/>
            <a:endParaRPr lang="en-US" sz="800" b="1" dirty="0" smtClean="0">
              <a:solidFill>
                <a:schemeClr val="bg1"/>
              </a:solidFill>
              <a:latin typeface="Trebuchet MS" pitchFamily="34" charset="0"/>
            </a:endParaRPr>
          </a:p>
          <a:p>
            <a:pPr algn="ctr"/>
            <a:endParaRPr lang="en-US" sz="800" b="1" dirty="0" smtClean="0">
              <a:solidFill>
                <a:schemeClr val="bg1"/>
              </a:solidFill>
              <a:latin typeface="Trebuchet MS" pitchFamily="34" charset="0"/>
            </a:endParaRPr>
          </a:p>
          <a:p>
            <a:pPr algn="ctr"/>
            <a:endParaRPr lang="en-US" sz="800" b="1" dirty="0" smtClean="0">
              <a:solidFill>
                <a:schemeClr val="bg1"/>
              </a:solidFill>
              <a:latin typeface="Trebuchet MS" pitchFamily="34" charset="0"/>
            </a:endParaRPr>
          </a:p>
          <a:p>
            <a:pPr algn="ctr"/>
            <a:endParaRPr lang="en-US" sz="800" b="1" dirty="0" smtClean="0">
              <a:solidFill>
                <a:schemeClr val="bg1"/>
              </a:solidFill>
              <a:latin typeface="Trebuchet MS" pitchFamily="34" charset="0"/>
            </a:endParaRPr>
          </a:p>
          <a:p>
            <a:pPr defTabSz="837873"/>
            <a:endParaRPr lang="en-US" sz="600" dirty="0" smtClean="0">
              <a:latin typeface="Trebuchet MS" pitchFamily="34" charset="0"/>
            </a:endParaRPr>
          </a:p>
          <a:p>
            <a:pPr algn="ctr"/>
            <a:endParaRPr lang="en-US" sz="600" b="1" dirty="0" smtClean="0">
              <a:solidFill>
                <a:schemeClr val="bg1"/>
              </a:solidFill>
              <a:latin typeface="Trebuchet MS" pitchFamily="34" charset="0"/>
            </a:endParaRPr>
          </a:p>
          <a:p>
            <a:pPr defTabSz="837873"/>
            <a:endParaRPr lang="en-US" sz="600" b="1" dirty="0" smtClean="0">
              <a:solidFill>
                <a:srgbClr val="FFFF00"/>
              </a:solidFill>
              <a:latin typeface="Trebuchet MS" pitchFamily="34" charset="0"/>
            </a:endParaRPr>
          </a:p>
          <a:p>
            <a:pPr algn="ctr"/>
            <a:endParaRPr lang="en-US" sz="800" b="1" dirty="0">
              <a:latin typeface="Trebuchet MS" pitchFamily="34" charset="0"/>
            </a:endParaRPr>
          </a:p>
        </p:txBody>
      </p:sp>
      <p:sp>
        <p:nvSpPr>
          <p:cNvPr id="23" name="Rectangle 22"/>
          <p:cNvSpPr/>
          <p:nvPr/>
        </p:nvSpPr>
        <p:spPr>
          <a:xfrm>
            <a:off x="-2176463" y="5971977"/>
            <a:ext cx="2121474" cy="2338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7454" tIns="8727" rIns="17454" bIns="8727" rtlCol="0" anchor="ctr"/>
          <a:lstStyle/>
          <a:p>
            <a:pPr algn="ctr"/>
            <a:endParaRPr lang="en-US" dirty="0"/>
          </a:p>
        </p:txBody>
      </p:sp>
      <p:pic>
        <p:nvPicPr>
          <p:cNvPr id="24" name="Picture 2"/>
          <p:cNvPicPr>
            <a:picLocks noChangeAspect="1" noChangeArrowheads="1"/>
          </p:cNvPicPr>
          <p:nvPr/>
        </p:nvPicPr>
        <p:blipFill>
          <a:blip r:embed="rId5" cstate="print"/>
          <a:srcRect/>
          <a:stretch>
            <a:fillRect/>
          </a:stretch>
        </p:blipFill>
        <p:spPr bwMode="auto">
          <a:xfrm>
            <a:off x="9926837" y="2222831"/>
            <a:ext cx="92273" cy="67357"/>
          </a:xfrm>
          <a:prstGeom prst="rect">
            <a:avLst/>
          </a:prstGeom>
          <a:noFill/>
          <a:ln w="9525">
            <a:solidFill>
              <a:schemeClr val="tx1"/>
            </a:solidFill>
            <a:miter lim="800000"/>
            <a:headEnd/>
            <a:tailEnd/>
          </a:ln>
          <a:effectLst/>
        </p:spPr>
      </p:pic>
      <p:sp>
        <p:nvSpPr>
          <p:cNvPr id="25" name="TextBox 24"/>
          <p:cNvSpPr txBox="1"/>
          <p:nvPr/>
        </p:nvSpPr>
        <p:spPr>
          <a:xfrm>
            <a:off x="6963117" y="9114678"/>
            <a:ext cx="1431295" cy="679344"/>
          </a:xfrm>
          <a:prstGeom prst="rect">
            <a:avLst/>
          </a:prstGeom>
          <a:noFill/>
        </p:spPr>
        <p:txBody>
          <a:bodyPr wrap="square" lIns="17454" tIns="8727" rIns="17454" bIns="8727" rtlCol="0">
            <a:spAutoFit/>
          </a:bodyPr>
          <a:lstStyle/>
          <a:p>
            <a:r>
              <a:rPr lang="en-US" sz="900" dirty="0" smtClean="0">
                <a:solidFill>
                  <a:schemeClr val="bg1"/>
                </a:solidFill>
              </a:rPr>
              <a:t>© 2012 PosterPresentations.com</a:t>
            </a:r>
            <a:br>
              <a:rPr lang="en-US" sz="900" dirty="0" smtClean="0">
                <a:solidFill>
                  <a:schemeClr val="bg1"/>
                </a:solidFill>
              </a:rPr>
            </a:br>
            <a:r>
              <a:rPr lang="en-US" sz="900" dirty="0" smtClean="0">
                <a:solidFill>
                  <a:schemeClr val="bg1"/>
                </a:solidFill>
              </a:rPr>
              <a:t>    </a:t>
            </a:r>
            <a:r>
              <a:rPr lang="en-US" sz="800" dirty="0" smtClean="0">
                <a:solidFill>
                  <a:schemeClr val="bg1"/>
                </a:solidFill>
              </a:rPr>
              <a:t>2117 Fourth Street ,</a:t>
            </a:r>
            <a:r>
              <a:rPr lang="en-US" sz="800" baseline="0" dirty="0" smtClean="0">
                <a:solidFill>
                  <a:schemeClr val="bg1"/>
                </a:solidFill>
              </a:rPr>
              <a:t> Unit C</a:t>
            </a:r>
            <a:br>
              <a:rPr lang="en-US" sz="800" baseline="0" dirty="0" smtClean="0">
                <a:solidFill>
                  <a:schemeClr val="bg1"/>
                </a:solidFill>
              </a:rPr>
            </a:br>
            <a:r>
              <a:rPr lang="en-US" sz="800" baseline="0" dirty="0" smtClean="0">
                <a:solidFill>
                  <a:schemeClr val="bg1"/>
                </a:solidFill>
              </a:rPr>
              <a:t>    Berkeley CA 94710</a:t>
            </a:r>
            <a:br>
              <a:rPr lang="en-US" sz="800" baseline="0" dirty="0" smtClean="0">
                <a:solidFill>
                  <a:schemeClr val="bg1"/>
                </a:solidFill>
              </a:rPr>
            </a:br>
            <a:r>
              <a:rPr lang="en-US" sz="800" baseline="0" dirty="0" smtClean="0">
                <a:solidFill>
                  <a:schemeClr val="bg1"/>
                </a:solidFill>
              </a:rPr>
              <a:t>    </a:t>
            </a:r>
            <a:r>
              <a:rPr lang="en-US" sz="800" b="1" baseline="0" dirty="0" smtClean="0">
                <a:solidFill>
                  <a:srgbClr val="FFFF00"/>
                </a:solidFill>
              </a:rPr>
              <a:t>posterpresenter@gmail.com</a:t>
            </a:r>
            <a:endParaRPr lang="en-US" sz="900" b="1" dirty="0">
              <a:solidFill>
                <a:srgbClr val="FFFF00"/>
              </a:solidFill>
            </a:endParaRPr>
          </a:p>
        </p:txBody>
      </p:sp>
      <p:grpSp>
        <p:nvGrpSpPr>
          <p:cNvPr id="26" name="Group 25"/>
          <p:cNvGrpSpPr/>
          <p:nvPr/>
        </p:nvGrpSpPr>
        <p:grpSpPr>
          <a:xfrm>
            <a:off x="-1991320" y="9493616"/>
            <a:ext cx="1812727" cy="515377"/>
            <a:chOff x="44242388" y="28054064"/>
            <a:chExt cx="9771398" cy="1822628"/>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7" descr="http://t2.gstatic.com/images?q=tbn:ANd9GcR4APHC6TT9w54M2zn_pvCiBxUNcspYPoVxirLRphBoJabfSvu7zw">
              <a:hlinkClick r:id="rId6"/>
            </p:cNvPr>
            <p:cNvPicPr>
              <a:picLocks noChangeAspect="1" noChangeArrowheads="1"/>
            </p:cNvPicPr>
            <p:nvPr userDrawn="1"/>
          </p:nvPicPr>
          <p:blipFill>
            <a:blip r:embed="rId7"/>
            <a:srcRect/>
            <a:stretch>
              <a:fillRect/>
            </a:stretch>
          </p:blipFill>
          <p:spPr bwMode="auto">
            <a:xfrm>
              <a:off x="44368327" y="28152425"/>
              <a:ext cx="914400" cy="914400"/>
            </a:xfrm>
            <a:prstGeom prst="rect">
              <a:avLst/>
            </a:prstGeom>
            <a:noFill/>
          </p:spPr>
        </p:pic>
        <p:sp>
          <p:nvSpPr>
            <p:cNvPr id="42" name="TextBox 41"/>
            <p:cNvSpPr txBox="1"/>
            <p:nvPr userDrawn="1"/>
          </p:nvSpPr>
          <p:spPr>
            <a:xfrm>
              <a:off x="45342599" y="28244016"/>
              <a:ext cx="8671187" cy="1632676"/>
            </a:xfrm>
            <a:prstGeom prst="rect">
              <a:avLst/>
            </a:prstGeom>
            <a:noFill/>
          </p:spPr>
          <p:txBody>
            <a:bodyPr wrap="square" rtlCol="0">
              <a:spAutoFit/>
            </a:bodyPr>
            <a:lstStyle/>
            <a:p>
              <a:r>
                <a:rPr lang="en-US" sz="600" dirty="0" smtClean="0">
                  <a:solidFill>
                    <a:schemeClr val="tx2"/>
                  </a:solidFill>
                  <a:latin typeface="Trebuchet MS" pitchFamily="34" charset="0"/>
                </a:rPr>
                <a:t>Student</a:t>
              </a:r>
              <a:r>
                <a:rPr lang="en-US" sz="600" baseline="0" dirty="0" smtClean="0">
                  <a:solidFill>
                    <a:schemeClr val="tx2"/>
                  </a:solidFill>
                  <a:latin typeface="Trebuchet MS" pitchFamily="34" charset="0"/>
                </a:rPr>
                <a:t> discounts are available on our </a:t>
              </a:r>
              <a:r>
                <a:rPr lang="en-US" sz="600" baseline="0" dirty="0" err="1" smtClean="0">
                  <a:solidFill>
                    <a:schemeClr val="tx2"/>
                  </a:solidFill>
                  <a:latin typeface="Trebuchet MS" pitchFamily="34" charset="0"/>
                </a:rPr>
                <a:t>Facebook</a:t>
              </a:r>
              <a:r>
                <a:rPr lang="en-US" sz="600" baseline="0" dirty="0" smtClean="0">
                  <a:solidFill>
                    <a:schemeClr val="tx2"/>
                  </a:solidFill>
                  <a:latin typeface="Trebuchet MS" pitchFamily="34" charset="0"/>
                </a:rPr>
                <a:t> page.</a:t>
              </a:r>
              <a:br>
                <a:rPr lang="en-US" sz="600" baseline="0" dirty="0" smtClean="0">
                  <a:solidFill>
                    <a:schemeClr val="tx2"/>
                  </a:solidFill>
                  <a:latin typeface="Trebuchet MS" pitchFamily="34" charset="0"/>
                </a:rPr>
              </a:br>
              <a:r>
                <a:rPr lang="en-US" sz="600" baseline="0" dirty="0" smtClean="0">
                  <a:solidFill>
                    <a:schemeClr val="tx2"/>
                  </a:solidFill>
                  <a:latin typeface="Trebuchet MS" pitchFamily="34" charset="0"/>
                </a:rPr>
                <a:t>Go to </a:t>
              </a:r>
              <a:r>
                <a:rPr lang="en-US" sz="600" u="sng" baseline="0" dirty="0" smtClean="0">
                  <a:solidFill>
                    <a:schemeClr val="tx2"/>
                  </a:solidFill>
                  <a:latin typeface="Trebuchet MS" pitchFamily="34" charset="0"/>
                </a:rPr>
                <a:t>PosterPresentations.com</a:t>
              </a:r>
              <a:r>
                <a:rPr lang="en-US" sz="600" baseline="0" dirty="0" smtClean="0">
                  <a:solidFill>
                    <a:schemeClr val="tx2"/>
                  </a:solidFill>
                  <a:latin typeface="Trebuchet MS" pitchFamily="34" charset="0"/>
                </a:rPr>
                <a:t> and click on the FB icon. </a:t>
              </a:r>
              <a:endParaRPr lang="en-US" sz="600" dirty="0">
                <a:solidFill>
                  <a:schemeClr val="tx2"/>
                </a:solidFill>
                <a:latin typeface="Trebuchet MS" pitchFamily="34" charset="0"/>
              </a:endParaRPr>
            </a:p>
          </p:txBody>
        </p:sp>
      </p:grpSp>
      <p:cxnSp>
        <p:nvCxnSpPr>
          <p:cNvPr id="43" name="Straight Connector 42"/>
          <p:cNvCxnSpPr/>
          <p:nvPr/>
        </p:nvCxnSpPr>
        <p:spPr>
          <a:xfrm>
            <a:off x="6909708" y="8907415"/>
            <a:ext cx="2123483" cy="9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176463" y="3241809"/>
            <a:ext cx="2118498" cy="35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911716" y="1379650"/>
            <a:ext cx="2121474" cy="484"/>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pic>
        <p:nvPicPr>
          <p:cNvPr id="64" name="Picture 2"/>
          <p:cNvPicPr>
            <a:picLocks noChangeAspect="1" noChangeArrowheads="1"/>
          </p:cNvPicPr>
          <p:nvPr/>
        </p:nvPicPr>
        <p:blipFill>
          <a:blip r:embed="rId8" cstate="print"/>
          <a:srcRect/>
          <a:stretch>
            <a:fillRect/>
          </a:stretch>
        </p:blipFill>
        <p:spPr bwMode="auto">
          <a:xfrm>
            <a:off x="8222917" y="4460001"/>
            <a:ext cx="740838" cy="699397"/>
          </a:xfrm>
          <a:prstGeom prst="rect">
            <a:avLst/>
          </a:prstGeom>
          <a:noFill/>
          <a:ln w="9525">
            <a:noFill/>
            <a:miter lim="800000"/>
            <a:headEnd/>
            <a:tailEnd/>
          </a:ln>
          <a:effectLst/>
        </p:spPr>
      </p:pic>
      <p:pic>
        <p:nvPicPr>
          <p:cNvPr id="65" name="Picture 2"/>
          <p:cNvPicPr>
            <a:picLocks noChangeAspect="1" noChangeArrowheads="1"/>
          </p:cNvPicPr>
          <p:nvPr/>
        </p:nvPicPr>
        <p:blipFill>
          <a:blip r:embed="rId5" cstate="print"/>
          <a:srcRect/>
          <a:stretch>
            <a:fillRect/>
          </a:stretch>
        </p:blipFill>
        <p:spPr bwMode="auto">
          <a:xfrm>
            <a:off x="8749444" y="3686089"/>
            <a:ext cx="136922" cy="99951"/>
          </a:xfrm>
          <a:prstGeom prst="rect">
            <a:avLst/>
          </a:prstGeom>
          <a:noFill/>
          <a:ln w="9525">
            <a:solidFill>
              <a:schemeClr val="tx1"/>
            </a:solidFill>
            <a:miter lim="800000"/>
            <a:headEnd/>
            <a:tailEnd/>
          </a:ln>
          <a:effectLst/>
        </p:spPr>
      </p:pic>
      <p:sp>
        <p:nvSpPr>
          <p:cNvPr id="8" name="Rectangle 33"/>
          <p:cNvSpPr>
            <a:spLocks noChangeArrowheads="1"/>
          </p:cNvSpPr>
          <p:nvPr/>
        </p:nvSpPr>
        <p:spPr bwMode="auto">
          <a:xfrm>
            <a:off x="145970" y="1582211"/>
            <a:ext cx="2122714" cy="8048625"/>
          </a:xfrm>
          <a:prstGeom prst="roundRect">
            <a:avLst>
              <a:gd name="adj" fmla="val 5898"/>
            </a:avLst>
          </a:prstGeom>
          <a:gradFill flip="none" rotWithShape="1">
            <a:gsLst>
              <a:gs pos="0">
                <a:srgbClr val="CDD2DE"/>
              </a:gs>
              <a:gs pos="0">
                <a:srgbClr val="EAEAEA"/>
              </a:gs>
              <a:gs pos="100000">
                <a:srgbClr val="F3F5FA"/>
              </a:gs>
            </a:gsLst>
            <a:lin ang="16200000" scaled="1"/>
            <a:tileRect/>
          </a:gradFill>
          <a:ln w="9525">
            <a:solidFill>
              <a:schemeClr val="tx2"/>
            </a:solidFill>
            <a:miter lim="800000"/>
            <a:headEnd/>
            <a:tailEnd/>
          </a:ln>
          <a:effectLst/>
        </p:spPr>
        <p:txBody>
          <a:bodyPr wrap="none" lIns="21281" tIns="10640" rIns="21281" bIns="10640" anchor="ctr"/>
          <a:lstStyle/>
          <a:p>
            <a:pPr>
              <a:defRPr/>
            </a:pPr>
            <a:endParaRPr lang="en-US" dirty="0"/>
          </a:p>
        </p:txBody>
      </p:sp>
      <p:sp>
        <p:nvSpPr>
          <p:cNvPr id="27" name="Rectangle 33"/>
          <p:cNvSpPr>
            <a:spLocks noChangeArrowheads="1"/>
          </p:cNvSpPr>
          <p:nvPr/>
        </p:nvSpPr>
        <p:spPr bwMode="auto">
          <a:xfrm>
            <a:off x="2367644" y="1582211"/>
            <a:ext cx="2122714" cy="8048625"/>
          </a:xfrm>
          <a:prstGeom prst="roundRect">
            <a:avLst>
              <a:gd name="adj" fmla="val 5898"/>
            </a:avLst>
          </a:prstGeom>
          <a:gradFill flip="none" rotWithShape="1">
            <a:gsLst>
              <a:gs pos="0">
                <a:srgbClr val="CDD2DE"/>
              </a:gs>
              <a:gs pos="0">
                <a:srgbClr val="EAEAEA"/>
              </a:gs>
              <a:gs pos="100000">
                <a:srgbClr val="F3F5FA"/>
              </a:gs>
            </a:gsLst>
            <a:lin ang="16200000" scaled="1"/>
            <a:tileRect/>
          </a:gradFill>
          <a:ln w="9525">
            <a:solidFill>
              <a:schemeClr val="tx2"/>
            </a:solidFill>
            <a:miter lim="800000"/>
            <a:headEnd/>
            <a:tailEnd/>
          </a:ln>
          <a:effectLst/>
        </p:spPr>
        <p:txBody>
          <a:bodyPr wrap="none" lIns="21281" tIns="10640" rIns="21281" bIns="10640" anchor="ctr"/>
          <a:lstStyle/>
          <a:p>
            <a:pPr>
              <a:defRPr/>
            </a:pPr>
            <a:endParaRPr lang="en-US" dirty="0"/>
          </a:p>
        </p:txBody>
      </p:sp>
      <p:sp>
        <p:nvSpPr>
          <p:cNvPr id="28" name="Rectangle 33"/>
          <p:cNvSpPr>
            <a:spLocks noChangeArrowheads="1"/>
          </p:cNvSpPr>
          <p:nvPr/>
        </p:nvSpPr>
        <p:spPr bwMode="auto">
          <a:xfrm>
            <a:off x="4589318" y="1582211"/>
            <a:ext cx="2122714" cy="8048625"/>
          </a:xfrm>
          <a:prstGeom prst="roundRect">
            <a:avLst>
              <a:gd name="adj" fmla="val 5898"/>
            </a:avLst>
          </a:prstGeom>
          <a:gradFill flip="none" rotWithShape="1">
            <a:gsLst>
              <a:gs pos="0">
                <a:srgbClr val="CDD2DE"/>
              </a:gs>
              <a:gs pos="0">
                <a:srgbClr val="EAEAEA"/>
              </a:gs>
              <a:gs pos="100000">
                <a:srgbClr val="F3F5FA"/>
              </a:gs>
            </a:gsLst>
            <a:lin ang="16200000" scaled="1"/>
            <a:tileRect/>
          </a:gradFill>
          <a:ln w="9525">
            <a:solidFill>
              <a:schemeClr val="tx2"/>
            </a:solidFill>
            <a:miter lim="800000"/>
            <a:headEnd/>
            <a:tailEnd/>
          </a:ln>
          <a:effectLst/>
        </p:spPr>
        <p:txBody>
          <a:bodyPr wrap="none" lIns="21281" tIns="10640" rIns="21281" bIns="10640" anchor="ctr"/>
          <a:lstStyle/>
          <a:p>
            <a:pPr>
              <a:defRPr/>
            </a:pPr>
            <a:endParaRPr lang="en-US" dirty="0"/>
          </a:p>
        </p:txBody>
      </p:sp>
      <p:sp>
        <p:nvSpPr>
          <p:cNvPr id="29" name="Rectangle 28"/>
          <p:cNvSpPr/>
          <p:nvPr/>
        </p:nvSpPr>
        <p:spPr>
          <a:xfrm>
            <a:off x="-2179439" y="5102360"/>
            <a:ext cx="2121474" cy="2338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7454" tIns="8727" rIns="17454" bIns="8727"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iming>
    <p:tnLst>
      <p:par>
        <p:cTn id="1" dur="indefinite" restart="never" nodeType="tmRoot"/>
      </p:par>
    </p:tnLst>
  </p:timing>
  <p:txStyles>
    <p:titleStyle>
      <a:lvl1pPr algn="ctr" defTabSz="837812" rtl="0" eaLnBrk="1" latinLnBrk="0" hangingPunct="1">
        <a:spcBef>
          <a:spcPct val="0"/>
        </a:spcBef>
        <a:buNone/>
        <a:defRPr kumimoji="1" sz="1700" kern="1200">
          <a:solidFill>
            <a:schemeClr val="bg1"/>
          </a:solidFill>
          <a:latin typeface="Trebuchet MS" pitchFamily="34" charset="0"/>
          <a:ea typeface="+mj-ea"/>
          <a:cs typeface="+mj-cs"/>
        </a:defRPr>
      </a:lvl1pPr>
    </p:titleStyle>
    <p:bodyStyle>
      <a:lvl1pPr marL="314179" indent="-314179" algn="l" defTabSz="837812" rtl="0" eaLnBrk="1" latinLnBrk="0" hangingPunct="1">
        <a:spcBef>
          <a:spcPct val="20000"/>
        </a:spcBef>
        <a:buFont typeface="Arial" pitchFamily="34" charset="0"/>
        <a:buChar char="•"/>
        <a:defRPr kumimoji="1" sz="2900" kern="1200">
          <a:solidFill>
            <a:schemeClr val="tx1"/>
          </a:solidFill>
          <a:latin typeface="+mn-lt"/>
          <a:ea typeface="+mn-ea"/>
          <a:cs typeface="+mn-cs"/>
        </a:defRPr>
      </a:lvl1pPr>
      <a:lvl2pPr marL="680722" indent="-261816" algn="l" defTabSz="837812" rtl="0" eaLnBrk="1" latinLnBrk="0" hangingPunct="1">
        <a:spcBef>
          <a:spcPct val="20000"/>
        </a:spcBef>
        <a:buFont typeface="Arial" pitchFamily="34" charset="0"/>
        <a:buChar char="–"/>
        <a:defRPr kumimoji="1" sz="2600" kern="1200">
          <a:solidFill>
            <a:schemeClr val="tx1"/>
          </a:solidFill>
          <a:latin typeface="+mn-lt"/>
          <a:ea typeface="+mn-ea"/>
          <a:cs typeface="+mn-cs"/>
        </a:defRPr>
      </a:lvl2pPr>
      <a:lvl3pPr marL="1047265" indent="-209453" algn="l" defTabSz="837812" rtl="0" eaLnBrk="1" latinLnBrk="0" hangingPunct="1">
        <a:spcBef>
          <a:spcPct val="20000"/>
        </a:spcBef>
        <a:buFont typeface="Arial" pitchFamily="34" charset="0"/>
        <a:buChar char="•"/>
        <a:defRPr kumimoji="1" sz="2200" kern="1200">
          <a:solidFill>
            <a:schemeClr val="tx1"/>
          </a:solidFill>
          <a:latin typeface="+mn-lt"/>
          <a:ea typeface="+mn-ea"/>
          <a:cs typeface="+mn-cs"/>
        </a:defRPr>
      </a:lvl3pPr>
      <a:lvl4pPr marL="1466171" indent="-209453" algn="l" defTabSz="837812"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1885077" indent="-209453" algn="l" defTabSz="837812"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303983" indent="-209453" algn="l" defTabSz="837812" rtl="0" eaLnBrk="1" latinLnBrk="0" hangingPunct="1">
        <a:spcBef>
          <a:spcPct val="20000"/>
        </a:spcBef>
        <a:buFont typeface="Arial" pitchFamily="34" charset="0"/>
        <a:buChar char="•"/>
        <a:defRPr kumimoji="1" sz="1800" kern="1200">
          <a:solidFill>
            <a:schemeClr val="tx1"/>
          </a:solidFill>
          <a:latin typeface="+mn-lt"/>
          <a:ea typeface="+mn-ea"/>
          <a:cs typeface="+mn-cs"/>
        </a:defRPr>
      </a:lvl6pPr>
      <a:lvl7pPr marL="2722889" indent="-209453" algn="l" defTabSz="837812" rtl="0" eaLnBrk="1" latinLnBrk="0" hangingPunct="1">
        <a:spcBef>
          <a:spcPct val="20000"/>
        </a:spcBef>
        <a:buFont typeface="Arial" pitchFamily="34" charset="0"/>
        <a:buChar char="•"/>
        <a:defRPr kumimoji="1" sz="1800" kern="1200">
          <a:solidFill>
            <a:schemeClr val="tx1"/>
          </a:solidFill>
          <a:latin typeface="+mn-lt"/>
          <a:ea typeface="+mn-ea"/>
          <a:cs typeface="+mn-cs"/>
        </a:defRPr>
      </a:lvl7pPr>
      <a:lvl8pPr marL="3141795" indent="-209453" algn="l" defTabSz="837812" rtl="0" eaLnBrk="1" latinLnBrk="0" hangingPunct="1">
        <a:spcBef>
          <a:spcPct val="20000"/>
        </a:spcBef>
        <a:buFont typeface="Arial" pitchFamily="34" charset="0"/>
        <a:buChar char="•"/>
        <a:defRPr kumimoji="1" sz="1800" kern="1200">
          <a:solidFill>
            <a:schemeClr val="tx1"/>
          </a:solidFill>
          <a:latin typeface="+mn-lt"/>
          <a:ea typeface="+mn-ea"/>
          <a:cs typeface="+mn-cs"/>
        </a:defRPr>
      </a:lvl8pPr>
      <a:lvl9pPr marL="3560701" indent="-209453" algn="l" defTabSz="837812" rtl="0" eaLnBrk="1" latinLnBrk="0" hangingPunct="1">
        <a:spcBef>
          <a:spcPct val="20000"/>
        </a:spcBef>
        <a:buFont typeface="Arial" pitchFamily="34" charset="0"/>
        <a:buChar char="•"/>
        <a:defRPr kumimoji="1" sz="1800" kern="1200">
          <a:solidFill>
            <a:schemeClr val="tx1"/>
          </a:solidFill>
          <a:latin typeface="+mn-lt"/>
          <a:ea typeface="+mn-ea"/>
          <a:cs typeface="+mn-cs"/>
        </a:defRPr>
      </a:lvl9pPr>
    </p:bodyStyle>
    <p:otherStyle>
      <a:defPPr>
        <a:defRPr lang="en-US"/>
      </a:defPPr>
      <a:lvl1pPr marL="0" algn="l" defTabSz="837812" rtl="0" eaLnBrk="1" latinLnBrk="0" hangingPunct="1">
        <a:defRPr kumimoji="1" sz="1700" kern="1200">
          <a:solidFill>
            <a:schemeClr val="tx1"/>
          </a:solidFill>
          <a:latin typeface="+mn-lt"/>
          <a:ea typeface="+mn-ea"/>
          <a:cs typeface="+mn-cs"/>
        </a:defRPr>
      </a:lvl1pPr>
      <a:lvl2pPr marL="418906" algn="l" defTabSz="837812" rtl="0" eaLnBrk="1" latinLnBrk="0" hangingPunct="1">
        <a:defRPr kumimoji="1" sz="1700" kern="1200">
          <a:solidFill>
            <a:schemeClr val="tx1"/>
          </a:solidFill>
          <a:latin typeface="+mn-lt"/>
          <a:ea typeface="+mn-ea"/>
          <a:cs typeface="+mn-cs"/>
        </a:defRPr>
      </a:lvl2pPr>
      <a:lvl3pPr marL="837812" algn="l" defTabSz="837812" rtl="0" eaLnBrk="1" latinLnBrk="0" hangingPunct="1">
        <a:defRPr kumimoji="1" sz="1700" kern="1200">
          <a:solidFill>
            <a:schemeClr val="tx1"/>
          </a:solidFill>
          <a:latin typeface="+mn-lt"/>
          <a:ea typeface="+mn-ea"/>
          <a:cs typeface="+mn-cs"/>
        </a:defRPr>
      </a:lvl3pPr>
      <a:lvl4pPr marL="1256718" algn="l" defTabSz="837812" rtl="0" eaLnBrk="1" latinLnBrk="0" hangingPunct="1">
        <a:defRPr kumimoji="1" sz="1700" kern="1200">
          <a:solidFill>
            <a:schemeClr val="tx1"/>
          </a:solidFill>
          <a:latin typeface="+mn-lt"/>
          <a:ea typeface="+mn-ea"/>
          <a:cs typeface="+mn-cs"/>
        </a:defRPr>
      </a:lvl4pPr>
      <a:lvl5pPr marL="1675624" algn="l" defTabSz="837812" rtl="0" eaLnBrk="1" latinLnBrk="0" hangingPunct="1">
        <a:defRPr kumimoji="1" sz="1700" kern="1200">
          <a:solidFill>
            <a:schemeClr val="tx1"/>
          </a:solidFill>
          <a:latin typeface="+mn-lt"/>
          <a:ea typeface="+mn-ea"/>
          <a:cs typeface="+mn-cs"/>
        </a:defRPr>
      </a:lvl5pPr>
      <a:lvl6pPr marL="2094530" algn="l" defTabSz="837812" rtl="0" eaLnBrk="1" latinLnBrk="0" hangingPunct="1">
        <a:defRPr kumimoji="1" sz="1700" kern="1200">
          <a:solidFill>
            <a:schemeClr val="tx1"/>
          </a:solidFill>
          <a:latin typeface="+mn-lt"/>
          <a:ea typeface="+mn-ea"/>
          <a:cs typeface="+mn-cs"/>
        </a:defRPr>
      </a:lvl6pPr>
      <a:lvl7pPr marL="2513436" algn="l" defTabSz="837812" rtl="0" eaLnBrk="1" latinLnBrk="0" hangingPunct="1">
        <a:defRPr kumimoji="1" sz="1700" kern="1200">
          <a:solidFill>
            <a:schemeClr val="tx1"/>
          </a:solidFill>
          <a:latin typeface="+mn-lt"/>
          <a:ea typeface="+mn-ea"/>
          <a:cs typeface="+mn-cs"/>
        </a:defRPr>
      </a:lvl7pPr>
      <a:lvl8pPr marL="2932342" algn="l" defTabSz="837812" rtl="0" eaLnBrk="1" latinLnBrk="0" hangingPunct="1">
        <a:defRPr kumimoji="1" sz="1700" kern="1200">
          <a:solidFill>
            <a:schemeClr val="tx1"/>
          </a:solidFill>
          <a:latin typeface="+mn-lt"/>
          <a:ea typeface="+mn-ea"/>
          <a:cs typeface="+mn-cs"/>
        </a:defRPr>
      </a:lvl8pPr>
      <a:lvl9pPr marL="3351248" algn="l" defTabSz="837812" rtl="0" eaLnBrk="1" latinLnBrk="0" hangingPunct="1">
        <a:defRPr kumimoji="1"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20" name="Rectangle 19"/>
          <p:cNvSpPr/>
          <p:nvPr/>
        </p:nvSpPr>
        <p:spPr>
          <a:xfrm>
            <a:off x="6909708" y="0"/>
            <a:ext cx="3261298" cy="99060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34899" tIns="69798" rIns="34899" bIns="34899" rtlCol="0" anchor="t" anchorCtr="0"/>
          <a:lstStyle/>
          <a:p>
            <a:pPr algn="ctr"/>
            <a:r>
              <a:rPr lang="en-US" sz="1000" b="1" dirty="0" smtClean="0">
                <a:solidFill>
                  <a:schemeClr val="bg1"/>
                </a:solidFill>
                <a:latin typeface="Trebuchet MS" pitchFamily="34" charset="0"/>
              </a:rPr>
              <a:t>QUICK</a:t>
            </a:r>
            <a:r>
              <a:rPr lang="en-US" sz="1000" b="1" baseline="0" dirty="0" smtClean="0">
                <a:solidFill>
                  <a:schemeClr val="bg1"/>
                </a:solidFill>
                <a:latin typeface="Trebuchet MS" pitchFamily="34" charset="0"/>
              </a:rPr>
              <a:t> TIPS</a:t>
            </a:r>
            <a:endParaRPr lang="en-US" sz="1000" b="1" dirty="0" smtClean="0">
              <a:solidFill>
                <a:schemeClr val="bg1"/>
              </a:solidFill>
              <a:latin typeface="Trebuchet MS" pitchFamily="34" charset="0"/>
            </a:endParaRPr>
          </a:p>
          <a:p>
            <a:pPr algn="ctr"/>
            <a:r>
              <a:rPr lang="en-US" sz="1000" b="1" dirty="0" smtClean="0">
                <a:solidFill>
                  <a:srgbClr val="FFFF00"/>
                </a:solidFill>
                <a:latin typeface="Trebuchet MS" pitchFamily="34" charset="0"/>
              </a:rPr>
              <a:t>(--THIS SECTION DOES NOT PRINT--)</a:t>
            </a:r>
          </a:p>
          <a:p>
            <a:pPr algn="ctr"/>
            <a:endParaRPr lang="en-US" sz="800" b="1" dirty="0" smtClean="0">
              <a:latin typeface="Trebuchet MS" pitchFamily="34" charset="0"/>
            </a:endParaRPr>
          </a:p>
          <a:p>
            <a:pPr defTabSz="598237"/>
            <a:r>
              <a:rPr lang="en-US" sz="800" dirty="0" smtClean="0">
                <a:latin typeface="Trebuchet MS" pitchFamily="34" charset="0"/>
              </a:rPr>
              <a:t>This PowerPoint</a:t>
            </a:r>
            <a:r>
              <a:rPr lang="en-US" sz="800" baseline="0" dirty="0" smtClean="0">
                <a:latin typeface="Trebuchet MS" pitchFamily="34" charset="0"/>
              </a:rPr>
              <a:t> template requires basic PowerPoint (version 2007 or newer) skills. Below is a list of commonly asked questions specific to this template. </a:t>
            </a:r>
            <a:br>
              <a:rPr lang="en-US" sz="800" baseline="0" dirty="0" smtClean="0">
                <a:latin typeface="Trebuchet MS" pitchFamily="34" charset="0"/>
              </a:rPr>
            </a:br>
            <a:r>
              <a:rPr lang="en-US" sz="800" baseline="0" dirty="0" smtClean="0">
                <a:latin typeface="Trebuchet MS" pitchFamily="34" charset="0"/>
              </a:rPr>
              <a:t>If you are using an older version of PowerPoint some template features may not work </a:t>
            </a:r>
            <a:r>
              <a:rPr lang="en-US" sz="800" baseline="0" smtClean="0">
                <a:latin typeface="Trebuchet MS" pitchFamily="34" charset="0"/>
              </a:rPr>
              <a:t>properly.</a:t>
            </a:r>
          </a:p>
          <a:p>
            <a:pPr defTabSz="598237"/>
            <a:endParaRPr lang="en-US" sz="1000" b="1" dirty="0" smtClean="0">
              <a:solidFill>
                <a:srgbClr val="FFFF00"/>
              </a:solidFill>
              <a:latin typeface="Trebuchet MS" pitchFamily="34" charset="0"/>
            </a:endParaRPr>
          </a:p>
          <a:p>
            <a:pPr defTabSz="598237"/>
            <a:endParaRPr lang="en-US" sz="1000" b="1" dirty="0" smtClean="0">
              <a:solidFill>
                <a:srgbClr val="FFFF00"/>
              </a:solidFill>
              <a:latin typeface="Trebuchet MS" pitchFamily="34" charset="0"/>
            </a:endParaRPr>
          </a:p>
          <a:p>
            <a:pPr algn="ctr"/>
            <a:r>
              <a:rPr lang="en-US" sz="1000" b="1" dirty="0" smtClean="0">
                <a:solidFill>
                  <a:schemeClr val="bg1"/>
                </a:solidFill>
                <a:latin typeface="Trebuchet MS" pitchFamily="34" charset="0"/>
              </a:rPr>
              <a:t>Using the template</a:t>
            </a:r>
            <a:endParaRPr lang="en-US" sz="1000" b="1" baseline="0" dirty="0" smtClean="0">
              <a:solidFill>
                <a:schemeClr val="bg1"/>
              </a:solidFill>
              <a:latin typeface="Trebuchet MS" pitchFamily="34" charset="0"/>
            </a:endParaRPr>
          </a:p>
          <a:p>
            <a:pPr algn="ctr"/>
            <a:endParaRPr lang="en-US" sz="800" b="1" dirty="0" smtClean="0">
              <a:solidFill>
                <a:srgbClr val="FFFF00"/>
              </a:solidFill>
              <a:latin typeface="Trebuchet MS" pitchFamily="34" charset="0"/>
            </a:endParaRPr>
          </a:p>
          <a:p>
            <a:pPr marL="0" marR="0" indent="0" algn="l" defTabSz="598237" rtl="0" eaLnBrk="1" fontAlgn="auto" latinLnBrk="0" hangingPunct="1">
              <a:lnSpc>
                <a:spcPct val="100000"/>
              </a:lnSpc>
              <a:spcBef>
                <a:spcPts val="0"/>
              </a:spcBef>
              <a:spcAft>
                <a:spcPts val="0"/>
              </a:spcAft>
              <a:buClrTx/>
              <a:buSzTx/>
              <a:buFontTx/>
              <a:buNone/>
              <a:tabLst/>
              <a:defRPr/>
            </a:pPr>
            <a:r>
              <a:rPr lang="en-US" sz="800" b="1" dirty="0" smtClean="0">
                <a:solidFill>
                  <a:srgbClr val="FFFF00"/>
                </a:solidFill>
                <a:latin typeface="Trebuchet MS" pitchFamily="34" charset="0"/>
              </a:rPr>
              <a:t>Verifying the quality of your graphics</a:t>
            </a:r>
          </a:p>
          <a:p>
            <a:pPr defTabSz="598237"/>
            <a:r>
              <a:rPr lang="en-US" sz="800" dirty="0" smtClean="0">
                <a:latin typeface="Trebuchet MS" pitchFamily="34" charset="0"/>
              </a:rPr>
              <a:t>Go to the </a:t>
            </a:r>
            <a:r>
              <a:rPr lang="en-US" sz="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800" baseline="0" dirty="0" smtClean="0">
                <a:latin typeface="Trebuchet MS" pitchFamily="34" charset="0"/>
              </a:rPr>
            </a:br>
            <a:endParaRPr lang="en-US" sz="800" baseline="0" dirty="0" smtClean="0">
              <a:latin typeface="Trebuchet MS" pitchFamily="34" charset="0"/>
            </a:endParaRPr>
          </a:p>
          <a:p>
            <a:pPr defTabSz="598237"/>
            <a:r>
              <a:rPr lang="en-US" sz="800" b="1" dirty="0" smtClean="0">
                <a:solidFill>
                  <a:srgbClr val="FFFF00"/>
                </a:solidFill>
                <a:latin typeface="Trebuchet MS" pitchFamily="34" charset="0"/>
              </a:rPr>
              <a:t>Using the placeholders</a:t>
            </a:r>
          </a:p>
          <a:p>
            <a:pPr defTabSz="598237"/>
            <a:r>
              <a:rPr lang="en-US" sz="800" baseline="0" dirty="0" smtClean="0">
                <a:latin typeface="Trebuchet MS" pitchFamily="34" charset="0"/>
              </a:rPr>
              <a:t>To add text to this template click inside a placeholder and type in or paste your text. To move a placeholder, click on it </a:t>
            </a:r>
            <a:r>
              <a:rPr lang="en-US" sz="800" u="sng" baseline="0" dirty="0" smtClean="0">
                <a:latin typeface="Trebuchet MS" pitchFamily="34" charset="0"/>
              </a:rPr>
              <a:t>once</a:t>
            </a:r>
            <a:r>
              <a:rPr lang="en-US" sz="800" baseline="0" dirty="0" smtClean="0">
                <a:latin typeface="Trebuchet MS" pitchFamily="34" charset="0"/>
              </a:rPr>
              <a:t> (to select it), place your cursor on its frame and your cursor will change to this symbol:         Then, click </a:t>
            </a:r>
            <a:r>
              <a:rPr lang="en-US" sz="800" u="sng" baseline="0" dirty="0" smtClean="0">
                <a:latin typeface="Trebuchet MS" pitchFamily="34" charset="0"/>
              </a:rPr>
              <a:t>once</a:t>
            </a:r>
            <a:r>
              <a:rPr lang="en-US" sz="800" baseline="0" dirty="0" smtClean="0">
                <a:latin typeface="Trebuchet MS" pitchFamily="34" charset="0"/>
              </a:rPr>
              <a:t> and drag it to its new location where you can resize it as needed. Additional placeholders can be found on the left side of this template.</a:t>
            </a:r>
          </a:p>
          <a:p>
            <a:pPr defTabSz="598237"/>
            <a:endParaRPr lang="en-US" sz="800" b="1" baseline="0" dirty="0" smtClean="0">
              <a:solidFill>
                <a:srgbClr val="FFFF00"/>
              </a:solidFill>
              <a:latin typeface="Trebuchet MS" pitchFamily="34" charset="0"/>
            </a:endParaRPr>
          </a:p>
          <a:p>
            <a:pPr defTabSz="598237"/>
            <a:r>
              <a:rPr lang="en-US" sz="800" b="1" baseline="0" dirty="0" smtClean="0">
                <a:solidFill>
                  <a:srgbClr val="FFFF00"/>
                </a:solidFill>
                <a:latin typeface="Trebuchet MS" pitchFamily="34" charset="0"/>
              </a:rPr>
              <a:t>Modifying the layout</a:t>
            </a:r>
          </a:p>
          <a:p>
            <a:pPr defTabSz="598237"/>
            <a:r>
              <a:rPr lang="en-US" sz="800" dirty="0" smtClean="0">
                <a:latin typeface="Trebuchet MS" pitchFamily="34" charset="0"/>
              </a:rPr>
              <a:t>This template has four </a:t>
            </a:r>
            <a:r>
              <a:rPr lang="en-US" sz="800" baseline="0" dirty="0" smtClean="0">
                <a:latin typeface="Trebuchet MS" pitchFamily="34" charset="0"/>
              </a:rPr>
              <a:t>different column layouts. </a:t>
            </a:r>
          </a:p>
          <a:p>
            <a:pPr defTabSz="598237"/>
            <a:r>
              <a:rPr lang="en-US" sz="800" u="sng" baseline="0" dirty="0" smtClean="0">
                <a:latin typeface="Trebuchet MS" pitchFamily="34" charset="0"/>
              </a:rPr>
              <a:t>Right-click</a:t>
            </a:r>
            <a:r>
              <a:rPr lang="en-US" sz="800" baseline="0" dirty="0" smtClean="0">
                <a:latin typeface="Trebuchet MS" pitchFamily="34" charset="0"/>
              </a:rPr>
              <a:t> your mouse on the background and </a:t>
            </a:r>
          </a:p>
          <a:p>
            <a:pPr defTabSz="598237"/>
            <a:r>
              <a:rPr lang="en-US" sz="800" baseline="0" dirty="0" smtClean="0">
                <a:latin typeface="Trebuchet MS" pitchFamily="34" charset="0"/>
              </a:rPr>
              <a:t>click on “Layout” to </a:t>
            </a:r>
            <a:r>
              <a:rPr lang="en-US" sz="800" baseline="0" smtClean="0">
                <a:latin typeface="Trebuchet MS" pitchFamily="34" charset="0"/>
              </a:rPr>
              <a:t>see the </a:t>
            </a:r>
            <a:r>
              <a:rPr lang="en-US" sz="800" baseline="0" dirty="0" smtClean="0">
                <a:latin typeface="Trebuchet MS" pitchFamily="34" charset="0"/>
              </a:rPr>
              <a:t>layout options.</a:t>
            </a:r>
            <a:endParaRPr lang="en-US" sz="800" dirty="0" smtClean="0">
              <a:latin typeface="Trebuchet MS" pitchFamily="34" charset="0"/>
            </a:endParaRPr>
          </a:p>
          <a:p>
            <a:pPr marL="0" marR="0" indent="0" algn="l" defTabSz="598237" rtl="0" eaLnBrk="1" fontAlgn="auto" latinLnBrk="0" hangingPunct="1">
              <a:lnSpc>
                <a:spcPct val="100000"/>
              </a:lnSpc>
              <a:spcBef>
                <a:spcPts val="0"/>
              </a:spcBef>
              <a:spcAft>
                <a:spcPts val="0"/>
              </a:spcAft>
              <a:buClrTx/>
              <a:buSzTx/>
              <a:buFontTx/>
              <a:buNone/>
              <a:tabLst/>
              <a:defRPr/>
            </a:pPr>
            <a:r>
              <a:rPr lang="en-US" sz="800" baseline="0" dirty="0" smtClean="0">
                <a:latin typeface="Trebuchet MS" pitchFamily="34" charset="0"/>
              </a:rPr>
              <a:t>The columns in the provided layouts are fixed </a:t>
            </a:r>
            <a:r>
              <a:rPr lang="en-US" sz="800" baseline="0" smtClean="0">
                <a:latin typeface="Trebuchet MS" pitchFamily="34" charset="0"/>
              </a:rPr>
              <a:t>and </a:t>
            </a:r>
          </a:p>
          <a:p>
            <a:pPr marL="0" marR="0" indent="0" algn="l" defTabSz="598237" rtl="0" eaLnBrk="1" fontAlgn="auto" latinLnBrk="0" hangingPunct="1">
              <a:lnSpc>
                <a:spcPct val="100000"/>
              </a:lnSpc>
              <a:spcBef>
                <a:spcPts val="0"/>
              </a:spcBef>
              <a:spcAft>
                <a:spcPts val="0"/>
              </a:spcAft>
              <a:buClrTx/>
              <a:buSzTx/>
              <a:buFontTx/>
              <a:buNone/>
              <a:tabLst/>
              <a:defRPr/>
            </a:pPr>
            <a:r>
              <a:rPr lang="en-US" sz="800" baseline="0" smtClean="0">
                <a:latin typeface="Trebuchet MS" pitchFamily="34" charset="0"/>
              </a:rPr>
              <a:t>cannot </a:t>
            </a:r>
            <a:r>
              <a:rPr lang="en-US" sz="800" baseline="0" dirty="0" smtClean="0">
                <a:latin typeface="Trebuchet MS" pitchFamily="34" charset="0"/>
              </a:rPr>
              <a:t>be moved but advanced users can </a:t>
            </a:r>
            <a:r>
              <a:rPr lang="en-US" sz="800" baseline="0" smtClean="0">
                <a:latin typeface="Trebuchet MS" pitchFamily="34" charset="0"/>
              </a:rPr>
              <a:t>modify </a:t>
            </a:r>
          </a:p>
          <a:p>
            <a:pPr marL="0" marR="0" indent="0" algn="l" defTabSz="598237" rtl="0" eaLnBrk="1" fontAlgn="auto" latinLnBrk="0" hangingPunct="1">
              <a:lnSpc>
                <a:spcPct val="100000"/>
              </a:lnSpc>
              <a:spcBef>
                <a:spcPts val="0"/>
              </a:spcBef>
              <a:spcAft>
                <a:spcPts val="0"/>
              </a:spcAft>
              <a:buClrTx/>
              <a:buSzTx/>
              <a:buFontTx/>
              <a:buNone/>
              <a:tabLst/>
              <a:defRPr/>
            </a:pPr>
            <a:r>
              <a:rPr lang="en-US" sz="800" baseline="0" smtClean="0">
                <a:latin typeface="Trebuchet MS" pitchFamily="34" charset="0"/>
              </a:rPr>
              <a:t>any </a:t>
            </a:r>
            <a:r>
              <a:rPr lang="en-US" sz="800" baseline="0" dirty="0" smtClean="0">
                <a:latin typeface="Trebuchet MS" pitchFamily="34" charset="0"/>
              </a:rPr>
              <a:t>layout by going to VIEW and then SLIDE MASTER.</a:t>
            </a:r>
          </a:p>
          <a:p>
            <a:pPr marL="0" marR="0" indent="0" algn="l" defTabSz="598237" rtl="0" eaLnBrk="1" fontAlgn="auto" latinLnBrk="0" hangingPunct="1">
              <a:lnSpc>
                <a:spcPct val="100000"/>
              </a:lnSpc>
              <a:spcBef>
                <a:spcPts val="0"/>
              </a:spcBef>
              <a:spcAft>
                <a:spcPts val="0"/>
              </a:spcAft>
              <a:buClrTx/>
              <a:buSzTx/>
              <a:buFontTx/>
              <a:buNone/>
              <a:tabLst/>
              <a:defRPr/>
            </a:pPr>
            <a:endParaRPr lang="en-US" sz="800" baseline="0" dirty="0" smtClean="0">
              <a:latin typeface="Trebuchet MS" pitchFamily="34" charset="0"/>
            </a:endParaRPr>
          </a:p>
          <a:p>
            <a:pPr defTabSz="598237"/>
            <a:r>
              <a:rPr lang="en-US" sz="800" b="1" baseline="0" dirty="0" smtClean="0">
                <a:solidFill>
                  <a:srgbClr val="FFFF00"/>
                </a:solidFill>
                <a:latin typeface="Trebuchet MS" pitchFamily="34" charset="0"/>
              </a:rPr>
              <a:t>Importing text and graphics from external sources</a:t>
            </a:r>
          </a:p>
          <a:p>
            <a:pPr defTabSz="598237"/>
            <a:r>
              <a:rPr lang="en-US" sz="800" b="1" u="sng" baseline="0" dirty="0" smtClean="0">
                <a:latin typeface="Trebuchet MS" pitchFamily="34" charset="0"/>
              </a:rPr>
              <a:t>TEXT: </a:t>
            </a:r>
            <a:r>
              <a:rPr lang="en-US" sz="800" baseline="0" dirty="0" smtClean="0">
                <a:latin typeface="Trebuchet MS" pitchFamily="34" charset="0"/>
              </a:rPr>
              <a:t>Paste or type your text into a pre-existing placeholder or drag in a new placeholder from the left side of the template. Move it anywhere as needed.</a:t>
            </a:r>
          </a:p>
          <a:p>
            <a:pPr defTabSz="598237"/>
            <a:r>
              <a:rPr lang="en-US" sz="800" b="1" u="sng" baseline="0" dirty="0" smtClean="0">
                <a:latin typeface="Trebuchet MS" pitchFamily="34" charset="0"/>
              </a:rPr>
              <a:t>PHOTOS: </a:t>
            </a:r>
            <a:r>
              <a:rPr lang="en-US" sz="800" baseline="0" dirty="0" smtClean="0">
                <a:latin typeface="Trebuchet MS" pitchFamily="34" charset="0"/>
              </a:rPr>
              <a:t>Drag in a picture placeholder, size it </a:t>
            </a:r>
            <a:r>
              <a:rPr lang="en-US" sz="800" u="sng" baseline="0" dirty="0" smtClean="0">
                <a:latin typeface="Trebuchet MS" pitchFamily="34" charset="0"/>
              </a:rPr>
              <a:t>first</a:t>
            </a:r>
            <a:r>
              <a:rPr lang="en-US" sz="800" baseline="0" dirty="0" smtClean="0">
                <a:latin typeface="Trebuchet MS" pitchFamily="34" charset="0"/>
              </a:rPr>
              <a:t>, click in it and insert a photo from the menu.</a:t>
            </a:r>
          </a:p>
          <a:p>
            <a:pPr defTabSz="598237"/>
            <a:r>
              <a:rPr lang="en-US" sz="800" b="1" u="sng" baseline="0" dirty="0" smtClean="0">
                <a:latin typeface="Trebuchet MS" pitchFamily="34" charset="0"/>
              </a:rPr>
              <a:t>TABLES: </a:t>
            </a:r>
            <a:r>
              <a:rPr lang="en-US" sz="800" baseline="0" dirty="0" smtClean="0">
                <a:latin typeface="Trebuchet MS" pitchFamily="34" charset="0"/>
              </a:rPr>
              <a:t>You can copy and paste a table from an external document onto this poster template. To adjust  the way the text fits within the cells of a table that has been pasted, </a:t>
            </a:r>
            <a:r>
              <a:rPr lang="en-US" sz="800" u="sng" baseline="0" dirty="0" smtClean="0">
                <a:latin typeface="Trebuchet MS" pitchFamily="34" charset="0"/>
              </a:rPr>
              <a:t>right-click</a:t>
            </a:r>
            <a:r>
              <a:rPr lang="en-US" sz="800" baseline="0" dirty="0" smtClean="0">
                <a:latin typeface="Trebuchet MS" pitchFamily="34" charset="0"/>
              </a:rPr>
              <a:t> on the table, click FORMAT SHAPE  then click on TEXT BOX and change the INTERNAL MARGIN values to 0.25</a:t>
            </a:r>
          </a:p>
          <a:p>
            <a:pPr defTabSz="598237"/>
            <a:endParaRPr lang="en-US" sz="800" baseline="0" dirty="0" smtClean="0">
              <a:latin typeface="Trebuchet MS" pitchFamily="34" charset="0"/>
            </a:endParaRPr>
          </a:p>
          <a:p>
            <a:pPr defTabSz="598237"/>
            <a:r>
              <a:rPr lang="en-US" sz="800" b="1" baseline="0" dirty="0" smtClean="0">
                <a:solidFill>
                  <a:srgbClr val="FFFF00"/>
                </a:solidFill>
                <a:latin typeface="Trebuchet MS" pitchFamily="34" charset="0"/>
              </a:rPr>
              <a:t>Modifying the color scheme</a:t>
            </a:r>
          </a:p>
          <a:p>
            <a:pPr defTabSz="598237"/>
            <a:r>
              <a:rPr lang="en-US" sz="800" baseline="0" dirty="0" smtClean="0">
                <a:latin typeface="Trebuchet MS" pitchFamily="34" charset="0"/>
              </a:rPr>
              <a:t>To change the color scheme of this template go to the “Design” menu and click on “Colors”. You can choose from the provide color combinations or you can create your own.</a:t>
            </a:r>
          </a:p>
          <a:p>
            <a:pPr defTabSz="598237"/>
            <a:endParaRPr lang="en-US" sz="800" baseline="0" dirty="0" smtClean="0">
              <a:latin typeface="Trebuchet MS" pitchFamily="34" charset="0"/>
            </a:endParaRPr>
          </a:p>
          <a:p>
            <a:pPr defTabSz="598237"/>
            <a:endParaRPr lang="en-US" sz="800" baseline="0" dirty="0" smtClean="0">
              <a:latin typeface="Trebuchet MS" pitchFamily="34" charset="0"/>
            </a:endParaRPr>
          </a:p>
          <a:p>
            <a:pPr defTabSz="837633"/>
            <a:endParaRPr lang="en-US" sz="600" baseline="0" dirty="0" smtClean="0">
              <a:latin typeface="Trebuchet MS" pitchFamily="34" charset="0"/>
            </a:endParaRPr>
          </a:p>
          <a:p>
            <a:pPr defTabSz="837633"/>
            <a:endParaRPr lang="en-US" sz="600" dirty="0" smtClean="0">
              <a:latin typeface="Trebuchet MS" pitchFamily="34" charset="0"/>
            </a:endParaRPr>
          </a:p>
          <a:p>
            <a:pPr algn="ctr"/>
            <a:endParaRPr lang="en-US" sz="600" b="1" dirty="0" smtClean="0">
              <a:solidFill>
                <a:schemeClr val="bg1"/>
              </a:solidFill>
              <a:latin typeface="Trebuchet MS" pitchFamily="34" charset="0"/>
            </a:endParaRPr>
          </a:p>
          <a:p>
            <a:pPr defTabSz="837633"/>
            <a:endParaRPr lang="en-US" sz="600" b="1" dirty="0" smtClean="0">
              <a:solidFill>
                <a:srgbClr val="FFFF00"/>
              </a:solidFill>
              <a:latin typeface="Trebuchet MS" pitchFamily="34" charset="0"/>
            </a:endParaRPr>
          </a:p>
          <a:p>
            <a:pPr algn="ctr"/>
            <a:endParaRPr lang="en-US" sz="800" b="1" dirty="0">
              <a:latin typeface="Trebuchet MS" pitchFamily="34" charset="0"/>
            </a:endParaRPr>
          </a:p>
        </p:txBody>
      </p:sp>
      <p:sp>
        <p:nvSpPr>
          <p:cNvPr id="29" name="Rectangle 28"/>
          <p:cNvSpPr/>
          <p:nvPr/>
        </p:nvSpPr>
        <p:spPr>
          <a:xfrm>
            <a:off x="-3310503" y="-5898"/>
            <a:ext cx="3255514" cy="99060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34899" tIns="69798" rIns="34899" bIns="34899" rtlCol="0" anchor="t" anchorCtr="0"/>
          <a:lstStyle/>
          <a:p>
            <a:pPr algn="ctr"/>
            <a:r>
              <a:rPr lang="en-US" sz="1100" b="1" dirty="0" smtClean="0">
                <a:solidFill>
                  <a:schemeClr val="bg1"/>
                </a:solidFill>
                <a:latin typeface="Trebuchet MS" pitchFamily="34" charset="0"/>
              </a:rPr>
              <a:t>QUICK DESIGN</a:t>
            </a:r>
            <a:r>
              <a:rPr lang="en-US" sz="1100" b="1" baseline="0" dirty="0" smtClean="0">
                <a:solidFill>
                  <a:schemeClr val="bg1"/>
                </a:solidFill>
                <a:latin typeface="Trebuchet MS" pitchFamily="34" charset="0"/>
              </a:rPr>
              <a:t> </a:t>
            </a:r>
            <a:r>
              <a:rPr lang="en-US" sz="1100" b="1" dirty="0" smtClean="0">
                <a:solidFill>
                  <a:schemeClr val="bg1"/>
                </a:solidFill>
                <a:latin typeface="Trebuchet MS" pitchFamily="34" charset="0"/>
              </a:rPr>
              <a:t>GUIDE</a:t>
            </a:r>
          </a:p>
          <a:p>
            <a:pPr algn="ctr"/>
            <a:r>
              <a:rPr lang="en-US" sz="1000" b="1" dirty="0" smtClean="0">
                <a:solidFill>
                  <a:srgbClr val="FFFF00"/>
                </a:solidFill>
                <a:latin typeface="Trebuchet MS" pitchFamily="34" charset="0"/>
              </a:rPr>
              <a:t>(--THIS SECTION DOES NOT PRINT--)</a:t>
            </a:r>
          </a:p>
          <a:p>
            <a:pPr algn="ctr"/>
            <a:endParaRPr lang="en-US" sz="800" b="1" dirty="0" smtClean="0">
              <a:latin typeface="Trebuchet MS" pitchFamily="34" charset="0"/>
            </a:endParaRPr>
          </a:p>
          <a:p>
            <a:pPr defTabSz="837633"/>
            <a:r>
              <a:rPr lang="en-US" sz="800" dirty="0" smtClean="0">
                <a:latin typeface="Trebuchet MS" pitchFamily="34" charset="0"/>
              </a:rPr>
              <a:t>This PowerPoint</a:t>
            </a:r>
            <a:r>
              <a:rPr lang="en-US" sz="800" baseline="0" dirty="0" smtClean="0">
                <a:latin typeface="Trebuchet MS" pitchFamily="34" charset="0"/>
              </a:rPr>
              <a:t> </a:t>
            </a:r>
            <a:r>
              <a:rPr lang="en-US" sz="800" dirty="0" smtClean="0">
                <a:latin typeface="Trebuchet MS" pitchFamily="34" charset="0"/>
              </a:rPr>
              <a:t>2007 template produces</a:t>
            </a:r>
            <a:r>
              <a:rPr lang="en-US" sz="800" baseline="0" dirty="0" smtClean="0">
                <a:latin typeface="Trebuchet MS" pitchFamily="34" charset="0"/>
              </a:rPr>
              <a:t> </a:t>
            </a:r>
            <a:r>
              <a:rPr lang="en-US" sz="800" dirty="0" smtClean="0">
                <a:latin typeface="Trebuchet MS" pitchFamily="34" charset="0"/>
              </a:rPr>
              <a:t>a 100cm</a:t>
            </a:r>
            <a:r>
              <a:rPr lang="en-US" sz="800" baseline="0" dirty="0" smtClean="0">
                <a:latin typeface="Trebuchet MS" pitchFamily="34" charset="0"/>
              </a:rPr>
              <a:t> x100cm</a:t>
            </a:r>
            <a:r>
              <a:rPr lang="en-US" sz="800" dirty="0" smtClean="0">
                <a:latin typeface="Trebuchet MS" pitchFamily="34" charset="0"/>
              </a:rPr>
              <a:t> professional  poster. It</a:t>
            </a:r>
            <a:r>
              <a:rPr lang="en-US" sz="800" baseline="0" dirty="0" smtClean="0">
                <a:latin typeface="Trebuchet MS" pitchFamily="34" charset="0"/>
              </a:rPr>
              <a:t> </a:t>
            </a:r>
            <a:r>
              <a:rPr lang="en-US" sz="800" dirty="0" smtClean="0">
                <a:latin typeface="Trebuchet MS" pitchFamily="34" charset="0"/>
              </a:rPr>
              <a:t>will save you valuable time placing titles, subtitles,</a:t>
            </a:r>
            <a:r>
              <a:rPr lang="en-US" sz="800" baseline="0" dirty="0" smtClean="0">
                <a:latin typeface="Trebuchet MS" pitchFamily="34" charset="0"/>
              </a:rPr>
              <a:t> text, and graphics</a:t>
            </a:r>
            <a:r>
              <a:rPr lang="en-US" sz="800" dirty="0" smtClean="0">
                <a:latin typeface="Trebuchet MS" pitchFamily="34" charset="0"/>
              </a:rPr>
              <a:t>. </a:t>
            </a:r>
          </a:p>
          <a:p>
            <a:pPr defTabSz="837633"/>
            <a:endParaRPr lang="en-US" sz="800" dirty="0" smtClean="0">
              <a:latin typeface="Trebuchet MS" pitchFamily="34" charset="0"/>
            </a:endParaRPr>
          </a:p>
          <a:p>
            <a:pPr defTabSz="837633"/>
            <a:r>
              <a:rPr lang="en-US" sz="800" dirty="0" smtClean="0">
                <a:latin typeface="Trebuchet MS" pitchFamily="34" charset="0"/>
              </a:rPr>
              <a:t>Use it to create your presentation. Then send</a:t>
            </a:r>
            <a:r>
              <a:rPr lang="en-US" sz="800" baseline="0" dirty="0" smtClean="0">
                <a:latin typeface="Trebuchet MS" pitchFamily="34" charset="0"/>
              </a:rPr>
              <a:t> it </a:t>
            </a:r>
            <a:r>
              <a:rPr lang="en-US" sz="800" dirty="0" smtClean="0">
                <a:latin typeface="Trebuchet MS" pitchFamily="34" charset="0"/>
              </a:rPr>
              <a:t>to </a:t>
            </a:r>
            <a:r>
              <a:rPr lang="en-US" sz="800" b="1" dirty="0" smtClean="0">
                <a:latin typeface="Trebuchet MS" pitchFamily="34" charset="0"/>
              </a:rPr>
              <a:t>PosterPresentations.com</a:t>
            </a:r>
            <a:r>
              <a:rPr lang="en-US" sz="800" dirty="0" smtClean="0">
                <a:latin typeface="Trebuchet MS" pitchFamily="34" charset="0"/>
              </a:rPr>
              <a:t> for premium quality, same day affordable printing.</a:t>
            </a:r>
            <a:br>
              <a:rPr lang="en-US" sz="800" dirty="0" smtClean="0">
                <a:latin typeface="Trebuchet MS" pitchFamily="34" charset="0"/>
              </a:rPr>
            </a:br>
            <a:endParaRPr lang="en-US" sz="800" dirty="0" smtClean="0">
              <a:latin typeface="Trebuchet MS" pitchFamily="34" charset="0"/>
            </a:endParaRPr>
          </a:p>
          <a:p>
            <a:pPr defTabSz="837633"/>
            <a:r>
              <a:rPr lang="en-US" sz="800" dirty="0" smtClean="0">
                <a:latin typeface="Trebuchet MS" pitchFamily="34" charset="0"/>
              </a:rPr>
              <a:t>We provide a series of </a:t>
            </a:r>
            <a:r>
              <a:rPr lang="en-US" sz="800" b="1" dirty="0" smtClean="0">
                <a:latin typeface="Trebuchet MS" pitchFamily="34" charset="0"/>
              </a:rPr>
              <a:t>online tutorials</a:t>
            </a:r>
            <a:r>
              <a:rPr lang="en-US" sz="800" dirty="0" smtClean="0">
                <a:latin typeface="Trebuchet MS" pitchFamily="34" charset="0"/>
              </a:rPr>
              <a:t> that will guide you through the poster design process and answer your poster production questions. </a:t>
            </a:r>
          </a:p>
          <a:p>
            <a:pPr defTabSz="837633"/>
            <a:endParaRPr lang="en-US" sz="800" dirty="0" smtClean="0">
              <a:latin typeface="Trebuchet MS" pitchFamily="34" charset="0"/>
            </a:endParaRPr>
          </a:p>
          <a:p>
            <a:pPr defTabSz="837633"/>
            <a:r>
              <a:rPr lang="en-US" sz="800" dirty="0" smtClean="0">
                <a:latin typeface="Trebuchet MS" pitchFamily="34" charset="0"/>
              </a:rPr>
              <a:t>View our online</a:t>
            </a:r>
            <a:r>
              <a:rPr lang="en-US" sz="800" baseline="0" dirty="0" smtClean="0">
                <a:latin typeface="Trebuchet MS" pitchFamily="34" charset="0"/>
              </a:rPr>
              <a:t> tutorials at:</a:t>
            </a:r>
            <a:r>
              <a:rPr lang="en-US" sz="800" dirty="0" smtClean="0">
                <a:latin typeface="Trebuchet MS" pitchFamily="34" charset="0"/>
              </a:rPr>
              <a:t/>
            </a:r>
            <a:br>
              <a:rPr lang="en-US" sz="800" dirty="0" smtClean="0">
                <a:latin typeface="Trebuchet MS" pitchFamily="34" charset="0"/>
              </a:rPr>
            </a:br>
            <a:r>
              <a:rPr lang="en-US" sz="800" dirty="0" smtClean="0">
                <a:solidFill>
                  <a:srgbClr val="FFFF00"/>
                </a:solidFill>
                <a:latin typeface="Trebuchet MS" pitchFamily="34" charset="0"/>
              </a:rPr>
              <a:t> http://bit.ly/Poster_creation_help </a:t>
            </a:r>
            <a:r>
              <a:rPr lang="en-US" sz="800" dirty="0" smtClean="0">
                <a:latin typeface="Trebuchet MS" pitchFamily="34" charset="0"/>
              </a:rPr>
              <a:t/>
            </a:r>
            <a:br>
              <a:rPr lang="en-US" sz="800" dirty="0" smtClean="0">
                <a:latin typeface="Trebuchet MS" pitchFamily="34" charset="0"/>
              </a:rPr>
            </a:br>
            <a:r>
              <a:rPr lang="en-US" sz="800" dirty="0" smtClean="0">
                <a:latin typeface="Trebuchet MS" pitchFamily="34" charset="0"/>
              </a:rPr>
              <a:t>(copy</a:t>
            </a:r>
            <a:r>
              <a:rPr lang="en-US" sz="800" baseline="0" dirty="0" smtClean="0">
                <a:latin typeface="Trebuchet MS" pitchFamily="34" charset="0"/>
              </a:rPr>
              <a:t> and paste the link into your web browser).</a:t>
            </a:r>
          </a:p>
          <a:p>
            <a:pPr defTabSz="837633"/>
            <a:endParaRPr lang="en-US" sz="800" dirty="0" smtClean="0">
              <a:latin typeface="Trebuchet MS" pitchFamily="34" charset="0"/>
            </a:endParaRPr>
          </a:p>
          <a:p>
            <a:pPr defTabSz="837633"/>
            <a:r>
              <a:rPr lang="en-US" sz="800" dirty="0" smtClean="0">
                <a:latin typeface="Trebuchet MS" pitchFamily="34" charset="0"/>
              </a:rPr>
              <a:t>For assistance and to order your printed poster</a:t>
            </a:r>
            <a:r>
              <a:rPr lang="en-US" sz="800" dirty="0" smtClean="0">
                <a:solidFill>
                  <a:schemeClr val="bg1"/>
                </a:solidFill>
                <a:latin typeface="Trebuchet MS" pitchFamily="34" charset="0"/>
              </a:rPr>
              <a:t> call </a:t>
            </a:r>
            <a:r>
              <a:rPr lang="en-US" sz="800" b="1" dirty="0" smtClean="0">
                <a:solidFill>
                  <a:srgbClr val="FFFF00"/>
                </a:solidFill>
                <a:latin typeface="Trebuchet MS" pitchFamily="34" charset="0"/>
              </a:rPr>
              <a:t>PosterPresentations.com</a:t>
            </a:r>
            <a:r>
              <a:rPr lang="en-US" sz="800" dirty="0" smtClean="0">
                <a:solidFill>
                  <a:srgbClr val="FFFF00"/>
                </a:solidFill>
                <a:latin typeface="Trebuchet MS" pitchFamily="34" charset="0"/>
              </a:rPr>
              <a:t> </a:t>
            </a:r>
            <a:r>
              <a:rPr lang="en-US" sz="800" dirty="0" smtClean="0">
                <a:latin typeface="Trebuchet MS" pitchFamily="34" charset="0"/>
              </a:rPr>
              <a:t>at </a:t>
            </a:r>
            <a:r>
              <a:rPr lang="en-US" sz="1000" b="1" dirty="0" smtClean="0">
                <a:solidFill>
                  <a:srgbClr val="FFFF00"/>
                </a:solidFill>
                <a:latin typeface="Trebuchet MS" pitchFamily="34" charset="0"/>
              </a:rPr>
              <a:t>1.866.649.3004</a:t>
            </a:r>
          </a:p>
          <a:p>
            <a:pPr defTabSz="837633"/>
            <a:endParaRPr lang="en-US" sz="1000" b="1" dirty="0" smtClean="0">
              <a:solidFill>
                <a:srgbClr val="FFFF00"/>
              </a:solidFill>
              <a:latin typeface="Trebuchet MS" pitchFamily="34" charset="0"/>
            </a:endParaRPr>
          </a:p>
          <a:p>
            <a:pPr defTabSz="837633"/>
            <a:endParaRPr lang="en-US" sz="1000" b="1" dirty="0" smtClean="0">
              <a:solidFill>
                <a:srgbClr val="FFFF00"/>
              </a:solidFill>
              <a:latin typeface="Trebuchet MS" pitchFamily="34" charset="0"/>
            </a:endParaRPr>
          </a:p>
          <a:p>
            <a:pPr algn="ctr"/>
            <a:r>
              <a:rPr lang="en-US" sz="1100" b="1" dirty="0" smtClean="0">
                <a:solidFill>
                  <a:schemeClr val="bg1"/>
                </a:solidFill>
                <a:latin typeface="Trebuchet MS" pitchFamily="34" charset="0"/>
              </a:rPr>
              <a:t>Object Placeholders</a:t>
            </a:r>
          </a:p>
          <a:p>
            <a:pPr algn="ctr"/>
            <a:endParaRPr lang="en-US" sz="1100" b="1" dirty="0" smtClean="0">
              <a:solidFill>
                <a:schemeClr val="bg1"/>
              </a:solidFill>
              <a:latin typeface="Trebuchet MS" pitchFamily="34" charset="0"/>
            </a:endParaRPr>
          </a:p>
          <a:p>
            <a:pPr defTabSz="837633"/>
            <a:r>
              <a:rPr lang="en-US" sz="800" dirty="0" smtClean="0">
                <a:latin typeface="Trebuchet MS" pitchFamily="34" charset="0"/>
              </a:rPr>
              <a:t>Use the placeholders provided below to add new elements to your poster:</a:t>
            </a:r>
            <a:r>
              <a:rPr lang="en-US" sz="800" baseline="0" dirty="0" smtClean="0">
                <a:latin typeface="Trebuchet MS" pitchFamily="34" charset="0"/>
              </a:rPr>
              <a:t> </a:t>
            </a:r>
            <a:r>
              <a:rPr lang="en-US" sz="800" dirty="0" smtClean="0">
                <a:latin typeface="Trebuchet MS" pitchFamily="34" charset="0"/>
              </a:rPr>
              <a:t>Drag a placeholder onto the</a:t>
            </a:r>
            <a:r>
              <a:rPr lang="en-US" sz="800" baseline="0" dirty="0" smtClean="0">
                <a:latin typeface="Trebuchet MS" pitchFamily="34" charset="0"/>
              </a:rPr>
              <a:t> poster area,</a:t>
            </a:r>
            <a:r>
              <a:rPr lang="en-US" sz="800" dirty="0" smtClean="0">
                <a:latin typeface="Trebuchet MS" pitchFamily="34" charset="0"/>
              </a:rPr>
              <a:t> size it, and click it to edit.</a:t>
            </a:r>
          </a:p>
          <a:p>
            <a:pPr defTabSz="837633"/>
            <a:endParaRPr lang="en-US" sz="800" dirty="0" smtClean="0">
              <a:latin typeface="Trebuchet MS" pitchFamily="34" charset="0"/>
            </a:endParaRPr>
          </a:p>
          <a:p>
            <a:pPr defTabSz="837633"/>
            <a:r>
              <a:rPr lang="en-US" sz="800" b="1" dirty="0" smtClean="0">
                <a:solidFill>
                  <a:srgbClr val="FFFF00"/>
                </a:solidFill>
                <a:latin typeface="Trebuchet MS" pitchFamily="34" charset="0"/>
              </a:rPr>
              <a:t>Section Header placeholder</a:t>
            </a:r>
          </a:p>
          <a:p>
            <a:pPr defTabSz="837633"/>
            <a:r>
              <a:rPr lang="en-US" sz="800" dirty="0" smtClean="0">
                <a:latin typeface="Trebuchet MS" pitchFamily="34" charset="0"/>
              </a:rPr>
              <a:t>Move</a:t>
            </a:r>
            <a:r>
              <a:rPr lang="en-US" sz="800" baseline="0" dirty="0" smtClean="0">
                <a:latin typeface="Trebuchet MS" pitchFamily="34" charset="0"/>
              </a:rPr>
              <a:t> this preformatted section header placeholder to the poster area to add another section header. Use section headers to separate topics or concepts within your presentation. </a:t>
            </a:r>
          </a:p>
          <a:p>
            <a:pPr defTabSz="837633"/>
            <a:endParaRPr lang="en-US" sz="800" baseline="0" dirty="0" smtClean="0">
              <a:latin typeface="Trebuchet MS" pitchFamily="34" charset="0"/>
            </a:endParaRPr>
          </a:p>
          <a:p>
            <a:pPr defTabSz="837633"/>
            <a:endParaRPr lang="en-US" sz="800" dirty="0" smtClean="0">
              <a:latin typeface="Trebuchet MS" pitchFamily="34" charset="0"/>
            </a:endParaRPr>
          </a:p>
          <a:p>
            <a:pPr defTabSz="837633"/>
            <a:endParaRPr lang="en-US" sz="800" b="1" dirty="0" smtClean="0">
              <a:solidFill>
                <a:srgbClr val="FFFF00"/>
              </a:solidFill>
              <a:latin typeface="Trebuchet MS" pitchFamily="34" charset="0"/>
            </a:endParaRPr>
          </a:p>
          <a:p>
            <a:pPr defTabSz="837633"/>
            <a:r>
              <a:rPr lang="en-US" sz="800" b="1" dirty="0" smtClean="0">
                <a:solidFill>
                  <a:srgbClr val="FFFF00"/>
                </a:solidFill>
                <a:latin typeface="Trebuchet MS" pitchFamily="34" charset="0"/>
              </a:rPr>
              <a:t>Text placeholder</a:t>
            </a:r>
          </a:p>
          <a:p>
            <a:pPr defTabSz="837633"/>
            <a:r>
              <a:rPr lang="en-US" sz="800" baseline="0" dirty="0" smtClean="0">
                <a:latin typeface="Trebuchet MS" pitchFamily="34" charset="0"/>
              </a:rPr>
              <a:t>Move this preformatted text placeholder to the poster to add a new body of text.</a:t>
            </a:r>
          </a:p>
          <a:p>
            <a:pPr defTabSz="837633"/>
            <a:endParaRPr lang="en-US" sz="800" baseline="0" dirty="0" smtClean="0">
              <a:latin typeface="Trebuchet MS" pitchFamily="34" charset="0"/>
            </a:endParaRPr>
          </a:p>
          <a:p>
            <a:pPr defTabSz="837633"/>
            <a:endParaRPr lang="en-US" sz="800" baseline="0" dirty="0" smtClean="0">
              <a:latin typeface="Trebuchet MS" pitchFamily="34" charset="0"/>
            </a:endParaRPr>
          </a:p>
          <a:p>
            <a:pPr defTabSz="837633"/>
            <a:endParaRPr lang="en-US" sz="800" baseline="0" dirty="0" smtClean="0">
              <a:latin typeface="Trebuchet MS" pitchFamily="34" charset="0"/>
            </a:endParaRPr>
          </a:p>
          <a:p>
            <a:pPr defTabSz="837633"/>
            <a:endParaRPr lang="en-US" sz="800" b="1" baseline="0" dirty="0" smtClean="0">
              <a:solidFill>
                <a:srgbClr val="FFFF00"/>
              </a:solidFill>
              <a:latin typeface="Trebuchet MS" pitchFamily="34" charset="0"/>
            </a:endParaRPr>
          </a:p>
          <a:p>
            <a:pPr defTabSz="837633"/>
            <a:r>
              <a:rPr lang="en-US" sz="800" b="1" baseline="0" dirty="0" smtClean="0">
                <a:solidFill>
                  <a:srgbClr val="FFFF00"/>
                </a:solidFill>
                <a:latin typeface="Trebuchet MS" pitchFamily="34" charset="0"/>
              </a:rPr>
              <a:t>Picture placeholder</a:t>
            </a:r>
          </a:p>
          <a:p>
            <a:pPr defTabSz="837633"/>
            <a:r>
              <a:rPr lang="en-US" sz="800" baseline="0" dirty="0" smtClean="0">
                <a:latin typeface="Trebuchet MS" pitchFamily="34" charset="0"/>
              </a:rPr>
              <a:t>Move this graphic placeholder onto your poster, size it first, and then click it to add a picture to the poster.</a:t>
            </a:r>
          </a:p>
          <a:p>
            <a:pPr defTabSz="837633"/>
            <a:endParaRPr lang="en-US" sz="700" baseline="0" dirty="0" smtClean="0">
              <a:latin typeface="Trebuchet MS" pitchFamily="34" charset="0"/>
            </a:endParaRPr>
          </a:p>
          <a:p>
            <a:pPr defTabSz="837633"/>
            <a:endParaRPr lang="en-US" sz="700" baseline="0" dirty="0" smtClean="0">
              <a:latin typeface="Trebuchet MS" pitchFamily="34" charset="0"/>
            </a:endParaRPr>
          </a:p>
          <a:p>
            <a:pPr defTabSz="837633"/>
            <a:endParaRPr lang="en-US" sz="700" baseline="0" dirty="0" smtClean="0">
              <a:latin typeface="Trebuchet MS" pitchFamily="34" charset="0"/>
            </a:endParaRPr>
          </a:p>
          <a:p>
            <a:pPr algn="ctr"/>
            <a:endParaRPr lang="en-US" sz="900" b="1" dirty="0" smtClean="0">
              <a:solidFill>
                <a:schemeClr val="bg1"/>
              </a:solidFill>
              <a:latin typeface="Trebuchet MS" pitchFamily="34" charset="0"/>
            </a:endParaRPr>
          </a:p>
          <a:p>
            <a:pPr algn="ctr"/>
            <a:endParaRPr lang="en-US" sz="900" b="1" dirty="0" smtClean="0">
              <a:solidFill>
                <a:schemeClr val="bg1"/>
              </a:solidFill>
              <a:latin typeface="Trebuchet MS" pitchFamily="34" charset="0"/>
            </a:endParaRPr>
          </a:p>
          <a:p>
            <a:pPr algn="ctr"/>
            <a:endParaRPr lang="en-US" sz="900" b="1" dirty="0" smtClean="0">
              <a:solidFill>
                <a:schemeClr val="bg1"/>
              </a:solidFill>
              <a:latin typeface="Trebuchet MS" pitchFamily="34" charset="0"/>
            </a:endParaRPr>
          </a:p>
          <a:p>
            <a:pPr algn="ctr"/>
            <a:endParaRPr lang="en-US" sz="900" b="1" dirty="0" smtClean="0">
              <a:solidFill>
                <a:schemeClr val="bg1"/>
              </a:solidFill>
              <a:latin typeface="Trebuchet MS" pitchFamily="34" charset="0"/>
            </a:endParaRPr>
          </a:p>
          <a:p>
            <a:pPr defTabSz="837633"/>
            <a:endParaRPr lang="en-US" sz="700" dirty="0" smtClean="0">
              <a:latin typeface="Trebuchet MS" pitchFamily="34" charset="0"/>
            </a:endParaRPr>
          </a:p>
          <a:p>
            <a:pPr algn="ctr"/>
            <a:endParaRPr lang="en-US" sz="700" b="1" dirty="0" smtClean="0">
              <a:solidFill>
                <a:schemeClr val="bg1"/>
              </a:solidFill>
              <a:latin typeface="Trebuchet MS" pitchFamily="34" charset="0"/>
            </a:endParaRPr>
          </a:p>
          <a:p>
            <a:pPr defTabSz="837633"/>
            <a:endParaRPr lang="en-US" sz="700" b="1" dirty="0" smtClean="0">
              <a:solidFill>
                <a:srgbClr val="FFFF00"/>
              </a:solidFill>
              <a:latin typeface="Trebuchet MS" pitchFamily="34" charset="0"/>
            </a:endParaRPr>
          </a:p>
          <a:p>
            <a:pPr algn="ctr"/>
            <a:endParaRPr lang="en-US" sz="900" b="1" dirty="0">
              <a:latin typeface="Trebuchet MS" pitchFamily="34" charset="0"/>
            </a:endParaRPr>
          </a:p>
        </p:txBody>
      </p:sp>
      <p:sp>
        <p:nvSpPr>
          <p:cNvPr id="7" name="Rectangle 36"/>
          <p:cNvSpPr>
            <a:spLocks noChangeArrowheads="1"/>
          </p:cNvSpPr>
          <p:nvPr/>
        </p:nvSpPr>
        <p:spPr bwMode="auto">
          <a:xfrm>
            <a:off x="0" y="2"/>
            <a:ext cx="6858000" cy="1444625"/>
          </a:xfrm>
          <a:prstGeom prst="rect">
            <a:avLst/>
          </a:prstGeom>
          <a:solidFill>
            <a:schemeClr val="accent5">
              <a:lumMod val="75000"/>
            </a:schemeClr>
          </a:solidFill>
          <a:ln w="9525">
            <a:solidFill>
              <a:schemeClr val="tx1"/>
            </a:solidFill>
            <a:miter lim="800000"/>
            <a:headEnd/>
            <a:tailEnd/>
          </a:ln>
          <a:effectLst/>
        </p:spPr>
        <p:txBody>
          <a:bodyPr wrap="none" lIns="17449" tIns="8724" rIns="17449" bIns="8724" anchor="ctr"/>
          <a:lstStyle/>
          <a:p>
            <a:pPr>
              <a:defRPr/>
            </a:pPr>
            <a:endParaRPr lang="en-US" dirty="0"/>
          </a:p>
        </p:txBody>
      </p:sp>
      <p:sp>
        <p:nvSpPr>
          <p:cNvPr id="9" name="Rectangle 9"/>
          <p:cNvSpPr>
            <a:spLocks noChangeArrowheads="1"/>
          </p:cNvSpPr>
          <p:nvPr/>
        </p:nvSpPr>
        <p:spPr bwMode="auto">
          <a:xfrm>
            <a:off x="0" y="1446061"/>
            <a:ext cx="6858000" cy="45861"/>
          </a:xfrm>
          <a:prstGeom prst="rect">
            <a:avLst/>
          </a:prstGeom>
          <a:solidFill>
            <a:schemeClr val="accent5">
              <a:lumMod val="50000"/>
            </a:schemeClr>
          </a:solidFill>
          <a:ln w="152400">
            <a:noFill/>
            <a:miter lim="800000"/>
            <a:headEnd/>
            <a:tailEnd/>
          </a:ln>
          <a:effectLst/>
        </p:spPr>
        <p:txBody>
          <a:bodyPr wrap="none" lIns="17449" tIns="8724" rIns="17449" bIns="8724" anchor="ctr"/>
          <a:lstStyle/>
          <a:p>
            <a:pPr>
              <a:defRPr/>
            </a:pPr>
            <a:endParaRPr lang="en-US" dirty="0"/>
          </a:p>
        </p:txBody>
      </p:sp>
      <p:sp>
        <p:nvSpPr>
          <p:cNvPr id="10" name="Text Box 14"/>
          <p:cNvSpPr txBox="1">
            <a:spLocks noChangeArrowheads="1"/>
          </p:cNvSpPr>
          <p:nvPr/>
        </p:nvSpPr>
        <p:spPr bwMode="auto">
          <a:xfrm>
            <a:off x="307332" y="9687907"/>
            <a:ext cx="392906" cy="82987"/>
          </a:xfrm>
          <a:prstGeom prst="rect">
            <a:avLst/>
          </a:prstGeom>
          <a:noFill/>
          <a:ln w="9525">
            <a:noFill/>
            <a:miter lim="800000"/>
            <a:headEnd/>
            <a:tailEnd/>
          </a:ln>
          <a:effectLst/>
        </p:spPr>
        <p:txBody>
          <a:bodyPr lIns="17416" tIns="8707" rIns="17416" bIns="8707">
            <a:spAutoFit/>
          </a:bodyPr>
          <a:lstStyle/>
          <a:p>
            <a:pPr eaLnBrk="0" hangingPunct="0">
              <a:lnSpc>
                <a:spcPct val="65000"/>
              </a:lnSpc>
              <a:spcBef>
                <a:spcPct val="50000"/>
              </a:spcBef>
              <a:defRPr/>
            </a:pPr>
            <a:r>
              <a:rPr lang="en-US" sz="100" b="1" dirty="0" smtClean="0">
                <a:solidFill>
                  <a:schemeClr val="bg1">
                    <a:lumMod val="75000"/>
                  </a:schemeClr>
                </a:solidFill>
                <a:latin typeface="Arial" charset="0"/>
              </a:rPr>
              <a:t>RESEARCH POSTER PRESENTATION </a:t>
            </a:r>
            <a:r>
              <a:rPr lang="en-US" sz="100" b="1" dirty="0">
                <a:solidFill>
                  <a:schemeClr val="bg1">
                    <a:lumMod val="75000"/>
                  </a:schemeClr>
                </a:solidFill>
                <a:latin typeface="Arial" charset="0"/>
              </a:rPr>
              <a:t>DESIGN © </a:t>
            </a:r>
            <a:r>
              <a:rPr lang="en-US" sz="100" b="1" dirty="0" smtClean="0">
                <a:solidFill>
                  <a:schemeClr val="bg1">
                    <a:lumMod val="75000"/>
                  </a:schemeClr>
                </a:solidFill>
                <a:latin typeface="Arial" charset="0"/>
              </a:rPr>
              <a:t>2012</a:t>
            </a:r>
            <a:endParaRPr lang="en-US" sz="100" b="1" dirty="0">
              <a:solidFill>
                <a:schemeClr val="bg1">
                  <a:lumMod val="75000"/>
                </a:schemeClr>
              </a:solidFill>
              <a:latin typeface="Arial" charset="0"/>
            </a:endParaRPr>
          </a:p>
          <a:p>
            <a:pPr eaLnBrk="0" hangingPunct="0">
              <a:lnSpc>
                <a:spcPct val="65000"/>
              </a:lnSpc>
              <a:spcBef>
                <a:spcPct val="50000"/>
              </a:spcBef>
              <a:defRPr/>
            </a:pPr>
            <a:r>
              <a:rPr lang="en-US" sz="200" b="1" dirty="0">
                <a:solidFill>
                  <a:schemeClr val="bg1">
                    <a:lumMod val="75000"/>
                  </a:schemeClr>
                </a:solidFill>
                <a:latin typeface="Arial" charset="0"/>
              </a:rPr>
              <a:t>www.PosterPresentations.com</a:t>
            </a:r>
          </a:p>
        </p:txBody>
      </p:sp>
      <p:sp>
        <p:nvSpPr>
          <p:cNvPr id="16" name="Rectangle 33"/>
          <p:cNvSpPr>
            <a:spLocks noChangeArrowheads="1"/>
          </p:cNvSpPr>
          <p:nvPr/>
        </p:nvSpPr>
        <p:spPr bwMode="auto">
          <a:xfrm>
            <a:off x="144115" y="1582212"/>
            <a:ext cx="3237260" cy="8048625"/>
          </a:xfrm>
          <a:prstGeom prst="roundRect">
            <a:avLst>
              <a:gd name="adj" fmla="val 4604"/>
            </a:avLst>
          </a:prstGeom>
          <a:gradFill flip="none" rotWithShape="1">
            <a:gsLst>
              <a:gs pos="0">
                <a:srgbClr val="CDD2DE"/>
              </a:gs>
              <a:gs pos="0">
                <a:srgbClr val="EAEAEA"/>
              </a:gs>
              <a:gs pos="100000">
                <a:srgbClr val="F3F5FA"/>
              </a:gs>
            </a:gsLst>
            <a:lin ang="16200000" scaled="1"/>
            <a:tileRect/>
          </a:gradFill>
          <a:ln w="9525">
            <a:solidFill>
              <a:schemeClr val="tx2"/>
            </a:solidFill>
            <a:miter lim="800000"/>
            <a:headEnd/>
            <a:tailEnd/>
          </a:ln>
          <a:effectLst/>
        </p:spPr>
        <p:txBody>
          <a:bodyPr wrap="none" lIns="17449" tIns="8724" rIns="17449" bIns="8724" anchor="ctr"/>
          <a:lstStyle/>
          <a:p>
            <a:pPr>
              <a:defRPr/>
            </a:pPr>
            <a:endParaRPr lang="en-US" dirty="0"/>
          </a:p>
        </p:txBody>
      </p:sp>
      <p:sp>
        <p:nvSpPr>
          <p:cNvPr id="34" name="Rectangle 33"/>
          <p:cNvSpPr/>
          <p:nvPr/>
        </p:nvSpPr>
        <p:spPr>
          <a:xfrm>
            <a:off x="-3310503" y="5881687"/>
            <a:ext cx="3255514" cy="2338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7449" tIns="8724" rIns="17449" bIns="8724" rtlCol="0" anchor="ctr"/>
          <a:lstStyle/>
          <a:p>
            <a:pPr algn="ctr"/>
            <a:endParaRPr lang="en-US" dirty="0"/>
          </a:p>
        </p:txBody>
      </p:sp>
      <p:pic>
        <p:nvPicPr>
          <p:cNvPr id="36" name="Picture 2"/>
          <p:cNvPicPr>
            <a:picLocks noChangeAspect="1" noChangeArrowheads="1"/>
          </p:cNvPicPr>
          <p:nvPr/>
        </p:nvPicPr>
        <p:blipFill>
          <a:blip r:embed="rId3" cstate="print"/>
          <a:srcRect/>
          <a:stretch>
            <a:fillRect/>
          </a:stretch>
        </p:blipFill>
        <p:spPr bwMode="auto">
          <a:xfrm>
            <a:off x="9080346" y="4367837"/>
            <a:ext cx="740838" cy="699397"/>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9029744" y="3454836"/>
            <a:ext cx="144022" cy="105134"/>
          </a:xfrm>
          <a:prstGeom prst="rect">
            <a:avLst/>
          </a:prstGeom>
          <a:noFill/>
          <a:ln w="9525">
            <a:solidFill>
              <a:schemeClr val="tx1"/>
            </a:solidFill>
            <a:miter lim="800000"/>
            <a:headEnd/>
            <a:tailEnd/>
          </a:ln>
          <a:effectLst/>
        </p:spPr>
      </p:pic>
      <p:sp>
        <p:nvSpPr>
          <p:cNvPr id="44" name="TextBox 43"/>
          <p:cNvSpPr txBox="1"/>
          <p:nvPr/>
        </p:nvSpPr>
        <p:spPr>
          <a:xfrm>
            <a:off x="6963118" y="9114679"/>
            <a:ext cx="1431295" cy="679338"/>
          </a:xfrm>
          <a:prstGeom prst="rect">
            <a:avLst/>
          </a:prstGeom>
          <a:noFill/>
        </p:spPr>
        <p:txBody>
          <a:bodyPr wrap="square" lIns="17449" tIns="8724" rIns="17449" bIns="8724" rtlCol="0">
            <a:spAutoFit/>
          </a:bodyPr>
          <a:lstStyle/>
          <a:p>
            <a:r>
              <a:rPr lang="en-US" sz="900" dirty="0" smtClean="0">
                <a:solidFill>
                  <a:schemeClr val="bg1"/>
                </a:solidFill>
              </a:rPr>
              <a:t>© 2012 PosterPresentations.com</a:t>
            </a:r>
            <a:br>
              <a:rPr lang="en-US" sz="900" dirty="0" smtClean="0">
                <a:solidFill>
                  <a:schemeClr val="bg1"/>
                </a:solidFill>
              </a:rPr>
            </a:br>
            <a:r>
              <a:rPr lang="en-US" sz="900" dirty="0" smtClean="0">
                <a:solidFill>
                  <a:schemeClr val="bg1"/>
                </a:solidFill>
              </a:rPr>
              <a:t>    </a:t>
            </a:r>
            <a:r>
              <a:rPr lang="en-US" sz="800" dirty="0" smtClean="0">
                <a:solidFill>
                  <a:schemeClr val="bg1"/>
                </a:solidFill>
              </a:rPr>
              <a:t>2117 Fourth Street ,</a:t>
            </a:r>
            <a:r>
              <a:rPr lang="en-US" sz="800" baseline="0" dirty="0" smtClean="0">
                <a:solidFill>
                  <a:schemeClr val="bg1"/>
                </a:solidFill>
              </a:rPr>
              <a:t> Unit C</a:t>
            </a:r>
            <a:br>
              <a:rPr lang="en-US" sz="800" baseline="0" dirty="0" smtClean="0">
                <a:solidFill>
                  <a:schemeClr val="bg1"/>
                </a:solidFill>
              </a:rPr>
            </a:br>
            <a:r>
              <a:rPr lang="en-US" sz="800" baseline="0" dirty="0" smtClean="0">
                <a:solidFill>
                  <a:schemeClr val="bg1"/>
                </a:solidFill>
              </a:rPr>
              <a:t>    Berkeley CA 94710</a:t>
            </a:r>
            <a:br>
              <a:rPr lang="en-US" sz="800" baseline="0" dirty="0" smtClean="0">
                <a:solidFill>
                  <a:schemeClr val="bg1"/>
                </a:solidFill>
              </a:rPr>
            </a:br>
            <a:r>
              <a:rPr lang="en-US" sz="800" baseline="0" dirty="0" smtClean="0">
                <a:solidFill>
                  <a:schemeClr val="bg1"/>
                </a:solidFill>
              </a:rPr>
              <a:t>    </a:t>
            </a:r>
            <a:r>
              <a:rPr lang="en-US" sz="800" b="1" baseline="0" dirty="0" smtClean="0">
                <a:solidFill>
                  <a:srgbClr val="FFFF00"/>
                </a:solidFill>
              </a:rPr>
              <a:t>posterpresenter@gmail.com</a:t>
            </a:r>
            <a:endParaRPr lang="en-US" sz="900" b="1" dirty="0">
              <a:solidFill>
                <a:srgbClr val="FFFF00"/>
              </a:solidFill>
            </a:endParaRPr>
          </a:p>
        </p:txBody>
      </p:sp>
      <p:grpSp>
        <p:nvGrpSpPr>
          <p:cNvPr id="40" name="Group 39"/>
          <p:cNvGrpSpPr/>
          <p:nvPr/>
        </p:nvGrpSpPr>
        <p:grpSpPr>
          <a:xfrm>
            <a:off x="-3198981" y="9283622"/>
            <a:ext cx="3047176" cy="736620"/>
            <a:chOff x="44242388" y="28054064"/>
            <a:chExt cx="9771398" cy="1549709"/>
          </a:xfrm>
        </p:grpSpPr>
        <p:sp>
          <p:nvSpPr>
            <p:cNvPr id="35" name="Rounded Rectangle 34"/>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7"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68327" y="28152425"/>
              <a:ext cx="914400" cy="914400"/>
            </a:xfrm>
            <a:prstGeom prst="rect">
              <a:avLst/>
            </a:prstGeom>
            <a:noFill/>
          </p:spPr>
        </p:pic>
        <p:sp>
          <p:nvSpPr>
            <p:cNvPr id="33" name="TextBox 32"/>
            <p:cNvSpPr txBox="1"/>
            <p:nvPr userDrawn="1"/>
          </p:nvSpPr>
          <p:spPr>
            <a:xfrm>
              <a:off x="45342599" y="28244015"/>
              <a:ext cx="8671187" cy="1359758"/>
            </a:xfrm>
            <a:prstGeom prst="rect">
              <a:avLst/>
            </a:prstGeom>
            <a:noFill/>
          </p:spPr>
          <p:txBody>
            <a:bodyPr wrap="square" rtlCol="0">
              <a:spAutoFit/>
            </a:bodyPr>
            <a:lstStyle/>
            <a:p>
              <a:r>
                <a:rPr lang="en-US" sz="900" dirty="0" smtClean="0">
                  <a:solidFill>
                    <a:schemeClr val="tx2"/>
                  </a:solidFill>
                  <a:latin typeface="Trebuchet MS" pitchFamily="34" charset="0"/>
                </a:rPr>
                <a:t>Student</a:t>
              </a:r>
              <a:r>
                <a:rPr lang="en-US" sz="900" baseline="0" dirty="0" smtClean="0">
                  <a:solidFill>
                    <a:schemeClr val="tx2"/>
                  </a:solidFill>
                  <a:latin typeface="Trebuchet MS" pitchFamily="34" charset="0"/>
                </a:rPr>
                <a:t> discounts are available on our </a:t>
              </a:r>
              <a:r>
                <a:rPr lang="en-US" sz="900" baseline="0" dirty="0" err="1" smtClean="0">
                  <a:solidFill>
                    <a:schemeClr val="tx2"/>
                  </a:solidFill>
                  <a:latin typeface="Trebuchet MS" pitchFamily="34" charset="0"/>
                </a:rPr>
                <a:t>Facebook</a:t>
              </a:r>
              <a:r>
                <a:rPr lang="en-US" sz="900" baseline="0" dirty="0" smtClean="0">
                  <a:solidFill>
                    <a:schemeClr val="tx2"/>
                  </a:solidFill>
                  <a:latin typeface="Trebuchet MS" pitchFamily="34" charset="0"/>
                </a:rPr>
                <a:t> page.</a:t>
              </a:r>
              <a:br>
                <a:rPr lang="en-US" sz="900" baseline="0" dirty="0" smtClean="0">
                  <a:solidFill>
                    <a:schemeClr val="tx2"/>
                  </a:solidFill>
                  <a:latin typeface="Trebuchet MS" pitchFamily="34" charset="0"/>
                </a:rPr>
              </a:br>
              <a:r>
                <a:rPr lang="en-US" sz="900" baseline="0" dirty="0" smtClean="0">
                  <a:solidFill>
                    <a:schemeClr val="tx2"/>
                  </a:solidFill>
                  <a:latin typeface="Trebuchet MS" pitchFamily="34" charset="0"/>
                </a:rPr>
                <a:t>Go to </a:t>
              </a:r>
              <a:r>
                <a:rPr lang="en-US" sz="900" u="sng" baseline="0" dirty="0" smtClean="0">
                  <a:solidFill>
                    <a:schemeClr val="tx2"/>
                  </a:solidFill>
                  <a:latin typeface="Trebuchet MS" pitchFamily="34" charset="0"/>
                </a:rPr>
                <a:t>PosterPresentations.com</a:t>
              </a:r>
              <a:r>
                <a:rPr lang="en-US" sz="900" baseline="0" dirty="0" smtClean="0">
                  <a:solidFill>
                    <a:schemeClr val="tx2"/>
                  </a:solidFill>
                  <a:latin typeface="Trebuchet MS" pitchFamily="34" charset="0"/>
                </a:rPr>
                <a:t> and click on the FB icon. </a:t>
              </a:r>
              <a:endParaRPr lang="en-US" sz="900" dirty="0">
                <a:solidFill>
                  <a:schemeClr val="tx2"/>
                </a:solidFill>
                <a:latin typeface="Trebuchet MS" pitchFamily="34" charset="0"/>
              </a:endParaRPr>
            </a:p>
          </p:txBody>
        </p:sp>
      </p:grpSp>
      <p:cxnSp>
        <p:nvCxnSpPr>
          <p:cNvPr id="43" name="Straight Connector 42"/>
          <p:cNvCxnSpPr/>
          <p:nvPr/>
        </p:nvCxnSpPr>
        <p:spPr>
          <a:xfrm>
            <a:off x="6909708" y="8984805"/>
            <a:ext cx="3261298" cy="9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310503" y="3111819"/>
            <a:ext cx="3252538" cy="1005"/>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911715" y="1353854"/>
            <a:ext cx="3259290" cy="484"/>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ectangle 33"/>
          <p:cNvSpPr>
            <a:spLocks noChangeArrowheads="1"/>
          </p:cNvSpPr>
          <p:nvPr/>
        </p:nvSpPr>
        <p:spPr bwMode="auto">
          <a:xfrm>
            <a:off x="3477121" y="1582212"/>
            <a:ext cx="3237260" cy="8048625"/>
          </a:xfrm>
          <a:prstGeom prst="roundRect">
            <a:avLst>
              <a:gd name="adj" fmla="val 4604"/>
            </a:avLst>
          </a:prstGeom>
          <a:gradFill flip="none" rotWithShape="1">
            <a:gsLst>
              <a:gs pos="0">
                <a:srgbClr val="CDD2DE"/>
              </a:gs>
              <a:gs pos="0">
                <a:srgbClr val="EAEAEA"/>
              </a:gs>
              <a:gs pos="100000">
                <a:srgbClr val="F3F5FA"/>
              </a:gs>
            </a:gsLst>
            <a:lin ang="16200000" scaled="1"/>
            <a:tileRect/>
          </a:gradFill>
          <a:ln w="9525">
            <a:solidFill>
              <a:schemeClr val="tx2"/>
            </a:solidFill>
            <a:miter lim="800000"/>
            <a:headEnd/>
            <a:tailEnd/>
          </a:ln>
          <a:effectLst/>
        </p:spPr>
        <p:txBody>
          <a:bodyPr wrap="none" lIns="17449" tIns="8724" rIns="17449" bIns="8724" anchor="ctr"/>
          <a:lstStyle/>
          <a:p>
            <a:pPr>
              <a:defRPr/>
            </a:pPr>
            <a:endParaRPr lang="en-US" dirty="0"/>
          </a:p>
        </p:txBody>
      </p:sp>
      <p:sp>
        <p:nvSpPr>
          <p:cNvPr id="22" name="Rectangle 21"/>
          <p:cNvSpPr/>
          <p:nvPr/>
        </p:nvSpPr>
        <p:spPr>
          <a:xfrm>
            <a:off x="-3314650" y="4857254"/>
            <a:ext cx="3255514" cy="2338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7449" tIns="8724" rIns="17449" bIns="8724"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par>
    </p:tnLst>
  </p:timing>
  <p:txStyles>
    <p:titleStyle>
      <a:lvl1pPr algn="ctr" defTabSz="837572" rtl="0" eaLnBrk="1" latinLnBrk="0" hangingPunct="1">
        <a:spcBef>
          <a:spcPct val="0"/>
        </a:spcBef>
        <a:buNone/>
        <a:defRPr kumimoji="1" sz="1700" kern="1200">
          <a:solidFill>
            <a:schemeClr val="bg1"/>
          </a:solidFill>
          <a:latin typeface="Trebuchet MS" pitchFamily="34" charset="0"/>
          <a:ea typeface="+mj-ea"/>
          <a:cs typeface="+mj-cs"/>
        </a:defRPr>
      </a:lvl1pPr>
    </p:titleStyle>
    <p:bodyStyle>
      <a:lvl1pPr marL="314089" indent="-314089" algn="l" defTabSz="837572" rtl="0" eaLnBrk="1" latinLnBrk="0" hangingPunct="1">
        <a:spcBef>
          <a:spcPct val="20000"/>
        </a:spcBef>
        <a:buFont typeface="Arial" pitchFamily="34" charset="0"/>
        <a:buChar char="•"/>
        <a:defRPr kumimoji="1" sz="2900" kern="1200">
          <a:solidFill>
            <a:schemeClr val="tx1"/>
          </a:solidFill>
          <a:latin typeface="+mn-lt"/>
          <a:ea typeface="+mn-ea"/>
          <a:cs typeface="+mn-cs"/>
        </a:defRPr>
      </a:lvl1pPr>
      <a:lvl2pPr marL="680527" indent="-261741" algn="l" defTabSz="837572" rtl="0" eaLnBrk="1" latinLnBrk="0" hangingPunct="1">
        <a:spcBef>
          <a:spcPct val="20000"/>
        </a:spcBef>
        <a:buFont typeface="Arial" pitchFamily="34" charset="0"/>
        <a:buChar char="–"/>
        <a:defRPr kumimoji="1" sz="2600" kern="1200">
          <a:solidFill>
            <a:schemeClr val="tx1"/>
          </a:solidFill>
          <a:latin typeface="+mn-lt"/>
          <a:ea typeface="+mn-ea"/>
          <a:cs typeface="+mn-cs"/>
        </a:defRPr>
      </a:lvl2pPr>
      <a:lvl3pPr marL="1046965" indent="-209393" algn="l" defTabSz="837572" rtl="0" eaLnBrk="1" latinLnBrk="0" hangingPunct="1">
        <a:spcBef>
          <a:spcPct val="20000"/>
        </a:spcBef>
        <a:buFont typeface="Arial" pitchFamily="34" charset="0"/>
        <a:buChar char="•"/>
        <a:defRPr kumimoji="1" sz="2200" kern="1200">
          <a:solidFill>
            <a:schemeClr val="tx1"/>
          </a:solidFill>
          <a:latin typeface="+mn-lt"/>
          <a:ea typeface="+mn-ea"/>
          <a:cs typeface="+mn-cs"/>
        </a:defRPr>
      </a:lvl3pPr>
      <a:lvl4pPr marL="1465750" indent="-209393" algn="l" defTabSz="837572"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1884536" indent="-209393" algn="l" defTabSz="837572"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303322" indent="-209393" algn="l" defTabSz="837572" rtl="0" eaLnBrk="1" latinLnBrk="0" hangingPunct="1">
        <a:spcBef>
          <a:spcPct val="20000"/>
        </a:spcBef>
        <a:buFont typeface="Arial" pitchFamily="34" charset="0"/>
        <a:buChar char="•"/>
        <a:defRPr kumimoji="1" sz="1800" kern="1200">
          <a:solidFill>
            <a:schemeClr val="tx1"/>
          </a:solidFill>
          <a:latin typeface="+mn-lt"/>
          <a:ea typeface="+mn-ea"/>
          <a:cs typeface="+mn-cs"/>
        </a:defRPr>
      </a:lvl6pPr>
      <a:lvl7pPr marL="2722108" indent="-209393" algn="l" defTabSz="837572" rtl="0" eaLnBrk="1" latinLnBrk="0" hangingPunct="1">
        <a:spcBef>
          <a:spcPct val="20000"/>
        </a:spcBef>
        <a:buFont typeface="Arial" pitchFamily="34" charset="0"/>
        <a:buChar char="•"/>
        <a:defRPr kumimoji="1" sz="1800" kern="1200">
          <a:solidFill>
            <a:schemeClr val="tx1"/>
          </a:solidFill>
          <a:latin typeface="+mn-lt"/>
          <a:ea typeface="+mn-ea"/>
          <a:cs typeface="+mn-cs"/>
        </a:defRPr>
      </a:lvl7pPr>
      <a:lvl8pPr marL="3140894" indent="-209393" algn="l" defTabSz="837572" rtl="0" eaLnBrk="1" latinLnBrk="0" hangingPunct="1">
        <a:spcBef>
          <a:spcPct val="20000"/>
        </a:spcBef>
        <a:buFont typeface="Arial" pitchFamily="34" charset="0"/>
        <a:buChar char="•"/>
        <a:defRPr kumimoji="1" sz="1800" kern="1200">
          <a:solidFill>
            <a:schemeClr val="tx1"/>
          </a:solidFill>
          <a:latin typeface="+mn-lt"/>
          <a:ea typeface="+mn-ea"/>
          <a:cs typeface="+mn-cs"/>
        </a:defRPr>
      </a:lvl8pPr>
      <a:lvl9pPr marL="3559679" indent="-209393" algn="l" defTabSz="837572" rtl="0" eaLnBrk="1" latinLnBrk="0" hangingPunct="1">
        <a:spcBef>
          <a:spcPct val="20000"/>
        </a:spcBef>
        <a:buFont typeface="Arial" pitchFamily="34" charset="0"/>
        <a:buChar char="•"/>
        <a:defRPr kumimoji="1" sz="1800" kern="1200">
          <a:solidFill>
            <a:schemeClr val="tx1"/>
          </a:solidFill>
          <a:latin typeface="+mn-lt"/>
          <a:ea typeface="+mn-ea"/>
          <a:cs typeface="+mn-cs"/>
        </a:defRPr>
      </a:lvl9pPr>
    </p:bodyStyle>
    <p:otherStyle>
      <a:defPPr>
        <a:defRPr lang="en-US"/>
      </a:defPPr>
      <a:lvl1pPr marL="0" algn="l" defTabSz="837572" rtl="0" eaLnBrk="1" latinLnBrk="0" hangingPunct="1">
        <a:defRPr kumimoji="1" sz="1700" kern="1200">
          <a:solidFill>
            <a:schemeClr val="tx1"/>
          </a:solidFill>
          <a:latin typeface="+mn-lt"/>
          <a:ea typeface="+mn-ea"/>
          <a:cs typeface="+mn-cs"/>
        </a:defRPr>
      </a:lvl1pPr>
      <a:lvl2pPr marL="418786" algn="l" defTabSz="837572" rtl="0" eaLnBrk="1" latinLnBrk="0" hangingPunct="1">
        <a:defRPr kumimoji="1" sz="1700" kern="1200">
          <a:solidFill>
            <a:schemeClr val="tx1"/>
          </a:solidFill>
          <a:latin typeface="+mn-lt"/>
          <a:ea typeface="+mn-ea"/>
          <a:cs typeface="+mn-cs"/>
        </a:defRPr>
      </a:lvl2pPr>
      <a:lvl3pPr marL="837572" algn="l" defTabSz="837572" rtl="0" eaLnBrk="1" latinLnBrk="0" hangingPunct="1">
        <a:defRPr kumimoji="1" sz="1700" kern="1200">
          <a:solidFill>
            <a:schemeClr val="tx1"/>
          </a:solidFill>
          <a:latin typeface="+mn-lt"/>
          <a:ea typeface="+mn-ea"/>
          <a:cs typeface="+mn-cs"/>
        </a:defRPr>
      </a:lvl3pPr>
      <a:lvl4pPr marL="1256357" algn="l" defTabSz="837572" rtl="0" eaLnBrk="1" latinLnBrk="0" hangingPunct="1">
        <a:defRPr kumimoji="1" sz="1700" kern="1200">
          <a:solidFill>
            <a:schemeClr val="tx1"/>
          </a:solidFill>
          <a:latin typeface="+mn-lt"/>
          <a:ea typeface="+mn-ea"/>
          <a:cs typeface="+mn-cs"/>
        </a:defRPr>
      </a:lvl4pPr>
      <a:lvl5pPr marL="1675143" algn="l" defTabSz="837572" rtl="0" eaLnBrk="1" latinLnBrk="0" hangingPunct="1">
        <a:defRPr kumimoji="1" sz="1700" kern="1200">
          <a:solidFill>
            <a:schemeClr val="tx1"/>
          </a:solidFill>
          <a:latin typeface="+mn-lt"/>
          <a:ea typeface="+mn-ea"/>
          <a:cs typeface="+mn-cs"/>
        </a:defRPr>
      </a:lvl5pPr>
      <a:lvl6pPr marL="2093929" algn="l" defTabSz="837572" rtl="0" eaLnBrk="1" latinLnBrk="0" hangingPunct="1">
        <a:defRPr kumimoji="1" sz="1700" kern="1200">
          <a:solidFill>
            <a:schemeClr val="tx1"/>
          </a:solidFill>
          <a:latin typeface="+mn-lt"/>
          <a:ea typeface="+mn-ea"/>
          <a:cs typeface="+mn-cs"/>
        </a:defRPr>
      </a:lvl6pPr>
      <a:lvl7pPr marL="2512715" algn="l" defTabSz="837572" rtl="0" eaLnBrk="1" latinLnBrk="0" hangingPunct="1">
        <a:defRPr kumimoji="1" sz="1700" kern="1200">
          <a:solidFill>
            <a:schemeClr val="tx1"/>
          </a:solidFill>
          <a:latin typeface="+mn-lt"/>
          <a:ea typeface="+mn-ea"/>
          <a:cs typeface="+mn-cs"/>
        </a:defRPr>
      </a:lvl7pPr>
      <a:lvl8pPr marL="2931501" algn="l" defTabSz="837572" rtl="0" eaLnBrk="1" latinLnBrk="0" hangingPunct="1">
        <a:defRPr kumimoji="1" sz="1700" kern="1200">
          <a:solidFill>
            <a:schemeClr val="tx1"/>
          </a:solidFill>
          <a:latin typeface="+mn-lt"/>
          <a:ea typeface="+mn-ea"/>
          <a:cs typeface="+mn-cs"/>
        </a:defRPr>
      </a:lvl8pPr>
      <a:lvl9pPr marL="3350286" algn="l" defTabSz="837572" rtl="0" eaLnBrk="1" latinLnBrk="0" hangingPunct="1">
        <a:defRPr kumimoji="1" sz="17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4"/>
            <a:ext cx="6858000" cy="1444625"/>
          </a:xfrm>
          <a:prstGeom prst="rect">
            <a:avLst/>
          </a:prstGeom>
          <a:solidFill>
            <a:schemeClr val="accent5">
              <a:lumMod val="75000"/>
            </a:schemeClr>
          </a:solidFill>
          <a:ln w="9525">
            <a:solidFill>
              <a:schemeClr val="tx1"/>
            </a:solidFill>
            <a:miter lim="800000"/>
            <a:headEnd/>
            <a:tailEnd/>
          </a:ln>
          <a:effectLst/>
        </p:spPr>
        <p:txBody>
          <a:bodyPr wrap="none" lIns="17444" tIns="8721" rIns="17444" bIns="8721" anchor="ctr"/>
          <a:lstStyle/>
          <a:p>
            <a:pPr>
              <a:defRPr/>
            </a:pPr>
            <a:endParaRPr lang="en-US" dirty="0"/>
          </a:p>
        </p:txBody>
      </p:sp>
      <p:sp>
        <p:nvSpPr>
          <p:cNvPr id="8" name="Rectangle 33"/>
          <p:cNvSpPr>
            <a:spLocks noChangeArrowheads="1"/>
          </p:cNvSpPr>
          <p:nvPr/>
        </p:nvSpPr>
        <p:spPr bwMode="auto">
          <a:xfrm>
            <a:off x="142875" y="1582212"/>
            <a:ext cx="6571506" cy="8048625"/>
          </a:xfrm>
          <a:prstGeom prst="roundRect">
            <a:avLst>
              <a:gd name="adj" fmla="val 2137"/>
            </a:avLst>
          </a:prstGeom>
          <a:gradFill>
            <a:gsLst>
              <a:gs pos="0">
                <a:srgbClr val="CDD2DE"/>
              </a:gs>
              <a:gs pos="0">
                <a:srgbClr val="EAEAEA"/>
              </a:gs>
              <a:gs pos="100000">
                <a:srgbClr val="F3F5FA"/>
              </a:gs>
            </a:gsLst>
            <a:lin ang="16200000" scaled="1"/>
          </a:gradFill>
          <a:ln w="9525">
            <a:solidFill>
              <a:schemeClr val="tx2"/>
            </a:solidFill>
            <a:miter lim="800000"/>
            <a:headEnd/>
            <a:tailEnd/>
          </a:ln>
          <a:effectLst/>
        </p:spPr>
        <p:txBody>
          <a:bodyPr wrap="none" lIns="17444" tIns="8721" rIns="17444" bIns="8721" anchor="ctr"/>
          <a:lstStyle/>
          <a:p>
            <a:pPr>
              <a:defRPr/>
            </a:pPr>
            <a:endParaRPr lang="en-US" dirty="0"/>
          </a:p>
        </p:txBody>
      </p:sp>
      <p:sp>
        <p:nvSpPr>
          <p:cNvPr id="9" name="Rectangle 9"/>
          <p:cNvSpPr>
            <a:spLocks noChangeArrowheads="1"/>
          </p:cNvSpPr>
          <p:nvPr/>
        </p:nvSpPr>
        <p:spPr bwMode="auto">
          <a:xfrm>
            <a:off x="0" y="1446061"/>
            <a:ext cx="6858000" cy="45861"/>
          </a:xfrm>
          <a:prstGeom prst="rect">
            <a:avLst/>
          </a:prstGeom>
          <a:solidFill>
            <a:schemeClr val="accent5">
              <a:lumMod val="50000"/>
            </a:schemeClr>
          </a:solidFill>
          <a:ln w="152400">
            <a:noFill/>
            <a:miter lim="800000"/>
            <a:headEnd/>
            <a:tailEnd/>
          </a:ln>
          <a:effectLst/>
        </p:spPr>
        <p:txBody>
          <a:bodyPr wrap="none" lIns="17444" tIns="8721" rIns="17444" bIns="8721" anchor="ctr"/>
          <a:lstStyle/>
          <a:p>
            <a:pPr>
              <a:defRPr/>
            </a:pPr>
            <a:endParaRPr lang="en-US" dirty="0"/>
          </a:p>
        </p:txBody>
      </p:sp>
      <p:sp>
        <p:nvSpPr>
          <p:cNvPr id="10" name="Text Box 14"/>
          <p:cNvSpPr txBox="1">
            <a:spLocks noChangeArrowheads="1"/>
          </p:cNvSpPr>
          <p:nvPr/>
        </p:nvSpPr>
        <p:spPr bwMode="auto">
          <a:xfrm>
            <a:off x="287983" y="9698563"/>
            <a:ext cx="392906" cy="82981"/>
          </a:xfrm>
          <a:prstGeom prst="rect">
            <a:avLst/>
          </a:prstGeom>
          <a:noFill/>
          <a:ln w="9525">
            <a:noFill/>
            <a:miter lim="800000"/>
            <a:headEnd/>
            <a:tailEnd/>
          </a:ln>
          <a:effectLst/>
        </p:spPr>
        <p:txBody>
          <a:bodyPr lIns="17411" tIns="8704" rIns="17411" bIns="8704">
            <a:spAutoFit/>
          </a:bodyPr>
          <a:lstStyle/>
          <a:p>
            <a:pPr eaLnBrk="0" hangingPunct="0">
              <a:lnSpc>
                <a:spcPct val="65000"/>
              </a:lnSpc>
              <a:spcBef>
                <a:spcPct val="50000"/>
              </a:spcBef>
              <a:defRPr/>
            </a:pPr>
            <a:r>
              <a:rPr lang="en-US" sz="100" b="1" dirty="0" smtClean="0">
                <a:solidFill>
                  <a:schemeClr val="bg1">
                    <a:lumMod val="75000"/>
                  </a:schemeClr>
                </a:solidFill>
                <a:latin typeface="Arial" charset="0"/>
              </a:rPr>
              <a:t>RESEARCH POSTER PRESENTATION </a:t>
            </a:r>
            <a:r>
              <a:rPr lang="en-US" sz="100" b="1" dirty="0">
                <a:solidFill>
                  <a:schemeClr val="bg1">
                    <a:lumMod val="75000"/>
                  </a:schemeClr>
                </a:solidFill>
                <a:latin typeface="Arial" charset="0"/>
              </a:rPr>
              <a:t>DESIGN © </a:t>
            </a:r>
            <a:r>
              <a:rPr lang="en-US" sz="100" b="1" dirty="0" smtClean="0">
                <a:solidFill>
                  <a:schemeClr val="bg1">
                    <a:lumMod val="75000"/>
                  </a:schemeClr>
                </a:solidFill>
                <a:latin typeface="Arial" charset="0"/>
              </a:rPr>
              <a:t>2012</a:t>
            </a:r>
            <a:endParaRPr lang="en-US" sz="100" b="1" dirty="0">
              <a:solidFill>
                <a:schemeClr val="bg1">
                  <a:lumMod val="75000"/>
                </a:schemeClr>
              </a:solidFill>
              <a:latin typeface="Arial" charset="0"/>
            </a:endParaRPr>
          </a:p>
          <a:p>
            <a:pPr eaLnBrk="0" hangingPunct="0">
              <a:lnSpc>
                <a:spcPct val="65000"/>
              </a:lnSpc>
              <a:spcBef>
                <a:spcPct val="50000"/>
              </a:spcBef>
              <a:defRPr/>
            </a:pPr>
            <a:r>
              <a:rPr lang="en-US" sz="200" b="1" dirty="0">
                <a:solidFill>
                  <a:schemeClr val="bg1">
                    <a:lumMod val="75000"/>
                  </a:schemeClr>
                </a:solidFill>
                <a:latin typeface="Arial" charset="0"/>
              </a:rPr>
              <a:t>www.PosterPresentations.com</a:t>
            </a:r>
          </a:p>
        </p:txBody>
      </p:sp>
      <p:sp>
        <p:nvSpPr>
          <p:cNvPr id="21" name="Rectangle 20"/>
          <p:cNvSpPr/>
          <p:nvPr/>
        </p:nvSpPr>
        <p:spPr>
          <a:xfrm>
            <a:off x="6909708" y="0"/>
            <a:ext cx="3261298" cy="99060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34889" tIns="69778" rIns="34889" bIns="34889" rtlCol="0" anchor="t" anchorCtr="0"/>
          <a:lstStyle/>
          <a:p>
            <a:pPr algn="ctr"/>
            <a:r>
              <a:rPr lang="en-US" sz="1000" b="1" dirty="0" smtClean="0">
                <a:solidFill>
                  <a:schemeClr val="bg1"/>
                </a:solidFill>
                <a:latin typeface="Trebuchet MS" pitchFamily="34" charset="0"/>
              </a:rPr>
              <a:t>QUICK</a:t>
            </a:r>
            <a:r>
              <a:rPr lang="en-US" sz="1000" b="1" baseline="0" dirty="0" smtClean="0">
                <a:solidFill>
                  <a:schemeClr val="bg1"/>
                </a:solidFill>
                <a:latin typeface="Trebuchet MS" pitchFamily="34" charset="0"/>
              </a:rPr>
              <a:t> TIPS</a:t>
            </a:r>
            <a:endParaRPr lang="en-US" sz="1000" b="1" dirty="0" smtClean="0">
              <a:solidFill>
                <a:schemeClr val="bg1"/>
              </a:solidFill>
              <a:latin typeface="Trebuchet MS" pitchFamily="34" charset="0"/>
            </a:endParaRPr>
          </a:p>
          <a:p>
            <a:pPr algn="ctr"/>
            <a:r>
              <a:rPr lang="en-US" sz="1000" b="1" dirty="0" smtClean="0">
                <a:solidFill>
                  <a:srgbClr val="FFFF00"/>
                </a:solidFill>
                <a:latin typeface="Trebuchet MS" pitchFamily="34" charset="0"/>
              </a:rPr>
              <a:t>(--THIS SECTION DOES NOT PRINT--)</a:t>
            </a:r>
          </a:p>
          <a:p>
            <a:pPr algn="ctr"/>
            <a:endParaRPr lang="en-US" sz="800" b="1" dirty="0" smtClean="0">
              <a:latin typeface="Trebuchet MS" pitchFamily="34" charset="0"/>
            </a:endParaRPr>
          </a:p>
          <a:p>
            <a:pPr defTabSz="598065"/>
            <a:r>
              <a:rPr lang="en-US" sz="800" dirty="0" smtClean="0">
                <a:latin typeface="Trebuchet MS" pitchFamily="34" charset="0"/>
              </a:rPr>
              <a:t>This PowerPoint</a:t>
            </a:r>
            <a:r>
              <a:rPr lang="en-US" sz="800" baseline="0" dirty="0" smtClean="0">
                <a:latin typeface="Trebuchet MS" pitchFamily="34" charset="0"/>
              </a:rPr>
              <a:t> template requires basic PowerPoint (version 2007 or newer) skills. Below is a list of commonly asked questions specific to this template. </a:t>
            </a:r>
            <a:br>
              <a:rPr lang="en-US" sz="800" baseline="0" dirty="0" smtClean="0">
                <a:latin typeface="Trebuchet MS" pitchFamily="34" charset="0"/>
              </a:rPr>
            </a:br>
            <a:r>
              <a:rPr lang="en-US" sz="800" baseline="0" dirty="0" smtClean="0">
                <a:latin typeface="Trebuchet MS" pitchFamily="34" charset="0"/>
              </a:rPr>
              <a:t>If you are using an older version of PowerPoint some template features may not work </a:t>
            </a:r>
            <a:r>
              <a:rPr lang="en-US" sz="800" baseline="0" smtClean="0">
                <a:latin typeface="Trebuchet MS" pitchFamily="34" charset="0"/>
              </a:rPr>
              <a:t>properly.</a:t>
            </a:r>
          </a:p>
          <a:p>
            <a:pPr defTabSz="598065"/>
            <a:endParaRPr lang="en-US" sz="1000" b="1" dirty="0" smtClean="0">
              <a:solidFill>
                <a:srgbClr val="FFFF00"/>
              </a:solidFill>
              <a:latin typeface="Trebuchet MS" pitchFamily="34" charset="0"/>
            </a:endParaRPr>
          </a:p>
          <a:p>
            <a:pPr defTabSz="598065"/>
            <a:endParaRPr lang="en-US" sz="1000" b="1" dirty="0" smtClean="0">
              <a:solidFill>
                <a:srgbClr val="FFFF00"/>
              </a:solidFill>
              <a:latin typeface="Trebuchet MS" pitchFamily="34" charset="0"/>
            </a:endParaRPr>
          </a:p>
          <a:p>
            <a:pPr algn="ctr"/>
            <a:r>
              <a:rPr lang="en-US" sz="1000" b="1" dirty="0" smtClean="0">
                <a:solidFill>
                  <a:schemeClr val="bg1"/>
                </a:solidFill>
                <a:latin typeface="Trebuchet MS" pitchFamily="34" charset="0"/>
              </a:rPr>
              <a:t>Using the template</a:t>
            </a:r>
            <a:endParaRPr lang="en-US" sz="1000" b="1" baseline="0" dirty="0" smtClean="0">
              <a:solidFill>
                <a:schemeClr val="bg1"/>
              </a:solidFill>
              <a:latin typeface="Trebuchet MS" pitchFamily="34" charset="0"/>
            </a:endParaRPr>
          </a:p>
          <a:p>
            <a:pPr algn="ctr"/>
            <a:endParaRPr lang="en-US" sz="800" b="1" dirty="0" smtClean="0">
              <a:solidFill>
                <a:srgbClr val="FFFF00"/>
              </a:solidFill>
              <a:latin typeface="Trebuchet MS" pitchFamily="34" charset="0"/>
            </a:endParaRPr>
          </a:p>
          <a:p>
            <a:pPr marL="0" marR="0" indent="0" algn="l" defTabSz="598065" rtl="0" eaLnBrk="1" fontAlgn="auto" latinLnBrk="0" hangingPunct="1">
              <a:lnSpc>
                <a:spcPct val="100000"/>
              </a:lnSpc>
              <a:spcBef>
                <a:spcPts val="0"/>
              </a:spcBef>
              <a:spcAft>
                <a:spcPts val="0"/>
              </a:spcAft>
              <a:buClrTx/>
              <a:buSzTx/>
              <a:buFontTx/>
              <a:buNone/>
              <a:tabLst/>
              <a:defRPr/>
            </a:pPr>
            <a:r>
              <a:rPr lang="en-US" sz="800" b="1" dirty="0" smtClean="0">
                <a:solidFill>
                  <a:srgbClr val="FFFF00"/>
                </a:solidFill>
                <a:latin typeface="Trebuchet MS" pitchFamily="34" charset="0"/>
              </a:rPr>
              <a:t>Verifying the quality of your graphics</a:t>
            </a:r>
          </a:p>
          <a:p>
            <a:pPr defTabSz="598065"/>
            <a:r>
              <a:rPr lang="en-US" sz="800" dirty="0" smtClean="0">
                <a:latin typeface="Trebuchet MS" pitchFamily="34" charset="0"/>
              </a:rPr>
              <a:t>Go to the </a:t>
            </a:r>
            <a:r>
              <a:rPr lang="en-US" sz="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800" baseline="0" dirty="0" smtClean="0">
                <a:latin typeface="Trebuchet MS" pitchFamily="34" charset="0"/>
              </a:rPr>
            </a:br>
            <a:endParaRPr lang="en-US" sz="800" baseline="0" dirty="0" smtClean="0">
              <a:latin typeface="Trebuchet MS" pitchFamily="34" charset="0"/>
            </a:endParaRPr>
          </a:p>
          <a:p>
            <a:pPr defTabSz="598065"/>
            <a:r>
              <a:rPr lang="en-US" sz="800" b="1" dirty="0" smtClean="0">
                <a:solidFill>
                  <a:srgbClr val="FFFF00"/>
                </a:solidFill>
                <a:latin typeface="Trebuchet MS" pitchFamily="34" charset="0"/>
              </a:rPr>
              <a:t>Using the placeholders</a:t>
            </a:r>
          </a:p>
          <a:p>
            <a:pPr defTabSz="598065"/>
            <a:r>
              <a:rPr lang="en-US" sz="800" baseline="0" dirty="0" smtClean="0">
                <a:latin typeface="Trebuchet MS" pitchFamily="34" charset="0"/>
              </a:rPr>
              <a:t>To add text to this template click inside a placeholder and type in or paste your text. To move a placeholder, click on it </a:t>
            </a:r>
            <a:r>
              <a:rPr lang="en-US" sz="800" u="sng" baseline="0" dirty="0" smtClean="0">
                <a:latin typeface="Trebuchet MS" pitchFamily="34" charset="0"/>
              </a:rPr>
              <a:t>once</a:t>
            </a:r>
            <a:r>
              <a:rPr lang="en-US" sz="800" baseline="0" dirty="0" smtClean="0">
                <a:latin typeface="Trebuchet MS" pitchFamily="34" charset="0"/>
              </a:rPr>
              <a:t> (to select it), place your cursor on its frame and your cursor will change to this symbol:         Then, click </a:t>
            </a:r>
            <a:r>
              <a:rPr lang="en-US" sz="800" u="sng" baseline="0" dirty="0" smtClean="0">
                <a:latin typeface="Trebuchet MS" pitchFamily="34" charset="0"/>
              </a:rPr>
              <a:t>once</a:t>
            </a:r>
            <a:r>
              <a:rPr lang="en-US" sz="800" baseline="0" dirty="0" smtClean="0">
                <a:latin typeface="Trebuchet MS" pitchFamily="34" charset="0"/>
              </a:rPr>
              <a:t> and drag it to its new location where you can resize it as needed. Additional placeholders can be found on the left side of this template.</a:t>
            </a:r>
          </a:p>
          <a:p>
            <a:pPr defTabSz="598065"/>
            <a:endParaRPr lang="en-US" sz="800" b="1" baseline="0" dirty="0" smtClean="0">
              <a:solidFill>
                <a:srgbClr val="FFFF00"/>
              </a:solidFill>
              <a:latin typeface="Trebuchet MS" pitchFamily="34" charset="0"/>
            </a:endParaRPr>
          </a:p>
          <a:p>
            <a:pPr defTabSz="598065"/>
            <a:r>
              <a:rPr lang="en-US" sz="800" b="1" baseline="0" dirty="0" smtClean="0">
                <a:solidFill>
                  <a:srgbClr val="FFFF00"/>
                </a:solidFill>
                <a:latin typeface="Trebuchet MS" pitchFamily="34" charset="0"/>
              </a:rPr>
              <a:t>Modifying the layout</a:t>
            </a:r>
          </a:p>
          <a:p>
            <a:pPr defTabSz="598065"/>
            <a:r>
              <a:rPr lang="en-US" sz="800" dirty="0" smtClean="0">
                <a:latin typeface="Trebuchet MS" pitchFamily="34" charset="0"/>
              </a:rPr>
              <a:t>This template has four </a:t>
            </a:r>
            <a:r>
              <a:rPr lang="en-US" sz="800" baseline="0" dirty="0" smtClean="0">
                <a:latin typeface="Trebuchet MS" pitchFamily="34" charset="0"/>
              </a:rPr>
              <a:t>different column layouts. </a:t>
            </a:r>
          </a:p>
          <a:p>
            <a:pPr defTabSz="598065"/>
            <a:r>
              <a:rPr lang="en-US" sz="800" u="sng" baseline="0" dirty="0" smtClean="0">
                <a:latin typeface="Trebuchet MS" pitchFamily="34" charset="0"/>
              </a:rPr>
              <a:t>Right-click</a:t>
            </a:r>
            <a:r>
              <a:rPr lang="en-US" sz="800" baseline="0" dirty="0" smtClean="0">
                <a:latin typeface="Trebuchet MS" pitchFamily="34" charset="0"/>
              </a:rPr>
              <a:t> your mouse on the background and </a:t>
            </a:r>
          </a:p>
          <a:p>
            <a:pPr defTabSz="598065"/>
            <a:r>
              <a:rPr lang="en-US" sz="800" baseline="0" dirty="0" smtClean="0">
                <a:latin typeface="Trebuchet MS" pitchFamily="34" charset="0"/>
              </a:rPr>
              <a:t>click on “Layout” to </a:t>
            </a:r>
            <a:r>
              <a:rPr lang="en-US" sz="800" baseline="0" smtClean="0">
                <a:latin typeface="Trebuchet MS" pitchFamily="34" charset="0"/>
              </a:rPr>
              <a:t>see the </a:t>
            </a:r>
            <a:r>
              <a:rPr lang="en-US" sz="800" baseline="0" dirty="0" smtClean="0">
                <a:latin typeface="Trebuchet MS" pitchFamily="34" charset="0"/>
              </a:rPr>
              <a:t>layout options.</a:t>
            </a:r>
            <a:endParaRPr lang="en-US" sz="800" dirty="0" smtClean="0">
              <a:latin typeface="Trebuchet MS" pitchFamily="34" charset="0"/>
            </a:endParaRPr>
          </a:p>
          <a:p>
            <a:pPr marL="0" marR="0" indent="0" algn="l" defTabSz="598065" rtl="0" eaLnBrk="1" fontAlgn="auto" latinLnBrk="0" hangingPunct="1">
              <a:lnSpc>
                <a:spcPct val="100000"/>
              </a:lnSpc>
              <a:spcBef>
                <a:spcPts val="0"/>
              </a:spcBef>
              <a:spcAft>
                <a:spcPts val="0"/>
              </a:spcAft>
              <a:buClrTx/>
              <a:buSzTx/>
              <a:buFontTx/>
              <a:buNone/>
              <a:tabLst/>
              <a:defRPr/>
            </a:pPr>
            <a:r>
              <a:rPr lang="en-US" sz="800" baseline="0" dirty="0" smtClean="0">
                <a:latin typeface="Trebuchet MS" pitchFamily="34" charset="0"/>
              </a:rPr>
              <a:t>The columns in the provided layouts are fixed </a:t>
            </a:r>
            <a:r>
              <a:rPr lang="en-US" sz="800" baseline="0" smtClean="0">
                <a:latin typeface="Trebuchet MS" pitchFamily="34" charset="0"/>
              </a:rPr>
              <a:t>and </a:t>
            </a:r>
          </a:p>
          <a:p>
            <a:pPr marL="0" marR="0" indent="0" algn="l" defTabSz="598065" rtl="0" eaLnBrk="1" fontAlgn="auto" latinLnBrk="0" hangingPunct="1">
              <a:lnSpc>
                <a:spcPct val="100000"/>
              </a:lnSpc>
              <a:spcBef>
                <a:spcPts val="0"/>
              </a:spcBef>
              <a:spcAft>
                <a:spcPts val="0"/>
              </a:spcAft>
              <a:buClrTx/>
              <a:buSzTx/>
              <a:buFontTx/>
              <a:buNone/>
              <a:tabLst/>
              <a:defRPr/>
            </a:pPr>
            <a:r>
              <a:rPr lang="en-US" sz="800" baseline="0" smtClean="0">
                <a:latin typeface="Trebuchet MS" pitchFamily="34" charset="0"/>
              </a:rPr>
              <a:t>cannot </a:t>
            </a:r>
            <a:r>
              <a:rPr lang="en-US" sz="800" baseline="0" dirty="0" smtClean="0">
                <a:latin typeface="Trebuchet MS" pitchFamily="34" charset="0"/>
              </a:rPr>
              <a:t>be moved but advanced users can </a:t>
            </a:r>
            <a:r>
              <a:rPr lang="en-US" sz="800" baseline="0" smtClean="0">
                <a:latin typeface="Trebuchet MS" pitchFamily="34" charset="0"/>
              </a:rPr>
              <a:t>modify </a:t>
            </a:r>
          </a:p>
          <a:p>
            <a:pPr marL="0" marR="0" indent="0" algn="l" defTabSz="598065" rtl="0" eaLnBrk="1" fontAlgn="auto" latinLnBrk="0" hangingPunct="1">
              <a:lnSpc>
                <a:spcPct val="100000"/>
              </a:lnSpc>
              <a:spcBef>
                <a:spcPts val="0"/>
              </a:spcBef>
              <a:spcAft>
                <a:spcPts val="0"/>
              </a:spcAft>
              <a:buClrTx/>
              <a:buSzTx/>
              <a:buFontTx/>
              <a:buNone/>
              <a:tabLst/>
              <a:defRPr/>
            </a:pPr>
            <a:r>
              <a:rPr lang="en-US" sz="800" baseline="0" smtClean="0">
                <a:latin typeface="Trebuchet MS" pitchFamily="34" charset="0"/>
              </a:rPr>
              <a:t>any </a:t>
            </a:r>
            <a:r>
              <a:rPr lang="en-US" sz="800" baseline="0" dirty="0" smtClean="0">
                <a:latin typeface="Trebuchet MS" pitchFamily="34" charset="0"/>
              </a:rPr>
              <a:t>layout by going to VIEW and then SLIDE MASTER.</a:t>
            </a:r>
          </a:p>
          <a:p>
            <a:pPr marL="0" marR="0" indent="0" algn="l" defTabSz="598065" rtl="0" eaLnBrk="1" fontAlgn="auto" latinLnBrk="0" hangingPunct="1">
              <a:lnSpc>
                <a:spcPct val="100000"/>
              </a:lnSpc>
              <a:spcBef>
                <a:spcPts val="0"/>
              </a:spcBef>
              <a:spcAft>
                <a:spcPts val="0"/>
              </a:spcAft>
              <a:buClrTx/>
              <a:buSzTx/>
              <a:buFontTx/>
              <a:buNone/>
              <a:tabLst/>
              <a:defRPr/>
            </a:pPr>
            <a:endParaRPr lang="en-US" sz="800" baseline="0" dirty="0" smtClean="0">
              <a:latin typeface="Trebuchet MS" pitchFamily="34" charset="0"/>
            </a:endParaRPr>
          </a:p>
          <a:p>
            <a:pPr defTabSz="598065"/>
            <a:r>
              <a:rPr lang="en-US" sz="800" b="1" baseline="0" dirty="0" smtClean="0">
                <a:solidFill>
                  <a:srgbClr val="FFFF00"/>
                </a:solidFill>
                <a:latin typeface="Trebuchet MS" pitchFamily="34" charset="0"/>
              </a:rPr>
              <a:t>Importing text and graphics from external sources</a:t>
            </a:r>
          </a:p>
          <a:p>
            <a:pPr defTabSz="598065"/>
            <a:r>
              <a:rPr lang="en-US" sz="800" b="1" u="sng" baseline="0" dirty="0" smtClean="0">
                <a:latin typeface="Trebuchet MS" pitchFamily="34" charset="0"/>
              </a:rPr>
              <a:t>TEXT: </a:t>
            </a:r>
            <a:r>
              <a:rPr lang="en-US" sz="800" baseline="0" dirty="0" smtClean="0">
                <a:latin typeface="Trebuchet MS" pitchFamily="34" charset="0"/>
              </a:rPr>
              <a:t>Paste or type your text into a pre-existing placeholder or drag in a new placeholder from the left side of the template. Move it anywhere as needed.</a:t>
            </a:r>
          </a:p>
          <a:p>
            <a:pPr defTabSz="598065"/>
            <a:r>
              <a:rPr lang="en-US" sz="800" b="1" u="sng" baseline="0" dirty="0" smtClean="0">
                <a:latin typeface="Trebuchet MS" pitchFamily="34" charset="0"/>
              </a:rPr>
              <a:t>PHOTOS: </a:t>
            </a:r>
            <a:r>
              <a:rPr lang="en-US" sz="800" baseline="0" dirty="0" smtClean="0">
                <a:latin typeface="Trebuchet MS" pitchFamily="34" charset="0"/>
              </a:rPr>
              <a:t>Drag in a picture placeholder, size it </a:t>
            </a:r>
            <a:r>
              <a:rPr lang="en-US" sz="800" u="sng" baseline="0" dirty="0" smtClean="0">
                <a:latin typeface="Trebuchet MS" pitchFamily="34" charset="0"/>
              </a:rPr>
              <a:t>first</a:t>
            </a:r>
            <a:r>
              <a:rPr lang="en-US" sz="800" baseline="0" dirty="0" smtClean="0">
                <a:latin typeface="Trebuchet MS" pitchFamily="34" charset="0"/>
              </a:rPr>
              <a:t>, click in it and insert a photo from the menu.</a:t>
            </a:r>
          </a:p>
          <a:p>
            <a:pPr defTabSz="598065"/>
            <a:r>
              <a:rPr lang="en-US" sz="800" b="1" u="sng" baseline="0" dirty="0" smtClean="0">
                <a:latin typeface="Trebuchet MS" pitchFamily="34" charset="0"/>
              </a:rPr>
              <a:t>TABLES: </a:t>
            </a:r>
            <a:r>
              <a:rPr lang="en-US" sz="800" baseline="0" dirty="0" smtClean="0">
                <a:latin typeface="Trebuchet MS" pitchFamily="34" charset="0"/>
              </a:rPr>
              <a:t>You can copy and paste a table from an external document onto this poster template. To adjust  the way the text fits within the cells of a table that has been pasted, </a:t>
            </a:r>
            <a:r>
              <a:rPr lang="en-US" sz="800" u="sng" baseline="0" dirty="0" smtClean="0">
                <a:latin typeface="Trebuchet MS" pitchFamily="34" charset="0"/>
              </a:rPr>
              <a:t>right-click</a:t>
            </a:r>
            <a:r>
              <a:rPr lang="en-US" sz="800" baseline="0" dirty="0" smtClean="0">
                <a:latin typeface="Trebuchet MS" pitchFamily="34" charset="0"/>
              </a:rPr>
              <a:t> on the table, click FORMAT SHAPE  then click on TEXT BOX and change the INTERNAL MARGIN values to 0.25</a:t>
            </a:r>
          </a:p>
          <a:p>
            <a:pPr defTabSz="598065"/>
            <a:endParaRPr lang="en-US" sz="800" baseline="0" dirty="0" smtClean="0">
              <a:latin typeface="Trebuchet MS" pitchFamily="34" charset="0"/>
            </a:endParaRPr>
          </a:p>
          <a:p>
            <a:pPr defTabSz="598065"/>
            <a:r>
              <a:rPr lang="en-US" sz="800" b="1" baseline="0" dirty="0" smtClean="0">
                <a:solidFill>
                  <a:srgbClr val="FFFF00"/>
                </a:solidFill>
                <a:latin typeface="Trebuchet MS" pitchFamily="34" charset="0"/>
              </a:rPr>
              <a:t>Modifying the color scheme</a:t>
            </a:r>
          </a:p>
          <a:p>
            <a:pPr defTabSz="598065"/>
            <a:r>
              <a:rPr lang="en-US" sz="800" baseline="0" dirty="0" smtClean="0">
                <a:latin typeface="Trebuchet MS" pitchFamily="34" charset="0"/>
              </a:rPr>
              <a:t>To change the color scheme of this template go to the “Design” menu and click on “Colors”. You can choose from the provide color combinations or you can create your own.</a:t>
            </a:r>
          </a:p>
          <a:p>
            <a:pPr defTabSz="598065"/>
            <a:endParaRPr lang="en-US" sz="800" baseline="0" dirty="0" smtClean="0">
              <a:latin typeface="Trebuchet MS" pitchFamily="34" charset="0"/>
            </a:endParaRPr>
          </a:p>
          <a:p>
            <a:pPr defTabSz="598065"/>
            <a:endParaRPr lang="en-US" sz="800" baseline="0" dirty="0" smtClean="0">
              <a:latin typeface="Trebuchet MS" pitchFamily="34" charset="0"/>
            </a:endParaRPr>
          </a:p>
          <a:p>
            <a:pPr defTabSz="837393"/>
            <a:endParaRPr lang="en-US" sz="600" baseline="0" dirty="0" smtClean="0">
              <a:latin typeface="Trebuchet MS" pitchFamily="34" charset="0"/>
            </a:endParaRPr>
          </a:p>
          <a:p>
            <a:pPr defTabSz="837393"/>
            <a:endParaRPr lang="en-US" sz="600" dirty="0" smtClean="0">
              <a:latin typeface="Trebuchet MS" pitchFamily="34" charset="0"/>
            </a:endParaRPr>
          </a:p>
          <a:p>
            <a:pPr algn="ctr"/>
            <a:endParaRPr lang="en-US" sz="600" b="1" dirty="0" smtClean="0">
              <a:solidFill>
                <a:schemeClr val="bg1"/>
              </a:solidFill>
              <a:latin typeface="Trebuchet MS" pitchFamily="34" charset="0"/>
            </a:endParaRPr>
          </a:p>
          <a:p>
            <a:pPr defTabSz="837393"/>
            <a:endParaRPr lang="en-US" sz="600" b="1" dirty="0" smtClean="0">
              <a:solidFill>
                <a:srgbClr val="FFFF00"/>
              </a:solidFill>
              <a:latin typeface="Trebuchet MS" pitchFamily="34" charset="0"/>
            </a:endParaRPr>
          </a:p>
          <a:p>
            <a:pPr algn="ctr"/>
            <a:endParaRPr lang="en-US" sz="800" b="1" dirty="0">
              <a:latin typeface="Trebuchet MS" pitchFamily="34" charset="0"/>
            </a:endParaRPr>
          </a:p>
        </p:txBody>
      </p:sp>
      <p:sp>
        <p:nvSpPr>
          <p:cNvPr id="22" name="Rectangle 21"/>
          <p:cNvSpPr/>
          <p:nvPr/>
        </p:nvSpPr>
        <p:spPr>
          <a:xfrm>
            <a:off x="-3290441" y="-5898"/>
            <a:ext cx="3235452" cy="99060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34889" tIns="69778" rIns="34889" bIns="34889" rtlCol="0" anchor="t" anchorCtr="0"/>
          <a:lstStyle/>
          <a:p>
            <a:pPr algn="ctr"/>
            <a:r>
              <a:rPr lang="en-US" sz="1100" b="1" dirty="0" smtClean="0">
                <a:solidFill>
                  <a:schemeClr val="bg1"/>
                </a:solidFill>
                <a:latin typeface="Trebuchet MS" pitchFamily="34" charset="0"/>
              </a:rPr>
              <a:t>QUICK DESIGN</a:t>
            </a:r>
            <a:r>
              <a:rPr lang="en-US" sz="1100" b="1" baseline="0" dirty="0" smtClean="0">
                <a:solidFill>
                  <a:schemeClr val="bg1"/>
                </a:solidFill>
                <a:latin typeface="Trebuchet MS" pitchFamily="34" charset="0"/>
              </a:rPr>
              <a:t> </a:t>
            </a:r>
            <a:r>
              <a:rPr lang="en-US" sz="1100" b="1" dirty="0" smtClean="0">
                <a:solidFill>
                  <a:schemeClr val="bg1"/>
                </a:solidFill>
                <a:latin typeface="Trebuchet MS" pitchFamily="34" charset="0"/>
              </a:rPr>
              <a:t>GUIDE</a:t>
            </a:r>
          </a:p>
          <a:p>
            <a:pPr algn="ctr"/>
            <a:r>
              <a:rPr lang="en-US" sz="1000" b="1" dirty="0" smtClean="0">
                <a:solidFill>
                  <a:srgbClr val="FFFF00"/>
                </a:solidFill>
                <a:latin typeface="Trebuchet MS" pitchFamily="34" charset="0"/>
              </a:rPr>
              <a:t>(--THIS SECTION DOES NOT PRINT--)</a:t>
            </a:r>
          </a:p>
          <a:p>
            <a:pPr algn="ctr"/>
            <a:endParaRPr lang="en-US" sz="800" b="1" dirty="0" smtClean="0">
              <a:latin typeface="Trebuchet MS" pitchFamily="34" charset="0"/>
            </a:endParaRPr>
          </a:p>
          <a:p>
            <a:pPr defTabSz="837393"/>
            <a:r>
              <a:rPr lang="en-US" sz="800" dirty="0" smtClean="0">
                <a:latin typeface="Trebuchet MS" pitchFamily="34" charset="0"/>
              </a:rPr>
              <a:t>This PowerPoint</a:t>
            </a:r>
            <a:r>
              <a:rPr lang="en-US" sz="800" baseline="0" dirty="0" smtClean="0">
                <a:latin typeface="Trebuchet MS" pitchFamily="34" charset="0"/>
              </a:rPr>
              <a:t> </a:t>
            </a:r>
            <a:r>
              <a:rPr lang="en-US" sz="800" dirty="0" smtClean="0">
                <a:latin typeface="Trebuchet MS" pitchFamily="34" charset="0"/>
              </a:rPr>
              <a:t>2007 template produces</a:t>
            </a:r>
            <a:r>
              <a:rPr lang="en-US" sz="800" baseline="0" dirty="0" smtClean="0">
                <a:latin typeface="Trebuchet MS" pitchFamily="34" charset="0"/>
              </a:rPr>
              <a:t> </a:t>
            </a:r>
            <a:r>
              <a:rPr lang="en-US" sz="800" dirty="0" smtClean="0">
                <a:latin typeface="Trebuchet MS" pitchFamily="34" charset="0"/>
              </a:rPr>
              <a:t>a 100cm</a:t>
            </a:r>
            <a:r>
              <a:rPr lang="en-US" sz="800" baseline="0" dirty="0" smtClean="0">
                <a:latin typeface="Trebuchet MS" pitchFamily="34" charset="0"/>
              </a:rPr>
              <a:t> x100cm</a:t>
            </a:r>
            <a:r>
              <a:rPr lang="en-US" sz="800" dirty="0" smtClean="0">
                <a:latin typeface="Trebuchet MS" pitchFamily="34" charset="0"/>
              </a:rPr>
              <a:t> professional  poster. It</a:t>
            </a:r>
            <a:r>
              <a:rPr lang="en-US" sz="800" baseline="0" dirty="0" smtClean="0">
                <a:latin typeface="Trebuchet MS" pitchFamily="34" charset="0"/>
              </a:rPr>
              <a:t> </a:t>
            </a:r>
            <a:r>
              <a:rPr lang="en-US" sz="800" dirty="0" smtClean="0">
                <a:latin typeface="Trebuchet MS" pitchFamily="34" charset="0"/>
              </a:rPr>
              <a:t>will save you valuable time placing titles, subtitles,</a:t>
            </a:r>
            <a:r>
              <a:rPr lang="en-US" sz="800" baseline="0" dirty="0" smtClean="0">
                <a:latin typeface="Trebuchet MS" pitchFamily="34" charset="0"/>
              </a:rPr>
              <a:t> text, and graphics</a:t>
            </a:r>
            <a:r>
              <a:rPr lang="en-US" sz="800" dirty="0" smtClean="0">
                <a:latin typeface="Trebuchet MS" pitchFamily="34" charset="0"/>
              </a:rPr>
              <a:t>. </a:t>
            </a:r>
          </a:p>
          <a:p>
            <a:pPr defTabSz="837393"/>
            <a:endParaRPr lang="en-US" sz="800" dirty="0" smtClean="0">
              <a:latin typeface="Trebuchet MS" pitchFamily="34" charset="0"/>
            </a:endParaRPr>
          </a:p>
          <a:p>
            <a:pPr defTabSz="837393"/>
            <a:r>
              <a:rPr lang="en-US" sz="800" dirty="0" smtClean="0">
                <a:latin typeface="Trebuchet MS" pitchFamily="34" charset="0"/>
              </a:rPr>
              <a:t>Use it to create your presentation. Then send</a:t>
            </a:r>
            <a:r>
              <a:rPr lang="en-US" sz="800" baseline="0" dirty="0" smtClean="0">
                <a:latin typeface="Trebuchet MS" pitchFamily="34" charset="0"/>
              </a:rPr>
              <a:t> it </a:t>
            </a:r>
            <a:r>
              <a:rPr lang="en-US" sz="800" dirty="0" smtClean="0">
                <a:latin typeface="Trebuchet MS" pitchFamily="34" charset="0"/>
              </a:rPr>
              <a:t>to </a:t>
            </a:r>
            <a:r>
              <a:rPr lang="en-US" sz="800" b="1" dirty="0" smtClean="0">
                <a:latin typeface="Trebuchet MS" pitchFamily="34" charset="0"/>
              </a:rPr>
              <a:t>PosterPresentations.com</a:t>
            </a:r>
            <a:r>
              <a:rPr lang="en-US" sz="800" dirty="0" smtClean="0">
                <a:latin typeface="Trebuchet MS" pitchFamily="34" charset="0"/>
              </a:rPr>
              <a:t> for premium quality, same day affordable printing.</a:t>
            </a:r>
            <a:br>
              <a:rPr lang="en-US" sz="800" dirty="0" smtClean="0">
                <a:latin typeface="Trebuchet MS" pitchFamily="34" charset="0"/>
              </a:rPr>
            </a:br>
            <a:endParaRPr lang="en-US" sz="800" dirty="0" smtClean="0">
              <a:latin typeface="Trebuchet MS" pitchFamily="34" charset="0"/>
            </a:endParaRPr>
          </a:p>
          <a:p>
            <a:pPr defTabSz="837393"/>
            <a:r>
              <a:rPr lang="en-US" sz="800" dirty="0" smtClean="0">
                <a:latin typeface="Trebuchet MS" pitchFamily="34" charset="0"/>
              </a:rPr>
              <a:t>We provide a series of </a:t>
            </a:r>
            <a:r>
              <a:rPr lang="en-US" sz="800" b="1" dirty="0" smtClean="0">
                <a:latin typeface="Trebuchet MS" pitchFamily="34" charset="0"/>
              </a:rPr>
              <a:t>online tutorials</a:t>
            </a:r>
            <a:r>
              <a:rPr lang="en-US" sz="800" dirty="0" smtClean="0">
                <a:latin typeface="Trebuchet MS" pitchFamily="34" charset="0"/>
              </a:rPr>
              <a:t> that will guide you through the poster design process and answer your poster production questions. </a:t>
            </a:r>
          </a:p>
          <a:p>
            <a:pPr defTabSz="837393"/>
            <a:endParaRPr lang="en-US" sz="800" dirty="0" smtClean="0">
              <a:latin typeface="Trebuchet MS" pitchFamily="34" charset="0"/>
            </a:endParaRPr>
          </a:p>
          <a:p>
            <a:pPr defTabSz="837393"/>
            <a:r>
              <a:rPr lang="en-US" sz="800" dirty="0" smtClean="0">
                <a:latin typeface="Trebuchet MS" pitchFamily="34" charset="0"/>
              </a:rPr>
              <a:t>View our online</a:t>
            </a:r>
            <a:r>
              <a:rPr lang="en-US" sz="800" baseline="0" dirty="0" smtClean="0">
                <a:latin typeface="Trebuchet MS" pitchFamily="34" charset="0"/>
              </a:rPr>
              <a:t> tutorials at:</a:t>
            </a:r>
            <a:r>
              <a:rPr lang="en-US" sz="800" dirty="0" smtClean="0">
                <a:latin typeface="Trebuchet MS" pitchFamily="34" charset="0"/>
              </a:rPr>
              <a:t/>
            </a:r>
            <a:br>
              <a:rPr lang="en-US" sz="800" dirty="0" smtClean="0">
                <a:latin typeface="Trebuchet MS" pitchFamily="34" charset="0"/>
              </a:rPr>
            </a:br>
            <a:r>
              <a:rPr lang="en-US" sz="800" dirty="0" smtClean="0">
                <a:solidFill>
                  <a:srgbClr val="FFFF00"/>
                </a:solidFill>
                <a:latin typeface="Trebuchet MS" pitchFamily="34" charset="0"/>
              </a:rPr>
              <a:t> http://bit.ly/Poster_creation_help </a:t>
            </a:r>
            <a:r>
              <a:rPr lang="en-US" sz="800" dirty="0" smtClean="0">
                <a:latin typeface="Trebuchet MS" pitchFamily="34" charset="0"/>
              </a:rPr>
              <a:t/>
            </a:r>
            <a:br>
              <a:rPr lang="en-US" sz="800" dirty="0" smtClean="0">
                <a:latin typeface="Trebuchet MS" pitchFamily="34" charset="0"/>
              </a:rPr>
            </a:br>
            <a:r>
              <a:rPr lang="en-US" sz="800" dirty="0" smtClean="0">
                <a:latin typeface="Trebuchet MS" pitchFamily="34" charset="0"/>
              </a:rPr>
              <a:t>(copy</a:t>
            </a:r>
            <a:r>
              <a:rPr lang="en-US" sz="800" baseline="0" dirty="0" smtClean="0">
                <a:latin typeface="Trebuchet MS" pitchFamily="34" charset="0"/>
              </a:rPr>
              <a:t> and paste the link into your web browser).</a:t>
            </a:r>
          </a:p>
          <a:p>
            <a:pPr defTabSz="837393"/>
            <a:endParaRPr lang="en-US" sz="800" dirty="0" smtClean="0">
              <a:latin typeface="Trebuchet MS" pitchFamily="34" charset="0"/>
            </a:endParaRPr>
          </a:p>
          <a:p>
            <a:pPr defTabSz="837393"/>
            <a:r>
              <a:rPr lang="en-US" sz="800" dirty="0" smtClean="0">
                <a:latin typeface="Trebuchet MS" pitchFamily="34" charset="0"/>
              </a:rPr>
              <a:t>For assistance and to order your printed poster</a:t>
            </a:r>
            <a:r>
              <a:rPr lang="en-US" sz="800" dirty="0" smtClean="0">
                <a:solidFill>
                  <a:schemeClr val="bg1"/>
                </a:solidFill>
                <a:latin typeface="Trebuchet MS" pitchFamily="34" charset="0"/>
              </a:rPr>
              <a:t> call </a:t>
            </a:r>
            <a:r>
              <a:rPr lang="en-US" sz="800" b="1" dirty="0" smtClean="0">
                <a:solidFill>
                  <a:srgbClr val="FFFF00"/>
                </a:solidFill>
                <a:latin typeface="Trebuchet MS" pitchFamily="34" charset="0"/>
              </a:rPr>
              <a:t>PosterPresentations.com</a:t>
            </a:r>
            <a:r>
              <a:rPr lang="en-US" sz="800" dirty="0" smtClean="0">
                <a:solidFill>
                  <a:srgbClr val="FFFF00"/>
                </a:solidFill>
                <a:latin typeface="Trebuchet MS" pitchFamily="34" charset="0"/>
              </a:rPr>
              <a:t> </a:t>
            </a:r>
            <a:r>
              <a:rPr lang="en-US" sz="800" dirty="0" smtClean="0">
                <a:latin typeface="Trebuchet MS" pitchFamily="34" charset="0"/>
              </a:rPr>
              <a:t>at </a:t>
            </a:r>
            <a:r>
              <a:rPr lang="en-US" sz="1000" b="1" dirty="0" smtClean="0">
                <a:solidFill>
                  <a:srgbClr val="FFFF00"/>
                </a:solidFill>
                <a:latin typeface="Trebuchet MS" pitchFamily="34" charset="0"/>
              </a:rPr>
              <a:t>1.866.649.3004</a:t>
            </a:r>
          </a:p>
          <a:p>
            <a:pPr defTabSz="837393"/>
            <a:endParaRPr lang="en-US" sz="1000" b="1" dirty="0" smtClean="0">
              <a:solidFill>
                <a:srgbClr val="FFFF00"/>
              </a:solidFill>
              <a:latin typeface="Trebuchet MS" pitchFamily="34" charset="0"/>
            </a:endParaRPr>
          </a:p>
          <a:p>
            <a:pPr algn="ctr"/>
            <a:r>
              <a:rPr lang="en-US" sz="1100" b="1" dirty="0" smtClean="0">
                <a:solidFill>
                  <a:schemeClr val="bg1"/>
                </a:solidFill>
                <a:latin typeface="Trebuchet MS" pitchFamily="34" charset="0"/>
              </a:rPr>
              <a:t>Object Placeholders</a:t>
            </a:r>
          </a:p>
          <a:p>
            <a:pPr algn="ctr"/>
            <a:endParaRPr lang="en-US" sz="1100" b="1" dirty="0" smtClean="0">
              <a:solidFill>
                <a:schemeClr val="bg1"/>
              </a:solidFill>
              <a:latin typeface="Trebuchet MS" pitchFamily="34" charset="0"/>
            </a:endParaRPr>
          </a:p>
          <a:p>
            <a:pPr defTabSz="837393"/>
            <a:r>
              <a:rPr lang="en-US" sz="800" dirty="0" smtClean="0">
                <a:latin typeface="Trebuchet MS" pitchFamily="34" charset="0"/>
              </a:rPr>
              <a:t>Use the placeholders provided below to add new elements to your poster:</a:t>
            </a:r>
            <a:r>
              <a:rPr lang="en-US" sz="800" baseline="0" dirty="0" smtClean="0">
                <a:latin typeface="Trebuchet MS" pitchFamily="34" charset="0"/>
              </a:rPr>
              <a:t> </a:t>
            </a:r>
            <a:r>
              <a:rPr lang="en-US" sz="800" dirty="0" smtClean="0">
                <a:latin typeface="Trebuchet MS" pitchFamily="34" charset="0"/>
              </a:rPr>
              <a:t>Drag a placeholder onto the</a:t>
            </a:r>
            <a:r>
              <a:rPr lang="en-US" sz="800" baseline="0" dirty="0" smtClean="0">
                <a:latin typeface="Trebuchet MS" pitchFamily="34" charset="0"/>
              </a:rPr>
              <a:t> poster area,</a:t>
            </a:r>
            <a:r>
              <a:rPr lang="en-US" sz="800" dirty="0" smtClean="0">
                <a:latin typeface="Trebuchet MS" pitchFamily="34" charset="0"/>
              </a:rPr>
              <a:t> size it, and click it to edit.</a:t>
            </a:r>
          </a:p>
          <a:p>
            <a:pPr defTabSz="837393"/>
            <a:endParaRPr lang="en-US" sz="800" dirty="0" smtClean="0">
              <a:latin typeface="Trebuchet MS" pitchFamily="34" charset="0"/>
            </a:endParaRPr>
          </a:p>
          <a:p>
            <a:pPr defTabSz="837393"/>
            <a:r>
              <a:rPr lang="en-US" sz="800" b="1" dirty="0" smtClean="0">
                <a:solidFill>
                  <a:srgbClr val="FFFF00"/>
                </a:solidFill>
                <a:latin typeface="Trebuchet MS" pitchFamily="34" charset="0"/>
              </a:rPr>
              <a:t>Section Header placeholder</a:t>
            </a:r>
          </a:p>
          <a:p>
            <a:pPr defTabSz="837393"/>
            <a:r>
              <a:rPr lang="en-US" sz="800" dirty="0" smtClean="0">
                <a:latin typeface="Trebuchet MS" pitchFamily="34" charset="0"/>
              </a:rPr>
              <a:t>Move</a:t>
            </a:r>
            <a:r>
              <a:rPr lang="en-US" sz="800" baseline="0" dirty="0" smtClean="0">
                <a:latin typeface="Trebuchet MS" pitchFamily="34" charset="0"/>
              </a:rPr>
              <a:t> this preformatted section header placeholder to the poster area to add another section header. Use section headers to separate topics or concepts within your presentation. </a:t>
            </a:r>
            <a:endParaRPr lang="el-GR" sz="800" baseline="0" dirty="0" smtClean="0">
              <a:latin typeface="Trebuchet MS" pitchFamily="34" charset="0"/>
            </a:endParaRPr>
          </a:p>
          <a:p>
            <a:pPr defTabSz="837393"/>
            <a:endParaRPr lang="el-GR" sz="800" baseline="0" dirty="0" smtClean="0">
              <a:latin typeface="Trebuchet MS" pitchFamily="34" charset="0"/>
            </a:endParaRPr>
          </a:p>
          <a:p>
            <a:pPr defTabSz="837393"/>
            <a:endParaRPr lang="en-US" sz="800" baseline="0" dirty="0" smtClean="0">
              <a:latin typeface="Trebuchet MS" pitchFamily="34" charset="0"/>
            </a:endParaRPr>
          </a:p>
          <a:p>
            <a:pPr defTabSz="837393"/>
            <a:endParaRPr lang="en-US" sz="800" baseline="0" dirty="0" smtClean="0">
              <a:latin typeface="Trebuchet MS" pitchFamily="34" charset="0"/>
            </a:endParaRPr>
          </a:p>
          <a:p>
            <a:pPr defTabSz="837393"/>
            <a:endParaRPr lang="en-US" sz="800" dirty="0" smtClean="0">
              <a:latin typeface="Trebuchet MS" pitchFamily="34" charset="0"/>
            </a:endParaRPr>
          </a:p>
          <a:p>
            <a:pPr defTabSz="837393"/>
            <a:endParaRPr lang="en-US" sz="800" b="1" dirty="0" smtClean="0">
              <a:solidFill>
                <a:srgbClr val="FFFF00"/>
              </a:solidFill>
              <a:latin typeface="Trebuchet MS" pitchFamily="34" charset="0"/>
            </a:endParaRPr>
          </a:p>
          <a:p>
            <a:pPr defTabSz="837393"/>
            <a:r>
              <a:rPr lang="en-US" sz="800" b="1" dirty="0" smtClean="0">
                <a:solidFill>
                  <a:srgbClr val="FFFF00"/>
                </a:solidFill>
                <a:latin typeface="Trebuchet MS" pitchFamily="34" charset="0"/>
              </a:rPr>
              <a:t>Text placeholder</a:t>
            </a:r>
          </a:p>
          <a:p>
            <a:pPr defTabSz="837393"/>
            <a:r>
              <a:rPr lang="en-US" sz="800" baseline="0" dirty="0" smtClean="0">
                <a:latin typeface="Trebuchet MS" pitchFamily="34" charset="0"/>
              </a:rPr>
              <a:t>Move this preformatted text placeholder to the poster to add a new body of text.</a:t>
            </a:r>
            <a:endParaRPr lang="el-GR" sz="800" baseline="0" dirty="0" smtClean="0">
              <a:latin typeface="Trebuchet MS" pitchFamily="34" charset="0"/>
            </a:endParaRPr>
          </a:p>
          <a:p>
            <a:pPr defTabSz="837393"/>
            <a:endParaRPr lang="el-GR" sz="800" baseline="0" dirty="0" smtClean="0">
              <a:latin typeface="Trebuchet MS" pitchFamily="34" charset="0"/>
            </a:endParaRPr>
          </a:p>
          <a:p>
            <a:pPr defTabSz="837393"/>
            <a:endParaRPr lang="en-US" sz="800" baseline="0" dirty="0" smtClean="0">
              <a:latin typeface="Trebuchet MS" pitchFamily="34" charset="0"/>
            </a:endParaRPr>
          </a:p>
          <a:p>
            <a:pPr defTabSz="837393"/>
            <a:endParaRPr lang="en-US" sz="800" baseline="0" dirty="0" smtClean="0">
              <a:latin typeface="Trebuchet MS" pitchFamily="34" charset="0"/>
            </a:endParaRPr>
          </a:p>
          <a:p>
            <a:pPr defTabSz="837393"/>
            <a:endParaRPr lang="en-US" sz="800" baseline="0" dirty="0" smtClean="0">
              <a:latin typeface="Trebuchet MS" pitchFamily="34" charset="0"/>
            </a:endParaRPr>
          </a:p>
          <a:p>
            <a:pPr defTabSz="837393"/>
            <a:endParaRPr lang="en-US" sz="800" baseline="0" dirty="0" smtClean="0">
              <a:latin typeface="Trebuchet MS" pitchFamily="34" charset="0"/>
            </a:endParaRPr>
          </a:p>
          <a:p>
            <a:pPr defTabSz="837393"/>
            <a:endParaRPr lang="en-US" sz="800" b="1" baseline="0" dirty="0" smtClean="0">
              <a:solidFill>
                <a:srgbClr val="FFFF00"/>
              </a:solidFill>
              <a:latin typeface="Trebuchet MS" pitchFamily="34" charset="0"/>
            </a:endParaRPr>
          </a:p>
          <a:p>
            <a:pPr defTabSz="837393"/>
            <a:r>
              <a:rPr lang="en-US" sz="800" b="1" baseline="0" dirty="0" smtClean="0">
                <a:solidFill>
                  <a:srgbClr val="FFFF00"/>
                </a:solidFill>
                <a:latin typeface="Trebuchet MS" pitchFamily="34" charset="0"/>
              </a:rPr>
              <a:t>Picture placeholder</a:t>
            </a:r>
          </a:p>
          <a:p>
            <a:pPr defTabSz="837393"/>
            <a:r>
              <a:rPr lang="en-US" sz="800" baseline="0" dirty="0" smtClean="0">
                <a:latin typeface="Trebuchet MS" pitchFamily="34" charset="0"/>
              </a:rPr>
              <a:t>Move this graphic placeholder onto your poster, size it first, and then click it to add a picture to the poster.</a:t>
            </a:r>
          </a:p>
          <a:p>
            <a:pPr defTabSz="837393"/>
            <a:endParaRPr lang="en-US" sz="700" baseline="0" dirty="0" smtClean="0">
              <a:latin typeface="Trebuchet MS" pitchFamily="34" charset="0"/>
            </a:endParaRPr>
          </a:p>
          <a:p>
            <a:pPr defTabSz="837393"/>
            <a:endParaRPr lang="en-US" sz="700" baseline="0" dirty="0" smtClean="0">
              <a:latin typeface="Trebuchet MS" pitchFamily="34" charset="0"/>
            </a:endParaRPr>
          </a:p>
          <a:p>
            <a:pPr defTabSz="837393"/>
            <a:endParaRPr lang="en-US" sz="700" baseline="0" dirty="0" smtClean="0">
              <a:latin typeface="Trebuchet MS" pitchFamily="34" charset="0"/>
            </a:endParaRPr>
          </a:p>
          <a:p>
            <a:pPr algn="ctr"/>
            <a:endParaRPr lang="en-US" sz="900" b="1" dirty="0" smtClean="0">
              <a:solidFill>
                <a:schemeClr val="bg1"/>
              </a:solidFill>
              <a:latin typeface="Trebuchet MS" pitchFamily="34" charset="0"/>
            </a:endParaRPr>
          </a:p>
          <a:p>
            <a:pPr algn="ctr"/>
            <a:endParaRPr lang="en-US" sz="900" b="1" dirty="0" smtClean="0">
              <a:solidFill>
                <a:schemeClr val="bg1"/>
              </a:solidFill>
              <a:latin typeface="Trebuchet MS" pitchFamily="34" charset="0"/>
            </a:endParaRPr>
          </a:p>
          <a:p>
            <a:pPr algn="ctr"/>
            <a:endParaRPr lang="en-US" sz="900" b="1" dirty="0" smtClean="0">
              <a:solidFill>
                <a:schemeClr val="bg1"/>
              </a:solidFill>
              <a:latin typeface="Trebuchet MS" pitchFamily="34" charset="0"/>
            </a:endParaRPr>
          </a:p>
          <a:p>
            <a:pPr algn="ctr"/>
            <a:endParaRPr lang="en-US" sz="900" b="1" dirty="0" smtClean="0">
              <a:solidFill>
                <a:schemeClr val="bg1"/>
              </a:solidFill>
              <a:latin typeface="Trebuchet MS" pitchFamily="34" charset="0"/>
            </a:endParaRPr>
          </a:p>
          <a:p>
            <a:pPr defTabSz="837393"/>
            <a:endParaRPr lang="en-US" sz="700" dirty="0" smtClean="0">
              <a:latin typeface="Trebuchet MS" pitchFamily="34" charset="0"/>
            </a:endParaRPr>
          </a:p>
          <a:p>
            <a:pPr algn="ctr"/>
            <a:endParaRPr lang="en-US" sz="700" b="1" dirty="0" smtClean="0">
              <a:solidFill>
                <a:schemeClr val="bg1"/>
              </a:solidFill>
              <a:latin typeface="Trebuchet MS" pitchFamily="34" charset="0"/>
            </a:endParaRPr>
          </a:p>
          <a:p>
            <a:pPr defTabSz="837393"/>
            <a:endParaRPr lang="en-US" sz="700" b="1" dirty="0" smtClean="0">
              <a:solidFill>
                <a:srgbClr val="FFFF00"/>
              </a:solidFill>
              <a:latin typeface="Trebuchet MS" pitchFamily="34" charset="0"/>
            </a:endParaRPr>
          </a:p>
          <a:p>
            <a:pPr algn="ctr"/>
            <a:endParaRPr lang="en-US" sz="900" b="1" dirty="0">
              <a:latin typeface="Trebuchet MS" pitchFamily="34" charset="0"/>
            </a:endParaRPr>
          </a:p>
        </p:txBody>
      </p:sp>
      <p:sp>
        <p:nvSpPr>
          <p:cNvPr id="23" name="Rectangle 22"/>
          <p:cNvSpPr/>
          <p:nvPr/>
        </p:nvSpPr>
        <p:spPr>
          <a:xfrm>
            <a:off x="-3290441" y="6268642"/>
            <a:ext cx="3235452" cy="2338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7444" tIns="8721" rIns="17444" bIns="8721" rtlCol="0" anchor="ctr"/>
          <a:lstStyle/>
          <a:p>
            <a:pPr algn="ctr"/>
            <a:endParaRPr lang="en-US" dirty="0"/>
          </a:p>
        </p:txBody>
      </p:sp>
      <p:pic>
        <p:nvPicPr>
          <p:cNvPr id="24" name="Picture 2"/>
          <p:cNvPicPr>
            <a:picLocks noChangeAspect="1" noChangeArrowheads="1"/>
          </p:cNvPicPr>
          <p:nvPr/>
        </p:nvPicPr>
        <p:blipFill>
          <a:blip r:embed="rId5" cstate="print"/>
          <a:srcRect/>
          <a:stretch>
            <a:fillRect/>
          </a:stretch>
        </p:blipFill>
        <p:spPr bwMode="auto">
          <a:xfrm>
            <a:off x="9080346" y="4367837"/>
            <a:ext cx="740838" cy="699397"/>
          </a:xfrm>
          <a:prstGeom prst="rect">
            <a:avLst/>
          </a:prstGeom>
          <a:noFill/>
          <a:ln w="9525">
            <a:noFill/>
            <a:miter lim="800000"/>
            <a:headEnd/>
            <a:tailEnd/>
          </a:ln>
          <a:effectLst/>
        </p:spPr>
      </p:pic>
      <p:pic>
        <p:nvPicPr>
          <p:cNvPr id="25" name="Picture 2"/>
          <p:cNvPicPr>
            <a:picLocks noChangeAspect="1" noChangeArrowheads="1"/>
          </p:cNvPicPr>
          <p:nvPr/>
        </p:nvPicPr>
        <p:blipFill>
          <a:blip r:embed="rId6" cstate="print"/>
          <a:srcRect/>
          <a:stretch>
            <a:fillRect/>
          </a:stretch>
        </p:blipFill>
        <p:spPr bwMode="auto">
          <a:xfrm>
            <a:off x="9029744" y="3454836"/>
            <a:ext cx="144022" cy="105134"/>
          </a:xfrm>
          <a:prstGeom prst="rect">
            <a:avLst/>
          </a:prstGeom>
          <a:noFill/>
          <a:ln w="9525">
            <a:solidFill>
              <a:schemeClr val="tx1"/>
            </a:solidFill>
            <a:miter lim="800000"/>
            <a:headEnd/>
            <a:tailEnd/>
          </a:ln>
          <a:effectLst/>
        </p:spPr>
      </p:pic>
      <p:sp>
        <p:nvSpPr>
          <p:cNvPr id="26" name="TextBox 25"/>
          <p:cNvSpPr txBox="1"/>
          <p:nvPr/>
        </p:nvSpPr>
        <p:spPr>
          <a:xfrm>
            <a:off x="6963119" y="9114678"/>
            <a:ext cx="1431295" cy="679332"/>
          </a:xfrm>
          <a:prstGeom prst="rect">
            <a:avLst/>
          </a:prstGeom>
          <a:noFill/>
        </p:spPr>
        <p:txBody>
          <a:bodyPr wrap="square" lIns="17444" tIns="8721" rIns="17444" bIns="8721" rtlCol="0">
            <a:spAutoFit/>
          </a:bodyPr>
          <a:lstStyle/>
          <a:p>
            <a:r>
              <a:rPr lang="en-US" sz="900" dirty="0" smtClean="0">
                <a:solidFill>
                  <a:schemeClr val="bg1"/>
                </a:solidFill>
              </a:rPr>
              <a:t>© 2012 PosterPresentations.com</a:t>
            </a:r>
            <a:br>
              <a:rPr lang="en-US" sz="900" dirty="0" smtClean="0">
                <a:solidFill>
                  <a:schemeClr val="bg1"/>
                </a:solidFill>
              </a:rPr>
            </a:br>
            <a:r>
              <a:rPr lang="en-US" sz="900" dirty="0" smtClean="0">
                <a:solidFill>
                  <a:schemeClr val="bg1"/>
                </a:solidFill>
              </a:rPr>
              <a:t>    </a:t>
            </a:r>
            <a:r>
              <a:rPr lang="en-US" sz="800" dirty="0" smtClean="0">
                <a:solidFill>
                  <a:schemeClr val="bg1"/>
                </a:solidFill>
              </a:rPr>
              <a:t>2117 Fourth Street ,</a:t>
            </a:r>
            <a:r>
              <a:rPr lang="en-US" sz="800" baseline="0" dirty="0" smtClean="0">
                <a:solidFill>
                  <a:schemeClr val="bg1"/>
                </a:solidFill>
              </a:rPr>
              <a:t> Unit C</a:t>
            </a:r>
            <a:br>
              <a:rPr lang="en-US" sz="800" baseline="0" dirty="0" smtClean="0">
                <a:solidFill>
                  <a:schemeClr val="bg1"/>
                </a:solidFill>
              </a:rPr>
            </a:br>
            <a:r>
              <a:rPr lang="en-US" sz="800" baseline="0" dirty="0" smtClean="0">
                <a:solidFill>
                  <a:schemeClr val="bg1"/>
                </a:solidFill>
              </a:rPr>
              <a:t>    Berkeley CA 94710</a:t>
            </a:r>
            <a:br>
              <a:rPr lang="en-US" sz="800" baseline="0" dirty="0" smtClean="0">
                <a:solidFill>
                  <a:schemeClr val="bg1"/>
                </a:solidFill>
              </a:rPr>
            </a:br>
            <a:r>
              <a:rPr lang="en-US" sz="800" baseline="0" dirty="0" smtClean="0">
                <a:solidFill>
                  <a:schemeClr val="bg1"/>
                </a:solidFill>
              </a:rPr>
              <a:t>    </a:t>
            </a:r>
            <a:r>
              <a:rPr lang="en-US" sz="800" b="1" baseline="0" dirty="0" smtClean="0">
                <a:solidFill>
                  <a:srgbClr val="FFFF00"/>
                </a:solidFill>
              </a:rPr>
              <a:t>posterpresenter@gmail.com</a:t>
            </a:r>
            <a:endParaRPr lang="en-US" sz="900" b="1" dirty="0">
              <a:solidFill>
                <a:srgbClr val="FFFF00"/>
              </a:solidFill>
            </a:endParaRPr>
          </a:p>
        </p:txBody>
      </p:sp>
      <p:grpSp>
        <p:nvGrpSpPr>
          <p:cNvPr id="40" name="Group 39"/>
          <p:cNvGrpSpPr/>
          <p:nvPr/>
        </p:nvGrpSpPr>
        <p:grpSpPr>
          <a:xfrm>
            <a:off x="-3198981" y="9283632"/>
            <a:ext cx="3047176" cy="736620"/>
            <a:chOff x="44242388" y="28054064"/>
            <a:chExt cx="9771398" cy="1549709"/>
          </a:xfrm>
        </p:grpSpPr>
        <p:sp>
          <p:nvSpPr>
            <p:cNvPr id="41" name="Rounded Rectangle 4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7" descr="http://t2.gstatic.com/images?q=tbn:ANd9GcR4APHC6TT9w54M2zn_pvCiBxUNcspYPoVxirLRphBoJabfSvu7zw">
              <a:hlinkClick r:id="rId7"/>
            </p:cNvPr>
            <p:cNvPicPr>
              <a:picLocks noChangeAspect="1" noChangeArrowheads="1"/>
            </p:cNvPicPr>
            <p:nvPr userDrawn="1"/>
          </p:nvPicPr>
          <p:blipFill>
            <a:blip r:embed="rId8"/>
            <a:srcRect/>
            <a:stretch>
              <a:fillRect/>
            </a:stretch>
          </p:blipFill>
          <p:spPr bwMode="auto">
            <a:xfrm>
              <a:off x="44368327" y="28152425"/>
              <a:ext cx="914400" cy="914400"/>
            </a:xfrm>
            <a:prstGeom prst="rect">
              <a:avLst/>
            </a:prstGeom>
            <a:noFill/>
          </p:spPr>
        </p:pic>
        <p:sp>
          <p:nvSpPr>
            <p:cNvPr id="43" name="TextBox 42"/>
            <p:cNvSpPr txBox="1"/>
            <p:nvPr userDrawn="1"/>
          </p:nvSpPr>
          <p:spPr>
            <a:xfrm>
              <a:off x="45342599" y="28244015"/>
              <a:ext cx="8671187" cy="1359758"/>
            </a:xfrm>
            <a:prstGeom prst="rect">
              <a:avLst/>
            </a:prstGeom>
            <a:noFill/>
          </p:spPr>
          <p:txBody>
            <a:bodyPr wrap="square" rtlCol="0">
              <a:spAutoFit/>
            </a:bodyPr>
            <a:lstStyle/>
            <a:p>
              <a:r>
                <a:rPr lang="en-US" sz="900" dirty="0" smtClean="0">
                  <a:solidFill>
                    <a:schemeClr val="tx2"/>
                  </a:solidFill>
                  <a:latin typeface="Trebuchet MS" pitchFamily="34" charset="0"/>
                </a:rPr>
                <a:t>Student</a:t>
              </a:r>
              <a:r>
                <a:rPr lang="en-US" sz="900" baseline="0" dirty="0" smtClean="0">
                  <a:solidFill>
                    <a:schemeClr val="tx2"/>
                  </a:solidFill>
                  <a:latin typeface="Trebuchet MS" pitchFamily="34" charset="0"/>
                </a:rPr>
                <a:t> discounts are available on our </a:t>
              </a:r>
              <a:r>
                <a:rPr lang="en-US" sz="900" baseline="0" dirty="0" err="1" smtClean="0">
                  <a:solidFill>
                    <a:schemeClr val="tx2"/>
                  </a:solidFill>
                  <a:latin typeface="Trebuchet MS" pitchFamily="34" charset="0"/>
                </a:rPr>
                <a:t>Facebook</a:t>
              </a:r>
              <a:r>
                <a:rPr lang="en-US" sz="900" baseline="0" dirty="0" smtClean="0">
                  <a:solidFill>
                    <a:schemeClr val="tx2"/>
                  </a:solidFill>
                  <a:latin typeface="Trebuchet MS" pitchFamily="34" charset="0"/>
                </a:rPr>
                <a:t> page.</a:t>
              </a:r>
              <a:br>
                <a:rPr lang="en-US" sz="900" baseline="0" dirty="0" smtClean="0">
                  <a:solidFill>
                    <a:schemeClr val="tx2"/>
                  </a:solidFill>
                  <a:latin typeface="Trebuchet MS" pitchFamily="34" charset="0"/>
                </a:rPr>
              </a:br>
              <a:r>
                <a:rPr lang="en-US" sz="900" baseline="0" dirty="0" smtClean="0">
                  <a:solidFill>
                    <a:schemeClr val="tx2"/>
                  </a:solidFill>
                  <a:latin typeface="Trebuchet MS" pitchFamily="34" charset="0"/>
                </a:rPr>
                <a:t>Go to </a:t>
              </a:r>
              <a:r>
                <a:rPr lang="en-US" sz="900" u="sng" baseline="0" dirty="0" smtClean="0">
                  <a:solidFill>
                    <a:schemeClr val="tx2"/>
                  </a:solidFill>
                  <a:latin typeface="Trebuchet MS" pitchFamily="34" charset="0"/>
                </a:rPr>
                <a:t>PosterPresentations.com</a:t>
              </a:r>
              <a:r>
                <a:rPr lang="en-US" sz="900" baseline="0" dirty="0" smtClean="0">
                  <a:solidFill>
                    <a:schemeClr val="tx2"/>
                  </a:solidFill>
                  <a:latin typeface="Trebuchet MS" pitchFamily="34" charset="0"/>
                </a:rPr>
                <a:t> and click on the FB icon. </a:t>
              </a:r>
              <a:endParaRPr lang="en-US" sz="900" dirty="0">
                <a:solidFill>
                  <a:schemeClr val="tx2"/>
                </a:solidFill>
                <a:latin typeface="Trebuchet MS" pitchFamily="34" charset="0"/>
              </a:endParaRPr>
            </a:p>
          </p:txBody>
        </p:sp>
      </p:grpSp>
      <p:cxnSp>
        <p:nvCxnSpPr>
          <p:cNvPr id="44" name="Straight Connector 43"/>
          <p:cNvCxnSpPr/>
          <p:nvPr/>
        </p:nvCxnSpPr>
        <p:spPr>
          <a:xfrm>
            <a:off x="6909708" y="8984805"/>
            <a:ext cx="3261298" cy="9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310503" y="3021531"/>
            <a:ext cx="3252538" cy="1005"/>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911715" y="1353854"/>
            <a:ext cx="3259290" cy="484"/>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2463352" y="5918664"/>
            <a:ext cx="1570385" cy="2338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7444" tIns="8721" rIns="17444" bIns="8721" rtlCol="0" anchor="ctr"/>
          <a:lstStyle/>
          <a:p>
            <a:pPr algn="ctr"/>
            <a:endParaRPr lang="en-US" dirty="0"/>
          </a:p>
        </p:txBody>
      </p:sp>
      <p:sp>
        <p:nvSpPr>
          <p:cNvPr id="20" name="Rectangle 19"/>
          <p:cNvSpPr/>
          <p:nvPr/>
        </p:nvSpPr>
        <p:spPr>
          <a:xfrm>
            <a:off x="-3301960" y="5043270"/>
            <a:ext cx="3235452" cy="2338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7444" tIns="8721" rIns="17444" bIns="8721" rtlCol="0" anchor="ctr"/>
          <a:lstStyle/>
          <a:p>
            <a:pPr algn="ctr"/>
            <a:endParaRPr lang="en-US" dirty="0"/>
          </a:p>
        </p:txBody>
      </p:sp>
      <p:sp>
        <p:nvSpPr>
          <p:cNvPr id="27" name="Rectangle 26"/>
          <p:cNvSpPr/>
          <p:nvPr/>
        </p:nvSpPr>
        <p:spPr>
          <a:xfrm>
            <a:off x="-2474872" y="4693292"/>
            <a:ext cx="1570385" cy="2338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7444" tIns="8721" rIns="17444" bIns="8721"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Lst>
  <p:timing>
    <p:tnLst>
      <p:par>
        <p:cTn id="1" dur="indefinite" restart="never" nodeType="tmRoot"/>
      </p:par>
    </p:tnLst>
  </p:timing>
  <p:txStyles>
    <p:titleStyle>
      <a:lvl1pPr algn="ctr" defTabSz="837332" rtl="0" eaLnBrk="1" latinLnBrk="0" hangingPunct="1">
        <a:spcBef>
          <a:spcPct val="0"/>
        </a:spcBef>
        <a:buNone/>
        <a:defRPr kumimoji="1" sz="1700" kern="1200">
          <a:solidFill>
            <a:schemeClr val="bg1"/>
          </a:solidFill>
          <a:latin typeface="Trebuchet MS" pitchFamily="34" charset="0"/>
          <a:ea typeface="+mj-ea"/>
          <a:cs typeface="+mj-cs"/>
        </a:defRPr>
      </a:lvl1pPr>
    </p:titleStyle>
    <p:bodyStyle>
      <a:lvl1pPr marL="313999" indent="-313999" algn="l" defTabSz="837332" rtl="0" eaLnBrk="1" latinLnBrk="0" hangingPunct="1">
        <a:spcBef>
          <a:spcPct val="20000"/>
        </a:spcBef>
        <a:buFont typeface="Arial" pitchFamily="34" charset="0"/>
        <a:buChar char="•"/>
        <a:defRPr kumimoji="1" sz="2900" kern="1200">
          <a:solidFill>
            <a:schemeClr val="tx1"/>
          </a:solidFill>
          <a:latin typeface="+mn-lt"/>
          <a:ea typeface="+mn-ea"/>
          <a:cs typeface="+mn-cs"/>
        </a:defRPr>
      </a:lvl1pPr>
      <a:lvl2pPr marL="680332" indent="-261666" algn="l" defTabSz="837332" rtl="0" eaLnBrk="1" latinLnBrk="0" hangingPunct="1">
        <a:spcBef>
          <a:spcPct val="20000"/>
        </a:spcBef>
        <a:buFont typeface="Arial" pitchFamily="34" charset="0"/>
        <a:buChar char="–"/>
        <a:defRPr kumimoji="1" sz="2600" kern="1200">
          <a:solidFill>
            <a:schemeClr val="tx1"/>
          </a:solidFill>
          <a:latin typeface="+mn-lt"/>
          <a:ea typeface="+mn-ea"/>
          <a:cs typeface="+mn-cs"/>
        </a:defRPr>
      </a:lvl2pPr>
      <a:lvl3pPr marL="1046665" indent="-209333" algn="l" defTabSz="837332" rtl="0" eaLnBrk="1" latinLnBrk="0" hangingPunct="1">
        <a:spcBef>
          <a:spcPct val="20000"/>
        </a:spcBef>
        <a:buFont typeface="Arial" pitchFamily="34" charset="0"/>
        <a:buChar char="•"/>
        <a:defRPr kumimoji="1" sz="2200" kern="1200">
          <a:solidFill>
            <a:schemeClr val="tx1"/>
          </a:solidFill>
          <a:latin typeface="+mn-lt"/>
          <a:ea typeface="+mn-ea"/>
          <a:cs typeface="+mn-cs"/>
        </a:defRPr>
      </a:lvl3pPr>
      <a:lvl4pPr marL="1465330" indent="-209333" algn="l" defTabSz="837332"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1883995" indent="-209333" algn="l" defTabSz="837332"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302661" indent="-209333" algn="l" defTabSz="837332" rtl="0" eaLnBrk="1" latinLnBrk="0" hangingPunct="1">
        <a:spcBef>
          <a:spcPct val="20000"/>
        </a:spcBef>
        <a:buFont typeface="Arial" pitchFamily="34" charset="0"/>
        <a:buChar char="•"/>
        <a:defRPr kumimoji="1" sz="1800" kern="1200">
          <a:solidFill>
            <a:schemeClr val="tx1"/>
          </a:solidFill>
          <a:latin typeface="+mn-lt"/>
          <a:ea typeface="+mn-ea"/>
          <a:cs typeface="+mn-cs"/>
        </a:defRPr>
      </a:lvl6pPr>
      <a:lvl7pPr marL="2721327" indent="-209333" algn="l" defTabSz="837332" rtl="0" eaLnBrk="1" latinLnBrk="0" hangingPunct="1">
        <a:spcBef>
          <a:spcPct val="20000"/>
        </a:spcBef>
        <a:buFont typeface="Arial" pitchFamily="34" charset="0"/>
        <a:buChar char="•"/>
        <a:defRPr kumimoji="1" sz="1800" kern="1200">
          <a:solidFill>
            <a:schemeClr val="tx1"/>
          </a:solidFill>
          <a:latin typeface="+mn-lt"/>
          <a:ea typeface="+mn-ea"/>
          <a:cs typeface="+mn-cs"/>
        </a:defRPr>
      </a:lvl7pPr>
      <a:lvl8pPr marL="3139993" indent="-209333" algn="l" defTabSz="837332" rtl="0" eaLnBrk="1" latinLnBrk="0" hangingPunct="1">
        <a:spcBef>
          <a:spcPct val="20000"/>
        </a:spcBef>
        <a:buFont typeface="Arial" pitchFamily="34" charset="0"/>
        <a:buChar char="•"/>
        <a:defRPr kumimoji="1" sz="1800" kern="1200">
          <a:solidFill>
            <a:schemeClr val="tx1"/>
          </a:solidFill>
          <a:latin typeface="+mn-lt"/>
          <a:ea typeface="+mn-ea"/>
          <a:cs typeface="+mn-cs"/>
        </a:defRPr>
      </a:lvl8pPr>
      <a:lvl9pPr marL="3558658" indent="-209333" algn="l" defTabSz="837332" rtl="0" eaLnBrk="1" latinLnBrk="0" hangingPunct="1">
        <a:spcBef>
          <a:spcPct val="20000"/>
        </a:spcBef>
        <a:buFont typeface="Arial" pitchFamily="34" charset="0"/>
        <a:buChar char="•"/>
        <a:defRPr kumimoji="1" sz="1800" kern="1200">
          <a:solidFill>
            <a:schemeClr val="tx1"/>
          </a:solidFill>
          <a:latin typeface="+mn-lt"/>
          <a:ea typeface="+mn-ea"/>
          <a:cs typeface="+mn-cs"/>
        </a:defRPr>
      </a:lvl9pPr>
    </p:bodyStyle>
    <p:otherStyle>
      <a:defPPr>
        <a:defRPr lang="en-US"/>
      </a:defPPr>
      <a:lvl1pPr marL="0" algn="l" defTabSz="837332" rtl="0" eaLnBrk="1" latinLnBrk="0" hangingPunct="1">
        <a:defRPr kumimoji="1" sz="1700" kern="1200">
          <a:solidFill>
            <a:schemeClr val="tx1"/>
          </a:solidFill>
          <a:latin typeface="+mn-lt"/>
          <a:ea typeface="+mn-ea"/>
          <a:cs typeface="+mn-cs"/>
        </a:defRPr>
      </a:lvl1pPr>
      <a:lvl2pPr marL="418666" algn="l" defTabSz="837332" rtl="0" eaLnBrk="1" latinLnBrk="0" hangingPunct="1">
        <a:defRPr kumimoji="1" sz="1700" kern="1200">
          <a:solidFill>
            <a:schemeClr val="tx1"/>
          </a:solidFill>
          <a:latin typeface="+mn-lt"/>
          <a:ea typeface="+mn-ea"/>
          <a:cs typeface="+mn-cs"/>
        </a:defRPr>
      </a:lvl2pPr>
      <a:lvl3pPr marL="837332" algn="l" defTabSz="837332" rtl="0" eaLnBrk="1" latinLnBrk="0" hangingPunct="1">
        <a:defRPr kumimoji="1" sz="1700" kern="1200">
          <a:solidFill>
            <a:schemeClr val="tx1"/>
          </a:solidFill>
          <a:latin typeface="+mn-lt"/>
          <a:ea typeface="+mn-ea"/>
          <a:cs typeface="+mn-cs"/>
        </a:defRPr>
      </a:lvl3pPr>
      <a:lvl4pPr marL="1255996" algn="l" defTabSz="837332" rtl="0" eaLnBrk="1" latinLnBrk="0" hangingPunct="1">
        <a:defRPr kumimoji="1" sz="1700" kern="1200">
          <a:solidFill>
            <a:schemeClr val="tx1"/>
          </a:solidFill>
          <a:latin typeface="+mn-lt"/>
          <a:ea typeface="+mn-ea"/>
          <a:cs typeface="+mn-cs"/>
        </a:defRPr>
      </a:lvl4pPr>
      <a:lvl5pPr marL="1674663" algn="l" defTabSz="837332" rtl="0" eaLnBrk="1" latinLnBrk="0" hangingPunct="1">
        <a:defRPr kumimoji="1" sz="1700" kern="1200">
          <a:solidFill>
            <a:schemeClr val="tx1"/>
          </a:solidFill>
          <a:latin typeface="+mn-lt"/>
          <a:ea typeface="+mn-ea"/>
          <a:cs typeface="+mn-cs"/>
        </a:defRPr>
      </a:lvl5pPr>
      <a:lvl6pPr marL="2093328" algn="l" defTabSz="837332" rtl="0" eaLnBrk="1" latinLnBrk="0" hangingPunct="1">
        <a:defRPr kumimoji="1" sz="1700" kern="1200">
          <a:solidFill>
            <a:schemeClr val="tx1"/>
          </a:solidFill>
          <a:latin typeface="+mn-lt"/>
          <a:ea typeface="+mn-ea"/>
          <a:cs typeface="+mn-cs"/>
        </a:defRPr>
      </a:lvl6pPr>
      <a:lvl7pPr marL="2511994" algn="l" defTabSz="837332" rtl="0" eaLnBrk="1" latinLnBrk="0" hangingPunct="1">
        <a:defRPr kumimoji="1" sz="1700" kern="1200">
          <a:solidFill>
            <a:schemeClr val="tx1"/>
          </a:solidFill>
          <a:latin typeface="+mn-lt"/>
          <a:ea typeface="+mn-ea"/>
          <a:cs typeface="+mn-cs"/>
        </a:defRPr>
      </a:lvl7pPr>
      <a:lvl8pPr marL="2930660" algn="l" defTabSz="837332" rtl="0" eaLnBrk="1" latinLnBrk="0" hangingPunct="1">
        <a:defRPr kumimoji="1" sz="1700" kern="1200">
          <a:solidFill>
            <a:schemeClr val="tx1"/>
          </a:solidFill>
          <a:latin typeface="+mn-lt"/>
          <a:ea typeface="+mn-ea"/>
          <a:cs typeface="+mn-cs"/>
        </a:defRPr>
      </a:lvl8pPr>
      <a:lvl9pPr marL="3349325" algn="l" defTabSz="837332" rtl="0" eaLnBrk="1" latinLnBrk="0" hangingPunct="1">
        <a:defRPr kumimoji="1" sz="17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8"/>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B90DFD0D-7480-4B69-8043-6BD83C90917D}" type="datetimeFigureOut">
              <a:rPr kumimoji="1" lang="ja-JP" altLang="en-US" smtClean="0"/>
              <a:t>2012/12/7</a:t>
            </a:fld>
            <a:endParaRPr kumimoji="1" lang="ja-JP" altLang="en-US"/>
          </a:p>
        </p:txBody>
      </p:sp>
      <p:sp>
        <p:nvSpPr>
          <p:cNvPr id="5" name="フッター プレースホルダー 4"/>
          <p:cNvSpPr>
            <a:spLocks noGrp="1"/>
          </p:cNvSpPr>
          <p:nvPr>
            <p:ph type="ftr" sz="quarter" idx="3"/>
          </p:nvPr>
        </p:nvSpPr>
        <p:spPr>
          <a:xfrm>
            <a:off x="2343150" y="9181398"/>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8"/>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C8F74B73-F1A8-4A92-8F49-83D0964A97BC}" type="slidenum">
              <a:rPr kumimoji="1" lang="ja-JP" altLang="en-US" smtClean="0"/>
              <a:t>‹#›</a:t>
            </a:fld>
            <a:endParaRPr kumimoji="1" lang="ja-JP" altLang="en-US"/>
          </a:p>
        </p:txBody>
      </p:sp>
    </p:spTree>
    <p:extLst>
      <p:ext uri="{BB962C8B-B14F-4D97-AF65-F5344CB8AC3E}">
        <p14:creationId xmlns:p14="http://schemas.microsoft.com/office/powerpoint/2010/main" val="1365920380"/>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9.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9.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24744" y="2720752"/>
            <a:ext cx="3024336" cy="369332"/>
          </a:xfrm>
          <a:prstGeom prst="rect">
            <a:avLst/>
          </a:prstGeom>
          <a:noFill/>
        </p:spPr>
        <p:txBody>
          <a:bodyPr wrap="square" rtlCol="0">
            <a:spAutoFit/>
          </a:bodyPr>
          <a:lstStyle/>
          <a:p>
            <a:r>
              <a:rPr kumimoji="1" lang="ja-JP" altLang="en-US" dirty="0" smtClean="0">
                <a:latin typeface="HGP明朝B" pitchFamily="18" charset="-128"/>
                <a:ea typeface="HGP明朝B" pitchFamily="18" charset="-128"/>
              </a:rPr>
              <a:t>はじめに</a:t>
            </a:r>
            <a:endParaRPr kumimoji="1" lang="ja-JP" altLang="en-US" dirty="0">
              <a:latin typeface="HGP明朝B" pitchFamily="18" charset="-128"/>
              <a:ea typeface="HGP明朝B" pitchFamily="18" charset="-128"/>
            </a:endParaRPr>
          </a:p>
        </p:txBody>
      </p:sp>
      <p:sp>
        <p:nvSpPr>
          <p:cNvPr id="5" name="テキスト ボックス 4"/>
          <p:cNvSpPr txBox="1"/>
          <p:nvPr/>
        </p:nvSpPr>
        <p:spPr>
          <a:xfrm>
            <a:off x="1052736" y="3080792"/>
            <a:ext cx="4752528" cy="1200329"/>
          </a:xfrm>
          <a:prstGeom prst="rect">
            <a:avLst/>
          </a:prstGeom>
          <a:noFill/>
        </p:spPr>
        <p:txBody>
          <a:bodyPr wrap="square" rtlCol="0">
            <a:spAutoFit/>
          </a:bodyPr>
          <a:lstStyle/>
          <a:p>
            <a:r>
              <a:rPr kumimoji="1" lang="ja-JP" altLang="en-US" sz="1200" dirty="0" smtClean="0">
                <a:latin typeface="HGP明朝B" pitchFamily="18" charset="-128"/>
                <a:ea typeface="HGP明朝B" pitchFamily="18" charset="-128"/>
              </a:rPr>
              <a:t>大分大学東洋医学研究会では，東洋医学的病態把握が出来るようになることを重点において学んでおります．「身体のどこで何がどうなっているか？」という視点はとても重要です．そのために，生理や病理を学ぶ</a:t>
            </a:r>
            <a:r>
              <a:rPr lang="ja-JP" altLang="en-US" sz="1200" dirty="0">
                <a:latin typeface="HGP明朝B" pitchFamily="18" charset="-128"/>
                <a:ea typeface="HGP明朝B" pitchFamily="18" charset="-128"/>
              </a:rPr>
              <a:t>必要が</a:t>
            </a:r>
            <a:r>
              <a:rPr lang="ja-JP" altLang="en-US" sz="1200" dirty="0" smtClean="0">
                <a:latin typeface="HGP明朝B" pitchFamily="18" charset="-128"/>
                <a:ea typeface="HGP明朝B" pitchFamily="18" charset="-128"/>
              </a:rPr>
              <a:t>あります．</a:t>
            </a:r>
            <a:endParaRPr lang="en-US" altLang="ja-JP" sz="1200" dirty="0" smtClean="0">
              <a:latin typeface="HGP明朝B" pitchFamily="18" charset="-128"/>
              <a:ea typeface="HGP明朝B" pitchFamily="18" charset="-128"/>
            </a:endParaRPr>
          </a:p>
          <a:p>
            <a:r>
              <a:rPr kumimoji="1" lang="ja-JP" altLang="en-US" sz="1200" dirty="0" smtClean="0">
                <a:latin typeface="HGP明朝B" pitchFamily="18" charset="-128"/>
                <a:ea typeface="HGP明朝B" pitchFamily="18" charset="-128"/>
              </a:rPr>
              <a:t>本勉強会では五臓それぞれ特有の生理機能やその失調による特有の病証を理解できるよう，進めてまいります．</a:t>
            </a:r>
            <a:endParaRPr kumimoji="1" lang="en-US" altLang="ja-JP" sz="1200" dirty="0" smtClean="0">
              <a:latin typeface="HGP明朝B" pitchFamily="18" charset="-128"/>
              <a:ea typeface="HGP明朝B" pitchFamily="18" charset="-128"/>
            </a:endParaRPr>
          </a:p>
        </p:txBody>
      </p:sp>
    </p:spTree>
    <p:extLst>
      <p:ext uri="{BB962C8B-B14F-4D97-AF65-F5344CB8AC3E}">
        <p14:creationId xmlns:p14="http://schemas.microsoft.com/office/powerpoint/2010/main" val="3036719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グループ化 25"/>
          <p:cNvGrpSpPr/>
          <p:nvPr/>
        </p:nvGrpSpPr>
        <p:grpSpPr>
          <a:xfrm>
            <a:off x="746398" y="2956153"/>
            <a:ext cx="5454468" cy="3784486"/>
            <a:chOff x="836712" y="1064568"/>
            <a:chExt cx="5454468" cy="3784486"/>
          </a:xfrm>
        </p:grpSpPr>
        <p:sp>
          <p:nvSpPr>
            <p:cNvPr id="5" name="テキスト ボックス 4"/>
            <p:cNvSpPr txBox="1"/>
            <p:nvPr/>
          </p:nvSpPr>
          <p:spPr>
            <a:xfrm>
              <a:off x="2311549" y="1064568"/>
              <a:ext cx="936104" cy="30777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kumimoji="1" lang="ja-JP" altLang="en-US" sz="1400" dirty="0" smtClean="0">
                  <a:latin typeface="HGS明朝B" pitchFamily="18" charset="-128"/>
                  <a:ea typeface="HGS明朝B" pitchFamily="18" charset="-128"/>
                </a:rPr>
                <a:t>肝陽化風</a:t>
              </a:r>
              <a:endParaRPr kumimoji="1" lang="ja-JP" altLang="en-US" sz="1400" dirty="0">
                <a:latin typeface="HGS明朝B" pitchFamily="18" charset="-128"/>
                <a:ea typeface="HGS明朝B" pitchFamily="18" charset="-128"/>
              </a:endParaRPr>
            </a:p>
          </p:txBody>
        </p:sp>
        <p:sp>
          <p:nvSpPr>
            <p:cNvPr id="6" name="テキスト ボックス 5"/>
            <p:cNvSpPr txBox="1"/>
            <p:nvPr/>
          </p:nvSpPr>
          <p:spPr>
            <a:xfrm>
              <a:off x="2311549" y="1846363"/>
              <a:ext cx="936104" cy="30777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kumimoji="1" lang="ja-JP" altLang="en-US" sz="1400" dirty="0" smtClean="0">
                  <a:latin typeface="HGS明朝B" pitchFamily="18" charset="-128"/>
                  <a:ea typeface="HGS明朝B" pitchFamily="18" charset="-128"/>
                </a:rPr>
                <a:t>肝陽上亢</a:t>
              </a:r>
              <a:endParaRPr kumimoji="1" lang="ja-JP" altLang="en-US" sz="1400" dirty="0">
                <a:latin typeface="HGS明朝B" pitchFamily="18" charset="-128"/>
                <a:ea typeface="HGS明朝B" pitchFamily="18" charset="-128"/>
              </a:endParaRPr>
            </a:p>
          </p:txBody>
        </p:sp>
        <p:sp>
          <p:nvSpPr>
            <p:cNvPr id="7" name="テキスト ボックス 6"/>
            <p:cNvSpPr txBox="1"/>
            <p:nvPr/>
          </p:nvSpPr>
          <p:spPr>
            <a:xfrm>
              <a:off x="2420888" y="3205757"/>
              <a:ext cx="792088" cy="30777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kumimoji="1" lang="ja-JP" altLang="en-US" sz="1400" dirty="0" smtClean="0">
                  <a:latin typeface="HGS明朝B" pitchFamily="18" charset="-128"/>
                  <a:ea typeface="HGS明朝B" pitchFamily="18" charset="-128"/>
                </a:rPr>
                <a:t>肝陰虚</a:t>
              </a:r>
              <a:endParaRPr kumimoji="1" lang="ja-JP" altLang="en-US" sz="1400" dirty="0">
                <a:latin typeface="HGS明朝B" pitchFamily="18" charset="-128"/>
                <a:ea typeface="HGS明朝B" pitchFamily="18" charset="-128"/>
              </a:endParaRPr>
            </a:p>
          </p:txBody>
        </p:sp>
        <p:sp>
          <p:nvSpPr>
            <p:cNvPr id="8" name="テキスト ボックス 7"/>
            <p:cNvSpPr txBox="1"/>
            <p:nvPr/>
          </p:nvSpPr>
          <p:spPr>
            <a:xfrm>
              <a:off x="836712" y="4061618"/>
              <a:ext cx="720080" cy="30777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ja-JP" altLang="en-US" sz="1400" dirty="0">
                  <a:latin typeface="HGS明朝B" pitchFamily="18" charset="-128"/>
                  <a:ea typeface="HGS明朝B" pitchFamily="18" charset="-128"/>
                </a:rPr>
                <a:t>腎</a:t>
              </a:r>
              <a:r>
                <a:rPr kumimoji="1" lang="ja-JP" altLang="en-US" sz="1400" dirty="0" smtClean="0">
                  <a:latin typeface="HGS明朝B" pitchFamily="18" charset="-128"/>
                  <a:ea typeface="HGS明朝B" pitchFamily="18" charset="-128"/>
                </a:rPr>
                <a:t>陰虚</a:t>
              </a:r>
              <a:endParaRPr kumimoji="1" lang="ja-JP" altLang="en-US" sz="1400" dirty="0">
                <a:latin typeface="HGS明朝B" pitchFamily="18" charset="-128"/>
                <a:ea typeface="HGS明朝B" pitchFamily="18" charset="-128"/>
              </a:endParaRPr>
            </a:p>
          </p:txBody>
        </p:sp>
        <p:sp>
          <p:nvSpPr>
            <p:cNvPr id="9" name="テキスト ボックス 8"/>
            <p:cNvSpPr txBox="1"/>
            <p:nvPr/>
          </p:nvSpPr>
          <p:spPr>
            <a:xfrm>
              <a:off x="4293096" y="2366061"/>
              <a:ext cx="936104" cy="30777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kumimoji="1" lang="ja-JP" altLang="en-US" sz="1400" dirty="0" smtClean="0">
                  <a:latin typeface="HGS明朝B" pitchFamily="18" charset="-128"/>
                  <a:ea typeface="HGS明朝B" pitchFamily="18" charset="-128"/>
                </a:rPr>
                <a:t>肝火上炎</a:t>
              </a:r>
              <a:endParaRPr kumimoji="1" lang="ja-JP" altLang="en-US" sz="1400" dirty="0">
                <a:latin typeface="HGS明朝B" pitchFamily="18" charset="-128"/>
                <a:ea typeface="HGS明朝B" pitchFamily="18" charset="-128"/>
              </a:endParaRPr>
            </a:p>
          </p:txBody>
        </p:sp>
        <p:sp>
          <p:nvSpPr>
            <p:cNvPr id="11" name="テキスト ボックス 10"/>
            <p:cNvSpPr txBox="1"/>
            <p:nvPr/>
          </p:nvSpPr>
          <p:spPr>
            <a:xfrm>
              <a:off x="4293096" y="3205063"/>
              <a:ext cx="936104" cy="30777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kumimoji="1" lang="ja-JP" altLang="en-US" sz="1400" dirty="0" smtClean="0">
                  <a:latin typeface="HGS明朝B" pitchFamily="18" charset="-128"/>
                  <a:ea typeface="HGS明朝B" pitchFamily="18" charset="-128"/>
                </a:rPr>
                <a:t>肝気鬱結</a:t>
              </a:r>
              <a:endParaRPr kumimoji="1" lang="ja-JP" altLang="en-US" sz="1400" dirty="0">
                <a:latin typeface="HGS明朝B" pitchFamily="18" charset="-128"/>
                <a:ea typeface="HGS明朝B" pitchFamily="18" charset="-128"/>
              </a:endParaRPr>
            </a:p>
          </p:txBody>
        </p:sp>
        <p:sp>
          <p:nvSpPr>
            <p:cNvPr id="12" name="テキスト ボックス 11"/>
            <p:cNvSpPr txBox="1"/>
            <p:nvPr/>
          </p:nvSpPr>
          <p:spPr>
            <a:xfrm>
              <a:off x="2436515" y="4061618"/>
              <a:ext cx="792088" cy="30777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kumimoji="1" lang="ja-JP" altLang="en-US" sz="1400" dirty="0" smtClean="0">
                  <a:latin typeface="HGS明朝B" pitchFamily="18" charset="-128"/>
                  <a:ea typeface="HGS明朝B" pitchFamily="18" charset="-128"/>
                </a:rPr>
                <a:t>肝血虚</a:t>
              </a:r>
              <a:endParaRPr kumimoji="1" lang="ja-JP" altLang="en-US" sz="1400" dirty="0">
                <a:latin typeface="HGS明朝B" pitchFamily="18" charset="-128"/>
                <a:ea typeface="HGS明朝B" pitchFamily="18" charset="-128"/>
              </a:endParaRPr>
            </a:p>
          </p:txBody>
        </p:sp>
        <p:sp>
          <p:nvSpPr>
            <p:cNvPr id="13" name="上矢印 12"/>
            <p:cNvSpPr/>
            <p:nvPr/>
          </p:nvSpPr>
          <p:spPr>
            <a:xfrm>
              <a:off x="2424417" y="1372345"/>
              <a:ext cx="710368" cy="436374"/>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16" name="ストライプ矢印 15"/>
            <p:cNvSpPr/>
            <p:nvPr/>
          </p:nvSpPr>
          <p:spPr>
            <a:xfrm rot="16200000">
              <a:off x="2290397" y="2274190"/>
              <a:ext cx="978408" cy="798555"/>
            </a:xfrm>
            <a:prstGeom prst="striped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17" name="上矢印 16"/>
            <p:cNvSpPr/>
            <p:nvPr/>
          </p:nvSpPr>
          <p:spPr>
            <a:xfrm>
              <a:off x="2434045" y="3584848"/>
              <a:ext cx="710368" cy="43637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8" name="上矢印 17"/>
            <p:cNvSpPr/>
            <p:nvPr/>
          </p:nvSpPr>
          <p:spPr>
            <a:xfrm>
              <a:off x="4365104" y="2720752"/>
              <a:ext cx="710368" cy="436374"/>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19" name="下矢印 18"/>
            <p:cNvSpPr/>
            <p:nvPr/>
          </p:nvSpPr>
          <p:spPr>
            <a:xfrm rot="3367228">
              <a:off x="3578317" y="2467529"/>
              <a:ext cx="361317" cy="1042247"/>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0" name="左右矢印 19"/>
            <p:cNvSpPr/>
            <p:nvPr/>
          </p:nvSpPr>
          <p:spPr>
            <a:xfrm>
              <a:off x="1594876" y="4069562"/>
              <a:ext cx="804498" cy="291887"/>
            </a:xfrm>
            <a:prstGeom prst="lef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2" name="テキスト ボックス 21"/>
            <p:cNvSpPr txBox="1"/>
            <p:nvPr/>
          </p:nvSpPr>
          <p:spPr>
            <a:xfrm>
              <a:off x="5283068" y="2946180"/>
              <a:ext cx="1008112" cy="738664"/>
            </a:xfrm>
            <a:prstGeom prst="rect">
              <a:avLst/>
            </a:prstGeom>
            <a:noFill/>
          </p:spPr>
          <p:txBody>
            <a:bodyPr wrap="square" rtlCol="0">
              <a:spAutoFit/>
            </a:bodyPr>
            <a:lstStyle/>
            <a:p>
              <a:r>
                <a:rPr kumimoji="1" lang="ja-JP" altLang="en-US" sz="1050" dirty="0" smtClean="0">
                  <a:latin typeface="HGS明朝B" pitchFamily="18" charset="-128"/>
                  <a:ea typeface="HGS明朝B" pitchFamily="18" charset="-128"/>
                </a:rPr>
                <a:t>ストレスにより気滞が生じ，長期に及ぶと化火する</a:t>
              </a:r>
              <a:endParaRPr kumimoji="1" lang="ja-JP" altLang="en-US" sz="1050" dirty="0">
                <a:latin typeface="HGS明朝B" pitchFamily="18" charset="-128"/>
                <a:ea typeface="HGS明朝B" pitchFamily="18" charset="-128"/>
              </a:endParaRPr>
            </a:p>
          </p:txBody>
        </p:sp>
        <p:sp>
          <p:nvSpPr>
            <p:cNvPr id="23" name="テキスト ボックス 22"/>
            <p:cNvSpPr txBox="1"/>
            <p:nvPr/>
          </p:nvSpPr>
          <p:spPr>
            <a:xfrm>
              <a:off x="1284784" y="4448944"/>
              <a:ext cx="1563799" cy="400110"/>
            </a:xfrm>
            <a:prstGeom prst="rect">
              <a:avLst/>
            </a:prstGeom>
            <a:noFill/>
          </p:spPr>
          <p:txBody>
            <a:bodyPr wrap="square" rtlCol="0">
              <a:spAutoFit/>
            </a:bodyPr>
            <a:lstStyle/>
            <a:p>
              <a:r>
                <a:rPr kumimoji="1" lang="ja-JP" altLang="en-US" sz="1000" dirty="0" smtClean="0">
                  <a:latin typeface="HGS明朝B" pitchFamily="18" charset="-128"/>
                  <a:ea typeface="HGS明朝B" pitchFamily="18" charset="-128"/>
                </a:rPr>
                <a:t>腎陰と肝陰はお互いの陰を滋養する．</a:t>
              </a:r>
              <a:endParaRPr kumimoji="1" lang="ja-JP" altLang="en-US" sz="1000" dirty="0">
                <a:latin typeface="HGS明朝B" pitchFamily="18" charset="-128"/>
                <a:ea typeface="HGS明朝B" pitchFamily="18" charset="-128"/>
              </a:endParaRPr>
            </a:p>
          </p:txBody>
        </p:sp>
        <p:sp>
          <p:nvSpPr>
            <p:cNvPr id="24" name="テキスト ボックス 23"/>
            <p:cNvSpPr txBox="1"/>
            <p:nvPr/>
          </p:nvSpPr>
          <p:spPr>
            <a:xfrm>
              <a:off x="3319661" y="2310770"/>
              <a:ext cx="829419" cy="553998"/>
            </a:xfrm>
            <a:prstGeom prst="rect">
              <a:avLst/>
            </a:prstGeom>
            <a:noFill/>
          </p:spPr>
          <p:txBody>
            <a:bodyPr wrap="square" rtlCol="0">
              <a:spAutoFit/>
            </a:bodyPr>
            <a:lstStyle/>
            <a:p>
              <a:r>
                <a:rPr lang="ja-JP" altLang="en-US" sz="1000" dirty="0" smtClean="0">
                  <a:latin typeface="HGS明朝B" pitchFamily="18" charset="-128"/>
                  <a:ea typeface="HGS明朝B" pitchFamily="18" charset="-128"/>
                </a:rPr>
                <a:t>肝火が旺盛だと肝陰が損傷する</a:t>
              </a:r>
              <a:endParaRPr kumimoji="1" lang="ja-JP" altLang="en-US" sz="1000" dirty="0">
                <a:latin typeface="HGS明朝B" pitchFamily="18" charset="-128"/>
                <a:ea typeface="HGS明朝B" pitchFamily="18" charset="-128"/>
              </a:endParaRPr>
            </a:p>
          </p:txBody>
        </p:sp>
        <p:sp>
          <p:nvSpPr>
            <p:cNvPr id="25" name="テキスト ボックス 24"/>
            <p:cNvSpPr txBox="1"/>
            <p:nvPr/>
          </p:nvSpPr>
          <p:spPr>
            <a:xfrm>
              <a:off x="3232596" y="1424607"/>
              <a:ext cx="1045443" cy="400110"/>
            </a:xfrm>
            <a:prstGeom prst="rect">
              <a:avLst/>
            </a:prstGeom>
            <a:noFill/>
          </p:spPr>
          <p:txBody>
            <a:bodyPr wrap="square" rtlCol="0">
              <a:spAutoFit/>
            </a:bodyPr>
            <a:lstStyle/>
            <a:p>
              <a:r>
                <a:rPr kumimoji="1" lang="ja-JP" altLang="en-US" sz="1000" dirty="0" smtClean="0">
                  <a:latin typeface="HGS明朝B" pitchFamily="18" charset="-128"/>
                  <a:ea typeface="HGS明朝B" pitchFamily="18" charset="-128"/>
                </a:rPr>
                <a:t>肝陽が</a:t>
              </a:r>
              <a:r>
                <a:rPr kumimoji="1" lang="ja-JP" altLang="en-US" sz="1000" dirty="0" err="1" smtClean="0">
                  <a:latin typeface="HGS明朝B" pitchFamily="18" charset="-128"/>
                  <a:ea typeface="HGS明朝B" pitchFamily="18" charset="-128"/>
                </a:rPr>
                <a:t>亢じると</a:t>
              </a:r>
              <a:r>
                <a:rPr kumimoji="1" lang="ja-JP" altLang="en-US" sz="1000" dirty="0" smtClean="0">
                  <a:latin typeface="HGS明朝B" pitchFamily="18" charset="-128"/>
                  <a:ea typeface="HGS明朝B" pitchFamily="18" charset="-128"/>
                </a:rPr>
                <a:t>風が生じる</a:t>
              </a:r>
              <a:endParaRPr kumimoji="1" lang="ja-JP" altLang="en-US" sz="1000" dirty="0">
                <a:latin typeface="HGS明朝B" pitchFamily="18" charset="-128"/>
                <a:ea typeface="HGS明朝B" pitchFamily="18" charset="-128"/>
              </a:endParaRPr>
            </a:p>
          </p:txBody>
        </p:sp>
      </p:grpSp>
      <p:grpSp>
        <p:nvGrpSpPr>
          <p:cNvPr id="27" name="グループ化 26"/>
          <p:cNvGrpSpPr/>
          <p:nvPr/>
        </p:nvGrpSpPr>
        <p:grpSpPr>
          <a:xfrm>
            <a:off x="332656" y="1836924"/>
            <a:ext cx="1574155" cy="1713044"/>
            <a:chOff x="291771" y="1880021"/>
            <a:chExt cx="3913327" cy="765229"/>
          </a:xfrm>
        </p:grpSpPr>
        <p:sp>
          <p:nvSpPr>
            <p:cNvPr id="28" name="正方形/長方形 27"/>
            <p:cNvSpPr/>
            <p:nvPr/>
          </p:nvSpPr>
          <p:spPr>
            <a:xfrm>
              <a:off x="291771" y="1880021"/>
              <a:ext cx="3447500" cy="137480"/>
            </a:xfrm>
            <a:prstGeom prst="rect">
              <a:avLst/>
            </a:prstGeom>
          </p:spPr>
          <p:txBody>
            <a:bodyPr wrap="square" lIns="91428" tIns="45714" rIns="91428" bIns="45714">
              <a:spAutoFit/>
            </a:bodyPr>
            <a:lstStyle/>
            <a:p>
              <a:r>
                <a:rPr lang="ja-JP" altLang="ja-JP" sz="1400" dirty="0">
                  <a:latin typeface="HGS明朝B" pitchFamily="18" charset="-128"/>
                  <a:ea typeface="HGS明朝B" pitchFamily="18" charset="-128"/>
                </a:rPr>
                <a:t>肝気鬱結</a:t>
              </a:r>
              <a:r>
                <a:rPr lang="ja-JP" altLang="en-US" sz="1400" dirty="0">
                  <a:latin typeface="HGS明朝B" pitchFamily="18" charset="-128"/>
                  <a:ea typeface="HGS明朝B" pitchFamily="18" charset="-128"/>
                </a:rPr>
                <a:t>証</a:t>
              </a:r>
              <a:endParaRPr lang="ja-JP" altLang="ja-JP" sz="1400" dirty="0">
                <a:latin typeface="HGS明朝B" pitchFamily="18" charset="-128"/>
                <a:ea typeface="HGS明朝B" pitchFamily="18" charset="-128"/>
              </a:endParaRPr>
            </a:p>
          </p:txBody>
        </p:sp>
        <p:sp>
          <p:nvSpPr>
            <p:cNvPr id="29" name="正方形/長方形 28"/>
            <p:cNvSpPr/>
            <p:nvPr/>
          </p:nvSpPr>
          <p:spPr>
            <a:xfrm>
              <a:off x="316176" y="1985323"/>
              <a:ext cx="3888922" cy="659927"/>
            </a:xfrm>
            <a:prstGeom prst="rect">
              <a:avLst/>
            </a:prstGeom>
          </p:spPr>
          <p:txBody>
            <a:bodyPr wrap="square" lIns="91428" tIns="45714" rIns="91428" bIns="45714">
              <a:spAutoFit/>
            </a:bodyPr>
            <a:lstStyle/>
            <a:p>
              <a:r>
                <a:rPr lang="ja-JP" altLang="ja-JP" sz="1000" b="1" dirty="0">
                  <a:solidFill>
                    <a:srgbClr val="FF0000"/>
                  </a:solidFill>
                  <a:latin typeface="HGS明朝B" pitchFamily="18" charset="-128"/>
                  <a:ea typeface="HGS明朝B" pitchFamily="18" charset="-128"/>
                </a:rPr>
                <a:t>精神的ストレスにより</a:t>
              </a:r>
              <a:r>
                <a:rPr lang="ja-JP" altLang="ja-JP" sz="1000" dirty="0">
                  <a:latin typeface="HGS明朝B" pitchFamily="18" charset="-128"/>
                  <a:ea typeface="HGS明朝B" pitchFamily="18" charset="-128"/>
                </a:rPr>
                <a:t>肝の疏泄作用が障害された状態．症状が情緒により変化したり，出現したりする．</a:t>
              </a:r>
            </a:p>
            <a:p>
              <a:r>
                <a:rPr lang="ja-JP" altLang="ja-JP" sz="1000" dirty="0" smtClean="0">
                  <a:latin typeface="HGS明朝B" pitchFamily="18" charset="-128"/>
                  <a:ea typeface="HGS明朝B" pitchFamily="18" charset="-128"/>
                </a:rPr>
                <a:t>イライラ</a:t>
              </a:r>
              <a:r>
                <a:rPr lang="ja-JP" altLang="ja-JP" sz="1000" dirty="0">
                  <a:latin typeface="HGS明朝B" pitchFamily="18" charset="-128"/>
                  <a:ea typeface="HGS明朝B" pitchFamily="18" charset="-128"/>
                </a:rPr>
                <a:t>，抑うつ感，脹痛，胸脇苦満，脈弦</a:t>
              </a:r>
            </a:p>
            <a:p>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ストレスに対する閾値が低くなった状態</a:t>
              </a:r>
            </a:p>
          </p:txBody>
        </p:sp>
      </p:grpSp>
      <p:grpSp>
        <p:nvGrpSpPr>
          <p:cNvPr id="30" name="グループ化 29"/>
          <p:cNvGrpSpPr/>
          <p:nvPr/>
        </p:nvGrpSpPr>
        <p:grpSpPr>
          <a:xfrm>
            <a:off x="3909241" y="1692909"/>
            <a:ext cx="2831257" cy="1531902"/>
            <a:chOff x="747771" y="3122985"/>
            <a:chExt cx="4459381" cy="941412"/>
          </a:xfrm>
        </p:grpSpPr>
        <p:sp>
          <p:nvSpPr>
            <p:cNvPr id="31" name="正方形/長方形 30"/>
            <p:cNvSpPr/>
            <p:nvPr/>
          </p:nvSpPr>
          <p:spPr>
            <a:xfrm>
              <a:off x="747771" y="3122985"/>
              <a:ext cx="2162416" cy="189133"/>
            </a:xfrm>
            <a:prstGeom prst="rect">
              <a:avLst/>
            </a:prstGeom>
          </p:spPr>
          <p:txBody>
            <a:bodyPr wrap="square" lIns="91428" tIns="45714" rIns="91428" bIns="45714">
              <a:spAutoFit/>
            </a:bodyPr>
            <a:lstStyle/>
            <a:p>
              <a:r>
                <a:rPr lang="ja-JP" altLang="ja-JP" sz="1400" dirty="0">
                  <a:latin typeface="HGS明朝B" pitchFamily="18" charset="-128"/>
                  <a:ea typeface="HGS明朝B" pitchFamily="18" charset="-128"/>
                </a:rPr>
                <a:t>肝火上炎</a:t>
              </a:r>
              <a:r>
                <a:rPr lang="ja-JP" altLang="en-US" sz="1400" dirty="0">
                  <a:latin typeface="HGS明朝B" pitchFamily="18" charset="-128"/>
                  <a:ea typeface="HGS明朝B" pitchFamily="18" charset="-128"/>
                </a:rPr>
                <a:t>証</a:t>
              </a:r>
              <a:endParaRPr lang="ja-JP" altLang="ja-JP" sz="1400" dirty="0">
                <a:latin typeface="HGS明朝B" pitchFamily="18" charset="-128"/>
                <a:ea typeface="HGS明朝B" pitchFamily="18" charset="-128"/>
              </a:endParaRPr>
            </a:p>
          </p:txBody>
        </p:sp>
        <p:sp>
          <p:nvSpPr>
            <p:cNvPr id="32" name="正方形/長方形 31"/>
            <p:cNvSpPr/>
            <p:nvPr/>
          </p:nvSpPr>
          <p:spPr>
            <a:xfrm>
              <a:off x="749252" y="3251101"/>
              <a:ext cx="4457900" cy="813296"/>
            </a:xfrm>
            <a:prstGeom prst="rect">
              <a:avLst/>
            </a:prstGeom>
          </p:spPr>
          <p:txBody>
            <a:bodyPr wrap="square" lIns="91428" tIns="45714" rIns="91428" bIns="45714">
              <a:spAutoFit/>
            </a:bodyPr>
            <a:lstStyle/>
            <a:p>
              <a:r>
                <a:rPr lang="ja-JP" altLang="ja-JP" sz="1000" b="1" dirty="0">
                  <a:solidFill>
                    <a:srgbClr val="FF0000"/>
                  </a:solidFill>
                  <a:latin typeface="HGS明朝B" pitchFamily="18" charset="-128"/>
                  <a:ea typeface="HGS明朝B" pitchFamily="18" charset="-128"/>
                </a:rPr>
                <a:t>肝気鬱結が化火</a:t>
              </a:r>
              <a:r>
                <a:rPr lang="ja-JP" altLang="ja-JP" sz="1000" dirty="0">
                  <a:latin typeface="HGS明朝B" pitchFamily="18" charset="-128"/>
                  <a:ea typeface="HGS明朝B" pitchFamily="18" charset="-128"/>
                </a:rPr>
                <a:t>しておこる．頭部や顔面部に熱象が現れる．</a:t>
              </a:r>
            </a:p>
            <a:p>
              <a:r>
                <a:rPr lang="ja-JP" altLang="ja-JP" sz="1000" dirty="0" smtClean="0">
                  <a:latin typeface="HGS明朝B" pitchFamily="18" charset="-128"/>
                  <a:ea typeface="HGS明朝B" pitchFamily="18" charset="-128"/>
                </a:rPr>
                <a:t>頭痛</a:t>
              </a:r>
              <a:r>
                <a:rPr lang="ja-JP" altLang="ja-JP" sz="1000" dirty="0">
                  <a:latin typeface="HGS明朝B" pitchFamily="18" charset="-128"/>
                  <a:ea typeface="HGS明朝B" pitchFamily="18" charset="-128"/>
                </a:rPr>
                <a:t>，目赤，顔面の紅潮，耳鳴り，口苦，口渇，心煩，不眠，衄血，便秘，月経が早くなる，月経量増加，舌質紅，舌辺紅，舌苔黄，脈弦数</a:t>
              </a:r>
            </a:p>
            <a:p>
              <a:r>
                <a:rPr lang="ja-JP" altLang="ja-JP" sz="1000" dirty="0" smtClean="0">
                  <a:latin typeface="HGS明朝B" pitchFamily="18" charset="-128"/>
                  <a:ea typeface="HGS明朝B" pitchFamily="18" charset="-128"/>
                </a:rPr>
                <a:t>火</a:t>
              </a:r>
              <a:r>
                <a:rPr lang="ja-JP" altLang="ja-JP" sz="1000" dirty="0">
                  <a:latin typeface="HGS明朝B" pitchFamily="18" charset="-128"/>
                  <a:ea typeface="HGS明朝B" pitchFamily="18" charset="-128"/>
                </a:rPr>
                <a:t>が盛んになると，陰を損傷し，肝陰虚を引き起こす．</a:t>
              </a:r>
            </a:p>
          </p:txBody>
        </p:sp>
      </p:grpSp>
      <p:grpSp>
        <p:nvGrpSpPr>
          <p:cNvPr id="35" name="グループ化 34"/>
          <p:cNvGrpSpPr/>
          <p:nvPr/>
        </p:nvGrpSpPr>
        <p:grpSpPr>
          <a:xfrm>
            <a:off x="4753019" y="6340527"/>
            <a:ext cx="1887582" cy="1737202"/>
            <a:chOff x="764704" y="4448945"/>
            <a:chExt cx="5321996" cy="714852"/>
          </a:xfrm>
        </p:grpSpPr>
        <p:sp>
          <p:nvSpPr>
            <p:cNvPr id="33" name="正方形/長方形 32"/>
            <p:cNvSpPr/>
            <p:nvPr/>
          </p:nvSpPr>
          <p:spPr>
            <a:xfrm>
              <a:off x="808048" y="4448945"/>
              <a:ext cx="5073132" cy="126644"/>
            </a:xfrm>
            <a:prstGeom prst="rect">
              <a:avLst/>
            </a:prstGeom>
          </p:spPr>
          <p:txBody>
            <a:bodyPr wrap="square" lIns="91428" tIns="45714" rIns="91428" bIns="45714">
              <a:spAutoFit/>
            </a:bodyPr>
            <a:lstStyle/>
            <a:p>
              <a:r>
                <a:rPr lang="ja-JP" altLang="ja-JP" sz="1400" dirty="0">
                  <a:latin typeface="HGS明朝B" pitchFamily="18" charset="-128"/>
                  <a:ea typeface="HGS明朝B" pitchFamily="18" charset="-128"/>
                </a:rPr>
                <a:t>肝血虚</a:t>
              </a:r>
              <a:r>
                <a:rPr lang="ja-JP" altLang="en-US" sz="1400" dirty="0">
                  <a:latin typeface="HGS明朝B" pitchFamily="18" charset="-128"/>
                  <a:ea typeface="HGS明朝B" pitchFamily="18" charset="-128"/>
                </a:rPr>
                <a:t>証</a:t>
              </a:r>
              <a:endParaRPr lang="ja-JP" altLang="ja-JP" sz="1400" dirty="0">
                <a:latin typeface="HGS明朝B" pitchFamily="18" charset="-128"/>
                <a:ea typeface="HGS明朝B" pitchFamily="18" charset="-128"/>
              </a:endParaRPr>
            </a:p>
          </p:txBody>
        </p:sp>
        <p:sp>
          <p:nvSpPr>
            <p:cNvPr id="34" name="正方形/長方形 33"/>
            <p:cNvSpPr/>
            <p:nvPr/>
          </p:nvSpPr>
          <p:spPr>
            <a:xfrm>
              <a:off x="764704" y="4555888"/>
              <a:ext cx="5321996" cy="607909"/>
            </a:xfrm>
            <a:prstGeom prst="rect">
              <a:avLst/>
            </a:prstGeom>
          </p:spPr>
          <p:txBody>
            <a:bodyPr wrap="square" lIns="91428" tIns="45714" rIns="91428" bIns="45714">
              <a:spAutoFit/>
            </a:bodyPr>
            <a:lstStyle/>
            <a:p>
              <a:r>
                <a:rPr lang="ja-JP" altLang="ja-JP" sz="1000" dirty="0">
                  <a:latin typeface="HGS明朝B" pitchFamily="18" charset="-128"/>
                  <a:ea typeface="HGS明朝B" pitchFamily="18" charset="-128"/>
                </a:rPr>
                <a:t>肝の蔵血作用が低下し，血液の貯蔵，血量の調節ができなくなった状態．</a:t>
              </a:r>
            </a:p>
            <a:p>
              <a:r>
                <a:rPr lang="ja-JP" altLang="ja-JP" sz="1000" dirty="0" smtClean="0">
                  <a:latin typeface="HGS明朝B" pitchFamily="18" charset="-128"/>
                  <a:ea typeface="HGS明朝B" pitchFamily="18" charset="-128"/>
                </a:rPr>
                <a:t>目</a:t>
              </a:r>
              <a:r>
                <a:rPr lang="ja-JP" altLang="ja-JP" sz="1000" dirty="0">
                  <a:latin typeface="HGS明朝B" pitchFamily="18" charset="-128"/>
                  <a:ea typeface="HGS明朝B" pitchFamily="18" charset="-128"/>
                </a:rPr>
                <a:t>の</a:t>
              </a:r>
              <a:r>
                <a:rPr lang="ja-JP" altLang="ja-JP" sz="1000" dirty="0" smtClean="0">
                  <a:latin typeface="HGS明朝B" pitchFamily="18" charset="-128"/>
                  <a:ea typeface="HGS明朝B" pitchFamily="18" charset="-128"/>
                </a:rPr>
                <a:t>乾き</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かすみ</a:t>
              </a:r>
              <a:r>
                <a:rPr lang="ja-JP" altLang="ja-JP" sz="1000" dirty="0">
                  <a:latin typeface="HGS明朝B" pitchFamily="18" charset="-128"/>
                  <a:ea typeface="HGS明朝B" pitchFamily="18" charset="-128"/>
                </a:rPr>
                <a:t>，眼精疲労，顔色萎黄，四肢の しびれ，筋肉のひきつり，爪がうすい・もろい，</a:t>
              </a:r>
              <a:r>
                <a:rPr lang="ja-JP" altLang="ja-JP" sz="1000" dirty="0" smtClean="0">
                  <a:latin typeface="HGS明朝B" pitchFamily="18" charset="-128"/>
                  <a:ea typeface="HGS明朝B" pitchFamily="18" charset="-128"/>
                </a:rPr>
                <a:t>爪</a:t>
              </a:r>
              <a:r>
                <a:rPr lang="ja-JP" altLang="en-US" sz="1000" dirty="0" smtClean="0">
                  <a:latin typeface="HGS明朝B" pitchFamily="18" charset="-128"/>
                  <a:ea typeface="HGS明朝B" pitchFamily="18" charset="-128"/>
                </a:rPr>
                <a:t>や唇・歯肉</a:t>
              </a:r>
              <a:r>
                <a:rPr lang="ja-JP" altLang="ja-JP" sz="1000" dirty="0" smtClean="0">
                  <a:latin typeface="HGS明朝B" pitchFamily="18" charset="-128"/>
                  <a:ea typeface="HGS明朝B" pitchFamily="18" charset="-128"/>
                </a:rPr>
                <a:t>の</a:t>
              </a:r>
              <a:r>
                <a:rPr lang="ja-JP" altLang="ja-JP" sz="1000" dirty="0">
                  <a:latin typeface="HGS明朝B" pitchFamily="18" charset="-128"/>
                  <a:ea typeface="HGS明朝B" pitchFamily="18" charset="-128"/>
                </a:rPr>
                <a:t>色がうすい</a:t>
              </a:r>
              <a:r>
                <a:rPr lang="ja-JP" altLang="ja-JP" sz="1000" dirty="0" smtClean="0">
                  <a:latin typeface="HGS明朝B" pitchFamily="18" charset="-128"/>
                  <a:ea typeface="HGS明朝B" pitchFamily="18" charset="-128"/>
                </a:rPr>
                <a:t>，月経</a:t>
              </a:r>
              <a:r>
                <a:rPr lang="ja-JP" altLang="en-US" sz="1000" dirty="0">
                  <a:latin typeface="HGS明朝B" pitchFamily="18" charset="-128"/>
                  <a:ea typeface="HGS明朝B" pitchFamily="18" charset="-128"/>
                </a:rPr>
                <a:t>の</a:t>
              </a:r>
              <a:r>
                <a:rPr lang="ja-JP" altLang="ja-JP" sz="1000" dirty="0" smtClean="0">
                  <a:latin typeface="HGS明朝B" pitchFamily="18" charset="-128"/>
                  <a:ea typeface="HGS明朝B" pitchFamily="18" charset="-128"/>
                </a:rPr>
                <a:t>遅</a:t>
              </a:r>
              <a:r>
                <a:rPr lang="ja-JP" altLang="en-US" sz="1000" dirty="0" smtClean="0">
                  <a:latin typeface="HGS明朝B" pitchFamily="18" charset="-128"/>
                  <a:ea typeface="HGS明朝B" pitchFamily="18" charset="-128"/>
                </a:rPr>
                <a:t>れ，</a:t>
              </a:r>
              <a:r>
                <a:rPr lang="ja-JP" altLang="ja-JP" sz="1000" dirty="0" smtClean="0">
                  <a:latin typeface="HGS明朝B" pitchFamily="18" charset="-128"/>
                  <a:ea typeface="HGS明朝B" pitchFamily="18" charset="-128"/>
                </a:rPr>
                <a:t>経</a:t>
              </a:r>
              <a:r>
                <a:rPr lang="ja-JP" altLang="ja-JP" sz="1000" dirty="0">
                  <a:latin typeface="HGS明朝B" pitchFamily="18" charset="-128"/>
                  <a:ea typeface="HGS明朝B" pitchFamily="18" charset="-128"/>
                </a:rPr>
                <a:t>血量</a:t>
              </a:r>
              <a:r>
                <a:rPr lang="ja-JP" altLang="ja-JP" sz="1000" dirty="0" smtClean="0">
                  <a:latin typeface="HGS明朝B" pitchFamily="18" charset="-128"/>
                  <a:ea typeface="HGS明朝B" pitchFamily="18" charset="-128"/>
                </a:rPr>
                <a:t>減少，</a:t>
              </a:r>
              <a:r>
                <a:rPr lang="ja-JP" altLang="ja-JP" sz="1000" dirty="0">
                  <a:latin typeface="HGS明朝B" pitchFamily="18" charset="-128"/>
                  <a:ea typeface="HGS明朝B" pitchFamily="18" charset="-128"/>
                </a:rPr>
                <a:t>舌質淡，脈細</a:t>
              </a:r>
            </a:p>
          </p:txBody>
        </p:sp>
      </p:grpSp>
      <p:grpSp>
        <p:nvGrpSpPr>
          <p:cNvPr id="36" name="グループ化 35"/>
          <p:cNvGrpSpPr/>
          <p:nvPr/>
        </p:nvGrpSpPr>
        <p:grpSpPr>
          <a:xfrm>
            <a:off x="2549848" y="6899644"/>
            <a:ext cx="2128601" cy="1260618"/>
            <a:chOff x="548681" y="5732251"/>
            <a:chExt cx="5322920" cy="482962"/>
          </a:xfrm>
        </p:grpSpPr>
        <p:sp>
          <p:nvSpPr>
            <p:cNvPr id="37" name="正方形/長方形 36"/>
            <p:cNvSpPr/>
            <p:nvPr/>
          </p:nvSpPr>
          <p:spPr>
            <a:xfrm>
              <a:off x="548681" y="5732251"/>
              <a:ext cx="2128272" cy="117909"/>
            </a:xfrm>
            <a:prstGeom prst="rect">
              <a:avLst/>
            </a:prstGeom>
          </p:spPr>
          <p:txBody>
            <a:bodyPr wrap="none" lIns="91428" tIns="45714" rIns="91428" bIns="45714">
              <a:spAutoFit/>
            </a:bodyPr>
            <a:lstStyle/>
            <a:p>
              <a:r>
                <a:rPr lang="ja-JP" altLang="ja-JP" sz="1400" dirty="0">
                  <a:latin typeface="HGS明朝B" pitchFamily="18" charset="-128"/>
                  <a:ea typeface="HGS明朝B" pitchFamily="18" charset="-128"/>
                </a:rPr>
                <a:t>肝陰虚</a:t>
              </a:r>
              <a:r>
                <a:rPr lang="ja-JP" altLang="en-US" sz="1400" dirty="0">
                  <a:latin typeface="HGS明朝B" pitchFamily="18" charset="-128"/>
                  <a:ea typeface="HGS明朝B" pitchFamily="18" charset="-128"/>
                </a:rPr>
                <a:t>証</a:t>
              </a:r>
              <a:endParaRPr lang="ja-JP" altLang="ja-JP" sz="1400" dirty="0">
                <a:latin typeface="HGS明朝B" pitchFamily="18" charset="-128"/>
                <a:ea typeface="HGS明朝B" pitchFamily="18" charset="-128"/>
              </a:endParaRPr>
            </a:p>
          </p:txBody>
        </p:sp>
        <p:sp>
          <p:nvSpPr>
            <p:cNvPr id="38" name="正方形/長方形 37"/>
            <p:cNvSpPr/>
            <p:nvPr/>
          </p:nvSpPr>
          <p:spPr>
            <a:xfrm>
              <a:off x="655466" y="5826102"/>
              <a:ext cx="5216135" cy="389111"/>
            </a:xfrm>
            <a:prstGeom prst="rect">
              <a:avLst/>
            </a:prstGeom>
          </p:spPr>
          <p:txBody>
            <a:bodyPr wrap="square" lIns="91428" tIns="45714" rIns="91428" bIns="45714">
              <a:spAutoFit/>
            </a:bodyPr>
            <a:lstStyle/>
            <a:p>
              <a:r>
                <a:rPr lang="ja-JP" altLang="ja-JP" sz="1000" dirty="0">
                  <a:latin typeface="HGS明朝B" pitchFamily="18" charset="-128"/>
                  <a:ea typeface="HGS明朝B" pitchFamily="18" charset="-128"/>
                </a:rPr>
                <a:t>長期にわたる肝気鬱結・肝血虚，腎陰の不足などが原因となりおこる</a:t>
              </a:r>
              <a:r>
                <a:rPr lang="ja-JP" altLang="ja-JP" sz="1000" dirty="0" smtClean="0">
                  <a:latin typeface="HGS明朝B" pitchFamily="18" charset="-128"/>
                  <a:ea typeface="HGS明朝B" pitchFamily="18" charset="-128"/>
                </a:rPr>
                <a:t>．</a:t>
              </a:r>
              <a:endParaRPr lang="en-US" altLang="ja-JP" sz="1000" dirty="0" smtClean="0">
                <a:latin typeface="HGS明朝B" pitchFamily="18" charset="-128"/>
                <a:ea typeface="HGS明朝B" pitchFamily="18" charset="-128"/>
              </a:endParaRPr>
            </a:p>
            <a:p>
              <a:r>
                <a:rPr lang="ja-JP" altLang="en-US" sz="1000" dirty="0">
                  <a:latin typeface="HGS明朝B" pitchFamily="18" charset="-128"/>
                  <a:ea typeface="HGS明朝B" pitchFamily="18" charset="-128"/>
                </a:rPr>
                <a:t>肝血</a:t>
              </a:r>
              <a:r>
                <a:rPr lang="ja-JP" altLang="en-US" sz="1000" dirty="0" smtClean="0">
                  <a:latin typeface="HGS明朝B" pitchFamily="18" charset="-128"/>
                  <a:ea typeface="HGS明朝B" pitchFamily="18" charset="-128"/>
                </a:rPr>
                <a:t>虚＋虚熱（陰虚）症状</a:t>
              </a:r>
              <a:endParaRPr lang="ja-JP" altLang="ja-JP" sz="1000" dirty="0">
                <a:latin typeface="HGS明朝B" pitchFamily="18" charset="-128"/>
                <a:ea typeface="HGS明朝B" pitchFamily="18" charset="-128"/>
              </a:endParaRPr>
            </a:p>
            <a:p>
              <a:r>
                <a:rPr lang="ja-JP" altLang="ja-JP" sz="1000" dirty="0">
                  <a:latin typeface="HGS明朝B" pitchFamily="18" charset="-128"/>
                  <a:ea typeface="HGS明朝B" pitchFamily="18" charset="-128"/>
                </a:rPr>
                <a:t>めまい</a:t>
              </a:r>
              <a:r>
                <a:rPr lang="ja-JP" altLang="ja-JP" sz="1000" dirty="0" smtClean="0">
                  <a:latin typeface="HGS明朝B" pitchFamily="18" charset="-128"/>
                  <a:ea typeface="HGS明朝B" pitchFamily="18" charset="-128"/>
                </a:rPr>
                <a:t>，目</a:t>
              </a:r>
              <a:r>
                <a:rPr lang="ja-JP" altLang="ja-JP" sz="1000" dirty="0">
                  <a:latin typeface="HGS明朝B" pitchFamily="18" charset="-128"/>
                  <a:ea typeface="HGS明朝B" pitchFamily="18" charset="-128"/>
                </a:rPr>
                <a:t>の乾燥感</a:t>
              </a:r>
              <a:r>
                <a:rPr lang="ja-JP" altLang="ja-JP" sz="1000" dirty="0" smtClean="0">
                  <a:latin typeface="HGS明朝B" pitchFamily="18" charset="-128"/>
                  <a:ea typeface="HGS明朝B" pitchFamily="18" charset="-128"/>
                </a:rPr>
                <a:t>，手足</a:t>
              </a:r>
              <a:r>
                <a:rPr lang="ja-JP" altLang="ja-JP" sz="1000" dirty="0">
                  <a:latin typeface="HGS明朝B" pitchFamily="18" charset="-128"/>
                  <a:ea typeface="HGS明朝B" pitchFamily="18" charset="-128"/>
                </a:rPr>
                <a:t>のひきつり，</a:t>
              </a:r>
              <a:r>
                <a:rPr lang="ja-JP" altLang="en-US" sz="1000" dirty="0">
                  <a:latin typeface="HGS明朝B" pitchFamily="18" charset="-128"/>
                  <a:ea typeface="HGS明朝B" pitchFamily="18" charset="-128"/>
                </a:rPr>
                <a:t>一般的な陰虚</a:t>
              </a:r>
              <a:r>
                <a:rPr lang="ja-JP" altLang="en-US" sz="1000" dirty="0" smtClean="0">
                  <a:latin typeface="HGS明朝B" pitchFamily="18" charset="-128"/>
                  <a:ea typeface="HGS明朝B" pitchFamily="18" charset="-128"/>
                </a:rPr>
                <a:t>症状</a:t>
              </a:r>
              <a:endParaRPr lang="ja-JP" altLang="ja-JP" sz="1000" dirty="0">
                <a:latin typeface="HGS明朝B" pitchFamily="18" charset="-128"/>
                <a:ea typeface="HGS明朝B" pitchFamily="18" charset="-128"/>
              </a:endParaRPr>
            </a:p>
          </p:txBody>
        </p:sp>
      </p:grpSp>
      <p:grpSp>
        <p:nvGrpSpPr>
          <p:cNvPr id="39" name="グループ化 38"/>
          <p:cNvGrpSpPr/>
          <p:nvPr/>
        </p:nvGrpSpPr>
        <p:grpSpPr>
          <a:xfrm>
            <a:off x="517407" y="7602510"/>
            <a:ext cx="1898142" cy="2031010"/>
            <a:chOff x="548680" y="6875675"/>
            <a:chExt cx="4790949" cy="1349608"/>
          </a:xfrm>
        </p:grpSpPr>
        <p:sp>
          <p:nvSpPr>
            <p:cNvPr id="40" name="正方形/長方形 39"/>
            <p:cNvSpPr/>
            <p:nvPr/>
          </p:nvSpPr>
          <p:spPr>
            <a:xfrm>
              <a:off x="548680" y="6875675"/>
              <a:ext cx="3427950" cy="204509"/>
            </a:xfrm>
            <a:prstGeom prst="rect">
              <a:avLst/>
            </a:prstGeom>
          </p:spPr>
          <p:txBody>
            <a:bodyPr wrap="square" lIns="91428" tIns="45714" rIns="91428" bIns="45714">
              <a:spAutoFit/>
            </a:bodyPr>
            <a:lstStyle/>
            <a:p>
              <a:r>
                <a:rPr lang="ja-JP" altLang="ja-JP" sz="1400" dirty="0">
                  <a:latin typeface="HGS明朝B" pitchFamily="18" charset="-128"/>
                  <a:ea typeface="HGS明朝B" pitchFamily="18" charset="-128"/>
                </a:rPr>
                <a:t>肝陽上亢</a:t>
              </a:r>
              <a:r>
                <a:rPr lang="ja-JP" altLang="en-US" sz="1400" dirty="0">
                  <a:latin typeface="HGS明朝B" pitchFamily="18" charset="-128"/>
                  <a:ea typeface="HGS明朝B" pitchFamily="18" charset="-128"/>
                </a:rPr>
                <a:t>証</a:t>
              </a:r>
              <a:endParaRPr lang="ja-JP" altLang="ja-JP" sz="1400" dirty="0">
                <a:latin typeface="HGS明朝B" pitchFamily="18" charset="-128"/>
                <a:ea typeface="HGS明朝B" pitchFamily="18" charset="-128"/>
              </a:endParaRPr>
            </a:p>
          </p:txBody>
        </p:sp>
        <p:sp>
          <p:nvSpPr>
            <p:cNvPr id="41" name="正方形/長方形 40"/>
            <p:cNvSpPr/>
            <p:nvPr/>
          </p:nvSpPr>
          <p:spPr>
            <a:xfrm>
              <a:off x="577754" y="7014308"/>
              <a:ext cx="4761875" cy="674901"/>
            </a:xfrm>
            <a:prstGeom prst="rect">
              <a:avLst/>
            </a:prstGeom>
          </p:spPr>
          <p:txBody>
            <a:bodyPr wrap="square" lIns="91428" tIns="45714" rIns="91428" bIns="45714">
              <a:spAutoFit/>
            </a:bodyPr>
            <a:lstStyle/>
            <a:p>
              <a:r>
                <a:rPr lang="ja-JP" altLang="ja-JP" sz="1000" dirty="0">
                  <a:latin typeface="HGS明朝B" pitchFamily="18" charset="-128"/>
                  <a:ea typeface="HGS明朝B" pitchFamily="18" charset="-128"/>
                </a:rPr>
                <a:t>肝陰</a:t>
              </a:r>
              <a:r>
                <a:rPr lang="ja-JP" altLang="ja-JP" sz="1000" dirty="0" smtClean="0">
                  <a:latin typeface="HGS明朝B" pitchFamily="18" charset="-128"/>
                  <a:ea typeface="HGS明朝B" pitchFamily="18" charset="-128"/>
                </a:rPr>
                <a:t>虚</a:t>
              </a:r>
              <a:r>
                <a:rPr lang="en-US" altLang="ja-JP" sz="1000" dirty="0" smtClean="0">
                  <a:latin typeface="HGS明朝B" pitchFamily="18" charset="-128"/>
                  <a:ea typeface="HGS明朝B" pitchFamily="18" charset="-128"/>
                </a:rPr>
                <a:t>or</a:t>
              </a:r>
              <a:r>
                <a:rPr lang="ja-JP" altLang="en-US" sz="1000" dirty="0" smtClean="0">
                  <a:latin typeface="HGS明朝B" pitchFamily="18" charset="-128"/>
                  <a:ea typeface="HGS明朝B" pitchFamily="18" charset="-128"/>
                </a:rPr>
                <a:t>肝腎陰虚</a:t>
              </a:r>
              <a:r>
                <a:rPr lang="ja-JP" altLang="ja-JP" sz="1000" dirty="0" smtClean="0">
                  <a:latin typeface="HGS明朝B" pitchFamily="18" charset="-128"/>
                  <a:ea typeface="HGS明朝B" pitchFamily="18" charset="-128"/>
                </a:rPr>
                <a:t>が</a:t>
              </a:r>
              <a:r>
                <a:rPr lang="ja-JP" altLang="ja-JP" sz="1000" dirty="0">
                  <a:latin typeface="HGS明朝B" pitchFamily="18" charset="-128"/>
                  <a:ea typeface="HGS明朝B" pitchFamily="18" charset="-128"/>
                </a:rPr>
                <a:t>ベースにあり</a:t>
              </a:r>
              <a:r>
                <a:rPr lang="ja-JP" altLang="ja-JP" sz="1000" dirty="0" smtClean="0">
                  <a:latin typeface="HGS明朝B" pitchFamily="18" charset="-128"/>
                  <a:ea typeface="HGS明朝B" pitchFamily="18" charset="-128"/>
                </a:rPr>
                <a:t>，</a:t>
              </a:r>
              <a:r>
                <a:rPr lang="ja-JP" altLang="en-US" sz="1000" dirty="0" smtClean="0">
                  <a:latin typeface="HGS明朝B" pitchFamily="18" charset="-128"/>
                  <a:ea typeface="HGS明朝B" pitchFamily="18" charset="-128"/>
                </a:rPr>
                <a:t>肝陽が上昇し</a:t>
              </a:r>
              <a:r>
                <a:rPr lang="ja-JP" altLang="ja-JP" sz="1000" dirty="0" smtClean="0">
                  <a:latin typeface="HGS明朝B" pitchFamily="18" charset="-128"/>
                  <a:ea typeface="HGS明朝B" pitchFamily="18" charset="-128"/>
                </a:rPr>
                <a:t>た</a:t>
              </a:r>
              <a:r>
                <a:rPr lang="ja-JP" altLang="ja-JP" sz="1000" dirty="0">
                  <a:latin typeface="HGS明朝B" pitchFamily="18" charset="-128"/>
                  <a:ea typeface="HGS明朝B" pitchFamily="18" charset="-128"/>
                </a:rPr>
                <a:t>もの</a:t>
              </a:r>
              <a:r>
                <a:rPr lang="ja-JP" altLang="ja-JP" sz="1000" dirty="0" smtClean="0">
                  <a:latin typeface="HGS明朝B" pitchFamily="18" charset="-128"/>
                  <a:ea typeface="HGS明朝B" pitchFamily="18" charset="-128"/>
                </a:rPr>
                <a:t>．</a:t>
              </a:r>
              <a:r>
                <a:rPr lang="ja-JP" altLang="en-US" sz="1000" dirty="0" smtClean="0">
                  <a:latin typeface="HGS明朝B" pitchFamily="18" charset="-128"/>
                  <a:ea typeface="HGS明朝B" pitchFamily="18" charset="-128"/>
                </a:rPr>
                <a:t>上半身に熱症状を呈しやすい．</a:t>
              </a:r>
              <a:endParaRPr lang="ja-JP"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上部の熱</a:t>
              </a:r>
              <a:r>
                <a:rPr lang="ja-JP" altLang="en-US" sz="1000" dirty="0" smtClean="0">
                  <a:latin typeface="HGS明朝B" pitchFamily="18" charset="-128"/>
                  <a:ea typeface="HGS明朝B" pitchFamily="18" charset="-128"/>
                </a:rPr>
                <a:t>症状（</a:t>
              </a:r>
              <a:r>
                <a:rPr lang="ja-JP" altLang="ja-JP" sz="1000" dirty="0" smtClean="0">
                  <a:latin typeface="HGS明朝B" pitchFamily="18" charset="-128"/>
                  <a:ea typeface="HGS明朝B" pitchFamily="18" charset="-128"/>
                </a:rPr>
                <a:t>めまい</a:t>
              </a:r>
              <a:r>
                <a:rPr lang="ja-JP" altLang="ja-JP" sz="1000" dirty="0">
                  <a:latin typeface="HGS明朝B" pitchFamily="18" charset="-128"/>
                  <a:ea typeface="HGS明朝B" pitchFamily="18" charset="-128"/>
                </a:rPr>
                <a:t>，頭痛，目赤，顔面の紅潮，</a:t>
              </a:r>
              <a:r>
                <a:rPr lang="ja-JP" altLang="ja-JP" sz="1000" dirty="0" smtClean="0">
                  <a:latin typeface="HGS明朝B" pitchFamily="18" charset="-128"/>
                  <a:ea typeface="HGS明朝B" pitchFamily="18" charset="-128"/>
                </a:rPr>
                <a:t>耳鳴り</a:t>
              </a:r>
              <a:r>
                <a:rPr lang="ja-JP" altLang="en-US" sz="1000" dirty="0" smtClean="0">
                  <a:latin typeface="HGS明朝B" pitchFamily="18" charset="-128"/>
                  <a:ea typeface="HGS明朝B" pitchFamily="18" charset="-128"/>
                </a:rPr>
                <a:t>）＋肝陰虚の症状</a:t>
              </a:r>
              <a:endParaRPr lang="ja-JP" altLang="en-US" sz="1000" dirty="0">
                <a:latin typeface="HGS明朝B" pitchFamily="18" charset="-128"/>
                <a:ea typeface="HGS明朝B" pitchFamily="18" charset="-128"/>
              </a:endParaRPr>
            </a:p>
          </p:txBody>
        </p:sp>
        <p:sp>
          <p:nvSpPr>
            <p:cNvPr id="42" name="正方形/長方形 41"/>
            <p:cNvSpPr/>
            <p:nvPr/>
          </p:nvSpPr>
          <p:spPr>
            <a:xfrm>
              <a:off x="823611" y="7652641"/>
              <a:ext cx="4315974" cy="572642"/>
            </a:xfrm>
            <a:prstGeom prst="rect">
              <a:avLst/>
            </a:prstGeom>
          </p:spPr>
          <p:txBody>
            <a:bodyPr wrap="square" lIns="91428" tIns="45714" rIns="91428" bIns="45714">
              <a:spAutoFit/>
            </a:bodyPr>
            <a:lstStyle/>
            <a:p>
              <a:r>
                <a:rPr lang="ja-JP" altLang="ja-JP" sz="1000" dirty="0" smtClean="0">
                  <a:latin typeface="HGS明朝B" pitchFamily="18" charset="-128"/>
                  <a:ea typeface="HGS明朝B" pitchFamily="18" charset="-128"/>
                </a:rPr>
                <a:t>・</a:t>
              </a:r>
              <a:r>
                <a:rPr lang="ja-JP" altLang="ja-JP" sz="1000" b="1" dirty="0">
                  <a:solidFill>
                    <a:srgbClr val="FF0000"/>
                  </a:solidFill>
                  <a:latin typeface="HGS明朝B" pitchFamily="18" charset="-128"/>
                  <a:ea typeface="HGS明朝B" pitchFamily="18" charset="-128"/>
                </a:rPr>
                <a:t>本虚標実証</a:t>
              </a:r>
              <a:r>
                <a:rPr lang="ja-JP" altLang="ja-JP" sz="1000" dirty="0">
                  <a:latin typeface="HGS明朝B" pitchFamily="18" charset="-128"/>
                  <a:ea typeface="HGS明朝B" pitchFamily="18" charset="-128"/>
                </a:rPr>
                <a:t>である．</a:t>
              </a:r>
            </a:p>
            <a:p>
              <a:r>
                <a:rPr lang="ja-JP" altLang="ja-JP" sz="1000" dirty="0" smtClean="0">
                  <a:latin typeface="HGS明朝B" pitchFamily="18" charset="-128"/>
                  <a:ea typeface="HGS明朝B" pitchFamily="18" charset="-128"/>
                </a:rPr>
                <a:t>・</a:t>
              </a:r>
              <a:r>
                <a:rPr lang="ja-JP" altLang="ja-JP" sz="1000" dirty="0">
                  <a:latin typeface="HGS明朝B" pitchFamily="18" charset="-128"/>
                  <a:ea typeface="HGS明朝B" pitchFamily="18" charset="-128"/>
                </a:rPr>
                <a:t>肝陰虚だけでなく腎陰虚もベースにある．</a:t>
              </a:r>
            </a:p>
            <a:p>
              <a:r>
                <a:rPr lang="ja-JP" altLang="ja-JP" sz="1000" dirty="0" smtClean="0">
                  <a:latin typeface="HGS明朝B" pitchFamily="18" charset="-128"/>
                  <a:ea typeface="HGS明朝B" pitchFamily="18" charset="-128"/>
                </a:rPr>
                <a:t>・</a:t>
              </a:r>
              <a:r>
                <a:rPr lang="ja-JP" altLang="ja-JP" sz="1000" dirty="0">
                  <a:latin typeface="HGS明朝B" pitchFamily="18" charset="-128"/>
                  <a:ea typeface="HGS明朝B" pitchFamily="18" charset="-128"/>
                </a:rPr>
                <a:t>肝火上炎から発展し，おこることもある．</a:t>
              </a:r>
            </a:p>
          </p:txBody>
        </p:sp>
      </p:grpSp>
      <p:grpSp>
        <p:nvGrpSpPr>
          <p:cNvPr id="45" name="グループ化 44"/>
          <p:cNvGrpSpPr/>
          <p:nvPr/>
        </p:nvGrpSpPr>
        <p:grpSpPr>
          <a:xfrm>
            <a:off x="2559667" y="8347229"/>
            <a:ext cx="3944810" cy="988418"/>
            <a:chOff x="548680" y="8359889"/>
            <a:chExt cx="4323222" cy="875746"/>
          </a:xfrm>
        </p:grpSpPr>
        <p:sp>
          <p:nvSpPr>
            <p:cNvPr id="43" name="正方形/長方形 42"/>
            <p:cNvSpPr/>
            <p:nvPr/>
          </p:nvSpPr>
          <p:spPr>
            <a:xfrm>
              <a:off x="548680" y="8359889"/>
              <a:ext cx="1186147" cy="272681"/>
            </a:xfrm>
            <a:prstGeom prst="rect">
              <a:avLst/>
            </a:prstGeom>
          </p:spPr>
          <p:txBody>
            <a:bodyPr wrap="none" lIns="91428" tIns="45714" rIns="91428" bIns="45714">
              <a:spAutoFit/>
            </a:bodyPr>
            <a:lstStyle/>
            <a:p>
              <a:r>
                <a:rPr lang="ja-JP" altLang="ja-JP" sz="1400" dirty="0">
                  <a:latin typeface="HGS明朝B" pitchFamily="18" charset="-128"/>
                  <a:ea typeface="HGS明朝B" pitchFamily="18" charset="-128"/>
                </a:rPr>
                <a:t>肝風内動</a:t>
              </a:r>
              <a:r>
                <a:rPr lang="ja-JP" altLang="en-US" sz="1400" dirty="0">
                  <a:latin typeface="HGS明朝B" pitchFamily="18" charset="-128"/>
                  <a:ea typeface="HGS明朝B" pitchFamily="18" charset="-128"/>
                </a:rPr>
                <a:t>証</a:t>
              </a:r>
            </a:p>
          </p:txBody>
        </p:sp>
        <p:sp>
          <p:nvSpPr>
            <p:cNvPr id="44" name="正方形/長方形 43"/>
            <p:cNvSpPr/>
            <p:nvPr/>
          </p:nvSpPr>
          <p:spPr>
            <a:xfrm>
              <a:off x="643703" y="8581183"/>
              <a:ext cx="4228199" cy="654452"/>
            </a:xfrm>
            <a:prstGeom prst="rect">
              <a:avLst/>
            </a:prstGeom>
          </p:spPr>
          <p:txBody>
            <a:bodyPr wrap="square" lIns="91428" tIns="45714" rIns="91428" bIns="45714">
              <a:spAutoFit/>
            </a:bodyPr>
            <a:lstStyle/>
            <a:p>
              <a:r>
                <a:rPr lang="ja-JP" altLang="ja-JP" sz="1000" dirty="0">
                  <a:latin typeface="HGS明朝B" pitchFamily="18" charset="-128"/>
                  <a:ea typeface="HGS明朝B" pitchFamily="18" charset="-128"/>
                </a:rPr>
                <a:t>ふるえ，ふらつき，めまい，痙攣など内風の症状をともなう．</a:t>
              </a:r>
            </a:p>
            <a:p>
              <a:r>
                <a:rPr lang="ja-JP" altLang="ja-JP" sz="1000" dirty="0">
                  <a:latin typeface="HGS明朝B" pitchFamily="18" charset="-128"/>
                  <a:ea typeface="HGS明朝B" pitchFamily="18" charset="-128"/>
                </a:rPr>
                <a:t>　</a:t>
              </a:r>
              <a:r>
                <a:rPr lang="ja-JP" altLang="ja-JP" sz="1000" dirty="0" smtClean="0">
                  <a:latin typeface="HGS明朝B" pitchFamily="18" charset="-128"/>
                  <a:ea typeface="HGS明朝B" pitchFamily="18" charset="-128"/>
                </a:rPr>
                <a:t>・</a:t>
              </a:r>
              <a:r>
                <a:rPr lang="ja-JP" altLang="ja-JP" sz="1200" b="1" dirty="0">
                  <a:latin typeface="HGS明朝B" pitchFamily="18" charset="-128"/>
                  <a:ea typeface="HGS明朝B" pitchFamily="18" charset="-128"/>
                </a:rPr>
                <a:t>肝陽化風証</a:t>
              </a:r>
              <a:r>
                <a:rPr lang="ja-JP" altLang="ja-JP" sz="1000" dirty="0">
                  <a:latin typeface="HGS明朝B" pitchFamily="18" charset="-128"/>
                  <a:ea typeface="HGS明朝B" pitchFamily="18" charset="-128"/>
                </a:rPr>
                <a:t>・・・肝陽上亢の発展型</a:t>
              </a:r>
            </a:p>
            <a:p>
              <a:r>
                <a:rPr lang="ja-JP" altLang="ja-JP" sz="1000" dirty="0">
                  <a:latin typeface="HGS明朝B" pitchFamily="18" charset="-128"/>
                  <a:ea typeface="HGS明朝B" pitchFamily="18" charset="-128"/>
                </a:rPr>
                <a:t>　</a:t>
              </a:r>
              <a:r>
                <a:rPr lang="ja-JP" altLang="ja-JP" sz="1000" dirty="0" smtClean="0">
                  <a:latin typeface="HGS明朝B" pitchFamily="18" charset="-128"/>
                  <a:ea typeface="HGS明朝B" pitchFamily="18" charset="-128"/>
                </a:rPr>
                <a:t>・</a:t>
              </a:r>
              <a:r>
                <a:rPr lang="ja-JP" altLang="ja-JP" sz="1000" dirty="0">
                  <a:latin typeface="HGS明朝B" pitchFamily="18" charset="-128"/>
                  <a:ea typeface="HGS明朝B" pitchFamily="18" charset="-128"/>
                </a:rPr>
                <a:t>熱極生風証・・・強い熱邪による</a:t>
              </a:r>
            </a:p>
            <a:p>
              <a:r>
                <a:rPr lang="ja-JP" altLang="ja-JP" sz="1000" dirty="0">
                  <a:latin typeface="HGS明朝B" pitchFamily="18" charset="-128"/>
                  <a:ea typeface="HGS明朝B" pitchFamily="18" charset="-128"/>
                </a:rPr>
                <a:t>　</a:t>
              </a:r>
              <a:r>
                <a:rPr lang="ja-JP" altLang="ja-JP" sz="1000" dirty="0" smtClean="0">
                  <a:latin typeface="HGS明朝B" pitchFamily="18" charset="-128"/>
                  <a:ea typeface="HGS明朝B" pitchFamily="18" charset="-128"/>
                </a:rPr>
                <a:t>・</a:t>
              </a:r>
              <a:r>
                <a:rPr lang="ja-JP" altLang="ja-JP" sz="1000" dirty="0">
                  <a:latin typeface="HGS明朝B" pitchFamily="18" charset="-128"/>
                  <a:ea typeface="HGS明朝B" pitchFamily="18" charset="-128"/>
                </a:rPr>
                <a:t>血虚生風証・・・肝血不足により，筋を滋養できなくなる．</a:t>
              </a:r>
            </a:p>
          </p:txBody>
        </p:sp>
      </p:grpSp>
      <p:sp>
        <p:nvSpPr>
          <p:cNvPr id="46" name="正方形/長方形 45"/>
          <p:cNvSpPr/>
          <p:nvPr/>
        </p:nvSpPr>
        <p:spPr>
          <a:xfrm>
            <a:off x="529466" y="580259"/>
            <a:ext cx="5832648" cy="954095"/>
          </a:xfrm>
          <a:prstGeom prst="rect">
            <a:avLst/>
          </a:prstGeom>
        </p:spPr>
        <p:style>
          <a:lnRef idx="1">
            <a:schemeClr val="accent6"/>
          </a:lnRef>
          <a:fillRef idx="3">
            <a:schemeClr val="accent6"/>
          </a:fillRef>
          <a:effectRef idx="2">
            <a:schemeClr val="accent6"/>
          </a:effectRef>
          <a:fontRef idx="minor">
            <a:schemeClr val="lt1"/>
          </a:fontRef>
        </p:style>
        <p:txBody>
          <a:bodyPr wrap="square" lIns="91428" tIns="45714" rIns="91428" bIns="45714">
            <a:spAutoFit/>
          </a:bodyPr>
          <a:lstStyle/>
          <a:p>
            <a:r>
              <a:rPr lang="ja-JP" altLang="ja-JP" sz="1400" b="1" dirty="0">
                <a:latin typeface="HGS明朝B" pitchFamily="18" charset="-128"/>
                <a:ea typeface="HGS明朝B" pitchFamily="18" charset="-128"/>
              </a:rPr>
              <a:t>精神面</a:t>
            </a:r>
            <a:r>
              <a:rPr lang="ja-JP" altLang="en-US" sz="1400" b="1" dirty="0">
                <a:latin typeface="HGS明朝B" pitchFamily="18" charset="-128"/>
                <a:ea typeface="HGS明朝B" pitchFamily="18" charset="-128"/>
              </a:rPr>
              <a:t>　：　</a:t>
            </a:r>
            <a:r>
              <a:rPr lang="ja-JP" altLang="ja-JP" sz="1400" b="1" dirty="0">
                <a:latin typeface="HGS明朝B" pitchFamily="18" charset="-128"/>
                <a:ea typeface="HGS明朝B" pitchFamily="18" charset="-128"/>
              </a:rPr>
              <a:t>イライラ，怒りっぽい，抑うつ感</a:t>
            </a:r>
          </a:p>
          <a:p>
            <a:r>
              <a:rPr lang="ja-JP" altLang="ja-JP" sz="1400" b="1" dirty="0">
                <a:latin typeface="HGS明朝B" pitchFamily="18" charset="-128"/>
                <a:ea typeface="HGS明朝B" pitchFamily="18" charset="-128"/>
              </a:rPr>
              <a:t>消化器</a:t>
            </a:r>
            <a:r>
              <a:rPr lang="ja-JP" altLang="en-US" sz="1400" b="1" dirty="0">
                <a:latin typeface="HGS明朝B" pitchFamily="18" charset="-128"/>
                <a:ea typeface="HGS明朝B" pitchFamily="18" charset="-128"/>
              </a:rPr>
              <a:t>　：　</a:t>
            </a:r>
            <a:r>
              <a:rPr lang="ja-JP" altLang="ja-JP" sz="1400" b="1" dirty="0">
                <a:latin typeface="HGS明朝B" pitchFamily="18" charset="-128"/>
                <a:ea typeface="HGS明朝B" pitchFamily="18" charset="-128"/>
              </a:rPr>
              <a:t>お腹が張る，悪心嘔吐，食欲減退，過食，便秘，下痢</a:t>
            </a:r>
          </a:p>
          <a:p>
            <a:r>
              <a:rPr lang="ja-JP" altLang="ja-JP" sz="1400" b="1" dirty="0">
                <a:latin typeface="HGS明朝B" pitchFamily="18" charset="-128"/>
                <a:ea typeface="HGS明朝B" pitchFamily="18" charset="-128"/>
              </a:rPr>
              <a:t>肝胆経絡</a:t>
            </a:r>
            <a:r>
              <a:rPr lang="ja-JP" altLang="en-US" sz="1400" b="1" dirty="0">
                <a:latin typeface="HGS明朝B" pitchFamily="18" charset="-128"/>
                <a:ea typeface="HGS明朝B" pitchFamily="18" charset="-128"/>
              </a:rPr>
              <a:t>：　</a:t>
            </a:r>
            <a:r>
              <a:rPr lang="ja-JP" altLang="ja-JP" sz="1400" b="1" dirty="0">
                <a:latin typeface="HGS明朝B" pitchFamily="18" charset="-128"/>
                <a:ea typeface="HGS明朝B" pitchFamily="18" charset="-128"/>
              </a:rPr>
              <a:t>気の流れの異常→胸脇・少腹の脹痛，月経前の</a:t>
            </a:r>
            <a:r>
              <a:rPr lang="ja-JP" altLang="ja-JP" sz="1400" b="1" dirty="0" smtClean="0">
                <a:latin typeface="HGS明朝B" pitchFamily="18" charset="-128"/>
                <a:ea typeface="HGS明朝B" pitchFamily="18" charset="-128"/>
              </a:rPr>
              <a:t>腹</a:t>
            </a:r>
            <a:r>
              <a:rPr lang="ja-JP" altLang="en-US" sz="1400" b="1" dirty="0" smtClean="0">
                <a:latin typeface="HGS明朝B" pitchFamily="18" charset="-128"/>
                <a:ea typeface="HGS明朝B" pitchFamily="18" charset="-128"/>
              </a:rPr>
              <a:t>満</a:t>
            </a:r>
            <a:r>
              <a:rPr lang="ja-JP" altLang="ja-JP" sz="1400" b="1" dirty="0" smtClean="0">
                <a:latin typeface="HGS明朝B" pitchFamily="18" charset="-128"/>
                <a:ea typeface="HGS明朝B" pitchFamily="18" charset="-128"/>
              </a:rPr>
              <a:t>，</a:t>
            </a:r>
            <a:endParaRPr lang="en-US" altLang="ja-JP" sz="1400" b="1" dirty="0">
              <a:latin typeface="HGS明朝B" pitchFamily="18" charset="-128"/>
              <a:ea typeface="HGS明朝B" pitchFamily="18" charset="-128"/>
            </a:endParaRPr>
          </a:p>
          <a:p>
            <a:r>
              <a:rPr lang="ja-JP" altLang="en-US" sz="1400" b="1" dirty="0">
                <a:latin typeface="HGS明朝B" pitchFamily="18" charset="-128"/>
                <a:ea typeface="HGS明朝B" pitchFamily="18" charset="-128"/>
              </a:rPr>
              <a:t>　　　　　　　</a:t>
            </a:r>
            <a:r>
              <a:rPr lang="ja-JP" altLang="ja-JP" sz="1400" b="1" dirty="0" smtClean="0">
                <a:latin typeface="HGS明朝B" pitchFamily="18" charset="-128"/>
                <a:ea typeface="HGS明朝B" pitchFamily="18" charset="-128"/>
              </a:rPr>
              <a:t>乳房</a:t>
            </a:r>
            <a:r>
              <a:rPr lang="ja-JP" altLang="ja-JP" sz="1400" b="1" dirty="0">
                <a:latin typeface="HGS明朝B" pitchFamily="18" charset="-128"/>
                <a:ea typeface="HGS明朝B" pitchFamily="18" charset="-128"/>
              </a:rPr>
              <a:t>の脹痛，片頭痛，頭頂部痛，めまい，耳鳴</a:t>
            </a:r>
            <a:r>
              <a:rPr lang="ja-JP" altLang="en-US" sz="1400" b="1" dirty="0">
                <a:latin typeface="HGS明朝B" pitchFamily="18" charset="-128"/>
                <a:ea typeface="HGS明朝B" pitchFamily="18" charset="-128"/>
              </a:rPr>
              <a:t>など</a:t>
            </a:r>
            <a:endParaRPr lang="ja-JP" altLang="ja-JP" sz="1400" b="1" dirty="0">
              <a:latin typeface="HGS明朝B" pitchFamily="18" charset="-128"/>
              <a:ea typeface="HGS明朝B" pitchFamily="18" charset="-128"/>
            </a:endParaRPr>
          </a:p>
        </p:txBody>
      </p:sp>
      <p:sp>
        <p:nvSpPr>
          <p:cNvPr id="47" name="テキスト ボックス 46"/>
          <p:cNvSpPr txBox="1"/>
          <p:nvPr/>
        </p:nvSpPr>
        <p:spPr>
          <a:xfrm>
            <a:off x="597828" y="272480"/>
            <a:ext cx="2520280" cy="307764"/>
          </a:xfrm>
          <a:prstGeom prst="rect">
            <a:avLst/>
          </a:prstGeom>
          <a:noFill/>
        </p:spPr>
        <p:txBody>
          <a:bodyPr wrap="square" lIns="91428" tIns="45714" rIns="91428" bIns="45714" rtlCol="0">
            <a:spAutoFit/>
          </a:bodyPr>
          <a:lstStyle/>
          <a:p>
            <a:r>
              <a:rPr lang="ja-JP" altLang="en-US" sz="1400" dirty="0">
                <a:latin typeface="HGS明朝B" pitchFamily="18" charset="-128"/>
                <a:ea typeface="HGS明朝B" pitchFamily="18" charset="-128"/>
              </a:rPr>
              <a:t>肝病の特徴的な症状</a:t>
            </a:r>
          </a:p>
        </p:txBody>
      </p:sp>
      <p:pic>
        <p:nvPicPr>
          <p:cNvPr id="48" name="Picture 2" descr="http://blogimg.goo.ne.jp/user_image/5d/a8/ef4c8e878eed8a5ec29871fcc2f907f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2236" y="1679003"/>
            <a:ext cx="1152127" cy="1119209"/>
          </a:xfrm>
          <a:prstGeom prst="rect">
            <a:avLst/>
          </a:prstGeom>
          <a:noFill/>
          <a:extLst>
            <a:ext uri="{909E8E84-426E-40DD-AFC4-6F175D3DCCD1}">
              <a14:hiddenFill xmlns:a14="http://schemas.microsoft.com/office/drawing/2010/main">
                <a:solidFill>
                  <a:srgbClr val="FFFFFF"/>
                </a:solidFill>
              </a14:hiddenFill>
            </a:ext>
          </a:extLst>
        </p:spPr>
      </p:pic>
      <p:grpSp>
        <p:nvGrpSpPr>
          <p:cNvPr id="49" name="グループ化 48"/>
          <p:cNvGrpSpPr/>
          <p:nvPr/>
        </p:nvGrpSpPr>
        <p:grpSpPr>
          <a:xfrm>
            <a:off x="5297272" y="3503423"/>
            <a:ext cx="1006899" cy="1075531"/>
            <a:chOff x="5355215" y="3046210"/>
            <a:chExt cx="1080120" cy="1687260"/>
          </a:xfrm>
        </p:grpSpPr>
        <p:grpSp>
          <p:nvGrpSpPr>
            <p:cNvPr id="50" name="グループ化 49"/>
            <p:cNvGrpSpPr/>
            <p:nvPr/>
          </p:nvGrpSpPr>
          <p:grpSpPr>
            <a:xfrm>
              <a:off x="5355215" y="3046210"/>
              <a:ext cx="1080120" cy="1224136"/>
              <a:chOff x="5589240" y="3008784"/>
              <a:chExt cx="1080120" cy="1224136"/>
            </a:xfrm>
          </p:grpSpPr>
          <p:cxnSp>
            <p:nvCxnSpPr>
              <p:cNvPr id="54" name="直線コネクタ 53"/>
              <p:cNvCxnSpPr/>
              <p:nvPr/>
            </p:nvCxnSpPr>
            <p:spPr>
              <a:xfrm>
                <a:off x="5589240" y="4232920"/>
                <a:ext cx="10801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5589240" y="3512840"/>
                <a:ext cx="1080120" cy="0"/>
              </a:xfrm>
              <a:prstGeom prst="line">
                <a:avLst/>
              </a:prstGeom>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5805266" y="3008784"/>
                <a:ext cx="324034" cy="122413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57" name="正方形/長方形 56"/>
              <p:cNvSpPr/>
              <p:nvPr/>
            </p:nvSpPr>
            <p:spPr>
              <a:xfrm>
                <a:off x="6273318" y="3512840"/>
                <a:ext cx="324034" cy="72008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grpSp>
          <p:nvGrpSpPr>
            <p:cNvPr id="51" name="グループ化 50"/>
            <p:cNvGrpSpPr/>
            <p:nvPr/>
          </p:nvGrpSpPr>
          <p:grpSpPr>
            <a:xfrm>
              <a:off x="5550131" y="4295636"/>
              <a:ext cx="839741" cy="437834"/>
              <a:chOff x="5550131" y="4295636"/>
              <a:chExt cx="839741" cy="437834"/>
            </a:xfrm>
          </p:grpSpPr>
          <p:sp>
            <p:nvSpPr>
              <p:cNvPr id="52" name="テキスト ボックス 51"/>
              <p:cNvSpPr txBox="1"/>
              <p:nvPr/>
            </p:nvSpPr>
            <p:spPr>
              <a:xfrm>
                <a:off x="5550131" y="4298923"/>
                <a:ext cx="411694" cy="434547"/>
              </a:xfrm>
              <a:prstGeom prst="rect">
                <a:avLst/>
              </a:prstGeom>
              <a:noFill/>
            </p:spPr>
            <p:txBody>
              <a:bodyPr wrap="square" rtlCol="0">
                <a:spAutoFit/>
              </a:bodyPr>
              <a:lstStyle/>
              <a:p>
                <a:r>
                  <a:rPr kumimoji="1" lang="ja-JP" altLang="en-US" sz="1200" dirty="0" smtClean="0">
                    <a:solidFill>
                      <a:srgbClr val="FF0000"/>
                    </a:solidFill>
                    <a:latin typeface="HGP明朝B" pitchFamily="18" charset="-128"/>
                    <a:ea typeface="HGP明朝B" pitchFamily="18" charset="-128"/>
                  </a:rPr>
                  <a:t>陽</a:t>
                </a:r>
                <a:endParaRPr kumimoji="1" lang="ja-JP" altLang="en-US" sz="1200" dirty="0">
                  <a:solidFill>
                    <a:srgbClr val="FF0000"/>
                  </a:solidFill>
                  <a:latin typeface="HGP明朝B" pitchFamily="18" charset="-128"/>
                  <a:ea typeface="HGP明朝B" pitchFamily="18" charset="-128"/>
                </a:endParaRPr>
              </a:p>
            </p:txBody>
          </p:sp>
          <p:sp>
            <p:nvSpPr>
              <p:cNvPr id="53" name="テキスト ボックス 52"/>
              <p:cNvSpPr txBox="1"/>
              <p:nvPr/>
            </p:nvSpPr>
            <p:spPr>
              <a:xfrm>
                <a:off x="6026699" y="4295636"/>
                <a:ext cx="363173" cy="434547"/>
              </a:xfrm>
              <a:prstGeom prst="rect">
                <a:avLst/>
              </a:prstGeom>
              <a:noFill/>
            </p:spPr>
            <p:txBody>
              <a:bodyPr wrap="none" rtlCol="0">
                <a:spAutoFit/>
              </a:bodyPr>
              <a:lstStyle/>
              <a:p>
                <a:r>
                  <a:rPr kumimoji="1" lang="ja-JP" altLang="en-US" sz="1200" dirty="0" smtClean="0">
                    <a:solidFill>
                      <a:srgbClr val="0070C0"/>
                    </a:solidFill>
                    <a:latin typeface="HGP明朝B" pitchFamily="18" charset="-128"/>
                    <a:ea typeface="HGP明朝B" pitchFamily="18" charset="-128"/>
                  </a:rPr>
                  <a:t>陰</a:t>
                </a:r>
                <a:endParaRPr kumimoji="1" lang="ja-JP" altLang="en-US" sz="1200" dirty="0">
                  <a:solidFill>
                    <a:srgbClr val="0070C0"/>
                  </a:solidFill>
                  <a:latin typeface="HGP明朝B" pitchFamily="18" charset="-128"/>
                  <a:ea typeface="HGP明朝B" pitchFamily="18" charset="-128"/>
                </a:endParaRPr>
              </a:p>
            </p:txBody>
          </p:sp>
        </p:grpSp>
      </p:grpSp>
      <p:grpSp>
        <p:nvGrpSpPr>
          <p:cNvPr id="58" name="グループ化 57"/>
          <p:cNvGrpSpPr/>
          <p:nvPr/>
        </p:nvGrpSpPr>
        <p:grpSpPr>
          <a:xfrm>
            <a:off x="972200" y="3839458"/>
            <a:ext cx="882267" cy="1252558"/>
            <a:chOff x="5500430" y="6465168"/>
            <a:chExt cx="1113737" cy="1581655"/>
          </a:xfrm>
        </p:grpSpPr>
        <p:grpSp>
          <p:nvGrpSpPr>
            <p:cNvPr id="59" name="グループ化 58"/>
            <p:cNvGrpSpPr/>
            <p:nvPr/>
          </p:nvGrpSpPr>
          <p:grpSpPr>
            <a:xfrm>
              <a:off x="5500430" y="6465168"/>
              <a:ext cx="1080120" cy="1224136"/>
              <a:chOff x="5589240" y="3008784"/>
              <a:chExt cx="1080120" cy="1224136"/>
            </a:xfrm>
          </p:grpSpPr>
          <p:cxnSp>
            <p:nvCxnSpPr>
              <p:cNvPr id="63" name="直線コネクタ 62"/>
              <p:cNvCxnSpPr/>
              <p:nvPr/>
            </p:nvCxnSpPr>
            <p:spPr>
              <a:xfrm>
                <a:off x="5589240" y="4232920"/>
                <a:ext cx="10801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5589240" y="3512840"/>
                <a:ext cx="1080120" cy="0"/>
              </a:xfrm>
              <a:prstGeom prst="line">
                <a:avLst/>
              </a:prstGeom>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5805266" y="3008784"/>
                <a:ext cx="324034" cy="122413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6" name="正方形/長方形 65"/>
              <p:cNvSpPr/>
              <p:nvPr/>
            </p:nvSpPr>
            <p:spPr>
              <a:xfrm>
                <a:off x="6273318" y="3709700"/>
                <a:ext cx="324034" cy="5232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grpSp>
          <p:nvGrpSpPr>
            <p:cNvPr id="60" name="グループ化 59"/>
            <p:cNvGrpSpPr/>
            <p:nvPr/>
          </p:nvGrpSpPr>
          <p:grpSpPr>
            <a:xfrm>
              <a:off x="5710222" y="7689304"/>
              <a:ext cx="903945" cy="357519"/>
              <a:chOff x="5550131" y="4291180"/>
              <a:chExt cx="903945" cy="357519"/>
            </a:xfrm>
          </p:grpSpPr>
          <p:sp>
            <p:nvSpPr>
              <p:cNvPr id="61" name="テキスト ボックス 60"/>
              <p:cNvSpPr txBox="1"/>
              <p:nvPr/>
            </p:nvSpPr>
            <p:spPr>
              <a:xfrm>
                <a:off x="5550131" y="4298921"/>
                <a:ext cx="411694" cy="349778"/>
              </a:xfrm>
              <a:prstGeom prst="rect">
                <a:avLst/>
              </a:prstGeom>
              <a:noFill/>
            </p:spPr>
            <p:txBody>
              <a:bodyPr wrap="square" rtlCol="0">
                <a:spAutoFit/>
              </a:bodyPr>
              <a:lstStyle/>
              <a:p>
                <a:r>
                  <a:rPr kumimoji="1" lang="ja-JP" altLang="en-US" sz="1200" dirty="0" smtClean="0">
                    <a:solidFill>
                      <a:srgbClr val="FF0000"/>
                    </a:solidFill>
                    <a:latin typeface="HGP明朝B" pitchFamily="18" charset="-128"/>
                    <a:ea typeface="HGP明朝B" pitchFamily="18" charset="-128"/>
                  </a:rPr>
                  <a:t>陽</a:t>
                </a:r>
                <a:endParaRPr kumimoji="1" lang="ja-JP" altLang="en-US" sz="1200" dirty="0">
                  <a:solidFill>
                    <a:srgbClr val="FF0000"/>
                  </a:solidFill>
                  <a:latin typeface="HGP明朝B" pitchFamily="18" charset="-128"/>
                  <a:ea typeface="HGP明朝B" pitchFamily="18" charset="-128"/>
                </a:endParaRPr>
              </a:p>
            </p:txBody>
          </p:sp>
          <p:sp>
            <p:nvSpPr>
              <p:cNvPr id="62" name="テキスト ボックス 61"/>
              <p:cNvSpPr txBox="1"/>
              <p:nvPr/>
            </p:nvSpPr>
            <p:spPr>
              <a:xfrm>
                <a:off x="6026699" y="4291180"/>
                <a:ext cx="427377" cy="349778"/>
              </a:xfrm>
              <a:prstGeom prst="rect">
                <a:avLst/>
              </a:prstGeom>
              <a:noFill/>
            </p:spPr>
            <p:txBody>
              <a:bodyPr wrap="none" rtlCol="0">
                <a:spAutoFit/>
              </a:bodyPr>
              <a:lstStyle/>
              <a:p>
                <a:r>
                  <a:rPr kumimoji="1" lang="ja-JP" altLang="en-US" sz="1200" dirty="0" smtClean="0">
                    <a:solidFill>
                      <a:srgbClr val="0070C0"/>
                    </a:solidFill>
                    <a:latin typeface="HGP明朝B" pitchFamily="18" charset="-128"/>
                    <a:ea typeface="HGP明朝B" pitchFamily="18" charset="-128"/>
                  </a:rPr>
                  <a:t>陰</a:t>
                </a:r>
                <a:endParaRPr kumimoji="1" lang="ja-JP" altLang="en-US" sz="1200" dirty="0">
                  <a:solidFill>
                    <a:srgbClr val="0070C0"/>
                  </a:solidFill>
                  <a:latin typeface="HGP明朝B" pitchFamily="18" charset="-128"/>
                  <a:ea typeface="HGP明朝B" pitchFamily="18" charset="-128"/>
                </a:endParaRPr>
              </a:p>
            </p:txBody>
          </p:sp>
        </p:grpSp>
      </p:grpSp>
      <p:grpSp>
        <p:nvGrpSpPr>
          <p:cNvPr id="3" name="グループ化 2"/>
          <p:cNvGrpSpPr/>
          <p:nvPr/>
        </p:nvGrpSpPr>
        <p:grpSpPr>
          <a:xfrm>
            <a:off x="1182011" y="6681192"/>
            <a:ext cx="1310885" cy="851582"/>
            <a:chOff x="245142" y="5119266"/>
            <a:chExt cx="1242111" cy="980542"/>
          </a:xfrm>
        </p:grpSpPr>
        <p:sp>
          <p:nvSpPr>
            <p:cNvPr id="70" name="テキスト ボックス 69"/>
            <p:cNvSpPr txBox="1"/>
            <p:nvPr/>
          </p:nvSpPr>
          <p:spPr>
            <a:xfrm>
              <a:off x="980579" y="5130578"/>
              <a:ext cx="506674" cy="301227"/>
            </a:xfrm>
            <a:prstGeom prst="rect">
              <a:avLst/>
            </a:prstGeom>
            <a:noFill/>
          </p:spPr>
          <p:txBody>
            <a:bodyPr wrap="square" rtlCol="0">
              <a:spAutoFit/>
            </a:bodyPr>
            <a:lstStyle/>
            <a:p>
              <a:r>
                <a:rPr lang="ja-JP" altLang="en-US" sz="1100" dirty="0">
                  <a:latin typeface="HGS明朝B" pitchFamily="18" charset="-128"/>
                  <a:ea typeface="HGS明朝B" pitchFamily="18" charset="-128"/>
                </a:rPr>
                <a:t>腎精</a:t>
              </a:r>
            </a:p>
          </p:txBody>
        </p:sp>
        <p:grpSp>
          <p:nvGrpSpPr>
            <p:cNvPr id="2" name="グループ化 1"/>
            <p:cNvGrpSpPr/>
            <p:nvPr/>
          </p:nvGrpSpPr>
          <p:grpSpPr>
            <a:xfrm>
              <a:off x="245142" y="5119266"/>
              <a:ext cx="1093644" cy="980542"/>
              <a:chOff x="190624" y="5061633"/>
              <a:chExt cx="1093644" cy="980542"/>
            </a:xfrm>
          </p:grpSpPr>
          <p:pic>
            <p:nvPicPr>
              <p:cNvPr id="6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273" y="5331226"/>
                <a:ext cx="937995" cy="4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9" name="テキスト ボックス 68"/>
              <p:cNvSpPr txBox="1"/>
              <p:nvPr/>
            </p:nvSpPr>
            <p:spPr>
              <a:xfrm>
                <a:off x="190624" y="5061633"/>
                <a:ext cx="543163" cy="301227"/>
              </a:xfrm>
              <a:prstGeom prst="rect">
                <a:avLst/>
              </a:prstGeom>
              <a:noFill/>
            </p:spPr>
            <p:txBody>
              <a:bodyPr wrap="square" rtlCol="0">
                <a:spAutoFit/>
              </a:bodyPr>
              <a:lstStyle/>
              <a:p>
                <a:r>
                  <a:rPr lang="ja-JP" altLang="en-US" sz="1100" dirty="0">
                    <a:latin typeface="HGS明朝B" pitchFamily="18" charset="-128"/>
                    <a:ea typeface="HGS明朝B" pitchFamily="18" charset="-128"/>
                  </a:rPr>
                  <a:t>肝陰</a:t>
                </a:r>
              </a:p>
            </p:txBody>
          </p:sp>
          <p:sp>
            <p:nvSpPr>
              <p:cNvPr id="71" name="テキスト ボックス 70"/>
              <p:cNvSpPr txBox="1"/>
              <p:nvPr/>
            </p:nvSpPr>
            <p:spPr>
              <a:xfrm>
                <a:off x="447744" y="5740948"/>
                <a:ext cx="833875" cy="301227"/>
              </a:xfrm>
              <a:prstGeom prst="rect">
                <a:avLst/>
              </a:prstGeom>
              <a:noFill/>
            </p:spPr>
            <p:txBody>
              <a:bodyPr wrap="square" rtlCol="0">
                <a:spAutoFit/>
              </a:bodyPr>
              <a:lstStyle/>
              <a:p>
                <a:r>
                  <a:rPr lang="ja-JP" altLang="en-US" sz="1100" dirty="0">
                    <a:latin typeface="HGS明朝B" pitchFamily="18" charset="-128"/>
                    <a:ea typeface="HGS明朝B" pitchFamily="18" charset="-128"/>
                  </a:rPr>
                  <a:t>肝腎同源</a:t>
                </a:r>
              </a:p>
            </p:txBody>
          </p:sp>
        </p:grpSp>
      </p:grpSp>
    </p:spTree>
    <p:extLst>
      <p:ext uri="{BB962C8B-B14F-4D97-AF65-F5344CB8AC3E}">
        <p14:creationId xmlns:p14="http://schemas.microsoft.com/office/powerpoint/2010/main" val="910836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91760" y="422424"/>
            <a:ext cx="516632" cy="461653"/>
          </a:xfrm>
          <a:prstGeom prst="rect">
            <a:avLst/>
          </a:prstGeom>
          <a:noFill/>
        </p:spPr>
        <p:txBody>
          <a:bodyPr wrap="square" lIns="91428" tIns="45714" rIns="91428" bIns="45714" rtlCol="0">
            <a:spAutoFit/>
          </a:bodyPr>
          <a:lstStyle/>
          <a:p>
            <a:r>
              <a:rPr lang="ja-JP" altLang="en-US" sz="2400" b="1" dirty="0">
                <a:latin typeface="メイリオ" pitchFamily="50" charset="-128"/>
                <a:ea typeface="メイリオ" pitchFamily="50" charset="-128"/>
              </a:rPr>
              <a:t>腎</a:t>
            </a:r>
          </a:p>
        </p:txBody>
      </p:sp>
      <p:sp>
        <p:nvSpPr>
          <p:cNvPr id="6" name="テキスト ボックス 5"/>
          <p:cNvSpPr txBox="1"/>
          <p:nvPr/>
        </p:nvSpPr>
        <p:spPr>
          <a:xfrm>
            <a:off x="570091" y="1407210"/>
            <a:ext cx="2426861" cy="523208"/>
          </a:xfrm>
          <a:prstGeom prst="rect">
            <a:avLst/>
          </a:prstGeom>
          <a:noFill/>
        </p:spPr>
        <p:txBody>
          <a:bodyPr wrap="square" lIns="91428" tIns="45714" rIns="91428" bIns="45714" rtlCol="0">
            <a:spAutoFit/>
          </a:bodyPr>
          <a:lstStyle/>
          <a:p>
            <a:r>
              <a:rPr lang="ja-JP" altLang="en-US" sz="1400" dirty="0">
                <a:solidFill>
                  <a:srgbClr val="FF0000"/>
                </a:solidFill>
                <a:latin typeface="HGS明朝B" pitchFamily="18" charset="-128"/>
                <a:ea typeface="HGS明朝B" pitchFamily="18" charset="-128"/>
              </a:rPr>
              <a:t>蔵精</a:t>
            </a:r>
            <a:r>
              <a:rPr lang="ja-JP" altLang="en-US" sz="1400" dirty="0">
                <a:latin typeface="HGS明朝B" pitchFamily="18" charset="-128"/>
                <a:ea typeface="HGS明朝B" pitchFamily="18" charset="-128"/>
              </a:rPr>
              <a:t>を主</a:t>
            </a:r>
            <a:r>
              <a:rPr lang="ja-JP" altLang="en-US" sz="1400" dirty="0" err="1">
                <a:latin typeface="HGS明朝B" pitchFamily="18" charset="-128"/>
                <a:ea typeface="HGS明朝B" pitchFamily="18" charset="-128"/>
              </a:rPr>
              <a:t>り</a:t>
            </a:r>
            <a:r>
              <a:rPr lang="ja-JP" altLang="en-US" sz="1400" dirty="0" smtClean="0">
                <a:latin typeface="HGS明朝B" pitchFamily="18" charset="-128"/>
                <a:ea typeface="HGS明朝B" pitchFamily="18" charset="-128"/>
              </a:rPr>
              <a:t>，</a:t>
            </a:r>
            <a:endParaRPr lang="en-US" altLang="ja-JP" sz="1400" dirty="0" smtClean="0">
              <a:latin typeface="HGS明朝B" pitchFamily="18" charset="-128"/>
              <a:ea typeface="HGS明朝B" pitchFamily="18" charset="-128"/>
            </a:endParaRPr>
          </a:p>
          <a:p>
            <a:r>
              <a:rPr lang="ja-JP" altLang="en-US" sz="1400" dirty="0" smtClean="0">
                <a:solidFill>
                  <a:srgbClr val="FF0000"/>
                </a:solidFill>
                <a:latin typeface="HGS明朝B" pitchFamily="18" charset="-128"/>
                <a:ea typeface="HGS明朝B" pitchFamily="18" charset="-128"/>
              </a:rPr>
              <a:t>生長</a:t>
            </a:r>
            <a:r>
              <a:rPr lang="ja-JP" altLang="en-US" sz="1400" dirty="0">
                <a:solidFill>
                  <a:srgbClr val="FF0000"/>
                </a:solidFill>
                <a:latin typeface="HGS明朝B" pitchFamily="18" charset="-128"/>
                <a:ea typeface="HGS明朝B" pitchFamily="18" charset="-128"/>
              </a:rPr>
              <a:t>・発育・生殖</a:t>
            </a:r>
            <a:r>
              <a:rPr lang="ja-JP" altLang="en-US" sz="1400" dirty="0">
                <a:latin typeface="HGS明朝B" pitchFamily="18" charset="-128"/>
                <a:ea typeface="HGS明朝B" pitchFamily="18" charset="-128"/>
              </a:rPr>
              <a:t>を主</a:t>
            </a:r>
            <a:r>
              <a:rPr lang="ja-JP" altLang="en-US" sz="1400" dirty="0" err="1">
                <a:latin typeface="HGS明朝B" pitchFamily="18" charset="-128"/>
                <a:ea typeface="HGS明朝B" pitchFamily="18" charset="-128"/>
              </a:rPr>
              <a:t>る</a:t>
            </a:r>
            <a:endParaRPr lang="ja-JP" altLang="en-US" sz="1400" dirty="0">
              <a:latin typeface="HGS明朝B" pitchFamily="18" charset="-128"/>
              <a:ea typeface="HGS明朝B" pitchFamily="18" charset="-128"/>
            </a:endParaRPr>
          </a:p>
        </p:txBody>
      </p:sp>
      <p:sp>
        <p:nvSpPr>
          <p:cNvPr id="7" name="正方形/長方形 6"/>
          <p:cNvSpPr/>
          <p:nvPr/>
        </p:nvSpPr>
        <p:spPr>
          <a:xfrm>
            <a:off x="580705" y="1856656"/>
            <a:ext cx="2571750" cy="861762"/>
          </a:xfrm>
          <a:prstGeom prst="rect">
            <a:avLst/>
          </a:prstGeom>
        </p:spPr>
        <p:txBody>
          <a:bodyPr wrap="square" lIns="91428" tIns="45714" rIns="91428" bIns="45714">
            <a:spAutoFit/>
          </a:bodyPr>
          <a:lstStyle/>
          <a:p>
            <a:pPr lvl="0"/>
            <a:r>
              <a:rPr lang="ja-JP" altLang="ja-JP" sz="1000" dirty="0">
                <a:solidFill>
                  <a:prstClr val="black"/>
                </a:solidFill>
                <a:latin typeface="HGS明朝B" pitchFamily="18" charset="-128"/>
                <a:ea typeface="HGS明朝B" pitchFamily="18" charset="-128"/>
              </a:rPr>
              <a:t>腎は，</a:t>
            </a:r>
            <a:r>
              <a:rPr lang="ja-JP" altLang="ja-JP" sz="1000" dirty="0">
                <a:solidFill>
                  <a:srgbClr val="0070C0"/>
                </a:solidFill>
                <a:latin typeface="HGS明朝B" pitchFamily="18" charset="-128"/>
                <a:ea typeface="HGS明朝B" pitchFamily="18" charset="-128"/>
              </a:rPr>
              <a:t>精をためておく機能（蔵精）</a:t>
            </a:r>
            <a:r>
              <a:rPr lang="ja-JP" altLang="ja-JP" sz="1000" dirty="0">
                <a:solidFill>
                  <a:prstClr val="black"/>
                </a:solidFill>
                <a:latin typeface="HGS明朝B" pitchFamily="18" charset="-128"/>
                <a:ea typeface="HGS明朝B" pitchFamily="18" charset="-128"/>
              </a:rPr>
              <a:t>がある．精は人体の各種機能を</a:t>
            </a:r>
            <a:r>
              <a:rPr lang="ja-JP" altLang="en-US" sz="1000" dirty="0">
                <a:solidFill>
                  <a:prstClr val="black"/>
                </a:solidFill>
                <a:latin typeface="HGS明朝B" pitchFamily="18" charset="-128"/>
                <a:ea typeface="HGS明朝B" pitchFamily="18" charset="-128"/>
              </a:rPr>
              <a:t>支える</a:t>
            </a:r>
            <a:r>
              <a:rPr lang="ja-JP" altLang="ja-JP" sz="1000" dirty="0">
                <a:solidFill>
                  <a:prstClr val="black"/>
                </a:solidFill>
                <a:latin typeface="HGS明朝B" pitchFamily="18" charset="-128"/>
                <a:ea typeface="HGS明朝B" pitchFamily="18" charset="-128"/>
              </a:rPr>
              <a:t>基本物質である．腎</a:t>
            </a:r>
            <a:r>
              <a:rPr lang="ja-JP" altLang="en-US" sz="1000" dirty="0">
                <a:solidFill>
                  <a:prstClr val="black"/>
                </a:solidFill>
                <a:latin typeface="HGS明朝B" pitchFamily="18" charset="-128"/>
                <a:ea typeface="HGS明朝B" pitchFamily="18" charset="-128"/>
              </a:rPr>
              <a:t>に蔵されている精（腎精）</a:t>
            </a:r>
            <a:r>
              <a:rPr lang="ja-JP" altLang="ja-JP" sz="1000" dirty="0">
                <a:solidFill>
                  <a:prstClr val="black"/>
                </a:solidFill>
                <a:latin typeface="HGS明朝B" pitchFamily="18" charset="-128"/>
                <a:ea typeface="HGS明朝B" pitchFamily="18" charset="-128"/>
              </a:rPr>
              <a:t>は，成長，発育，生殖に深くかかわり，</a:t>
            </a:r>
            <a:r>
              <a:rPr lang="ja-JP" altLang="ja-JP" sz="1000" dirty="0">
                <a:solidFill>
                  <a:srgbClr val="0070C0"/>
                </a:solidFill>
                <a:latin typeface="HGS明朝B" pitchFamily="18" charset="-128"/>
                <a:ea typeface="HGS明朝B" pitchFamily="18" charset="-128"/>
              </a:rPr>
              <a:t>同時に生命活動の源</a:t>
            </a:r>
            <a:r>
              <a:rPr lang="ja-JP" altLang="ja-JP" sz="1000" dirty="0">
                <a:solidFill>
                  <a:prstClr val="black"/>
                </a:solidFill>
                <a:latin typeface="HGS明朝B" pitchFamily="18" charset="-128"/>
                <a:ea typeface="HGS明朝B" pitchFamily="18" charset="-128"/>
              </a:rPr>
              <a:t>となる．</a:t>
            </a:r>
          </a:p>
        </p:txBody>
      </p:sp>
      <p:sp>
        <p:nvSpPr>
          <p:cNvPr id="8" name="テキスト ボックス 7"/>
          <p:cNvSpPr txBox="1"/>
          <p:nvPr/>
        </p:nvSpPr>
        <p:spPr>
          <a:xfrm>
            <a:off x="595536" y="4520952"/>
            <a:ext cx="1076697" cy="307764"/>
          </a:xfrm>
          <a:prstGeom prst="rect">
            <a:avLst/>
          </a:prstGeom>
          <a:noFill/>
        </p:spPr>
        <p:txBody>
          <a:bodyPr wrap="square" lIns="91428" tIns="45714" rIns="91428" bIns="45714" rtlCol="0">
            <a:spAutoFit/>
          </a:bodyPr>
          <a:lstStyle/>
          <a:p>
            <a:r>
              <a:rPr lang="ja-JP" altLang="en-US" sz="1400" dirty="0">
                <a:solidFill>
                  <a:srgbClr val="FF0000"/>
                </a:solidFill>
                <a:latin typeface="HGS明朝B" pitchFamily="18" charset="-128"/>
                <a:ea typeface="HGS明朝B" pitchFamily="18" charset="-128"/>
              </a:rPr>
              <a:t>水</a:t>
            </a:r>
            <a:r>
              <a:rPr lang="ja-JP" altLang="en-US" sz="1400" dirty="0">
                <a:latin typeface="HGS明朝B" pitchFamily="18" charset="-128"/>
                <a:ea typeface="HGS明朝B" pitchFamily="18" charset="-128"/>
              </a:rPr>
              <a:t>を主</a:t>
            </a:r>
            <a:r>
              <a:rPr lang="ja-JP" altLang="en-US" sz="1400" dirty="0" err="1">
                <a:latin typeface="HGS明朝B" pitchFamily="18" charset="-128"/>
                <a:ea typeface="HGS明朝B" pitchFamily="18" charset="-128"/>
              </a:rPr>
              <a:t>る</a:t>
            </a:r>
            <a:endParaRPr lang="ja-JP" altLang="en-US" sz="1400" dirty="0">
              <a:latin typeface="HGS明朝B" pitchFamily="18" charset="-128"/>
              <a:ea typeface="HGS明朝B" pitchFamily="18" charset="-128"/>
            </a:endParaRPr>
          </a:p>
        </p:txBody>
      </p:sp>
      <p:sp>
        <p:nvSpPr>
          <p:cNvPr id="9" name="正方形/長方形 8"/>
          <p:cNvSpPr/>
          <p:nvPr/>
        </p:nvSpPr>
        <p:spPr>
          <a:xfrm>
            <a:off x="593282" y="4736976"/>
            <a:ext cx="1775020" cy="1689334"/>
          </a:xfrm>
          <a:prstGeom prst="rect">
            <a:avLst/>
          </a:prstGeom>
        </p:spPr>
        <p:txBody>
          <a:bodyPr wrap="square" lIns="91428" tIns="45714" rIns="91428" bIns="45714">
            <a:spAutoFit/>
          </a:bodyPr>
          <a:lstStyle/>
          <a:p>
            <a:r>
              <a:rPr lang="ja-JP" altLang="en-US" sz="1000" dirty="0">
                <a:solidFill>
                  <a:srgbClr val="0070C0"/>
                </a:solidFill>
                <a:latin typeface="HGS明朝B" pitchFamily="18" charset="-128"/>
                <a:ea typeface="HGS明朝B" pitchFamily="18" charset="-128"/>
              </a:rPr>
              <a:t>水を主</a:t>
            </a:r>
            <a:r>
              <a:rPr lang="ja-JP" altLang="en-US" sz="1000" dirty="0" err="1">
                <a:solidFill>
                  <a:srgbClr val="0070C0"/>
                </a:solidFill>
                <a:latin typeface="HGS明朝B" pitchFamily="18" charset="-128"/>
                <a:ea typeface="HGS明朝B" pitchFamily="18" charset="-128"/>
              </a:rPr>
              <a:t>る</a:t>
            </a:r>
            <a:r>
              <a:rPr lang="en-US" altLang="ja-JP" sz="1000" dirty="0">
                <a:solidFill>
                  <a:srgbClr val="0070C0"/>
                </a:solidFill>
                <a:latin typeface="HGS明朝B" pitchFamily="18" charset="-128"/>
                <a:ea typeface="HGS明朝B" pitchFamily="18" charset="-128"/>
              </a:rPr>
              <a:t>(</a:t>
            </a:r>
            <a:r>
              <a:rPr lang="ja-JP" altLang="en-US" sz="1000" dirty="0">
                <a:solidFill>
                  <a:srgbClr val="0070C0"/>
                </a:solidFill>
                <a:latin typeface="HGS明朝B" pitchFamily="18" charset="-128"/>
                <a:ea typeface="HGS明朝B" pitchFamily="18" charset="-128"/>
              </a:rPr>
              <a:t>主水）とは</a:t>
            </a:r>
            <a:r>
              <a:rPr lang="ja-JP" altLang="ja-JP" sz="1000" dirty="0">
                <a:solidFill>
                  <a:srgbClr val="0070C0"/>
                </a:solidFill>
                <a:latin typeface="HGS明朝B" pitchFamily="18" charset="-128"/>
                <a:ea typeface="HGS明朝B" pitchFamily="18" charset="-128"/>
              </a:rPr>
              <a:t>全身の水分の</a:t>
            </a:r>
            <a:r>
              <a:rPr lang="ja-JP" altLang="en-US" sz="1000" dirty="0">
                <a:solidFill>
                  <a:srgbClr val="0070C0"/>
                </a:solidFill>
                <a:latin typeface="HGS明朝B" pitchFamily="18" charset="-128"/>
                <a:ea typeface="HGS明朝B" pitchFamily="18" charset="-128"/>
              </a:rPr>
              <a:t>貯留，分布，排泄</a:t>
            </a:r>
            <a:r>
              <a:rPr lang="ja-JP" altLang="ja-JP" sz="1000" dirty="0">
                <a:solidFill>
                  <a:srgbClr val="0070C0"/>
                </a:solidFill>
                <a:latin typeface="HGS明朝B" pitchFamily="18" charset="-128"/>
                <a:ea typeface="HGS明朝B" pitchFamily="18" charset="-128"/>
              </a:rPr>
              <a:t>を調節する</a:t>
            </a:r>
            <a:r>
              <a:rPr lang="ja-JP" altLang="en-US" sz="1000" dirty="0">
                <a:solidFill>
                  <a:srgbClr val="0070C0"/>
                </a:solidFill>
                <a:latin typeface="HGS明朝B" pitchFamily="18" charset="-128"/>
                <a:ea typeface="HGS明朝B" pitchFamily="18" charset="-128"/>
              </a:rPr>
              <a:t>作用</a:t>
            </a:r>
            <a:r>
              <a:rPr lang="ja-JP" altLang="en-US" sz="1000" dirty="0">
                <a:solidFill>
                  <a:prstClr val="black"/>
                </a:solidFill>
                <a:latin typeface="HGS明朝B" pitchFamily="18" charset="-128"/>
                <a:ea typeface="HGS明朝B" pitchFamily="18" charset="-128"/>
              </a:rPr>
              <a:t>である</a:t>
            </a:r>
            <a:r>
              <a:rPr lang="ja-JP" altLang="ja-JP" sz="1000" dirty="0">
                <a:solidFill>
                  <a:prstClr val="black"/>
                </a:solidFill>
                <a:latin typeface="HGS明朝B" pitchFamily="18" charset="-128"/>
                <a:ea typeface="HGS明朝B" pitchFamily="18" charset="-128"/>
              </a:rPr>
              <a:t>．正常な状態では，水分は胃に入り脾によって肺に運ばれ，そこから全身に行きわたり，汚れたら汗と尿になって排世される．腎が水分の集収・排地のバランスを調節している．</a:t>
            </a:r>
            <a:endParaRPr lang="ja-JP" altLang="en-US" dirty="0"/>
          </a:p>
        </p:txBody>
      </p:sp>
      <p:sp>
        <p:nvSpPr>
          <p:cNvPr id="10" name="テキスト ボックス 9"/>
          <p:cNvSpPr txBox="1"/>
          <p:nvPr/>
        </p:nvSpPr>
        <p:spPr>
          <a:xfrm>
            <a:off x="614658" y="7416593"/>
            <a:ext cx="1580753" cy="307764"/>
          </a:xfrm>
          <a:prstGeom prst="rect">
            <a:avLst/>
          </a:prstGeom>
          <a:noFill/>
        </p:spPr>
        <p:txBody>
          <a:bodyPr wrap="square" lIns="91428" tIns="45714" rIns="91428" bIns="45714" rtlCol="0">
            <a:spAutoFit/>
          </a:bodyPr>
          <a:lstStyle/>
          <a:p>
            <a:r>
              <a:rPr lang="ja-JP" altLang="en-US" sz="1400" dirty="0">
                <a:latin typeface="HGS明朝B" pitchFamily="18" charset="-128"/>
                <a:ea typeface="HGS明朝B" pitchFamily="18" charset="-128"/>
              </a:rPr>
              <a:t>納気を主</a:t>
            </a:r>
            <a:r>
              <a:rPr lang="ja-JP" altLang="en-US" sz="1400" dirty="0" err="1">
                <a:latin typeface="HGS明朝B" pitchFamily="18" charset="-128"/>
                <a:ea typeface="HGS明朝B" pitchFamily="18" charset="-128"/>
              </a:rPr>
              <a:t>る</a:t>
            </a:r>
            <a:endParaRPr lang="ja-JP" altLang="en-US" sz="1400" dirty="0">
              <a:latin typeface="HGS明朝B" pitchFamily="18" charset="-128"/>
              <a:ea typeface="HGS明朝B" pitchFamily="18" charset="-128"/>
            </a:endParaRPr>
          </a:p>
        </p:txBody>
      </p:sp>
      <p:sp>
        <p:nvSpPr>
          <p:cNvPr id="11" name="正方形/長方形 10"/>
          <p:cNvSpPr/>
          <p:nvPr/>
        </p:nvSpPr>
        <p:spPr>
          <a:xfrm>
            <a:off x="620688" y="7689304"/>
            <a:ext cx="2621235" cy="1323427"/>
          </a:xfrm>
          <a:prstGeom prst="rect">
            <a:avLst/>
          </a:prstGeom>
        </p:spPr>
        <p:txBody>
          <a:bodyPr wrap="square" lIns="91428" tIns="45714" rIns="91428" bIns="45714">
            <a:spAutoFit/>
          </a:bodyPr>
          <a:lstStyle/>
          <a:p>
            <a:r>
              <a:rPr lang="ja-JP" altLang="ja-JP" sz="1000" dirty="0">
                <a:solidFill>
                  <a:srgbClr val="0070C0"/>
                </a:solidFill>
                <a:latin typeface="HGS明朝B" pitchFamily="18" charset="-128"/>
                <a:ea typeface="HGS明朝B" pitchFamily="18" charset="-128"/>
              </a:rPr>
              <a:t>肺が吸い込んだ</a:t>
            </a:r>
            <a:r>
              <a:rPr lang="ja-JP" altLang="en-US" sz="1000" dirty="0">
                <a:solidFill>
                  <a:srgbClr val="0070C0"/>
                </a:solidFill>
                <a:latin typeface="HGS明朝B" pitchFamily="18" charset="-128"/>
                <a:ea typeface="HGS明朝B" pitchFamily="18" charset="-128"/>
              </a:rPr>
              <a:t>清</a:t>
            </a:r>
            <a:r>
              <a:rPr lang="ja-JP" altLang="ja-JP" sz="1000" dirty="0">
                <a:solidFill>
                  <a:srgbClr val="0070C0"/>
                </a:solidFill>
                <a:latin typeface="HGS明朝B" pitchFamily="18" charset="-128"/>
                <a:ea typeface="HGS明朝B" pitchFamily="18" charset="-128"/>
              </a:rPr>
              <a:t>気を腎に</a:t>
            </a:r>
            <a:r>
              <a:rPr lang="ja-JP" altLang="en-US" sz="1000" dirty="0">
                <a:solidFill>
                  <a:srgbClr val="0070C0"/>
                </a:solidFill>
                <a:latin typeface="HGS明朝B" pitchFamily="18" charset="-128"/>
                <a:ea typeface="HGS明朝B" pitchFamily="18" charset="-128"/>
              </a:rPr>
              <a:t>納める働き</a:t>
            </a:r>
            <a:r>
              <a:rPr lang="en-US" altLang="ja-JP" sz="1000" dirty="0">
                <a:solidFill>
                  <a:srgbClr val="0070C0"/>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納気</a:t>
            </a:r>
            <a:r>
              <a:rPr lang="en-US" altLang="ja-JP" sz="1000" dirty="0">
                <a:solidFill>
                  <a:srgbClr val="0070C0"/>
                </a:solidFill>
                <a:latin typeface="HGS明朝B" pitchFamily="18" charset="-128"/>
                <a:ea typeface="HGS明朝B" pitchFamily="18" charset="-128"/>
              </a:rPr>
              <a:t>)</a:t>
            </a:r>
            <a:r>
              <a:rPr lang="ja-JP" altLang="en-US" sz="1000" dirty="0">
                <a:solidFill>
                  <a:srgbClr val="0070C0"/>
                </a:solidFill>
                <a:latin typeface="HGS明朝B" pitchFamily="18" charset="-128"/>
                <a:ea typeface="HGS明朝B" pitchFamily="18" charset="-128"/>
              </a:rPr>
              <a:t>がある</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納気することで，肺は次の新しい気を吸い込むことができる</a:t>
            </a:r>
            <a:r>
              <a:rPr lang="ja-JP" altLang="ja-JP" sz="1000" dirty="0" smtClean="0">
                <a:solidFill>
                  <a:prstClr val="black"/>
                </a:solidFill>
                <a:latin typeface="HGS明朝B" pitchFamily="18" charset="-128"/>
                <a:ea typeface="HGS明朝B" pitchFamily="18" charset="-128"/>
              </a:rPr>
              <a:t>．</a:t>
            </a:r>
            <a:r>
              <a:rPr lang="ja-JP" altLang="en-US" sz="1000" dirty="0" smtClean="0">
                <a:solidFill>
                  <a:prstClr val="black"/>
                </a:solidFill>
                <a:latin typeface="HGS明朝B" pitchFamily="18" charset="-128"/>
                <a:ea typeface="HGS明朝B" pitchFamily="18" charset="-128"/>
              </a:rPr>
              <a:t>呼気は肺，吸気は腎が主</a:t>
            </a:r>
            <a:r>
              <a:rPr lang="ja-JP" altLang="en-US" sz="1000" dirty="0" err="1" smtClean="0">
                <a:solidFill>
                  <a:prstClr val="black"/>
                </a:solidFill>
                <a:latin typeface="HGS明朝B" pitchFamily="18" charset="-128"/>
                <a:ea typeface="HGS明朝B" pitchFamily="18" charset="-128"/>
              </a:rPr>
              <a:t>る</a:t>
            </a:r>
            <a:r>
              <a:rPr lang="ja-JP" altLang="en-US" sz="1000" dirty="0" smtClean="0">
                <a:solidFill>
                  <a:prstClr val="black"/>
                </a:solidFill>
                <a:latin typeface="HGS明朝B" pitchFamily="18" charset="-128"/>
                <a:ea typeface="HGS明朝B" pitchFamily="18" charset="-128"/>
              </a:rPr>
              <a:t>．</a:t>
            </a:r>
            <a:endParaRPr lang="en-US" altLang="ja-JP" sz="1000" dirty="0" smtClean="0">
              <a:solidFill>
                <a:prstClr val="black"/>
              </a:solidFill>
              <a:latin typeface="HGS明朝B" pitchFamily="18" charset="-128"/>
              <a:ea typeface="HGS明朝B" pitchFamily="18" charset="-128"/>
            </a:endParaRPr>
          </a:p>
          <a:p>
            <a:r>
              <a:rPr lang="ja-JP" altLang="ja-JP" sz="1000" dirty="0" smtClean="0">
                <a:solidFill>
                  <a:prstClr val="black"/>
                </a:solidFill>
                <a:latin typeface="HGS明朝B" pitchFamily="18" charset="-128"/>
                <a:ea typeface="HGS明朝B" pitchFamily="18" charset="-128"/>
              </a:rPr>
              <a:t>健康法</a:t>
            </a:r>
            <a:r>
              <a:rPr lang="ja-JP" altLang="ja-JP" sz="1000" dirty="0">
                <a:solidFill>
                  <a:prstClr val="black"/>
                </a:solidFill>
                <a:latin typeface="HGS明朝B" pitchFamily="18" charset="-128"/>
                <a:ea typeface="HGS明朝B" pitchFamily="18" charset="-128"/>
              </a:rPr>
              <a:t>でよくとりあげられる腹式呼吸は，納気作用を鍛えて，腎を活性化すると考えられる．腎がよく働けば，腎の中の精気も充実してくる．</a:t>
            </a:r>
            <a:endParaRPr lang="ja-JP" altLang="en-US" dirty="0"/>
          </a:p>
        </p:txBody>
      </p:sp>
      <p:sp>
        <p:nvSpPr>
          <p:cNvPr id="12" name="正方形/長方形 11"/>
          <p:cNvSpPr/>
          <p:nvPr/>
        </p:nvSpPr>
        <p:spPr>
          <a:xfrm>
            <a:off x="3830734" y="3123101"/>
            <a:ext cx="2766618" cy="1015651"/>
          </a:xfrm>
          <a:prstGeom prst="rect">
            <a:avLst/>
          </a:prstGeom>
        </p:spPr>
        <p:txBody>
          <a:bodyPr wrap="square" lIns="91428" tIns="45714" rIns="91428" bIns="45714">
            <a:spAutoFit/>
          </a:bodyPr>
          <a:lstStyle/>
          <a:p>
            <a:r>
              <a:rPr lang="ja-JP" altLang="ja-JP" sz="1000" dirty="0">
                <a:latin typeface="HGS明朝B" pitchFamily="18" charset="-128"/>
                <a:ea typeface="HGS明朝B" pitchFamily="18" charset="-128"/>
              </a:rPr>
              <a:t>腎精が</a:t>
            </a:r>
            <a:r>
              <a:rPr lang="ja-JP" altLang="en-US" sz="1000" dirty="0">
                <a:latin typeface="HGS明朝B" pitchFamily="18" charset="-128"/>
                <a:ea typeface="HGS明朝B" pitchFamily="18" charset="-128"/>
              </a:rPr>
              <a:t>不足する</a:t>
            </a:r>
            <a:r>
              <a:rPr lang="ja-JP" altLang="ja-JP" sz="1000" dirty="0">
                <a:latin typeface="HGS明朝B" pitchFamily="18" charset="-128"/>
                <a:ea typeface="HGS明朝B" pitchFamily="18" charset="-128"/>
              </a:rPr>
              <a:t>と，髄が減</a:t>
            </a:r>
            <a:r>
              <a:rPr lang="ja-JP" altLang="en-US" sz="1000" dirty="0">
                <a:latin typeface="HGS明朝B" pitchFamily="18" charset="-128"/>
                <a:ea typeface="HGS明朝B" pitchFamily="18" charset="-128"/>
              </a:rPr>
              <a:t>り</a:t>
            </a:r>
            <a:r>
              <a:rPr lang="ja-JP" altLang="ja-JP" sz="1000" dirty="0">
                <a:latin typeface="HGS明朝B" pitchFamily="18" charset="-128"/>
                <a:ea typeface="HGS明朝B" pitchFamily="18" charset="-128"/>
              </a:rPr>
              <a:t>，骨</a:t>
            </a:r>
            <a:r>
              <a:rPr lang="ja-JP" altLang="en-US" sz="1000" dirty="0">
                <a:latin typeface="HGS明朝B" pitchFamily="18" charset="-128"/>
                <a:ea typeface="HGS明朝B" pitchFamily="18" charset="-128"/>
              </a:rPr>
              <a:t>や歯</a:t>
            </a:r>
            <a:r>
              <a:rPr lang="ja-JP" altLang="ja-JP" sz="1000" dirty="0">
                <a:latin typeface="HGS明朝B" pitchFamily="18" charset="-128"/>
                <a:ea typeface="HGS明朝B" pitchFamily="18" charset="-128"/>
              </a:rPr>
              <a:t>がもろくな</a:t>
            </a:r>
            <a:r>
              <a:rPr lang="ja-JP" altLang="en-US" sz="1000" dirty="0">
                <a:latin typeface="HGS明朝B" pitchFamily="18" charset="-128"/>
                <a:ea typeface="HGS明朝B" pitchFamily="18" charset="-128"/>
              </a:rPr>
              <a:t>る</a:t>
            </a:r>
            <a:r>
              <a:rPr lang="ja-JP" altLang="ja-JP" sz="1000" dirty="0">
                <a:latin typeface="HGS明朝B" pitchFamily="18" charset="-128"/>
                <a:ea typeface="HGS明朝B" pitchFamily="18" charset="-128"/>
              </a:rPr>
              <a:t>．年をとって，</a:t>
            </a:r>
            <a:r>
              <a:rPr lang="ja-JP" altLang="ja-JP" sz="1000" dirty="0">
                <a:solidFill>
                  <a:srgbClr val="0070C0"/>
                </a:solidFill>
                <a:latin typeface="HGS明朝B" pitchFamily="18" charset="-128"/>
                <a:ea typeface="HGS明朝B" pitchFamily="18" charset="-128"/>
              </a:rPr>
              <a:t>骨粗鬆症になったり歯が</a:t>
            </a:r>
            <a:r>
              <a:rPr lang="ja-JP" altLang="ja-JP" sz="1000" dirty="0" smtClean="0">
                <a:solidFill>
                  <a:srgbClr val="0070C0"/>
                </a:solidFill>
                <a:latin typeface="HGS明朝B" pitchFamily="18" charset="-128"/>
                <a:ea typeface="HGS明朝B" pitchFamily="18" charset="-128"/>
              </a:rPr>
              <a:t>抜け</a:t>
            </a:r>
            <a:r>
              <a:rPr lang="ja-JP" altLang="en-US" sz="1000" dirty="0" smtClean="0">
                <a:solidFill>
                  <a:srgbClr val="0070C0"/>
                </a:solidFill>
                <a:latin typeface="HGS明朝B" pitchFamily="18" charset="-128"/>
                <a:ea typeface="HGS明朝B" pitchFamily="18" charset="-128"/>
              </a:rPr>
              <a:t>たり，</a:t>
            </a:r>
            <a:r>
              <a:rPr lang="ja-JP" altLang="en-US" sz="1000" dirty="0" smtClean="0">
                <a:latin typeface="HGS明朝B" pitchFamily="18" charset="-128"/>
                <a:ea typeface="HGS明朝B" pitchFamily="18" charset="-128"/>
              </a:rPr>
              <a:t>背中や腰が曲がるなどの骨の老化</a:t>
            </a:r>
            <a:r>
              <a:rPr lang="ja-JP" altLang="ja-JP" sz="1000" dirty="0" smtClean="0">
                <a:latin typeface="HGS明朝B" pitchFamily="18" charset="-128"/>
                <a:ea typeface="HGS明朝B" pitchFamily="18" charset="-128"/>
              </a:rPr>
              <a:t>は</a:t>
            </a:r>
            <a:r>
              <a:rPr lang="ja-JP" altLang="ja-JP" sz="1000" dirty="0">
                <a:latin typeface="HGS明朝B" pitchFamily="18" charset="-128"/>
                <a:ea typeface="HGS明朝B" pitchFamily="18" charset="-128"/>
              </a:rPr>
              <a:t>，腎精不足が</a:t>
            </a:r>
            <a:r>
              <a:rPr lang="ja-JP" altLang="en-US" sz="1000" dirty="0">
                <a:latin typeface="HGS明朝B" pitchFamily="18" charset="-128"/>
                <a:ea typeface="HGS明朝B" pitchFamily="18" charset="-128"/>
              </a:rPr>
              <a:t>関係する</a:t>
            </a:r>
            <a:r>
              <a:rPr lang="ja-JP" altLang="ja-JP" sz="1000" dirty="0">
                <a:latin typeface="HGS明朝B" pitchFamily="18" charset="-128"/>
                <a:ea typeface="HGS明朝B" pitchFamily="18" charset="-128"/>
              </a:rPr>
              <a:t>．</a:t>
            </a:r>
            <a:r>
              <a:rPr lang="ja-JP" altLang="en-US" sz="1000" dirty="0">
                <a:latin typeface="HGS明朝B" pitchFamily="18" charset="-128"/>
                <a:ea typeface="HGS明朝B" pitchFamily="18" charset="-128"/>
              </a:rPr>
              <a:t>脳の</a:t>
            </a:r>
            <a:r>
              <a:rPr lang="ja-JP" altLang="ja-JP" sz="1000" dirty="0">
                <a:latin typeface="HGS明朝B" pitchFamily="18" charset="-128"/>
                <a:ea typeface="HGS明朝B" pitchFamily="18" charset="-128"/>
              </a:rPr>
              <a:t>髄が減ると脳のはたらきが衰え</a:t>
            </a:r>
            <a:r>
              <a:rPr lang="ja-JP" altLang="ja-JP" sz="1000" dirty="0" smtClean="0">
                <a:latin typeface="HGS明朝B" pitchFamily="18" charset="-128"/>
                <a:ea typeface="HGS明朝B" pitchFamily="18" charset="-128"/>
              </a:rPr>
              <a:t>，</a:t>
            </a:r>
            <a:r>
              <a:rPr lang="ja-JP" altLang="en-US" sz="1000" dirty="0">
                <a:solidFill>
                  <a:srgbClr val="0070C0"/>
                </a:solidFill>
                <a:latin typeface="HGS明朝B" pitchFamily="18" charset="-128"/>
                <a:ea typeface="HGS明朝B" pitchFamily="18" charset="-128"/>
              </a:rPr>
              <a:t>頭</a:t>
            </a:r>
            <a:r>
              <a:rPr lang="ja-JP" altLang="en-US" sz="1000" dirty="0" smtClean="0">
                <a:solidFill>
                  <a:srgbClr val="0070C0"/>
                </a:solidFill>
                <a:latin typeface="HGS明朝B" pitchFamily="18" charset="-128"/>
                <a:ea typeface="HGS明朝B" pitchFamily="18" charset="-128"/>
              </a:rPr>
              <a:t>が</a:t>
            </a:r>
            <a:r>
              <a:rPr lang="ja-JP" altLang="en-US" sz="1000" dirty="0" err="1">
                <a:solidFill>
                  <a:srgbClr val="0070C0"/>
                </a:solidFill>
                <a:latin typeface="HGS明朝B" pitchFamily="18" charset="-128"/>
                <a:ea typeface="HGS明朝B" pitchFamily="18" charset="-128"/>
              </a:rPr>
              <a:t>ぼ</a:t>
            </a:r>
            <a:r>
              <a:rPr lang="ja-JP" altLang="en-US" sz="1000" dirty="0">
                <a:solidFill>
                  <a:srgbClr val="0070C0"/>
                </a:solidFill>
                <a:latin typeface="HGS明朝B" pitchFamily="18" charset="-128"/>
                <a:ea typeface="HGS明朝B" pitchFamily="18" charset="-128"/>
              </a:rPr>
              <a:t>ー</a:t>
            </a:r>
            <a:r>
              <a:rPr lang="ja-JP" altLang="en-US" sz="1000" dirty="0" smtClean="0">
                <a:solidFill>
                  <a:srgbClr val="0070C0"/>
                </a:solidFill>
                <a:latin typeface="HGS明朝B" pitchFamily="18" charset="-128"/>
                <a:ea typeface="HGS明朝B" pitchFamily="18" charset="-128"/>
              </a:rPr>
              <a:t>っとしたり，</a:t>
            </a:r>
            <a:r>
              <a:rPr lang="ja-JP" altLang="ja-JP" sz="1000" dirty="0" smtClean="0">
                <a:solidFill>
                  <a:srgbClr val="0070C0"/>
                </a:solidFill>
                <a:latin typeface="HGS明朝B" pitchFamily="18" charset="-128"/>
                <a:ea typeface="HGS明朝B" pitchFamily="18" charset="-128"/>
              </a:rPr>
              <a:t>物忘れ</a:t>
            </a:r>
            <a:r>
              <a:rPr lang="ja-JP" altLang="ja-JP" sz="1000" dirty="0">
                <a:latin typeface="HGS明朝B" pitchFamily="18" charset="-128"/>
                <a:ea typeface="HGS明朝B" pitchFamily="18" charset="-128"/>
              </a:rPr>
              <a:t>がおこる</a:t>
            </a:r>
            <a:r>
              <a:rPr lang="ja-JP" altLang="en-US" sz="1000" dirty="0">
                <a:latin typeface="HGS明朝B" pitchFamily="18" charset="-128"/>
                <a:ea typeface="HGS明朝B" pitchFamily="18" charset="-128"/>
              </a:rPr>
              <a:t>．</a:t>
            </a:r>
            <a:endParaRPr lang="ja-JP" altLang="ja-JP" sz="1000" dirty="0">
              <a:latin typeface="HGS明朝B" pitchFamily="18" charset="-128"/>
              <a:ea typeface="HGS明朝B" pitchFamily="18" charset="-128"/>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2772" y="4195323"/>
            <a:ext cx="2426121" cy="3022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テキスト ボックス 18"/>
          <p:cNvSpPr txBox="1"/>
          <p:nvPr/>
        </p:nvSpPr>
        <p:spPr>
          <a:xfrm>
            <a:off x="570833" y="2773028"/>
            <a:ext cx="2282103" cy="307764"/>
          </a:xfrm>
          <a:prstGeom prst="rect">
            <a:avLst/>
          </a:prstGeom>
          <a:noFill/>
        </p:spPr>
        <p:txBody>
          <a:bodyPr wrap="square" lIns="91428" tIns="45714" rIns="91428" bIns="45714" rtlCol="0">
            <a:spAutoFit/>
          </a:bodyPr>
          <a:lstStyle/>
          <a:p>
            <a:r>
              <a:rPr lang="ja-JP" altLang="en-US" sz="1400" dirty="0">
                <a:solidFill>
                  <a:srgbClr val="FF0000"/>
                </a:solidFill>
                <a:latin typeface="HGS明朝B" pitchFamily="18" charset="-128"/>
                <a:ea typeface="HGS明朝B" pitchFamily="18" charset="-128"/>
              </a:rPr>
              <a:t>骨</a:t>
            </a:r>
            <a:r>
              <a:rPr lang="ja-JP" altLang="en-US" sz="1400" dirty="0">
                <a:latin typeface="HGS明朝B" pitchFamily="18" charset="-128"/>
                <a:ea typeface="HGS明朝B" pitchFamily="18" charset="-128"/>
              </a:rPr>
              <a:t>を主り，髄を生じる</a:t>
            </a:r>
          </a:p>
        </p:txBody>
      </p:sp>
      <p:sp>
        <p:nvSpPr>
          <p:cNvPr id="22" name="正方形/長方形 21"/>
          <p:cNvSpPr/>
          <p:nvPr/>
        </p:nvSpPr>
        <p:spPr>
          <a:xfrm>
            <a:off x="3776728" y="1729597"/>
            <a:ext cx="2730614" cy="1169539"/>
          </a:xfrm>
          <a:prstGeom prst="rect">
            <a:avLst/>
          </a:prstGeom>
        </p:spPr>
        <p:txBody>
          <a:bodyPr wrap="square" lIns="91428" tIns="45714" rIns="91428" bIns="45714">
            <a:spAutoFit/>
          </a:bodyPr>
          <a:lstStyle/>
          <a:p>
            <a:pPr lvl="0"/>
            <a:r>
              <a:rPr lang="ja-JP" altLang="ja-JP" sz="1000" dirty="0">
                <a:solidFill>
                  <a:prstClr val="black"/>
                </a:solidFill>
                <a:latin typeface="HGS明朝B" pitchFamily="18" charset="-128"/>
                <a:ea typeface="HGS明朝B" pitchFamily="18" charset="-128"/>
              </a:rPr>
              <a:t>腎が変調</a:t>
            </a:r>
            <a:r>
              <a:rPr lang="ja-JP" altLang="en-US" sz="1000" dirty="0">
                <a:solidFill>
                  <a:prstClr val="black"/>
                </a:solidFill>
                <a:latin typeface="HGS明朝B" pitchFamily="18" charset="-128"/>
                <a:ea typeface="HGS明朝B" pitchFamily="18" charset="-128"/>
              </a:rPr>
              <a:t>を来し，</a:t>
            </a:r>
            <a:r>
              <a:rPr lang="ja-JP" altLang="ja-JP" sz="1000" dirty="0">
                <a:solidFill>
                  <a:prstClr val="black"/>
                </a:solidFill>
                <a:latin typeface="HGS明朝B" pitchFamily="18" charset="-128"/>
                <a:ea typeface="HGS明朝B" pitchFamily="18" charset="-128"/>
              </a:rPr>
              <a:t>蔵精機能が失調</a:t>
            </a:r>
            <a:r>
              <a:rPr lang="ja-JP" altLang="en-US" sz="1000" dirty="0">
                <a:solidFill>
                  <a:prstClr val="black"/>
                </a:solidFill>
                <a:latin typeface="HGS明朝B" pitchFamily="18" charset="-128"/>
                <a:ea typeface="HGS明朝B" pitchFamily="18" charset="-128"/>
              </a:rPr>
              <a:t>すると</a:t>
            </a:r>
            <a:r>
              <a:rPr lang="ja-JP" altLang="ja-JP" sz="1000" dirty="0">
                <a:solidFill>
                  <a:prstClr val="black"/>
                </a:solidFill>
                <a:latin typeface="HGS明朝B" pitchFamily="18" charset="-128"/>
                <a:ea typeface="HGS明朝B" pitchFamily="18" charset="-128"/>
              </a:rPr>
              <a:t>腎精が</a:t>
            </a:r>
            <a:r>
              <a:rPr lang="ja-JP" altLang="en-US" sz="1000" dirty="0">
                <a:solidFill>
                  <a:prstClr val="black"/>
                </a:solidFill>
                <a:latin typeface="HGS明朝B" pitchFamily="18" charset="-128"/>
                <a:ea typeface="HGS明朝B" pitchFamily="18" charset="-128"/>
              </a:rPr>
              <a:t>不足す</a:t>
            </a:r>
            <a:r>
              <a:rPr lang="ja-JP" altLang="ja-JP" sz="1000" dirty="0">
                <a:solidFill>
                  <a:prstClr val="black"/>
                </a:solidFill>
                <a:latin typeface="HGS明朝B" pitchFamily="18" charset="-128"/>
                <a:ea typeface="HGS明朝B" pitchFamily="18" charset="-128"/>
              </a:rPr>
              <a:t>る．</a:t>
            </a:r>
            <a:r>
              <a:rPr lang="ja-JP" altLang="en-US" sz="1000" dirty="0">
                <a:solidFill>
                  <a:prstClr val="black"/>
                </a:solidFill>
                <a:latin typeface="HGS明朝B" pitchFamily="18" charset="-128"/>
                <a:ea typeface="HGS明朝B" pitchFamily="18" charset="-128"/>
              </a:rPr>
              <a:t>その結果，生長発育，生殖能力に影響が及ぶ，</a:t>
            </a:r>
            <a:r>
              <a:rPr lang="ja-JP" altLang="ja-JP" sz="1000" dirty="0">
                <a:solidFill>
                  <a:srgbClr val="0070C0"/>
                </a:solidFill>
                <a:latin typeface="HGS明朝B" pitchFamily="18" charset="-128"/>
                <a:ea typeface="HGS明朝B" pitchFamily="18" charset="-128"/>
              </a:rPr>
              <a:t>子どもでは成長</a:t>
            </a:r>
            <a:r>
              <a:rPr lang="ja-JP" altLang="en-US" sz="1000" dirty="0">
                <a:solidFill>
                  <a:srgbClr val="0070C0"/>
                </a:solidFill>
                <a:latin typeface="HGS明朝B" pitchFamily="18" charset="-128"/>
                <a:ea typeface="HGS明朝B" pitchFamily="18" charset="-128"/>
              </a:rPr>
              <a:t>発育</a:t>
            </a:r>
            <a:r>
              <a:rPr lang="ja-JP" altLang="ja-JP" sz="1000" dirty="0">
                <a:solidFill>
                  <a:srgbClr val="0070C0"/>
                </a:solidFill>
                <a:latin typeface="HGS明朝B" pitchFamily="18" charset="-128"/>
                <a:ea typeface="HGS明朝B" pitchFamily="18" charset="-128"/>
              </a:rPr>
              <a:t>の遅れ，成人では性機能の減退，物忘れが増え，足腰がだるく，</a:t>
            </a:r>
            <a:r>
              <a:rPr lang="ja-JP" altLang="en-US" sz="1000" dirty="0">
                <a:solidFill>
                  <a:srgbClr val="0070C0"/>
                </a:solidFill>
                <a:latin typeface="HGS明朝B" pitchFamily="18" charset="-128"/>
                <a:ea typeface="HGS明朝B" pitchFamily="18" charset="-128"/>
              </a:rPr>
              <a:t>転びやすく</a:t>
            </a:r>
            <a:r>
              <a:rPr lang="ja-JP" altLang="ja-JP" sz="1000" dirty="0">
                <a:solidFill>
                  <a:srgbClr val="0070C0"/>
                </a:solidFill>
                <a:latin typeface="HGS明朝B" pitchFamily="18" charset="-128"/>
                <a:ea typeface="HGS明朝B" pitchFamily="18" charset="-128"/>
              </a:rPr>
              <a:t>なる．腎精の減少は，老化現象として</a:t>
            </a:r>
            <a:r>
              <a:rPr lang="ja-JP" altLang="en-US" sz="1000" dirty="0">
                <a:solidFill>
                  <a:srgbClr val="0070C0"/>
                </a:solidFill>
                <a:latin typeface="HGS明朝B" pitchFamily="18" charset="-128"/>
                <a:ea typeface="HGS明朝B" pitchFamily="18" charset="-128"/>
              </a:rPr>
              <a:t>現れ</a:t>
            </a:r>
            <a:r>
              <a:rPr lang="ja-JP" altLang="ja-JP" sz="1000" dirty="0">
                <a:solidFill>
                  <a:srgbClr val="0070C0"/>
                </a:solidFill>
                <a:latin typeface="HGS明朝B" pitchFamily="18" charset="-128"/>
                <a:ea typeface="HGS明朝B" pitchFamily="18" charset="-128"/>
              </a:rPr>
              <a:t>るので，急速に</a:t>
            </a:r>
            <a:r>
              <a:rPr lang="ja-JP" altLang="en-US" sz="1000" dirty="0">
                <a:solidFill>
                  <a:srgbClr val="0070C0"/>
                </a:solidFill>
                <a:latin typeface="HGS明朝B" pitchFamily="18" charset="-128"/>
                <a:ea typeface="HGS明朝B" pitchFamily="18" charset="-128"/>
              </a:rPr>
              <a:t>減少する</a:t>
            </a:r>
            <a:r>
              <a:rPr lang="ja-JP" altLang="ja-JP" sz="1000" dirty="0">
                <a:solidFill>
                  <a:srgbClr val="0070C0"/>
                </a:solidFill>
                <a:latin typeface="HGS明朝B" pitchFamily="18" charset="-128"/>
                <a:ea typeface="HGS明朝B" pitchFamily="18" charset="-128"/>
              </a:rPr>
              <a:t>と老化も早く進む</a:t>
            </a:r>
            <a:r>
              <a:rPr lang="ja-JP" altLang="ja-JP" sz="1000" dirty="0">
                <a:solidFill>
                  <a:prstClr val="black"/>
                </a:solidFill>
                <a:latin typeface="HGS明朝B" pitchFamily="18" charset="-128"/>
                <a:ea typeface="HGS明朝B" pitchFamily="18" charset="-128"/>
              </a:rPr>
              <a:t>．</a:t>
            </a:r>
          </a:p>
        </p:txBody>
      </p:sp>
      <p:sp>
        <p:nvSpPr>
          <p:cNvPr id="20" name="正方形/長方形 19"/>
          <p:cNvSpPr/>
          <p:nvPr/>
        </p:nvSpPr>
        <p:spPr>
          <a:xfrm>
            <a:off x="580707" y="2974377"/>
            <a:ext cx="2794619" cy="1477316"/>
          </a:xfrm>
          <a:prstGeom prst="rect">
            <a:avLst/>
          </a:prstGeom>
        </p:spPr>
        <p:txBody>
          <a:bodyPr wrap="square" lIns="91428" tIns="45714" rIns="91428" bIns="45714">
            <a:spAutoFit/>
          </a:bodyPr>
          <a:lstStyle/>
          <a:p>
            <a:r>
              <a:rPr lang="ja-JP" altLang="ja-JP" sz="1000" dirty="0">
                <a:solidFill>
                  <a:srgbClr val="0070C0"/>
                </a:solidFill>
                <a:latin typeface="HGS明朝B" pitchFamily="18" charset="-128"/>
                <a:ea typeface="HGS明朝B" pitchFamily="18" charset="-128"/>
              </a:rPr>
              <a:t>精には髄を生じる作用が</a:t>
            </a:r>
            <a:r>
              <a:rPr lang="ja-JP" altLang="en-US" sz="1000" dirty="0">
                <a:solidFill>
                  <a:srgbClr val="0070C0"/>
                </a:solidFill>
                <a:latin typeface="HGS明朝B" pitchFamily="18" charset="-128"/>
                <a:ea typeface="HGS明朝B" pitchFamily="18" charset="-128"/>
              </a:rPr>
              <a:t>ある</a:t>
            </a:r>
            <a:r>
              <a:rPr lang="ja-JP" altLang="ja-JP" sz="1000" dirty="0">
                <a:solidFill>
                  <a:srgbClr val="0070C0"/>
                </a:solidFill>
                <a:latin typeface="HGS明朝B" pitchFamily="18" charset="-128"/>
                <a:ea typeface="HGS明朝B" pitchFamily="18" charset="-128"/>
              </a:rPr>
              <a:t>．髄は骨</a:t>
            </a:r>
            <a:r>
              <a:rPr lang="ja-JP" altLang="en-US" sz="1000" dirty="0">
                <a:solidFill>
                  <a:srgbClr val="0070C0"/>
                </a:solidFill>
                <a:latin typeface="HGS明朝B" pitchFamily="18" charset="-128"/>
                <a:ea typeface="HGS明朝B" pitchFamily="18" charset="-128"/>
              </a:rPr>
              <a:t>の中にあり</a:t>
            </a:r>
            <a:r>
              <a:rPr lang="ja-JP" altLang="ja-JP" sz="1000" dirty="0">
                <a:solidFill>
                  <a:srgbClr val="0070C0"/>
                </a:solidFill>
                <a:latin typeface="HGS明朝B" pitchFamily="18" charset="-128"/>
                <a:ea typeface="HGS明朝B" pitchFamily="18" charset="-128"/>
              </a:rPr>
              <a:t>，骨に栄養を与えている</a:t>
            </a:r>
            <a:r>
              <a:rPr lang="ja-JP" altLang="ja-JP" sz="1000" dirty="0">
                <a:solidFill>
                  <a:prstClr val="black"/>
                </a:solidFill>
                <a:latin typeface="HGS明朝B" pitchFamily="18" charset="-128"/>
                <a:ea typeface="HGS明朝B" pitchFamily="18" charset="-128"/>
              </a:rPr>
              <a:t>．</a:t>
            </a:r>
            <a:r>
              <a:rPr lang="ja-JP" altLang="en-US" sz="1000" dirty="0">
                <a:solidFill>
                  <a:prstClr val="black"/>
                </a:solidFill>
                <a:latin typeface="HGS明朝B" pitchFamily="18" charset="-128"/>
                <a:ea typeface="HGS明朝B" pitchFamily="18" charset="-128"/>
              </a:rPr>
              <a:t>腎精が充足していれば，髄も充足し，骨が頑健になる．また，「</a:t>
            </a:r>
            <a:r>
              <a:rPr lang="ja-JP" altLang="en-US" sz="1000" dirty="0">
                <a:solidFill>
                  <a:srgbClr val="0070C0"/>
                </a:solidFill>
                <a:latin typeface="HGS明朝B" pitchFamily="18" charset="-128"/>
                <a:ea typeface="HGS明朝B" pitchFamily="18" charset="-128"/>
              </a:rPr>
              <a:t>歯は骨余</a:t>
            </a:r>
            <a:r>
              <a:rPr lang="ja-JP" altLang="en-US" sz="1000" dirty="0">
                <a:solidFill>
                  <a:prstClr val="black"/>
                </a:solidFill>
                <a:latin typeface="HGS明朝B" pitchFamily="18" charset="-128"/>
                <a:ea typeface="HGS明朝B" pitchFamily="18" charset="-128"/>
              </a:rPr>
              <a:t>」と言われ，歯牙も腎精に滋養されている．腎精が充足していれば歯はしっかりしている．</a:t>
            </a:r>
            <a:endParaRPr lang="en-US" altLang="ja-JP" sz="1000" dirty="0">
              <a:solidFill>
                <a:prstClr val="black"/>
              </a:solidFill>
              <a:latin typeface="HGS明朝B" pitchFamily="18" charset="-128"/>
              <a:ea typeface="HGS明朝B" pitchFamily="18" charset="-128"/>
            </a:endParaRPr>
          </a:p>
          <a:p>
            <a:r>
              <a:rPr lang="ja-JP" altLang="en-US" sz="1000" dirty="0">
                <a:solidFill>
                  <a:prstClr val="black"/>
                </a:solidFill>
                <a:latin typeface="HGS明朝B" pitchFamily="18" charset="-128"/>
                <a:ea typeface="HGS明朝B" pitchFamily="18" charset="-128"/>
              </a:rPr>
              <a:t>髄は脊髄・骨髄に分けられ，脊髄は上部で脳につながっている．脳は髄が集まってできている．</a:t>
            </a:r>
            <a:endParaRPr lang="en-US" altLang="ja-JP" sz="1000" dirty="0">
              <a:solidFill>
                <a:prstClr val="black"/>
              </a:solidFill>
              <a:latin typeface="HGS明朝B" pitchFamily="18" charset="-128"/>
              <a:ea typeface="HGS明朝B" pitchFamily="18" charset="-128"/>
            </a:endParaRPr>
          </a:p>
        </p:txBody>
      </p:sp>
      <p:sp>
        <p:nvSpPr>
          <p:cNvPr id="25" name="正方形/長方形 24"/>
          <p:cNvSpPr/>
          <p:nvPr/>
        </p:nvSpPr>
        <p:spPr>
          <a:xfrm>
            <a:off x="4778834" y="5025009"/>
            <a:ext cx="1656337" cy="1938980"/>
          </a:xfrm>
          <a:prstGeom prst="rect">
            <a:avLst/>
          </a:prstGeom>
        </p:spPr>
        <p:txBody>
          <a:bodyPr wrap="square" lIns="91428" tIns="45714" rIns="91428" bIns="45714">
            <a:spAutoFit/>
          </a:bodyPr>
          <a:lstStyle/>
          <a:p>
            <a:r>
              <a:rPr lang="ja-JP" altLang="ja-JP" sz="1000" dirty="0">
                <a:solidFill>
                  <a:prstClr val="black"/>
                </a:solidFill>
                <a:latin typeface="HGS明朝B" pitchFamily="18" charset="-128"/>
                <a:ea typeface="HGS明朝B" pitchFamily="18" charset="-128"/>
              </a:rPr>
              <a:t>主水が正常に機能しなくなると，水</a:t>
            </a:r>
            <a:r>
              <a:rPr lang="ja-JP" altLang="en-US" sz="1000" dirty="0">
                <a:solidFill>
                  <a:prstClr val="black"/>
                </a:solidFill>
                <a:latin typeface="HGS明朝B" pitchFamily="18" charset="-128"/>
                <a:ea typeface="HGS明朝B" pitchFamily="18" charset="-128"/>
              </a:rPr>
              <a:t>液</a:t>
            </a:r>
            <a:r>
              <a:rPr lang="ja-JP" altLang="ja-JP" sz="1000" dirty="0">
                <a:solidFill>
                  <a:prstClr val="black"/>
                </a:solidFill>
                <a:latin typeface="HGS明朝B" pitchFamily="18" charset="-128"/>
                <a:ea typeface="HGS明朝B" pitchFamily="18" charset="-128"/>
              </a:rPr>
              <a:t>代謝に障害がでる．排泄されるべき水分が体内で停滞すると，むくみになる</a:t>
            </a:r>
            <a:r>
              <a:rPr lang="ja-JP" altLang="en-US" sz="1000" dirty="0">
                <a:solidFill>
                  <a:prstClr val="black"/>
                </a:solidFill>
                <a:latin typeface="HGS明朝B" pitchFamily="18" charset="-128"/>
                <a:ea typeface="HGS明朝B" pitchFamily="18" charset="-128"/>
              </a:rPr>
              <a:t>．また，</a:t>
            </a:r>
            <a:r>
              <a:rPr lang="ja-JP" altLang="ja-JP" sz="1000" dirty="0">
                <a:solidFill>
                  <a:prstClr val="black"/>
                </a:solidFill>
                <a:latin typeface="HGS明朝B" pitchFamily="18" charset="-128"/>
                <a:ea typeface="HGS明朝B" pitchFamily="18" charset="-128"/>
              </a:rPr>
              <a:t>膀胱が尿を出すタイミングは，腎が決めている</a:t>
            </a:r>
            <a:r>
              <a:rPr lang="ja-JP" altLang="en-US" sz="1000" dirty="0">
                <a:solidFill>
                  <a:prstClr val="black"/>
                </a:solidFill>
                <a:latin typeface="HGS明朝B" pitchFamily="18" charset="-128"/>
                <a:ea typeface="HGS明朝B" pitchFamily="18" charset="-128"/>
              </a:rPr>
              <a:t>が</a:t>
            </a:r>
            <a:r>
              <a:rPr lang="ja-JP" altLang="ja-JP" sz="1000" dirty="0">
                <a:solidFill>
                  <a:prstClr val="black"/>
                </a:solidFill>
                <a:latin typeface="HGS明朝B" pitchFamily="18" charset="-128"/>
                <a:ea typeface="HGS明朝B" pitchFamily="18" charset="-128"/>
              </a:rPr>
              <a:t>腎が</a:t>
            </a:r>
            <a:r>
              <a:rPr lang="ja-JP" altLang="en-US" sz="1000" dirty="0">
                <a:solidFill>
                  <a:prstClr val="black"/>
                </a:solidFill>
                <a:latin typeface="HGS明朝B" pitchFamily="18" charset="-128"/>
                <a:ea typeface="HGS明朝B" pitchFamily="18" charset="-128"/>
              </a:rPr>
              <a:t>失</a:t>
            </a:r>
            <a:r>
              <a:rPr lang="ja-JP" altLang="ja-JP" sz="1000" dirty="0">
                <a:solidFill>
                  <a:prstClr val="black"/>
                </a:solidFill>
                <a:latin typeface="HGS明朝B" pitchFamily="18" charset="-128"/>
                <a:ea typeface="HGS明朝B" pitchFamily="18" charset="-128"/>
              </a:rPr>
              <a:t>調すると，膀胱が正しく働かなくなり，</a:t>
            </a:r>
            <a:r>
              <a:rPr lang="ja-JP" altLang="en-US" sz="1000" dirty="0">
                <a:solidFill>
                  <a:srgbClr val="0070C0"/>
                </a:solidFill>
                <a:latin typeface="HGS明朝B" pitchFamily="18" charset="-128"/>
                <a:ea typeface="HGS明朝B" pitchFamily="18" charset="-128"/>
              </a:rPr>
              <a:t>尿が出なくなったり</a:t>
            </a:r>
            <a:r>
              <a:rPr lang="ja-JP" altLang="ja-JP" sz="1000" dirty="0">
                <a:solidFill>
                  <a:srgbClr val="0070C0"/>
                </a:solidFill>
                <a:latin typeface="HGS明朝B" pitchFamily="18" charset="-128"/>
                <a:ea typeface="HGS明朝B" pitchFamily="18" charset="-128"/>
              </a:rPr>
              <a:t>，逆に頻尿になったり，失禁したり</a:t>
            </a:r>
            <a:r>
              <a:rPr lang="ja-JP" altLang="ja-JP" sz="1000" dirty="0">
                <a:solidFill>
                  <a:prstClr val="black"/>
                </a:solidFill>
                <a:latin typeface="HGS明朝B" pitchFamily="18" charset="-128"/>
                <a:ea typeface="HGS明朝B" pitchFamily="18" charset="-128"/>
              </a:rPr>
              <a:t>する．</a:t>
            </a:r>
            <a:endParaRPr lang="ja-JP" altLang="en-US" dirty="0"/>
          </a:p>
        </p:txBody>
      </p:sp>
      <p:sp>
        <p:nvSpPr>
          <p:cNvPr id="26" name="正方形/長方形 25"/>
          <p:cNvSpPr/>
          <p:nvPr/>
        </p:nvSpPr>
        <p:spPr>
          <a:xfrm>
            <a:off x="4077072" y="7689304"/>
            <a:ext cx="2376264" cy="861762"/>
          </a:xfrm>
          <a:prstGeom prst="rect">
            <a:avLst/>
          </a:prstGeom>
        </p:spPr>
        <p:txBody>
          <a:bodyPr wrap="square" lIns="91428" tIns="45714" rIns="91428" bIns="45714">
            <a:spAutoFit/>
          </a:bodyPr>
          <a:lstStyle/>
          <a:p>
            <a:r>
              <a:rPr lang="ja-JP" altLang="ja-JP" sz="1000" dirty="0">
                <a:solidFill>
                  <a:prstClr val="black"/>
                </a:solidFill>
                <a:latin typeface="HGS明朝B" pitchFamily="18" charset="-128"/>
                <a:ea typeface="HGS明朝B" pitchFamily="18" charset="-128"/>
              </a:rPr>
              <a:t>納気</a:t>
            </a:r>
            <a:r>
              <a:rPr lang="ja-JP" altLang="ja-JP" sz="1000" dirty="0" smtClean="0">
                <a:solidFill>
                  <a:prstClr val="black"/>
                </a:solidFill>
                <a:latin typeface="HGS明朝B" pitchFamily="18" charset="-128"/>
                <a:ea typeface="HGS明朝B" pitchFamily="18" charset="-128"/>
              </a:rPr>
              <a:t>できな</a:t>
            </a:r>
            <a:r>
              <a:rPr lang="ja-JP" altLang="en-US" sz="1000" dirty="0" smtClean="0">
                <a:solidFill>
                  <a:prstClr val="black"/>
                </a:solidFill>
                <a:latin typeface="HGS明朝B" pitchFamily="18" charset="-128"/>
                <a:ea typeface="HGS明朝B" pitchFamily="18" charset="-128"/>
              </a:rPr>
              <a:t>く</a:t>
            </a:r>
            <a:r>
              <a:rPr lang="ja-JP" altLang="ja-JP" sz="1000" dirty="0" smtClean="0">
                <a:solidFill>
                  <a:prstClr val="black"/>
                </a:solidFill>
                <a:latin typeface="HGS明朝B" pitchFamily="18" charset="-128"/>
                <a:ea typeface="HGS明朝B" pitchFamily="18" charset="-128"/>
              </a:rPr>
              <a:t>なる</a:t>
            </a:r>
            <a:r>
              <a:rPr lang="ja-JP" altLang="ja-JP" sz="1000" dirty="0">
                <a:solidFill>
                  <a:prstClr val="black"/>
                </a:solidFill>
                <a:latin typeface="HGS明朝B" pitchFamily="18" charset="-128"/>
                <a:ea typeface="HGS明朝B" pitchFamily="18" charset="-128"/>
              </a:rPr>
              <a:t>と，</a:t>
            </a:r>
            <a:r>
              <a:rPr lang="ja-JP" altLang="ja-JP" sz="1000" dirty="0">
                <a:solidFill>
                  <a:srgbClr val="0070C0"/>
                </a:solidFill>
                <a:latin typeface="HGS明朝B" pitchFamily="18" charset="-128"/>
                <a:ea typeface="HGS明朝B" pitchFamily="18" charset="-128"/>
              </a:rPr>
              <a:t>肺が吸入した気が腎に下がらないため，肺への気の出入りに支障</a:t>
            </a:r>
            <a:r>
              <a:rPr lang="ja-JP" altLang="ja-JP" sz="1000" dirty="0">
                <a:solidFill>
                  <a:prstClr val="black"/>
                </a:solidFill>
                <a:latin typeface="HGS明朝B" pitchFamily="18" charset="-128"/>
                <a:ea typeface="HGS明朝B" pitchFamily="18" charset="-128"/>
              </a:rPr>
              <a:t>がでる．そのため</a:t>
            </a:r>
            <a:r>
              <a:rPr lang="ja-JP" altLang="ja-JP" sz="1000" dirty="0" smtClean="0">
                <a:solidFill>
                  <a:prstClr val="black"/>
                </a:solidFill>
                <a:latin typeface="HGS明朝B" pitchFamily="18" charset="-128"/>
                <a:ea typeface="HGS明朝B" pitchFamily="18" charset="-128"/>
              </a:rPr>
              <a:t>，</a:t>
            </a:r>
            <a:r>
              <a:rPr lang="ja-JP" altLang="en-US" sz="1000" dirty="0" smtClean="0">
                <a:solidFill>
                  <a:prstClr val="black"/>
                </a:solidFill>
                <a:latin typeface="HGS明朝B" pitchFamily="18" charset="-128"/>
                <a:ea typeface="HGS明朝B" pitchFamily="18" charset="-128"/>
              </a:rPr>
              <a:t>息が深く吸えなくて</a:t>
            </a:r>
            <a:r>
              <a:rPr lang="ja-JP" altLang="ja-JP" sz="1000" dirty="0" smtClean="0">
                <a:solidFill>
                  <a:prstClr val="black"/>
                </a:solidFill>
                <a:latin typeface="HGS明朝B" pitchFamily="18" charset="-128"/>
                <a:ea typeface="HGS明朝B" pitchFamily="18" charset="-128"/>
              </a:rPr>
              <a:t>息切れ</a:t>
            </a:r>
            <a:r>
              <a:rPr lang="ja-JP" altLang="en-US" sz="1000" dirty="0">
                <a:solidFill>
                  <a:prstClr val="black"/>
                </a:solidFill>
                <a:latin typeface="HGS明朝B" pitchFamily="18" charset="-128"/>
                <a:ea typeface="HGS明朝B" pitchFamily="18" charset="-128"/>
              </a:rPr>
              <a:t>や</a:t>
            </a:r>
            <a:r>
              <a:rPr lang="ja-JP" altLang="ja-JP" sz="1000" dirty="0">
                <a:solidFill>
                  <a:prstClr val="black"/>
                </a:solidFill>
                <a:latin typeface="HGS明朝B" pitchFamily="18" charset="-128"/>
                <a:ea typeface="HGS明朝B" pitchFamily="18" charset="-128"/>
              </a:rPr>
              <a:t>，呼吸困難になる．</a:t>
            </a:r>
            <a:endParaRPr lang="ja-JP" altLang="en-US" dirty="0"/>
          </a:p>
        </p:txBody>
      </p:sp>
      <p:sp>
        <p:nvSpPr>
          <p:cNvPr id="23" name="テキスト ボックス 22"/>
          <p:cNvSpPr txBox="1"/>
          <p:nvPr/>
        </p:nvSpPr>
        <p:spPr>
          <a:xfrm>
            <a:off x="3789040" y="1476884"/>
            <a:ext cx="1872208" cy="307764"/>
          </a:xfrm>
          <a:prstGeom prst="rect">
            <a:avLst/>
          </a:prstGeom>
          <a:noFill/>
        </p:spPr>
        <p:txBody>
          <a:bodyPr wrap="square" lIns="91428" tIns="45714" rIns="91428" bIns="45714" rtlCol="0">
            <a:spAutoFit/>
          </a:bodyPr>
          <a:lstStyle/>
          <a:p>
            <a:r>
              <a:rPr lang="ja-JP" altLang="en-US" sz="1400" dirty="0">
                <a:latin typeface="HGS明朝B" pitchFamily="18" charset="-128"/>
                <a:ea typeface="HGS明朝B" pitchFamily="18" charset="-128"/>
              </a:rPr>
              <a:t>蔵精機能の低下</a:t>
            </a:r>
          </a:p>
        </p:txBody>
      </p:sp>
      <p:sp>
        <p:nvSpPr>
          <p:cNvPr id="28" name="テキスト ボックス 27"/>
          <p:cNvSpPr txBox="1"/>
          <p:nvPr/>
        </p:nvSpPr>
        <p:spPr>
          <a:xfrm>
            <a:off x="4747081" y="4768342"/>
            <a:ext cx="1562239" cy="307764"/>
          </a:xfrm>
          <a:prstGeom prst="rect">
            <a:avLst/>
          </a:prstGeom>
          <a:noFill/>
        </p:spPr>
        <p:txBody>
          <a:bodyPr wrap="square" lIns="91428" tIns="45714" rIns="91428" bIns="45714" rtlCol="0">
            <a:spAutoFit/>
          </a:bodyPr>
          <a:lstStyle/>
          <a:p>
            <a:r>
              <a:rPr lang="ja-JP" altLang="en-US" sz="1400" dirty="0">
                <a:latin typeface="HGS明朝B" pitchFamily="18" charset="-128"/>
                <a:ea typeface="HGS明朝B" pitchFamily="18" charset="-128"/>
              </a:rPr>
              <a:t>主水機能の低下</a:t>
            </a:r>
          </a:p>
        </p:txBody>
      </p:sp>
      <p:sp>
        <p:nvSpPr>
          <p:cNvPr id="29" name="テキスト ボックス 28"/>
          <p:cNvSpPr txBox="1"/>
          <p:nvPr/>
        </p:nvSpPr>
        <p:spPr>
          <a:xfrm>
            <a:off x="4077072" y="7473280"/>
            <a:ext cx="1376337" cy="307764"/>
          </a:xfrm>
          <a:prstGeom prst="rect">
            <a:avLst/>
          </a:prstGeom>
          <a:noFill/>
        </p:spPr>
        <p:txBody>
          <a:bodyPr wrap="square" lIns="91428" tIns="45714" rIns="91428" bIns="45714" rtlCol="0">
            <a:spAutoFit/>
          </a:bodyPr>
          <a:lstStyle/>
          <a:p>
            <a:r>
              <a:rPr lang="ja-JP" altLang="en-US" sz="1400" dirty="0">
                <a:latin typeface="HGS明朝B" pitchFamily="18" charset="-128"/>
                <a:ea typeface="HGS明朝B" pitchFamily="18" charset="-128"/>
              </a:rPr>
              <a:t>納気不全</a:t>
            </a:r>
          </a:p>
        </p:txBody>
      </p:sp>
      <p:sp>
        <p:nvSpPr>
          <p:cNvPr id="30" name="テキスト ボックス 29"/>
          <p:cNvSpPr txBox="1"/>
          <p:nvPr/>
        </p:nvSpPr>
        <p:spPr>
          <a:xfrm>
            <a:off x="2368303" y="6249147"/>
            <a:ext cx="484635" cy="246209"/>
          </a:xfrm>
          <a:prstGeom prst="rect">
            <a:avLst/>
          </a:prstGeom>
        </p:spPr>
        <p:style>
          <a:lnRef idx="1">
            <a:schemeClr val="accent4"/>
          </a:lnRef>
          <a:fillRef idx="2">
            <a:schemeClr val="accent4"/>
          </a:fillRef>
          <a:effectRef idx="1">
            <a:schemeClr val="accent4"/>
          </a:effectRef>
          <a:fontRef idx="minor">
            <a:schemeClr val="dk1"/>
          </a:fontRef>
        </p:style>
        <p:txBody>
          <a:bodyPr wrap="square" lIns="91428" tIns="45714" rIns="91428" bIns="45714" rtlCol="0">
            <a:spAutoFit/>
          </a:bodyPr>
          <a:lstStyle/>
          <a:p>
            <a:r>
              <a:rPr lang="ja-JP" altLang="en-US" sz="1000" dirty="0">
                <a:latin typeface="HGS明朝B" pitchFamily="18" charset="-128"/>
                <a:ea typeface="HGS明朝B" pitchFamily="18" charset="-128"/>
              </a:rPr>
              <a:t>主水</a:t>
            </a:r>
          </a:p>
        </p:txBody>
      </p:sp>
      <p:sp>
        <p:nvSpPr>
          <p:cNvPr id="31" name="テキスト ボックス 30"/>
          <p:cNvSpPr txBox="1"/>
          <p:nvPr/>
        </p:nvSpPr>
        <p:spPr>
          <a:xfrm>
            <a:off x="4074394" y="6465171"/>
            <a:ext cx="506735" cy="246209"/>
          </a:xfrm>
          <a:prstGeom prst="rect">
            <a:avLst/>
          </a:prstGeom>
        </p:spPr>
        <p:style>
          <a:lnRef idx="1">
            <a:schemeClr val="accent4"/>
          </a:lnRef>
          <a:fillRef idx="2">
            <a:schemeClr val="accent4"/>
          </a:fillRef>
          <a:effectRef idx="1">
            <a:schemeClr val="accent4"/>
          </a:effectRef>
          <a:fontRef idx="minor">
            <a:schemeClr val="dk1"/>
          </a:fontRef>
        </p:style>
        <p:txBody>
          <a:bodyPr wrap="square" lIns="91428" tIns="45714" rIns="91428" bIns="45714" rtlCol="0">
            <a:spAutoFit/>
          </a:bodyPr>
          <a:lstStyle/>
          <a:p>
            <a:r>
              <a:rPr lang="ja-JP" altLang="en-US" sz="1000" dirty="0">
                <a:latin typeface="HGS明朝B" pitchFamily="18" charset="-128"/>
                <a:ea typeface="HGS明朝B" pitchFamily="18" charset="-128"/>
              </a:rPr>
              <a:t>蔵精</a:t>
            </a:r>
          </a:p>
        </p:txBody>
      </p:sp>
      <p:sp>
        <p:nvSpPr>
          <p:cNvPr id="1024" name="テキスト ボックス 1023"/>
          <p:cNvSpPr txBox="1"/>
          <p:nvPr/>
        </p:nvSpPr>
        <p:spPr>
          <a:xfrm>
            <a:off x="4074394" y="4953002"/>
            <a:ext cx="506735" cy="246209"/>
          </a:xfrm>
          <a:prstGeom prst="rect">
            <a:avLst/>
          </a:prstGeom>
        </p:spPr>
        <p:style>
          <a:lnRef idx="1">
            <a:schemeClr val="accent4"/>
          </a:lnRef>
          <a:fillRef idx="2">
            <a:schemeClr val="accent4"/>
          </a:fillRef>
          <a:effectRef idx="1">
            <a:schemeClr val="accent4"/>
          </a:effectRef>
          <a:fontRef idx="minor">
            <a:schemeClr val="dk1"/>
          </a:fontRef>
        </p:style>
        <p:txBody>
          <a:bodyPr wrap="square" lIns="91428" tIns="45714" rIns="91428" bIns="45714" rtlCol="0">
            <a:spAutoFit/>
          </a:bodyPr>
          <a:lstStyle/>
          <a:p>
            <a:r>
              <a:rPr lang="ja-JP" altLang="en-US" sz="1000" dirty="0">
                <a:latin typeface="HGS明朝B" pitchFamily="18" charset="-128"/>
                <a:ea typeface="HGS明朝B" pitchFamily="18" charset="-128"/>
              </a:rPr>
              <a:t>納気</a:t>
            </a:r>
          </a:p>
        </p:txBody>
      </p:sp>
      <p:cxnSp>
        <p:nvCxnSpPr>
          <p:cNvPr id="1028" name="直線コネクタ 1027"/>
          <p:cNvCxnSpPr/>
          <p:nvPr/>
        </p:nvCxnSpPr>
        <p:spPr>
          <a:xfrm flipV="1">
            <a:off x="3573018" y="5241033"/>
            <a:ext cx="501377"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0" name="直線コネクタ 1029"/>
          <p:cNvCxnSpPr>
            <a:endCxn id="31" idx="1"/>
          </p:cNvCxnSpPr>
          <p:nvPr/>
        </p:nvCxnSpPr>
        <p:spPr>
          <a:xfrm flipV="1">
            <a:off x="3687733" y="6588276"/>
            <a:ext cx="386661" cy="5"/>
          </a:xfrm>
          <a:prstGeom prst="line">
            <a:avLst/>
          </a:prstGeom>
        </p:spPr>
        <p:style>
          <a:lnRef idx="1">
            <a:schemeClr val="accent1"/>
          </a:lnRef>
          <a:fillRef idx="0">
            <a:schemeClr val="accent1"/>
          </a:fillRef>
          <a:effectRef idx="0">
            <a:schemeClr val="accent1"/>
          </a:effectRef>
          <a:fontRef idx="minor">
            <a:schemeClr val="tx1"/>
          </a:fontRef>
        </p:style>
      </p:cxnSp>
      <p:sp>
        <p:nvSpPr>
          <p:cNvPr id="1031" name="テキスト ボックス 1030"/>
          <p:cNvSpPr txBox="1"/>
          <p:nvPr/>
        </p:nvSpPr>
        <p:spPr>
          <a:xfrm>
            <a:off x="1124745" y="992560"/>
            <a:ext cx="1178027" cy="369320"/>
          </a:xfrm>
          <a:prstGeom prst="rect">
            <a:avLst/>
          </a:prstGeom>
          <a:noFill/>
          <a:ln>
            <a:solidFill>
              <a:schemeClr val="tx1"/>
            </a:solidFill>
          </a:ln>
        </p:spPr>
        <p:txBody>
          <a:bodyPr wrap="square" lIns="91428" tIns="45714" rIns="91428" bIns="45714" rtlCol="0">
            <a:spAutoFit/>
          </a:bodyPr>
          <a:lstStyle/>
          <a:p>
            <a:r>
              <a:rPr kumimoji="1" lang="ja-JP" altLang="en-US" dirty="0" smtClean="0">
                <a:latin typeface="HGS明朝B" pitchFamily="18" charset="-128"/>
                <a:ea typeface="HGS明朝B" pitchFamily="18" charset="-128"/>
              </a:rPr>
              <a:t>腎の生理</a:t>
            </a:r>
            <a:endParaRPr kumimoji="1" lang="ja-JP" altLang="en-US" dirty="0">
              <a:latin typeface="HGS明朝B" pitchFamily="18" charset="-128"/>
              <a:ea typeface="HGS明朝B" pitchFamily="18" charset="-128"/>
            </a:endParaRPr>
          </a:p>
        </p:txBody>
      </p:sp>
      <p:sp>
        <p:nvSpPr>
          <p:cNvPr id="40" name="テキスト ボックス 39"/>
          <p:cNvSpPr txBox="1"/>
          <p:nvPr/>
        </p:nvSpPr>
        <p:spPr>
          <a:xfrm>
            <a:off x="3992116" y="981304"/>
            <a:ext cx="1178027" cy="369320"/>
          </a:xfrm>
          <a:prstGeom prst="rect">
            <a:avLst/>
          </a:prstGeom>
          <a:noFill/>
          <a:ln>
            <a:solidFill>
              <a:schemeClr val="tx1"/>
            </a:solidFill>
          </a:ln>
        </p:spPr>
        <p:txBody>
          <a:bodyPr wrap="square" lIns="91428" tIns="45714" rIns="91428" bIns="45714" rtlCol="0">
            <a:spAutoFit/>
          </a:bodyPr>
          <a:lstStyle/>
          <a:p>
            <a:r>
              <a:rPr kumimoji="1" lang="ja-JP" altLang="en-US" dirty="0" smtClean="0">
                <a:latin typeface="HGS明朝B" pitchFamily="18" charset="-128"/>
                <a:ea typeface="HGS明朝B" pitchFamily="18" charset="-128"/>
              </a:rPr>
              <a:t>腎の失調</a:t>
            </a:r>
            <a:endParaRPr kumimoji="1" lang="ja-JP" altLang="en-US" dirty="0">
              <a:latin typeface="HGS明朝B" pitchFamily="18" charset="-128"/>
              <a:ea typeface="HGS明朝B" pitchFamily="18" charset="-128"/>
            </a:endParaRPr>
          </a:p>
        </p:txBody>
      </p:sp>
      <p:sp>
        <p:nvSpPr>
          <p:cNvPr id="1032" name="正方形/長方形 1031"/>
          <p:cNvSpPr/>
          <p:nvPr/>
        </p:nvSpPr>
        <p:spPr>
          <a:xfrm>
            <a:off x="1315185" y="343471"/>
            <a:ext cx="5017042" cy="577081"/>
          </a:xfrm>
          <a:prstGeom prst="rect">
            <a:avLst/>
          </a:prstGeom>
        </p:spPr>
        <p:txBody>
          <a:bodyPr wrap="square">
            <a:spAutoFit/>
          </a:bodyPr>
          <a:lstStyle/>
          <a:p>
            <a:r>
              <a:rPr lang="ja-JP" altLang="en-US" sz="1050" dirty="0">
                <a:latin typeface="HGS明朝B" pitchFamily="18" charset="-128"/>
                <a:ea typeface="HGS明朝B" pitchFamily="18" charset="-128"/>
              </a:rPr>
              <a:t>腎は「作強の官」と</a:t>
            </a:r>
            <a:r>
              <a:rPr lang="ja-JP" altLang="en-US" sz="1050" dirty="0" smtClean="0">
                <a:latin typeface="HGS明朝B" pitchFamily="18" charset="-128"/>
                <a:ea typeface="HGS明朝B" pitchFamily="18" charset="-128"/>
              </a:rPr>
              <a:t>いわれ，人体</a:t>
            </a:r>
            <a:r>
              <a:rPr lang="ja-JP" altLang="en-US" sz="1050" dirty="0">
                <a:latin typeface="HGS明朝B" pitchFamily="18" charset="-128"/>
                <a:ea typeface="HGS明朝B" pitchFamily="18" charset="-128"/>
              </a:rPr>
              <a:t>の生命活動を維持する基本的な栄養物質である精を貯蔵</a:t>
            </a:r>
            <a:r>
              <a:rPr lang="ja-JP" altLang="en-US" sz="1050" dirty="0" smtClean="0">
                <a:latin typeface="HGS明朝B" pitchFamily="18" charset="-128"/>
                <a:ea typeface="HGS明朝B" pitchFamily="18" charset="-128"/>
              </a:rPr>
              <a:t>し，他</a:t>
            </a:r>
            <a:r>
              <a:rPr lang="ja-JP" altLang="en-US" sz="1050" dirty="0">
                <a:latin typeface="HGS明朝B" pitchFamily="18" charset="-128"/>
                <a:ea typeface="HGS明朝B" pitchFamily="18" charset="-128"/>
              </a:rPr>
              <a:t>の臓腑の要求に応じて随時供給</a:t>
            </a:r>
            <a:r>
              <a:rPr lang="ja-JP" altLang="en-US" sz="1050" dirty="0" smtClean="0">
                <a:latin typeface="HGS明朝B" pitchFamily="18" charset="-128"/>
                <a:ea typeface="HGS明朝B" pitchFamily="18" charset="-128"/>
              </a:rPr>
              <a:t>して，それら</a:t>
            </a:r>
            <a:r>
              <a:rPr lang="ja-JP" altLang="en-US" sz="1050" dirty="0">
                <a:latin typeface="HGS明朝B" pitchFamily="18" charset="-128"/>
                <a:ea typeface="HGS明朝B" pitchFamily="18" charset="-128"/>
              </a:rPr>
              <a:t>を健全な働きに維持して</a:t>
            </a:r>
            <a:r>
              <a:rPr lang="ja-JP" altLang="en-US" sz="1050" dirty="0" smtClean="0">
                <a:latin typeface="HGS明朝B" pitchFamily="18" charset="-128"/>
                <a:ea typeface="HGS明朝B" pitchFamily="18" charset="-128"/>
              </a:rPr>
              <a:t>いる</a:t>
            </a:r>
            <a:r>
              <a:rPr lang="ja-JP" altLang="en-US" sz="1050" dirty="0">
                <a:latin typeface="HGS明朝B" pitchFamily="18" charset="-128"/>
                <a:ea typeface="HGS明朝B" pitchFamily="18" charset="-128"/>
              </a:rPr>
              <a:t>．</a:t>
            </a:r>
          </a:p>
        </p:txBody>
      </p:sp>
    </p:spTree>
    <p:extLst>
      <p:ext uri="{BB962C8B-B14F-4D97-AF65-F5344CB8AC3E}">
        <p14:creationId xmlns:p14="http://schemas.microsoft.com/office/powerpoint/2010/main" val="3365822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584519" y="8791502"/>
            <a:ext cx="4500665" cy="553986"/>
          </a:xfrm>
          <a:prstGeom prst="rect">
            <a:avLst/>
          </a:prstGeom>
        </p:spPr>
        <p:txBody>
          <a:bodyPr wrap="square" lIns="91428" tIns="45714" rIns="91428" bIns="45714">
            <a:spAutoFit/>
          </a:bodyPr>
          <a:lstStyle/>
          <a:p>
            <a:r>
              <a:rPr lang="ja-JP" altLang="ja-JP" sz="1000" dirty="0">
                <a:latin typeface="HGS明朝B" pitchFamily="18" charset="-128"/>
                <a:ea typeface="HGS明朝B" pitchFamily="18" charset="-128"/>
              </a:rPr>
              <a:t>腎気不足のために気を納められなくなり，喘息，息切れなどがおこる．</a:t>
            </a:r>
          </a:p>
          <a:p>
            <a:r>
              <a:rPr lang="ja-JP" altLang="ja-JP" sz="1000" dirty="0">
                <a:latin typeface="HGS明朝B" pitchFamily="18" charset="-128"/>
                <a:ea typeface="HGS明朝B" pitchFamily="18" charset="-128"/>
              </a:rPr>
              <a:t>　　　喘息，息切れ</a:t>
            </a:r>
          </a:p>
          <a:p>
            <a:r>
              <a:rPr lang="en-US" altLang="ja-JP" sz="1000" dirty="0">
                <a:latin typeface="HGS明朝B" pitchFamily="18" charset="-128"/>
                <a:ea typeface="HGS明朝B" pitchFamily="18" charset="-128"/>
              </a:rPr>
              <a:t> </a:t>
            </a:r>
            <a:endParaRPr lang="ja-JP" altLang="ja-JP" sz="1000" dirty="0">
              <a:latin typeface="HGS明朝B" pitchFamily="18" charset="-128"/>
              <a:ea typeface="HGS明朝B" pitchFamily="18" charset="-128"/>
            </a:endParaRPr>
          </a:p>
        </p:txBody>
      </p:sp>
      <p:grpSp>
        <p:nvGrpSpPr>
          <p:cNvPr id="4" name="グループ化 3"/>
          <p:cNvGrpSpPr/>
          <p:nvPr/>
        </p:nvGrpSpPr>
        <p:grpSpPr>
          <a:xfrm>
            <a:off x="537518" y="4225381"/>
            <a:ext cx="3467546" cy="1239214"/>
            <a:chOff x="537517" y="3152801"/>
            <a:chExt cx="3467546" cy="1239215"/>
          </a:xfrm>
        </p:grpSpPr>
        <p:sp>
          <p:nvSpPr>
            <p:cNvPr id="9" name="正方形/長方形 8"/>
            <p:cNvSpPr/>
            <p:nvPr/>
          </p:nvSpPr>
          <p:spPr>
            <a:xfrm>
              <a:off x="537517" y="3152801"/>
              <a:ext cx="902787" cy="307764"/>
            </a:xfrm>
            <a:prstGeom prst="rect">
              <a:avLst/>
            </a:prstGeom>
          </p:spPr>
          <p:txBody>
            <a:bodyPr wrap="none" lIns="91428" tIns="45714" rIns="91428" bIns="45714">
              <a:spAutoFit/>
            </a:bodyPr>
            <a:lstStyle/>
            <a:p>
              <a:pPr lvl="0"/>
              <a:r>
                <a:rPr lang="ja-JP" altLang="ja-JP" sz="1400" dirty="0">
                  <a:solidFill>
                    <a:prstClr val="black"/>
                  </a:solidFill>
                  <a:latin typeface="HGS明朝B" pitchFamily="18" charset="-128"/>
                  <a:ea typeface="HGS明朝B" pitchFamily="18" charset="-128"/>
                </a:rPr>
                <a:t>腎陰虚</a:t>
              </a:r>
              <a:r>
                <a:rPr lang="ja-JP" altLang="en-US" sz="1400" dirty="0">
                  <a:solidFill>
                    <a:prstClr val="black"/>
                  </a:solidFill>
                  <a:latin typeface="HGS明朝B" pitchFamily="18" charset="-128"/>
                  <a:ea typeface="HGS明朝B" pitchFamily="18" charset="-128"/>
                </a:rPr>
                <a:t>証</a:t>
              </a:r>
              <a:endParaRPr lang="ja-JP" altLang="ja-JP" sz="1400" dirty="0">
                <a:solidFill>
                  <a:prstClr val="black"/>
                </a:solidFill>
                <a:latin typeface="HGS明朝B" pitchFamily="18" charset="-128"/>
                <a:ea typeface="HGS明朝B" pitchFamily="18" charset="-128"/>
              </a:endParaRPr>
            </a:p>
          </p:txBody>
        </p:sp>
        <p:sp>
          <p:nvSpPr>
            <p:cNvPr id="10" name="正方形/長方形 9"/>
            <p:cNvSpPr/>
            <p:nvPr/>
          </p:nvSpPr>
          <p:spPr>
            <a:xfrm>
              <a:off x="548679" y="3376364"/>
              <a:ext cx="3456384" cy="1015652"/>
            </a:xfrm>
            <a:prstGeom prst="rect">
              <a:avLst/>
            </a:prstGeom>
          </p:spPr>
          <p:txBody>
            <a:bodyPr wrap="square" lIns="91428" tIns="45714" rIns="91428" bIns="45714">
              <a:spAutoFit/>
            </a:bodyPr>
            <a:lstStyle/>
            <a:p>
              <a:pPr lvl="0"/>
              <a:r>
                <a:rPr lang="ja-JP" altLang="ja-JP" sz="1000" dirty="0">
                  <a:solidFill>
                    <a:prstClr val="black"/>
                  </a:solidFill>
                  <a:latin typeface="HGS明朝B" pitchFamily="18" charset="-128"/>
                  <a:ea typeface="HGS明朝B" pitchFamily="18" charset="-128"/>
                </a:rPr>
                <a:t>久病による腎の損傷，熱病による腎陰の損傷，先天不足，房事不節制，加齢によりおこる</a:t>
              </a:r>
              <a:r>
                <a:rPr lang="ja-JP" altLang="ja-JP" sz="1000" dirty="0" smtClean="0">
                  <a:solidFill>
                    <a:prstClr val="black"/>
                  </a:solidFill>
                  <a:latin typeface="HGS明朝B" pitchFamily="18" charset="-128"/>
                  <a:ea typeface="HGS明朝B" pitchFamily="18" charset="-128"/>
                </a:rPr>
                <a:t>．</a:t>
              </a:r>
              <a:r>
                <a:rPr lang="ja-JP" altLang="en-US" sz="1000" dirty="0" smtClean="0">
                  <a:solidFill>
                    <a:prstClr val="black"/>
                  </a:solidFill>
                  <a:latin typeface="HGS明朝B" pitchFamily="18" charset="-128"/>
                  <a:ea typeface="HGS明朝B" pitchFamily="18" charset="-128"/>
                </a:rPr>
                <a:t>腎気虚＋虚熱症状</a:t>
              </a:r>
              <a:endParaRPr lang="ja-JP" altLang="ja-JP" sz="1000" dirty="0">
                <a:solidFill>
                  <a:prstClr val="black"/>
                </a:solidFill>
                <a:latin typeface="HGS明朝B" pitchFamily="18" charset="-128"/>
                <a:ea typeface="HGS明朝B" pitchFamily="18" charset="-128"/>
              </a:endParaRPr>
            </a:p>
            <a:p>
              <a:pPr lvl="0"/>
              <a:r>
                <a:rPr lang="ja-JP" altLang="ja-JP" sz="1000" dirty="0">
                  <a:solidFill>
                    <a:prstClr val="black"/>
                  </a:solidFill>
                  <a:latin typeface="HGS明朝B" pitchFamily="18" charset="-128"/>
                  <a:ea typeface="HGS明朝B" pitchFamily="18" charset="-128"/>
                </a:rPr>
                <a:t>　　</a:t>
              </a:r>
            </a:p>
            <a:p>
              <a:pPr lvl="0"/>
              <a:r>
                <a:rPr lang="ja-JP" altLang="ja-JP" sz="1000" dirty="0">
                  <a:solidFill>
                    <a:prstClr val="black"/>
                  </a:solidFill>
                  <a:latin typeface="HGS明朝B" pitchFamily="18" charset="-128"/>
                  <a:ea typeface="HGS明朝B" pitchFamily="18" charset="-128"/>
                </a:rPr>
                <a:t>腰膝酸軟，めまい，耳鳴</a:t>
              </a:r>
              <a:r>
                <a:rPr lang="ja-JP" altLang="ja-JP" sz="1000" dirty="0" smtClean="0">
                  <a:solidFill>
                    <a:prstClr val="black"/>
                  </a:solidFill>
                  <a:latin typeface="HGS明朝B" pitchFamily="18" charset="-128"/>
                  <a:ea typeface="HGS明朝B" pitchFamily="18" charset="-128"/>
                </a:rPr>
                <a:t>，</a:t>
              </a:r>
              <a:r>
                <a:rPr lang="ja-JP" altLang="en-US" sz="1000" dirty="0" smtClean="0">
                  <a:solidFill>
                    <a:prstClr val="black"/>
                  </a:solidFill>
                  <a:latin typeface="HGS明朝B" pitchFamily="18" charset="-128"/>
                  <a:ea typeface="HGS明朝B" pitchFamily="18" charset="-128"/>
                </a:rPr>
                <a:t>一般陰虚症状（</a:t>
              </a:r>
              <a:r>
                <a:rPr lang="ja-JP" altLang="ja-JP" sz="1000" dirty="0" smtClean="0">
                  <a:solidFill>
                    <a:prstClr val="black"/>
                  </a:solidFill>
                  <a:latin typeface="HGS明朝B" pitchFamily="18" charset="-128"/>
                  <a:ea typeface="HGS明朝B" pitchFamily="18" charset="-128"/>
                </a:rPr>
                <a:t>五心煩熱</a:t>
              </a:r>
              <a:r>
                <a:rPr lang="ja-JP" altLang="ja-JP" sz="1000" dirty="0">
                  <a:solidFill>
                    <a:prstClr val="black"/>
                  </a:solidFill>
                  <a:latin typeface="HGS明朝B" pitchFamily="18" charset="-128"/>
                  <a:ea typeface="HGS明朝B" pitchFamily="18" charset="-128"/>
                </a:rPr>
                <a:t>，盗汗，頬部の紅潮，咽頭の渇き，舌紅裂紋少津，</a:t>
              </a:r>
              <a:r>
                <a:rPr lang="ja-JP" altLang="ja-JP" sz="1000" dirty="0" smtClean="0">
                  <a:solidFill>
                    <a:prstClr val="black"/>
                  </a:solidFill>
                  <a:latin typeface="HGS明朝B" pitchFamily="18" charset="-128"/>
                  <a:ea typeface="HGS明朝B" pitchFamily="18" charset="-128"/>
                </a:rPr>
                <a:t>脈沈細</a:t>
              </a:r>
              <a:r>
                <a:rPr lang="ja-JP" altLang="en-US" sz="1000" dirty="0" smtClean="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　　</a:t>
              </a:r>
            </a:p>
            <a:p>
              <a:pPr lvl="0"/>
              <a:r>
                <a:rPr lang="ja-JP" altLang="ja-JP" sz="1000" dirty="0">
                  <a:solidFill>
                    <a:prstClr val="black"/>
                  </a:solidFill>
                  <a:latin typeface="HGS明朝B" pitchFamily="18" charset="-128"/>
                  <a:ea typeface="HGS明朝B" pitchFamily="18" charset="-128"/>
                </a:rPr>
                <a:t>　　</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肝陰虚へ波及しやすい</a:t>
              </a:r>
            </a:p>
          </p:txBody>
        </p:sp>
      </p:grpSp>
      <p:grpSp>
        <p:nvGrpSpPr>
          <p:cNvPr id="3" name="グループ化 2"/>
          <p:cNvGrpSpPr/>
          <p:nvPr/>
        </p:nvGrpSpPr>
        <p:grpSpPr>
          <a:xfrm>
            <a:off x="520859" y="5568775"/>
            <a:ext cx="2857725" cy="1220540"/>
            <a:chOff x="592866" y="4758807"/>
            <a:chExt cx="3533463" cy="1007832"/>
          </a:xfrm>
        </p:grpSpPr>
        <p:sp>
          <p:nvSpPr>
            <p:cNvPr id="11" name="正方形/長方形 10"/>
            <p:cNvSpPr/>
            <p:nvPr/>
          </p:nvSpPr>
          <p:spPr>
            <a:xfrm>
              <a:off x="592866" y="4758807"/>
              <a:ext cx="2090336" cy="254129"/>
            </a:xfrm>
            <a:prstGeom prst="rect">
              <a:avLst/>
            </a:prstGeom>
          </p:spPr>
          <p:txBody>
            <a:bodyPr wrap="square" lIns="91428" tIns="45714" rIns="91428" bIns="45714">
              <a:spAutoFit/>
            </a:bodyPr>
            <a:lstStyle/>
            <a:p>
              <a:pPr lvl="0"/>
              <a:r>
                <a:rPr lang="ja-JP" altLang="ja-JP" sz="1400" dirty="0">
                  <a:solidFill>
                    <a:prstClr val="black"/>
                  </a:solidFill>
                  <a:latin typeface="HGS明朝B" pitchFamily="18" charset="-128"/>
                  <a:ea typeface="HGS明朝B" pitchFamily="18" charset="-128"/>
                </a:rPr>
                <a:t>腎陽虚</a:t>
              </a:r>
              <a:r>
                <a:rPr lang="ja-JP" altLang="en-US" sz="1400" dirty="0">
                  <a:solidFill>
                    <a:prstClr val="black"/>
                  </a:solidFill>
                  <a:latin typeface="HGS明朝B" pitchFamily="18" charset="-128"/>
                  <a:ea typeface="HGS明朝B" pitchFamily="18" charset="-128"/>
                </a:rPr>
                <a:t>証</a:t>
              </a:r>
              <a:endParaRPr lang="ja-JP" altLang="ja-JP" sz="1400" dirty="0">
                <a:solidFill>
                  <a:prstClr val="black"/>
                </a:solidFill>
                <a:latin typeface="HGS明朝B" pitchFamily="18" charset="-128"/>
                <a:ea typeface="HGS明朝B" pitchFamily="18" charset="-128"/>
              </a:endParaRPr>
            </a:p>
          </p:txBody>
        </p:sp>
        <p:sp>
          <p:nvSpPr>
            <p:cNvPr id="12" name="正方形/長方形 11"/>
            <p:cNvSpPr/>
            <p:nvPr/>
          </p:nvSpPr>
          <p:spPr>
            <a:xfrm>
              <a:off x="615488" y="4927989"/>
              <a:ext cx="3510841" cy="838650"/>
            </a:xfrm>
            <a:prstGeom prst="rect">
              <a:avLst/>
            </a:prstGeom>
          </p:spPr>
          <p:txBody>
            <a:bodyPr wrap="square" lIns="91428" tIns="45714" rIns="91428" bIns="45714">
              <a:spAutoFit/>
            </a:bodyPr>
            <a:lstStyle/>
            <a:p>
              <a:pPr lvl="0"/>
              <a:r>
                <a:rPr lang="ja-JP" altLang="ja-JP" sz="1000" dirty="0">
                  <a:solidFill>
                    <a:prstClr val="black"/>
                  </a:solidFill>
                  <a:latin typeface="HGS明朝B" pitchFamily="18" charset="-128"/>
                  <a:ea typeface="HGS明朝B" pitchFamily="18" charset="-128"/>
                </a:rPr>
                <a:t>久病により腎を損傷する，外邪による陽気の損傷，先天不足，房事不節制，加齢によりおこる</a:t>
              </a:r>
              <a:r>
                <a:rPr lang="ja-JP" altLang="ja-JP" sz="1000" dirty="0" smtClean="0">
                  <a:solidFill>
                    <a:prstClr val="black"/>
                  </a:solidFill>
                  <a:latin typeface="HGS明朝B" pitchFamily="18" charset="-128"/>
                  <a:ea typeface="HGS明朝B" pitchFamily="18" charset="-128"/>
                </a:rPr>
                <a:t>．</a:t>
              </a:r>
              <a:r>
                <a:rPr lang="ja-JP" altLang="en-US" sz="1000" dirty="0" smtClean="0">
                  <a:solidFill>
                    <a:prstClr val="black"/>
                  </a:solidFill>
                  <a:latin typeface="HGS明朝B" pitchFamily="18" charset="-128"/>
                  <a:ea typeface="HGS明朝B" pitchFamily="18" charset="-128"/>
                </a:rPr>
                <a:t>腎気虚＋虚寒症状</a:t>
              </a:r>
              <a:endParaRPr lang="ja-JP" altLang="ja-JP" sz="1000" dirty="0">
                <a:solidFill>
                  <a:prstClr val="black"/>
                </a:solidFill>
                <a:latin typeface="HGS明朝B" pitchFamily="18" charset="-128"/>
                <a:ea typeface="HGS明朝B" pitchFamily="18" charset="-128"/>
              </a:endParaRPr>
            </a:p>
            <a:p>
              <a:pPr lvl="0"/>
              <a:r>
                <a:rPr lang="ja-JP" altLang="ja-JP" sz="1000" dirty="0">
                  <a:solidFill>
                    <a:prstClr val="black"/>
                  </a:solidFill>
                  <a:latin typeface="HGS明朝B" pitchFamily="18" charset="-128"/>
                  <a:ea typeface="HGS明朝B" pitchFamily="18" charset="-128"/>
                </a:rPr>
                <a:t>腰膝酸軟，寒がり，腰の冷え，四肢の冷え，下痢，</a:t>
              </a:r>
              <a:r>
                <a:rPr lang="ja-JP" altLang="ja-JP" sz="1000" dirty="0">
                  <a:solidFill>
                    <a:srgbClr val="FF0000"/>
                  </a:solidFill>
                  <a:latin typeface="HGS明朝B" pitchFamily="18" charset="-128"/>
                  <a:ea typeface="HGS明朝B" pitchFamily="18" charset="-128"/>
                </a:rPr>
                <a:t>五更泄瀉</a:t>
              </a:r>
              <a:r>
                <a:rPr lang="ja-JP" altLang="ja-JP" sz="1000" dirty="0">
                  <a:solidFill>
                    <a:prstClr val="black"/>
                  </a:solidFill>
                  <a:latin typeface="HGS明朝B" pitchFamily="18" charset="-128"/>
                  <a:ea typeface="HGS明朝B" pitchFamily="18" charset="-128"/>
                </a:rPr>
                <a:t>，夜間</a:t>
              </a:r>
              <a:r>
                <a:rPr lang="ja-JP" altLang="ja-JP" sz="1000" dirty="0" smtClean="0">
                  <a:solidFill>
                    <a:prstClr val="black"/>
                  </a:solidFill>
                  <a:latin typeface="HGS明朝B" pitchFamily="18" charset="-128"/>
                  <a:ea typeface="HGS明朝B" pitchFamily="18" charset="-128"/>
                </a:rPr>
                <a:t>尿，</a:t>
              </a:r>
              <a:r>
                <a:rPr lang="ja-JP" altLang="ja-JP" sz="1000" dirty="0">
                  <a:solidFill>
                    <a:prstClr val="black"/>
                  </a:solidFill>
                  <a:latin typeface="HGS明朝B" pitchFamily="18" charset="-128"/>
                  <a:ea typeface="HGS明朝B" pitchFamily="18" charset="-128"/>
                </a:rPr>
                <a:t>不妊，舌質淡，舌苔白，脈沈細無力</a:t>
              </a:r>
            </a:p>
          </p:txBody>
        </p:sp>
      </p:grpSp>
      <p:grpSp>
        <p:nvGrpSpPr>
          <p:cNvPr id="2" name="グループ化 1"/>
          <p:cNvGrpSpPr/>
          <p:nvPr/>
        </p:nvGrpSpPr>
        <p:grpSpPr>
          <a:xfrm>
            <a:off x="524245" y="6897216"/>
            <a:ext cx="2256683" cy="746916"/>
            <a:chOff x="548679" y="6105129"/>
            <a:chExt cx="2256683" cy="746916"/>
          </a:xfrm>
        </p:grpSpPr>
        <p:sp>
          <p:nvSpPr>
            <p:cNvPr id="13" name="正方形/長方形 12"/>
            <p:cNvSpPr/>
            <p:nvPr/>
          </p:nvSpPr>
          <p:spPr>
            <a:xfrm>
              <a:off x="548679" y="6298059"/>
              <a:ext cx="2256683" cy="553986"/>
            </a:xfrm>
            <a:prstGeom prst="rect">
              <a:avLst/>
            </a:prstGeom>
          </p:spPr>
          <p:txBody>
            <a:bodyPr wrap="square" lIns="91428" tIns="45714" rIns="91428" bIns="45714">
              <a:spAutoFit/>
            </a:bodyPr>
            <a:lstStyle/>
            <a:p>
              <a:pPr lvl="0"/>
              <a:r>
                <a:rPr lang="ja-JP" altLang="ja-JP" sz="1000" dirty="0">
                  <a:solidFill>
                    <a:prstClr val="black"/>
                  </a:solidFill>
                  <a:latin typeface="HGS明朝B" pitchFamily="18" charset="-128"/>
                  <a:ea typeface="HGS明朝B" pitchFamily="18" charset="-128"/>
                </a:rPr>
                <a:t>先天不足，後天失養，過労，房事過多，久病などによりおこる．</a:t>
              </a:r>
            </a:p>
            <a:p>
              <a:pPr lvl="0"/>
              <a:r>
                <a:rPr lang="ja-JP" altLang="ja-JP" sz="1000" dirty="0" smtClean="0">
                  <a:solidFill>
                    <a:prstClr val="black"/>
                  </a:solidFill>
                  <a:latin typeface="HGS明朝B" pitchFamily="18" charset="-128"/>
                  <a:ea typeface="HGS明朝B" pitchFamily="18" charset="-128"/>
                </a:rPr>
                <a:t>発育</a:t>
              </a:r>
              <a:r>
                <a:rPr lang="ja-JP" altLang="ja-JP" sz="1000" dirty="0">
                  <a:solidFill>
                    <a:prstClr val="black"/>
                  </a:solidFill>
                  <a:latin typeface="HGS明朝B" pitchFamily="18" charset="-128"/>
                  <a:ea typeface="HGS明朝B" pitchFamily="18" charset="-128"/>
                </a:rPr>
                <a:t>が遅い，性欲減退，早老，不妊</a:t>
              </a:r>
            </a:p>
          </p:txBody>
        </p:sp>
        <p:sp>
          <p:nvSpPr>
            <p:cNvPr id="14" name="正方形/長方形 13"/>
            <p:cNvSpPr/>
            <p:nvPr/>
          </p:nvSpPr>
          <p:spPr>
            <a:xfrm>
              <a:off x="548681" y="6105129"/>
              <a:ext cx="1296143" cy="307764"/>
            </a:xfrm>
            <a:prstGeom prst="rect">
              <a:avLst/>
            </a:prstGeom>
          </p:spPr>
          <p:txBody>
            <a:bodyPr wrap="square" lIns="91428" tIns="45714" rIns="91428" bIns="45714">
              <a:spAutoFit/>
            </a:bodyPr>
            <a:lstStyle/>
            <a:p>
              <a:pPr lvl="0"/>
              <a:r>
                <a:rPr lang="ja-JP" altLang="ja-JP" sz="1400" dirty="0">
                  <a:solidFill>
                    <a:prstClr val="black"/>
                  </a:solidFill>
                  <a:latin typeface="HGS明朝B" pitchFamily="18" charset="-128"/>
                  <a:ea typeface="HGS明朝B" pitchFamily="18" charset="-128"/>
                </a:rPr>
                <a:t>腎精不足</a:t>
              </a:r>
              <a:r>
                <a:rPr lang="ja-JP" altLang="en-US" sz="1400" dirty="0">
                  <a:solidFill>
                    <a:prstClr val="black"/>
                  </a:solidFill>
                  <a:latin typeface="HGS明朝B" pitchFamily="18" charset="-128"/>
                  <a:ea typeface="HGS明朝B" pitchFamily="18" charset="-128"/>
                </a:rPr>
                <a:t>証</a:t>
              </a:r>
              <a:endParaRPr lang="ja-JP" altLang="ja-JP" sz="1400" dirty="0">
                <a:solidFill>
                  <a:prstClr val="black"/>
                </a:solidFill>
                <a:latin typeface="HGS明朝B" pitchFamily="18" charset="-128"/>
                <a:ea typeface="HGS明朝B" pitchFamily="18" charset="-128"/>
              </a:endParaRPr>
            </a:p>
          </p:txBody>
        </p:sp>
      </p:grpSp>
      <p:sp>
        <p:nvSpPr>
          <p:cNvPr id="15" name="正方形/長方形 14"/>
          <p:cNvSpPr/>
          <p:nvPr/>
        </p:nvSpPr>
        <p:spPr>
          <a:xfrm>
            <a:off x="548681" y="7803710"/>
            <a:ext cx="1082323" cy="307764"/>
          </a:xfrm>
          <a:prstGeom prst="rect">
            <a:avLst/>
          </a:prstGeom>
        </p:spPr>
        <p:txBody>
          <a:bodyPr wrap="none" lIns="91428" tIns="45714" rIns="91428" bIns="45714">
            <a:spAutoFit/>
          </a:bodyPr>
          <a:lstStyle/>
          <a:p>
            <a:pPr lvl="0"/>
            <a:r>
              <a:rPr lang="ja-JP" altLang="ja-JP" sz="1400" dirty="0">
                <a:solidFill>
                  <a:prstClr val="black"/>
                </a:solidFill>
                <a:latin typeface="HGS明朝B" pitchFamily="18" charset="-128"/>
                <a:ea typeface="HGS明朝B" pitchFamily="18" charset="-128"/>
              </a:rPr>
              <a:t>腎気不固</a:t>
            </a:r>
            <a:r>
              <a:rPr lang="ja-JP" altLang="en-US" sz="1400" dirty="0">
                <a:solidFill>
                  <a:prstClr val="black"/>
                </a:solidFill>
                <a:latin typeface="HGS明朝B" pitchFamily="18" charset="-128"/>
                <a:ea typeface="HGS明朝B" pitchFamily="18" charset="-128"/>
              </a:rPr>
              <a:t>証</a:t>
            </a:r>
            <a:endParaRPr lang="ja-JP" altLang="ja-JP" sz="1400" dirty="0">
              <a:solidFill>
                <a:prstClr val="black"/>
              </a:solidFill>
              <a:latin typeface="HGS明朝B" pitchFamily="18" charset="-128"/>
              <a:ea typeface="HGS明朝B" pitchFamily="18" charset="-128"/>
            </a:endParaRPr>
          </a:p>
        </p:txBody>
      </p:sp>
      <p:sp>
        <p:nvSpPr>
          <p:cNvPr id="16" name="正方形/長方形 15"/>
          <p:cNvSpPr/>
          <p:nvPr/>
        </p:nvSpPr>
        <p:spPr>
          <a:xfrm>
            <a:off x="548680" y="8009287"/>
            <a:ext cx="3833872" cy="400097"/>
          </a:xfrm>
          <a:prstGeom prst="rect">
            <a:avLst/>
          </a:prstGeom>
        </p:spPr>
        <p:txBody>
          <a:bodyPr wrap="square" lIns="91428" tIns="45714" rIns="91428" bIns="45714">
            <a:spAutoFit/>
          </a:bodyPr>
          <a:lstStyle/>
          <a:p>
            <a:pPr lvl="0"/>
            <a:r>
              <a:rPr lang="ja-JP" altLang="ja-JP" sz="1000" dirty="0">
                <a:solidFill>
                  <a:prstClr val="black"/>
                </a:solidFill>
                <a:latin typeface="HGS明朝B" pitchFamily="18" charset="-128"/>
                <a:ea typeface="HGS明朝B" pitchFamily="18" charset="-128"/>
              </a:rPr>
              <a:t>腎の気虚のため腎の封蔵・固摂作用が低下した状態．</a:t>
            </a:r>
          </a:p>
          <a:p>
            <a:pPr lvl="0"/>
            <a:r>
              <a:rPr lang="ja-JP" altLang="en-US" sz="1000" dirty="0">
                <a:solidFill>
                  <a:prstClr val="black"/>
                </a:solidFill>
                <a:latin typeface="HGS明朝B" pitchFamily="18" charset="-128"/>
                <a:ea typeface="HGS明朝B" pitchFamily="18" charset="-128"/>
              </a:rPr>
              <a:t>　　</a:t>
            </a:r>
            <a:r>
              <a:rPr lang="ja-JP" altLang="ja-JP" sz="1000" dirty="0">
                <a:solidFill>
                  <a:prstClr val="black"/>
                </a:solidFill>
                <a:latin typeface="HGS明朝B" pitchFamily="18" charset="-128"/>
                <a:ea typeface="HGS明朝B" pitchFamily="18" charset="-128"/>
              </a:rPr>
              <a:t>腰膝酸軟，頻尿，遺尿，滑精，小便失禁，帯下，流産</a:t>
            </a:r>
          </a:p>
        </p:txBody>
      </p:sp>
      <p:sp>
        <p:nvSpPr>
          <p:cNvPr id="17" name="正方形/長方形 16"/>
          <p:cNvSpPr/>
          <p:nvPr/>
        </p:nvSpPr>
        <p:spPr>
          <a:xfrm>
            <a:off x="548680" y="8524989"/>
            <a:ext cx="1082323" cy="307764"/>
          </a:xfrm>
          <a:prstGeom prst="rect">
            <a:avLst/>
          </a:prstGeom>
        </p:spPr>
        <p:txBody>
          <a:bodyPr wrap="none" lIns="91428" tIns="45714" rIns="91428" bIns="45714">
            <a:spAutoFit/>
          </a:bodyPr>
          <a:lstStyle/>
          <a:p>
            <a:pPr lvl="0"/>
            <a:r>
              <a:rPr lang="ja-JP" altLang="ja-JP" sz="1400" dirty="0">
                <a:solidFill>
                  <a:prstClr val="black"/>
                </a:solidFill>
                <a:latin typeface="HGS明朝B" pitchFamily="18" charset="-128"/>
                <a:ea typeface="HGS明朝B" pitchFamily="18" charset="-128"/>
              </a:rPr>
              <a:t>腎不納気</a:t>
            </a:r>
            <a:r>
              <a:rPr lang="ja-JP" altLang="en-US" sz="1400" dirty="0">
                <a:solidFill>
                  <a:prstClr val="black"/>
                </a:solidFill>
                <a:latin typeface="HGS明朝B" pitchFamily="18" charset="-128"/>
                <a:ea typeface="HGS明朝B" pitchFamily="18" charset="-128"/>
              </a:rPr>
              <a:t>証</a:t>
            </a:r>
            <a:endParaRPr lang="ja-JP" altLang="ja-JP" sz="1400" dirty="0">
              <a:solidFill>
                <a:prstClr val="black"/>
              </a:solidFill>
              <a:latin typeface="HGS明朝B" pitchFamily="18" charset="-128"/>
              <a:ea typeface="HGS明朝B" pitchFamily="18" charset="-12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3096" y="6134044"/>
            <a:ext cx="230505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正方形/長方形 18"/>
          <p:cNvSpPr/>
          <p:nvPr/>
        </p:nvSpPr>
        <p:spPr>
          <a:xfrm>
            <a:off x="537133" y="549524"/>
            <a:ext cx="2976326" cy="523208"/>
          </a:xfrm>
          <a:prstGeom prst="rect">
            <a:avLst/>
          </a:prstGeom>
        </p:spPr>
        <p:txBody>
          <a:bodyPr wrap="square" lIns="91428" tIns="45714" rIns="91428" bIns="45714">
            <a:spAutoFit/>
          </a:bodyPr>
          <a:lstStyle/>
          <a:p>
            <a:r>
              <a:rPr lang="ja-JP" altLang="ja-JP" sz="1400" dirty="0">
                <a:latin typeface="HGS明朝B" pitchFamily="18" charset="-128"/>
                <a:ea typeface="HGS明朝B" pitchFamily="18" charset="-128"/>
              </a:rPr>
              <a:t>腎と強い</a:t>
            </a:r>
            <a:r>
              <a:rPr lang="ja-JP" altLang="en-US" sz="1400" dirty="0">
                <a:latin typeface="HGS明朝B" pitchFamily="18" charset="-128"/>
                <a:ea typeface="HGS明朝B" pitchFamily="18" charset="-128"/>
              </a:rPr>
              <a:t>関係・・・</a:t>
            </a:r>
            <a:endParaRPr lang="en-US" altLang="ja-JP" sz="1400" dirty="0">
              <a:latin typeface="HGS明朝B" pitchFamily="18" charset="-128"/>
              <a:ea typeface="HGS明朝B" pitchFamily="18" charset="-128"/>
            </a:endParaRPr>
          </a:p>
          <a:p>
            <a:r>
              <a:rPr lang="ja-JP" altLang="ja-JP" sz="1400" dirty="0">
                <a:solidFill>
                  <a:srgbClr val="FF0000"/>
                </a:solidFill>
                <a:latin typeface="HGS明朝B" pitchFamily="18" charset="-128"/>
                <a:ea typeface="HGS明朝B" pitchFamily="18" charset="-128"/>
              </a:rPr>
              <a:t>耳と二陰</a:t>
            </a:r>
            <a:r>
              <a:rPr lang="en-US" altLang="ja-JP" sz="1400" dirty="0">
                <a:solidFill>
                  <a:srgbClr val="FF0000"/>
                </a:solidFill>
                <a:latin typeface="HGS明朝B" pitchFamily="18" charset="-128"/>
                <a:ea typeface="HGS明朝B" pitchFamily="18" charset="-128"/>
              </a:rPr>
              <a:t>(</a:t>
            </a:r>
            <a:r>
              <a:rPr lang="ja-JP" altLang="ja-JP" sz="1400" dirty="0">
                <a:solidFill>
                  <a:srgbClr val="FF0000"/>
                </a:solidFill>
                <a:latin typeface="HGS明朝B" pitchFamily="18" charset="-128"/>
                <a:ea typeface="HGS明朝B" pitchFamily="18" charset="-128"/>
              </a:rPr>
              <a:t>外生殖器と肛門</a:t>
            </a:r>
            <a:r>
              <a:rPr lang="en-US" altLang="ja-JP" sz="1400" dirty="0">
                <a:solidFill>
                  <a:srgbClr val="FF0000"/>
                </a:solidFill>
                <a:latin typeface="HGS明朝B" pitchFamily="18" charset="-128"/>
                <a:ea typeface="HGS明朝B" pitchFamily="18" charset="-128"/>
              </a:rPr>
              <a:t>)</a:t>
            </a:r>
            <a:r>
              <a:rPr lang="ja-JP" altLang="en-US" sz="1400" dirty="0" err="1">
                <a:solidFill>
                  <a:srgbClr val="FF0000"/>
                </a:solidFill>
                <a:latin typeface="HGS明朝B" pitchFamily="18" charset="-128"/>
                <a:ea typeface="HGS明朝B" pitchFamily="18" charset="-128"/>
              </a:rPr>
              <a:t>，</a:t>
            </a:r>
            <a:r>
              <a:rPr lang="ja-JP" altLang="en-US" sz="1400" dirty="0" smtClean="0">
                <a:solidFill>
                  <a:srgbClr val="FF0000"/>
                </a:solidFill>
                <a:latin typeface="HGS明朝B" pitchFamily="18" charset="-128"/>
                <a:ea typeface="HGS明朝B" pitchFamily="18" charset="-128"/>
              </a:rPr>
              <a:t>髪，恐</a:t>
            </a:r>
            <a:endParaRPr lang="ja-JP" altLang="ja-JP" sz="1400" dirty="0">
              <a:solidFill>
                <a:srgbClr val="FF0000"/>
              </a:solidFill>
              <a:latin typeface="HGS明朝B" pitchFamily="18" charset="-128"/>
              <a:ea typeface="HGS明朝B" pitchFamily="18" charset="-128"/>
            </a:endParaRPr>
          </a:p>
        </p:txBody>
      </p:sp>
      <p:sp>
        <p:nvSpPr>
          <p:cNvPr id="20" name="テキスト ボックス 19"/>
          <p:cNvSpPr txBox="1"/>
          <p:nvPr/>
        </p:nvSpPr>
        <p:spPr>
          <a:xfrm>
            <a:off x="656692" y="1143630"/>
            <a:ext cx="2376264" cy="553986"/>
          </a:xfrm>
          <a:prstGeom prst="rect">
            <a:avLst/>
          </a:prstGeom>
          <a:noFill/>
        </p:spPr>
        <p:txBody>
          <a:bodyPr wrap="square" lIns="91428" tIns="45714" rIns="91428" bIns="45714" rtlCol="0">
            <a:spAutoFit/>
          </a:bodyPr>
          <a:lstStyle/>
          <a:p>
            <a:r>
              <a:rPr lang="ja-JP" altLang="en-US" sz="1000" dirty="0">
                <a:latin typeface="HGS明朝B" pitchFamily="18" charset="-128"/>
                <a:ea typeface="HGS明朝B" pitchFamily="18" charset="-128"/>
              </a:rPr>
              <a:t>「唾は腎の液」</a:t>
            </a:r>
            <a:endParaRPr lang="en-US"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「華は髪にある」</a:t>
            </a:r>
            <a:endParaRPr lang="en-US"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「耳および前後二陰に開竅する」</a:t>
            </a:r>
            <a:endParaRPr lang="en-US" altLang="ja-JP" sz="1000" dirty="0">
              <a:latin typeface="HGS明朝B" pitchFamily="18" charset="-128"/>
              <a:ea typeface="HGS明朝B" pitchFamily="18" charset="-128"/>
            </a:endParaRPr>
          </a:p>
        </p:txBody>
      </p:sp>
      <p:sp>
        <p:nvSpPr>
          <p:cNvPr id="21" name="正方形/長方形 20"/>
          <p:cNvSpPr/>
          <p:nvPr/>
        </p:nvSpPr>
        <p:spPr>
          <a:xfrm>
            <a:off x="3812829" y="1871678"/>
            <a:ext cx="2865050" cy="861762"/>
          </a:xfrm>
          <a:prstGeom prst="rect">
            <a:avLst/>
          </a:prstGeom>
        </p:spPr>
        <p:txBody>
          <a:bodyPr wrap="square" lIns="91428" tIns="45714" rIns="91428" bIns="45714">
            <a:spAutoFit/>
          </a:bodyPr>
          <a:lstStyle/>
          <a:p>
            <a:pPr lvl="0"/>
            <a:r>
              <a:rPr lang="ja-JP" altLang="ja-JP" sz="1000" dirty="0">
                <a:solidFill>
                  <a:srgbClr val="0070C0"/>
                </a:solidFill>
                <a:latin typeface="HGS明朝B" pitchFamily="18" charset="-128"/>
                <a:ea typeface="HGS明朝B" pitchFamily="18" charset="-128"/>
              </a:rPr>
              <a:t>強い恐怖を感じると腎を痛める</a:t>
            </a:r>
            <a:r>
              <a:rPr lang="ja-JP" altLang="ja-JP" sz="1000" dirty="0">
                <a:solidFill>
                  <a:prstClr val="black"/>
                </a:solidFill>
                <a:latin typeface="HGS明朝B" pitchFamily="18" charset="-128"/>
                <a:ea typeface="HGS明朝B" pitchFamily="18" charset="-128"/>
              </a:rPr>
              <a:t>．「あまりにこわくて尿を漏らす」のは，強い恐怖が腎を弱らせ，膀胱を閉じる機能が失調してしまうからと考えられる．恐怖を感じて，白髪になったり，毛が抜けるのも，腎が</a:t>
            </a:r>
            <a:r>
              <a:rPr lang="ja-JP" altLang="ja-JP" sz="1000" dirty="0" smtClean="0">
                <a:solidFill>
                  <a:prstClr val="black"/>
                </a:solidFill>
                <a:latin typeface="HGS明朝B" pitchFamily="18" charset="-128"/>
                <a:ea typeface="HGS明朝B" pitchFamily="18" charset="-128"/>
              </a:rPr>
              <a:t>痛めつけられ</a:t>
            </a:r>
            <a:r>
              <a:rPr lang="ja-JP" altLang="en-US" sz="1000" dirty="0" smtClean="0">
                <a:solidFill>
                  <a:prstClr val="black"/>
                </a:solidFill>
                <a:latin typeface="HGS明朝B" pitchFamily="18" charset="-128"/>
                <a:ea typeface="HGS明朝B" pitchFamily="18" charset="-128"/>
              </a:rPr>
              <a:t>ておこる．</a:t>
            </a:r>
            <a:endParaRPr lang="ja-JP" altLang="ja-JP" sz="1000" dirty="0">
              <a:solidFill>
                <a:prstClr val="black"/>
              </a:solidFill>
              <a:latin typeface="HGS明朝B" pitchFamily="18" charset="-128"/>
              <a:ea typeface="HGS明朝B" pitchFamily="18" charset="-128"/>
            </a:endParaRPr>
          </a:p>
        </p:txBody>
      </p:sp>
      <p:sp>
        <p:nvSpPr>
          <p:cNvPr id="22" name="正方形/長方形 21"/>
          <p:cNvSpPr/>
          <p:nvPr/>
        </p:nvSpPr>
        <p:spPr>
          <a:xfrm>
            <a:off x="3812828" y="856028"/>
            <a:ext cx="2666760" cy="1015651"/>
          </a:xfrm>
          <a:prstGeom prst="rect">
            <a:avLst/>
          </a:prstGeom>
        </p:spPr>
        <p:txBody>
          <a:bodyPr wrap="square" lIns="91428" tIns="45714" rIns="91428" bIns="45714">
            <a:spAutoFit/>
          </a:bodyPr>
          <a:lstStyle/>
          <a:p>
            <a:pPr lvl="0"/>
            <a:r>
              <a:rPr lang="ja-JP" altLang="ja-JP" sz="1000" dirty="0">
                <a:solidFill>
                  <a:prstClr val="black"/>
                </a:solidFill>
                <a:latin typeface="HGS明朝B" pitchFamily="18" charset="-128"/>
                <a:ea typeface="HGS明朝B" pitchFamily="18" charset="-128"/>
              </a:rPr>
              <a:t>腎が弱ると</a:t>
            </a:r>
            <a:r>
              <a:rPr lang="ja-JP" altLang="ja-JP" sz="1000" dirty="0">
                <a:solidFill>
                  <a:srgbClr val="0070C0"/>
                </a:solidFill>
                <a:latin typeface="HGS明朝B" pitchFamily="18" charset="-128"/>
                <a:ea typeface="HGS明朝B" pitchFamily="18" charset="-128"/>
              </a:rPr>
              <a:t>耳鳴りや難聴</a:t>
            </a:r>
            <a:r>
              <a:rPr lang="ja-JP" altLang="ja-JP" sz="1000" dirty="0">
                <a:solidFill>
                  <a:prstClr val="black"/>
                </a:solidFill>
                <a:latin typeface="HGS明朝B" pitchFamily="18" charset="-128"/>
                <a:ea typeface="HGS明朝B" pitchFamily="18" charset="-128"/>
              </a:rPr>
              <a:t>があらわれ，</a:t>
            </a:r>
            <a:r>
              <a:rPr lang="ja-JP" altLang="ja-JP" sz="1000" dirty="0">
                <a:solidFill>
                  <a:srgbClr val="0070C0"/>
                </a:solidFill>
                <a:latin typeface="HGS明朝B" pitchFamily="18" charset="-128"/>
                <a:ea typeface="HGS明朝B" pitchFamily="18" charset="-128"/>
              </a:rPr>
              <a:t>大小便を失禁</a:t>
            </a:r>
            <a:r>
              <a:rPr lang="ja-JP" altLang="ja-JP" sz="1000" dirty="0">
                <a:solidFill>
                  <a:prstClr val="black"/>
                </a:solidFill>
                <a:latin typeface="HGS明朝B" pitchFamily="18" charset="-128"/>
                <a:ea typeface="HGS明朝B" pitchFamily="18" charset="-128"/>
              </a:rPr>
              <a:t>するようになる．また，</a:t>
            </a:r>
            <a:r>
              <a:rPr lang="ja-JP" altLang="en-US" sz="1000" dirty="0">
                <a:solidFill>
                  <a:srgbClr val="0070C0"/>
                </a:solidFill>
                <a:latin typeface="HGS明朝B" pitchFamily="18" charset="-128"/>
                <a:ea typeface="HGS明朝B" pitchFamily="18" charset="-128"/>
              </a:rPr>
              <a:t>唾</a:t>
            </a:r>
            <a:r>
              <a:rPr lang="ja-JP" altLang="ja-JP" sz="1000" dirty="0">
                <a:solidFill>
                  <a:prstClr val="black"/>
                </a:solidFill>
                <a:latin typeface="HGS明朝B" pitchFamily="18" charset="-128"/>
                <a:ea typeface="HGS明朝B" pitchFamily="18" charset="-128"/>
              </a:rPr>
              <a:t>は，口の中を</a:t>
            </a:r>
            <a:r>
              <a:rPr lang="ja-JP" altLang="en-US" sz="1000" dirty="0">
                <a:solidFill>
                  <a:prstClr val="black"/>
                </a:solidFill>
                <a:latin typeface="HGS明朝B" pitchFamily="18" charset="-128"/>
                <a:ea typeface="HGS明朝B" pitchFamily="18" charset="-128"/>
              </a:rPr>
              <a:t>潤</a:t>
            </a:r>
            <a:r>
              <a:rPr lang="ja-JP" altLang="ja-JP" sz="1000" dirty="0">
                <a:solidFill>
                  <a:prstClr val="black"/>
                </a:solidFill>
                <a:latin typeface="HGS明朝B" pitchFamily="18" charset="-128"/>
                <a:ea typeface="HGS明朝B" pitchFamily="18" charset="-128"/>
              </a:rPr>
              <a:t>し，食べ物を飲み込むのを助け，腎精に栄養を与えるとされる大事な津液</a:t>
            </a:r>
            <a:r>
              <a:rPr lang="ja-JP" altLang="en-US" sz="1000" dirty="0">
                <a:solidFill>
                  <a:prstClr val="black"/>
                </a:solidFill>
                <a:latin typeface="HGS明朝B" pitchFamily="18" charset="-128"/>
                <a:ea typeface="HGS明朝B" pitchFamily="18" charset="-128"/>
              </a:rPr>
              <a:t>である</a:t>
            </a:r>
            <a:r>
              <a:rPr lang="ja-JP" altLang="ja-JP" sz="1000" dirty="0">
                <a:solidFill>
                  <a:prstClr val="black"/>
                </a:solidFill>
                <a:latin typeface="HGS明朝B" pitchFamily="18" charset="-128"/>
                <a:ea typeface="HGS明朝B" pitchFamily="18" charset="-128"/>
              </a:rPr>
              <a:t>．腎の変調で</a:t>
            </a:r>
            <a:r>
              <a:rPr lang="ja-JP" altLang="en-US" sz="1000" dirty="0">
                <a:solidFill>
                  <a:prstClr val="black"/>
                </a:solidFill>
                <a:latin typeface="HGS明朝B" pitchFamily="18" charset="-128"/>
                <a:ea typeface="HGS明朝B" pitchFamily="18" charset="-128"/>
              </a:rPr>
              <a:t>唾</a:t>
            </a:r>
            <a:r>
              <a:rPr lang="ja-JP" altLang="ja-JP" sz="1000" dirty="0">
                <a:solidFill>
                  <a:prstClr val="black"/>
                </a:solidFill>
                <a:latin typeface="HGS明朝B" pitchFamily="18" charset="-128"/>
                <a:ea typeface="HGS明朝B" pitchFamily="18" charset="-128"/>
              </a:rPr>
              <a:t>の量が変化することがある．</a:t>
            </a:r>
          </a:p>
        </p:txBody>
      </p:sp>
      <p:sp>
        <p:nvSpPr>
          <p:cNvPr id="18" name="テキスト ボックス 17"/>
          <p:cNvSpPr txBox="1"/>
          <p:nvPr/>
        </p:nvSpPr>
        <p:spPr>
          <a:xfrm>
            <a:off x="548680" y="3791592"/>
            <a:ext cx="1584176" cy="369320"/>
          </a:xfrm>
          <a:prstGeom prst="rect">
            <a:avLst/>
          </a:prstGeom>
          <a:noFill/>
          <a:ln>
            <a:solidFill>
              <a:schemeClr val="tx1"/>
            </a:solidFill>
          </a:ln>
        </p:spPr>
        <p:txBody>
          <a:bodyPr wrap="square" lIns="91428" tIns="45714" rIns="91428" bIns="45714" rtlCol="0">
            <a:spAutoFit/>
          </a:bodyPr>
          <a:lstStyle/>
          <a:p>
            <a:r>
              <a:rPr kumimoji="1" lang="ja-JP" altLang="en-US" dirty="0" smtClean="0">
                <a:latin typeface="HGS明朝B" pitchFamily="18" charset="-128"/>
                <a:ea typeface="HGS明朝B" pitchFamily="18" charset="-128"/>
              </a:rPr>
              <a:t>腎病弁証分類</a:t>
            </a:r>
            <a:endParaRPr kumimoji="1" lang="ja-JP" altLang="en-US" dirty="0">
              <a:latin typeface="HGS明朝B" pitchFamily="18" charset="-128"/>
              <a:ea typeface="HGS明朝B" pitchFamily="18" charset="-128"/>
            </a:endParaRPr>
          </a:p>
        </p:txBody>
      </p:sp>
      <p:grpSp>
        <p:nvGrpSpPr>
          <p:cNvPr id="2049" name="グループ化 2048"/>
          <p:cNvGrpSpPr/>
          <p:nvPr/>
        </p:nvGrpSpPr>
        <p:grpSpPr>
          <a:xfrm>
            <a:off x="5266904" y="4736976"/>
            <a:ext cx="1114424" cy="967176"/>
            <a:chOff x="4870860" y="3727991"/>
            <a:chExt cx="1114424" cy="967175"/>
          </a:xfrm>
        </p:grpSpPr>
        <p:grpSp>
          <p:nvGrpSpPr>
            <p:cNvPr id="24" name="グループ化 23"/>
            <p:cNvGrpSpPr/>
            <p:nvPr/>
          </p:nvGrpSpPr>
          <p:grpSpPr>
            <a:xfrm>
              <a:off x="4870860" y="3727991"/>
              <a:ext cx="1080120" cy="720080"/>
              <a:chOff x="5589240" y="3512840"/>
              <a:chExt cx="1080120" cy="720080"/>
            </a:xfrm>
          </p:grpSpPr>
          <p:cxnSp>
            <p:nvCxnSpPr>
              <p:cNvPr id="25" name="直線コネクタ 24"/>
              <p:cNvCxnSpPr/>
              <p:nvPr/>
            </p:nvCxnSpPr>
            <p:spPr>
              <a:xfrm>
                <a:off x="5589240" y="4232920"/>
                <a:ext cx="10801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5589240" y="3512840"/>
                <a:ext cx="1080120"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5805266" y="3926886"/>
                <a:ext cx="324034" cy="30603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8" name="正方形/長方形 27"/>
              <p:cNvSpPr/>
              <p:nvPr/>
            </p:nvSpPr>
            <p:spPr>
              <a:xfrm>
                <a:off x="6273318" y="3709700"/>
                <a:ext cx="324034" cy="5232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sp>
          <p:nvSpPr>
            <p:cNvPr id="23" name="テキスト ボックス 22"/>
            <p:cNvSpPr txBox="1"/>
            <p:nvPr/>
          </p:nvSpPr>
          <p:spPr>
            <a:xfrm>
              <a:off x="5013176" y="4448944"/>
              <a:ext cx="468052" cy="246221"/>
            </a:xfrm>
            <a:prstGeom prst="rect">
              <a:avLst/>
            </a:prstGeom>
            <a:noFill/>
          </p:spPr>
          <p:txBody>
            <a:bodyPr wrap="square" rtlCol="0">
              <a:spAutoFit/>
            </a:bodyPr>
            <a:lstStyle/>
            <a:p>
              <a:r>
                <a:rPr lang="ja-JP" altLang="en-US" sz="1000" dirty="0">
                  <a:latin typeface="HGS明朝B" pitchFamily="18" charset="-128"/>
                  <a:ea typeface="HGS明朝B" pitchFamily="18" charset="-128"/>
                </a:rPr>
                <a:t>腎陽</a:t>
              </a:r>
            </a:p>
          </p:txBody>
        </p:sp>
        <p:sp>
          <p:nvSpPr>
            <p:cNvPr id="35" name="テキスト ボックス 34"/>
            <p:cNvSpPr txBox="1"/>
            <p:nvPr/>
          </p:nvSpPr>
          <p:spPr>
            <a:xfrm>
              <a:off x="5517232" y="4448945"/>
              <a:ext cx="468052" cy="246221"/>
            </a:xfrm>
            <a:prstGeom prst="rect">
              <a:avLst/>
            </a:prstGeom>
            <a:noFill/>
          </p:spPr>
          <p:txBody>
            <a:bodyPr wrap="square" rtlCol="0">
              <a:spAutoFit/>
            </a:bodyPr>
            <a:lstStyle/>
            <a:p>
              <a:r>
                <a:rPr lang="ja-JP" altLang="en-US" sz="1000" dirty="0">
                  <a:latin typeface="HGS明朝B" pitchFamily="18" charset="-128"/>
                  <a:ea typeface="HGS明朝B" pitchFamily="18" charset="-128"/>
                </a:rPr>
                <a:t>腎陰</a:t>
              </a:r>
            </a:p>
          </p:txBody>
        </p:sp>
      </p:grpSp>
      <p:grpSp>
        <p:nvGrpSpPr>
          <p:cNvPr id="2048" name="グループ化 2047"/>
          <p:cNvGrpSpPr/>
          <p:nvPr/>
        </p:nvGrpSpPr>
        <p:grpSpPr>
          <a:xfrm>
            <a:off x="4165232" y="3778276"/>
            <a:ext cx="1080122" cy="1037448"/>
            <a:chOff x="4942868" y="5096651"/>
            <a:chExt cx="1080122" cy="1037446"/>
          </a:xfrm>
        </p:grpSpPr>
        <p:grpSp>
          <p:nvGrpSpPr>
            <p:cNvPr id="29" name="グループ化 28"/>
            <p:cNvGrpSpPr/>
            <p:nvPr/>
          </p:nvGrpSpPr>
          <p:grpSpPr>
            <a:xfrm>
              <a:off x="4942868" y="5096651"/>
              <a:ext cx="1080120" cy="720080"/>
              <a:chOff x="5589240" y="3512840"/>
              <a:chExt cx="1080120" cy="720080"/>
            </a:xfrm>
          </p:grpSpPr>
          <p:cxnSp>
            <p:nvCxnSpPr>
              <p:cNvPr id="30" name="直線コネクタ 29"/>
              <p:cNvCxnSpPr/>
              <p:nvPr/>
            </p:nvCxnSpPr>
            <p:spPr>
              <a:xfrm>
                <a:off x="5589240" y="4232920"/>
                <a:ext cx="10801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589240" y="3512840"/>
                <a:ext cx="1080120"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5805266" y="3620852"/>
                <a:ext cx="324034" cy="61206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3" name="正方形/長方形 32"/>
              <p:cNvSpPr/>
              <p:nvPr/>
            </p:nvSpPr>
            <p:spPr>
              <a:xfrm>
                <a:off x="6273318" y="3926884"/>
                <a:ext cx="324034" cy="30603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sp>
          <p:nvSpPr>
            <p:cNvPr id="36" name="テキスト ボックス 35"/>
            <p:cNvSpPr txBox="1"/>
            <p:nvPr/>
          </p:nvSpPr>
          <p:spPr>
            <a:xfrm>
              <a:off x="5554938" y="5887823"/>
              <a:ext cx="468052" cy="246221"/>
            </a:xfrm>
            <a:prstGeom prst="rect">
              <a:avLst/>
            </a:prstGeom>
            <a:noFill/>
          </p:spPr>
          <p:txBody>
            <a:bodyPr wrap="square" rtlCol="0">
              <a:spAutoFit/>
            </a:bodyPr>
            <a:lstStyle/>
            <a:p>
              <a:r>
                <a:rPr lang="ja-JP" altLang="en-US" sz="1000" dirty="0">
                  <a:latin typeface="HGS明朝B" pitchFamily="18" charset="-128"/>
                  <a:ea typeface="HGS明朝B" pitchFamily="18" charset="-128"/>
                </a:rPr>
                <a:t>腎陰</a:t>
              </a:r>
            </a:p>
          </p:txBody>
        </p:sp>
        <p:sp>
          <p:nvSpPr>
            <p:cNvPr id="37" name="テキスト ボックス 36"/>
            <p:cNvSpPr txBox="1"/>
            <p:nvPr/>
          </p:nvSpPr>
          <p:spPr>
            <a:xfrm>
              <a:off x="5127337" y="5887876"/>
              <a:ext cx="468052" cy="246221"/>
            </a:xfrm>
            <a:prstGeom prst="rect">
              <a:avLst/>
            </a:prstGeom>
            <a:noFill/>
          </p:spPr>
          <p:txBody>
            <a:bodyPr wrap="square" rtlCol="0">
              <a:spAutoFit/>
            </a:bodyPr>
            <a:lstStyle/>
            <a:p>
              <a:r>
                <a:rPr lang="ja-JP" altLang="en-US" sz="1000" dirty="0">
                  <a:latin typeface="HGS明朝B" pitchFamily="18" charset="-128"/>
                  <a:ea typeface="HGS明朝B" pitchFamily="18" charset="-128"/>
                </a:rPr>
                <a:t>腎陽</a:t>
              </a:r>
            </a:p>
          </p:txBody>
        </p:sp>
      </p:grpSp>
      <p:sp>
        <p:nvSpPr>
          <p:cNvPr id="2051" name="テキスト ボックス 2050"/>
          <p:cNvSpPr txBox="1"/>
          <p:nvPr/>
        </p:nvSpPr>
        <p:spPr>
          <a:xfrm>
            <a:off x="5554939" y="7423339"/>
            <a:ext cx="754383" cy="553986"/>
          </a:xfrm>
          <a:prstGeom prst="rect">
            <a:avLst/>
          </a:prstGeom>
        </p:spPr>
        <p:style>
          <a:lnRef idx="1">
            <a:schemeClr val="accent1"/>
          </a:lnRef>
          <a:fillRef idx="2">
            <a:schemeClr val="accent1"/>
          </a:fillRef>
          <a:effectRef idx="1">
            <a:schemeClr val="accent1"/>
          </a:effectRef>
          <a:fontRef idx="minor">
            <a:schemeClr val="dk1"/>
          </a:fontRef>
        </p:style>
        <p:txBody>
          <a:bodyPr wrap="square" lIns="91428" tIns="45714" rIns="91428" bIns="45714" rtlCol="0">
            <a:spAutoFit/>
          </a:bodyPr>
          <a:lstStyle/>
          <a:p>
            <a:r>
              <a:rPr lang="ja-JP" altLang="en-US" sz="1000" dirty="0">
                <a:latin typeface="HGS明朝B" pitchFamily="18" charset="-128"/>
                <a:ea typeface="HGS明朝B" pitchFamily="18" charset="-128"/>
              </a:rPr>
              <a:t>水分がたまってむくむ</a:t>
            </a:r>
          </a:p>
        </p:txBody>
      </p:sp>
      <p:sp>
        <p:nvSpPr>
          <p:cNvPr id="2052" name="テキスト ボックス 2051"/>
          <p:cNvSpPr txBox="1"/>
          <p:nvPr/>
        </p:nvSpPr>
        <p:spPr>
          <a:xfrm>
            <a:off x="6077849" y="6105130"/>
            <a:ext cx="609729" cy="400097"/>
          </a:xfrm>
          <a:prstGeom prst="rect">
            <a:avLst/>
          </a:prstGeom>
        </p:spPr>
        <p:style>
          <a:lnRef idx="1">
            <a:schemeClr val="accent4"/>
          </a:lnRef>
          <a:fillRef idx="2">
            <a:schemeClr val="accent4"/>
          </a:fillRef>
          <a:effectRef idx="1">
            <a:schemeClr val="accent4"/>
          </a:effectRef>
          <a:fontRef idx="minor">
            <a:schemeClr val="dk1"/>
          </a:fontRef>
        </p:style>
        <p:txBody>
          <a:bodyPr wrap="square" lIns="91428" tIns="45714" rIns="91428" bIns="45714" rtlCol="0">
            <a:spAutoFit/>
          </a:bodyPr>
          <a:lstStyle/>
          <a:p>
            <a:r>
              <a:rPr lang="ja-JP" altLang="en-US" sz="1000" dirty="0">
                <a:latin typeface="HGS明朝B" pitchFamily="18" charset="-128"/>
                <a:ea typeface="HGS明朝B" pitchFamily="18" charset="-128"/>
              </a:rPr>
              <a:t>耳鳴りや難聴</a:t>
            </a:r>
          </a:p>
        </p:txBody>
      </p:sp>
      <p:sp>
        <p:nvSpPr>
          <p:cNvPr id="2053" name="テキスト ボックス 2052"/>
          <p:cNvSpPr txBox="1"/>
          <p:nvPr/>
        </p:nvSpPr>
        <p:spPr>
          <a:xfrm>
            <a:off x="4769879" y="7211800"/>
            <a:ext cx="432048" cy="246209"/>
          </a:xfrm>
          <a:prstGeom prst="rect">
            <a:avLst/>
          </a:prstGeom>
        </p:spPr>
        <p:style>
          <a:lnRef idx="1">
            <a:schemeClr val="accent4"/>
          </a:lnRef>
          <a:fillRef idx="2">
            <a:schemeClr val="accent4"/>
          </a:fillRef>
          <a:effectRef idx="1">
            <a:schemeClr val="accent4"/>
          </a:effectRef>
          <a:fontRef idx="minor">
            <a:schemeClr val="dk1"/>
          </a:fontRef>
        </p:style>
        <p:txBody>
          <a:bodyPr wrap="square" lIns="91428" tIns="45714" rIns="91428" bIns="45714" rtlCol="0">
            <a:spAutoFit/>
          </a:bodyPr>
          <a:lstStyle/>
          <a:p>
            <a:r>
              <a:rPr lang="ja-JP" altLang="en-US" sz="1000" dirty="0">
                <a:latin typeface="HGS明朝B" pitchFamily="18" charset="-128"/>
                <a:ea typeface="HGS明朝B" pitchFamily="18" charset="-128"/>
              </a:rPr>
              <a:t>唾</a:t>
            </a:r>
          </a:p>
        </p:txBody>
      </p:sp>
      <p:sp>
        <p:nvSpPr>
          <p:cNvPr id="2054" name="テキスト ボックス 2053"/>
          <p:cNvSpPr txBox="1"/>
          <p:nvPr/>
        </p:nvSpPr>
        <p:spPr>
          <a:xfrm>
            <a:off x="5578229" y="8857402"/>
            <a:ext cx="666604" cy="400097"/>
          </a:xfrm>
          <a:prstGeom prst="rect">
            <a:avLst/>
          </a:prstGeom>
        </p:spPr>
        <p:style>
          <a:lnRef idx="1">
            <a:schemeClr val="accent4"/>
          </a:lnRef>
          <a:fillRef idx="2">
            <a:schemeClr val="accent4"/>
          </a:fillRef>
          <a:effectRef idx="1">
            <a:schemeClr val="accent4"/>
          </a:effectRef>
          <a:fontRef idx="minor">
            <a:schemeClr val="dk1"/>
          </a:fontRef>
        </p:style>
        <p:txBody>
          <a:bodyPr wrap="square" lIns="91428" tIns="45714" rIns="91428" bIns="45714" rtlCol="0">
            <a:spAutoFit/>
          </a:bodyPr>
          <a:lstStyle/>
          <a:p>
            <a:r>
              <a:rPr lang="ja-JP" altLang="en-US" sz="1000" dirty="0">
                <a:latin typeface="HGS明朝B" pitchFamily="18" charset="-128"/>
                <a:ea typeface="HGS明朝B" pitchFamily="18" charset="-128"/>
              </a:rPr>
              <a:t>失禁や無尿</a:t>
            </a:r>
          </a:p>
        </p:txBody>
      </p:sp>
      <p:sp>
        <p:nvSpPr>
          <p:cNvPr id="2056" name="テキスト ボックス 2055"/>
          <p:cNvSpPr txBox="1"/>
          <p:nvPr/>
        </p:nvSpPr>
        <p:spPr>
          <a:xfrm>
            <a:off x="4108671" y="5936709"/>
            <a:ext cx="1136682" cy="400097"/>
          </a:xfrm>
          <a:prstGeom prst="rect">
            <a:avLst/>
          </a:prstGeom>
        </p:spPr>
        <p:style>
          <a:lnRef idx="1">
            <a:schemeClr val="accent4"/>
          </a:lnRef>
          <a:fillRef idx="2">
            <a:schemeClr val="accent4"/>
          </a:fillRef>
          <a:effectRef idx="1">
            <a:schemeClr val="accent4"/>
          </a:effectRef>
          <a:fontRef idx="minor">
            <a:schemeClr val="dk1"/>
          </a:fontRef>
        </p:style>
        <p:txBody>
          <a:bodyPr wrap="square" lIns="91428" tIns="45714" rIns="91428" bIns="45714" rtlCol="0">
            <a:spAutoFit/>
          </a:bodyPr>
          <a:lstStyle/>
          <a:p>
            <a:r>
              <a:rPr lang="ja-JP" altLang="en-US" sz="1000" dirty="0">
                <a:latin typeface="HGS明朝B" pitchFamily="18" charset="-128"/>
                <a:ea typeface="HGS明朝B" pitchFamily="18" charset="-128"/>
              </a:rPr>
              <a:t>髄が不足すると物忘れなども</a:t>
            </a:r>
          </a:p>
        </p:txBody>
      </p:sp>
      <p:sp>
        <p:nvSpPr>
          <p:cNvPr id="2057" name="テキスト ボックス 2056"/>
          <p:cNvSpPr txBox="1"/>
          <p:nvPr/>
        </p:nvSpPr>
        <p:spPr>
          <a:xfrm>
            <a:off x="5923994" y="8193362"/>
            <a:ext cx="737443" cy="400097"/>
          </a:xfrm>
          <a:prstGeom prst="rect">
            <a:avLst/>
          </a:prstGeom>
        </p:spPr>
        <p:style>
          <a:lnRef idx="1">
            <a:schemeClr val="accent4"/>
          </a:lnRef>
          <a:fillRef idx="2">
            <a:schemeClr val="accent4"/>
          </a:fillRef>
          <a:effectRef idx="1">
            <a:schemeClr val="accent4"/>
          </a:effectRef>
          <a:fontRef idx="minor">
            <a:schemeClr val="dk1"/>
          </a:fontRef>
        </p:style>
        <p:txBody>
          <a:bodyPr wrap="square" lIns="91428" tIns="45714" rIns="91428" bIns="45714" rtlCol="0">
            <a:spAutoFit/>
          </a:bodyPr>
          <a:lstStyle/>
          <a:p>
            <a:r>
              <a:rPr lang="ja-JP" altLang="en-US" sz="1000" dirty="0">
                <a:latin typeface="HGS明朝B" pitchFamily="18" charset="-128"/>
                <a:ea typeface="HGS明朝B" pitchFamily="18" charset="-128"/>
              </a:rPr>
              <a:t>足腰が弱くなる</a:t>
            </a:r>
          </a:p>
        </p:txBody>
      </p:sp>
      <p:sp>
        <p:nvSpPr>
          <p:cNvPr id="2058" name="テキスト ボックス 2057"/>
          <p:cNvSpPr txBox="1"/>
          <p:nvPr/>
        </p:nvSpPr>
        <p:spPr>
          <a:xfrm>
            <a:off x="3380990" y="6657801"/>
            <a:ext cx="1200138" cy="553986"/>
          </a:xfrm>
          <a:prstGeom prst="rect">
            <a:avLst/>
          </a:prstGeom>
        </p:spPr>
        <p:style>
          <a:lnRef idx="1">
            <a:schemeClr val="accent4"/>
          </a:lnRef>
          <a:fillRef idx="2">
            <a:schemeClr val="accent4"/>
          </a:fillRef>
          <a:effectRef idx="1">
            <a:schemeClr val="accent4"/>
          </a:effectRef>
          <a:fontRef idx="minor">
            <a:schemeClr val="dk1"/>
          </a:fontRef>
        </p:style>
        <p:txBody>
          <a:bodyPr wrap="square" lIns="91428" tIns="45714" rIns="91428" bIns="45714" rtlCol="0">
            <a:spAutoFit/>
          </a:bodyPr>
          <a:lstStyle/>
          <a:p>
            <a:r>
              <a:rPr lang="ja-JP" altLang="en-US" sz="1000" dirty="0">
                <a:latin typeface="HGS明朝B" pitchFamily="18" charset="-128"/>
                <a:ea typeface="HGS明朝B" pitchFamily="18" charset="-128"/>
              </a:rPr>
              <a:t>吸気を腎に納められないと，新しい気も吸い込めない</a:t>
            </a:r>
          </a:p>
        </p:txBody>
      </p:sp>
      <p:cxnSp>
        <p:nvCxnSpPr>
          <p:cNvPr id="2060" name="直線コネクタ 2059"/>
          <p:cNvCxnSpPr>
            <a:endCxn id="2052" idx="1"/>
          </p:cNvCxnSpPr>
          <p:nvPr/>
        </p:nvCxnSpPr>
        <p:spPr>
          <a:xfrm flipV="1">
            <a:off x="5626948" y="6305179"/>
            <a:ext cx="450901" cy="3526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2" name="直線コネクタ 2061"/>
          <p:cNvCxnSpPr>
            <a:stCxn id="2056" idx="3"/>
          </p:cNvCxnSpPr>
          <p:nvPr/>
        </p:nvCxnSpPr>
        <p:spPr>
          <a:xfrm>
            <a:off x="5245353" y="6136758"/>
            <a:ext cx="147568" cy="200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4" name="直線コネクタ 2063"/>
          <p:cNvCxnSpPr>
            <a:stCxn id="2057" idx="1"/>
          </p:cNvCxnSpPr>
          <p:nvPr/>
        </p:nvCxnSpPr>
        <p:spPr>
          <a:xfrm flipH="1" flipV="1">
            <a:off x="5753816" y="8193363"/>
            <a:ext cx="170178" cy="200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6" name="直線コネクタ 2065"/>
          <p:cNvCxnSpPr>
            <a:stCxn id="2054" idx="1"/>
            <a:endCxn id="2050" idx="2"/>
          </p:cNvCxnSpPr>
          <p:nvPr/>
        </p:nvCxnSpPr>
        <p:spPr>
          <a:xfrm flipH="1" flipV="1">
            <a:off x="5445621" y="8781994"/>
            <a:ext cx="132608" cy="2754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8" name="直線コネクタ 2067"/>
          <p:cNvCxnSpPr>
            <a:endCxn id="2053" idx="0"/>
          </p:cNvCxnSpPr>
          <p:nvPr/>
        </p:nvCxnSpPr>
        <p:spPr>
          <a:xfrm flipH="1">
            <a:off x="4985903" y="6934801"/>
            <a:ext cx="28974" cy="276999"/>
          </a:xfrm>
          <a:prstGeom prst="line">
            <a:avLst/>
          </a:prstGeom>
        </p:spPr>
        <p:style>
          <a:lnRef idx="1">
            <a:schemeClr val="accent1"/>
          </a:lnRef>
          <a:fillRef idx="0">
            <a:schemeClr val="accent1"/>
          </a:fillRef>
          <a:effectRef idx="0">
            <a:schemeClr val="accent1"/>
          </a:effectRef>
          <a:fontRef idx="minor">
            <a:schemeClr val="tx1"/>
          </a:fontRef>
        </p:style>
      </p:cxnSp>
      <p:sp>
        <p:nvSpPr>
          <p:cNvPr id="2069" name="テキスト ボックス 2068"/>
          <p:cNvSpPr txBox="1"/>
          <p:nvPr/>
        </p:nvSpPr>
        <p:spPr>
          <a:xfrm>
            <a:off x="3925064" y="571306"/>
            <a:ext cx="2401653" cy="307777"/>
          </a:xfrm>
          <a:prstGeom prst="rect">
            <a:avLst/>
          </a:prstGeom>
          <a:noFill/>
        </p:spPr>
        <p:txBody>
          <a:bodyPr wrap="square" rtlCol="0">
            <a:spAutoFit/>
          </a:bodyPr>
          <a:lstStyle/>
          <a:p>
            <a:r>
              <a:rPr kumimoji="1" lang="ja-JP" altLang="en-US" sz="1400" dirty="0" smtClean="0">
                <a:latin typeface="HGS明朝B" pitchFamily="18" charset="-128"/>
                <a:ea typeface="HGS明朝B" pitchFamily="18" charset="-128"/>
              </a:rPr>
              <a:t>耳・二陰・髪の異常</a:t>
            </a:r>
            <a:endParaRPr kumimoji="1" lang="ja-JP" altLang="en-US" sz="1400" dirty="0">
              <a:latin typeface="HGS明朝B" pitchFamily="18" charset="-128"/>
              <a:ea typeface="HGS明朝B" pitchFamily="18" charset="-128"/>
            </a:endParaRPr>
          </a:p>
        </p:txBody>
      </p:sp>
      <p:sp>
        <p:nvSpPr>
          <p:cNvPr id="50" name="テキスト ボックス 49"/>
          <p:cNvSpPr txBox="1"/>
          <p:nvPr/>
        </p:nvSpPr>
        <p:spPr>
          <a:xfrm>
            <a:off x="525313" y="2887322"/>
            <a:ext cx="5278338" cy="584763"/>
          </a:xfrm>
          <a:prstGeom prst="rect">
            <a:avLst/>
          </a:prstGeom>
        </p:spPr>
        <p:style>
          <a:lnRef idx="0">
            <a:schemeClr val="accent4"/>
          </a:lnRef>
          <a:fillRef idx="3">
            <a:schemeClr val="accent4"/>
          </a:fillRef>
          <a:effectRef idx="3">
            <a:schemeClr val="accent4"/>
          </a:effectRef>
          <a:fontRef idx="minor">
            <a:schemeClr val="lt1"/>
          </a:fontRef>
        </p:style>
        <p:txBody>
          <a:bodyPr wrap="square" lIns="91428" tIns="45714" rIns="91428" bIns="45714" rtlCol="0">
            <a:spAutoFit/>
          </a:bodyPr>
          <a:lstStyle/>
          <a:p>
            <a:r>
              <a:rPr lang="ja-JP" altLang="en-US" sz="1600" dirty="0" smtClean="0">
                <a:latin typeface="HGS明朝B" pitchFamily="18" charset="-128"/>
                <a:ea typeface="HGS明朝B" pitchFamily="18" charset="-128"/>
              </a:rPr>
              <a:t>◎加齢に伴う症状（難聴，歯や骨がもろくなる</a:t>
            </a:r>
            <a:r>
              <a:rPr lang="ja-JP" altLang="en-US" sz="1000" dirty="0" smtClean="0">
                <a:latin typeface="HGS明朝B" pitchFamily="18" charset="-128"/>
                <a:ea typeface="HGS明朝B" pitchFamily="18" charset="-128"/>
              </a:rPr>
              <a:t>など</a:t>
            </a:r>
            <a:r>
              <a:rPr lang="ja-JP" altLang="en-US" sz="1600" dirty="0" smtClean="0">
                <a:latin typeface="HGS明朝B" pitchFamily="18" charset="-128"/>
                <a:ea typeface="HGS明朝B" pitchFamily="18" charset="-128"/>
              </a:rPr>
              <a:t>）</a:t>
            </a:r>
            <a:endParaRPr lang="en-US" altLang="ja-JP" sz="1600" dirty="0" smtClean="0">
              <a:latin typeface="HGS明朝B" pitchFamily="18" charset="-128"/>
              <a:ea typeface="HGS明朝B" pitchFamily="18" charset="-128"/>
            </a:endParaRPr>
          </a:p>
          <a:p>
            <a:r>
              <a:rPr lang="ja-JP" altLang="en-US" sz="1600" dirty="0" smtClean="0">
                <a:latin typeface="HGS明朝B" pitchFamily="18" charset="-128"/>
                <a:ea typeface="HGS明朝B" pitchFamily="18" charset="-128"/>
              </a:rPr>
              <a:t>◎小児の症状（成長・発育の遅れ</a:t>
            </a:r>
            <a:r>
              <a:rPr lang="ja-JP" altLang="en-US" sz="1000" dirty="0" smtClean="0">
                <a:latin typeface="HGS明朝B" pitchFamily="18" charset="-128"/>
                <a:ea typeface="HGS明朝B" pitchFamily="18" charset="-128"/>
              </a:rPr>
              <a:t>など</a:t>
            </a:r>
            <a:r>
              <a:rPr lang="ja-JP" altLang="en-US" sz="1600" dirty="0" smtClean="0">
                <a:latin typeface="HGS明朝B" pitchFamily="18" charset="-128"/>
                <a:ea typeface="HGS明朝B" pitchFamily="18" charset="-128"/>
              </a:rPr>
              <a:t>）</a:t>
            </a:r>
            <a:endParaRPr lang="ja-JP" altLang="en-US" sz="1600" dirty="0">
              <a:latin typeface="HGS明朝B" pitchFamily="18" charset="-128"/>
              <a:ea typeface="HGS明朝B" pitchFamily="18" charset="-128"/>
            </a:endParaRPr>
          </a:p>
        </p:txBody>
      </p:sp>
      <p:sp>
        <p:nvSpPr>
          <p:cNvPr id="51" name="テキスト ボックス 50"/>
          <p:cNvSpPr txBox="1"/>
          <p:nvPr/>
        </p:nvSpPr>
        <p:spPr>
          <a:xfrm>
            <a:off x="476672" y="2579557"/>
            <a:ext cx="2520280" cy="307764"/>
          </a:xfrm>
          <a:prstGeom prst="rect">
            <a:avLst/>
          </a:prstGeom>
          <a:noFill/>
        </p:spPr>
        <p:txBody>
          <a:bodyPr wrap="square" lIns="91428" tIns="45714" rIns="91428" bIns="45714" rtlCol="0">
            <a:spAutoFit/>
          </a:bodyPr>
          <a:lstStyle/>
          <a:p>
            <a:r>
              <a:rPr lang="ja-JP" altLang="en-US" sz="1400" dirty="0">
                <a:latin typeface="HGS明朝B" pitchFamily="18" charset="-128"/>
                <a:ea typeface="HGS明朝B" pitchFamily="18" charset="-128"/>
              </a:rPr>
              <a:t>腎</a:t>
            </a:r>
            <a:r>
              <a:rPr lang="ja-JP" altLang="en-US" sz="1400" dirty="0" smtClean="0">
                <a:latin typeface="HGS明朝B" pitchFamily="18" charset="-128"/>
                <a:ea typeface="HGS明朝B" pitchFamily="18" charset="-128"/>
              </a:rPr>
              <a:t>病</a:t>
            </a:r>
            <a:r>
              <a:rPr lang="ja-JP" altLang="en-US" sz="1400" dirty="0">
                <a:latin typeface="HGS明朝B" pitchFamily="18" charset="-128"/>
                <a:ea typeface="HGS明朝B" pitchFamily="18" charset="-128"/>
              </a:rPr>
              <a:t>の特徴的な症状</a:t>
            </a:r>
          </a:p>
        </p:txBody>
      </p:sp>
      <p:grpSp>
        <p:nvGrpSpPr>
          <p:cNvPr id="7" name="グループ化 6"/>
          <p:cNvGrpSpPr/>
          <p:nvPr/>
        </p:nvGrpSpPr>
        <p:grpSpPr>
          <a:xfrm>
            <a:off x="5445620" y="3836295"/>
            <a:ext cx="1152526" cy="696849"/>
            <a:chOff x="5445620" y="3836295"/>
            <a:chExt cx="1152526" cy="696849"/>
          </a:xfrm>
        </p:grpSpPr>
        <p:sp>
          <p:nvSpPr>
            <p:cNvPr id="6" name="雲形吹き出し 5"/>
            <p:cNvSpPr/>
            <p:nvPr/>
          </p:nvSpPr>
          <p:spPr>
            <a:xfrm>
              <a:off x="5445620" y="3836295"/>
              <a:ext cx="1152526" cy="696849"/>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5572381" y="3976252"/>
              <a:ext cx="852640" cy="400110"/>
            </a:xfrm>
            <a:prstGeom prst="rect">
              <a:avLst/>
            </a:prstGeom>
            <a:noFill/>
          </p:spPr>
          <p:txBody>
            <a:bodyPr wrap="square" rtlCol="0">
              <a:spAutoFit/>
            </a:bodyPr>
            <a:lstStyle/>
            <a:p>
              <a:r>
                <a:rPr kumimoji="1" lang="ja-JP" altLang="en-US" sz="1000" dirty="0" smtClean="0">
                  <a:latin typeface="HGP明朝B" pitchFamily="18" charset="-128"/>
                  <a:ea typeface="HGP明朝B" pitchFamily="18" charset="-128"/>
                </a:rPr>
                <a:t>陽と陰どっちも減っている</a:t>
              </a:r>
              <a:endParaRPr kumimoji="1" lang="ja-JP" altLang="en-US" sz="1000" dirty="0">
                <a:latin typeface="HGP明朝B" pitchFamily="18" charset="-128"/>
                <a:ea typeface="HGP明朝B" pitchFamily="18" charset="-128"/>
              </a:endParaRPr>
            </a:p>
          </p:txBody>
        </p:sp>
      </p:grpSp>
    </p:spTree>
    <p:extLst>
      <p:ext uri="{BB962C8B-B14F-4D97-AF65-F5344CB8AC3E}">
        <p14:creationId xmlns:p14="http://schemas.microsoft.com/office/powerpoint/2010/main" val="27798888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48680" y="1062687"/>
            <a:ext cx="5832648" cy="3631751"/>
          </a:xfrm>
          <a:prstGeom prst="rect">
            <a:avLst/>
          </a:prstGeom>
        </p:spPr>
        <p:txBody>
          <a:bodyPr wrap="square" lIns="91428" tIns="45714" rIns="91428" bIns="45714">
            <a:spAutoFit/>
          </a:bodyPr>
          <a:lstStyle/>
          <a:p>
            <a:endParaRPr lang="ja-JP"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①　</a:t>
            </a:r>
            <a:r>
              <a:rPr lang="en-US" altLang="ja-JP" sz="1000" dirty="0">
                <a:latin typeface="HGS明朝B" pitchFamily="18" charset="-128"/>
                <a:ea typeface="HGS明朝B" pitchFamily="18" charset="-128"/>
              </a:rPr>
              <a:t>35</a:t>
            </a:r>
            <a:r>
              <a:rPr lang="ja-JP" altLang="ja-JP" sz="1000" dirty="0">
                <a:latin typeface="HGS明朝B" pitchFamily="18" charset="-128"/>
                <a:ea typeface="HGS明朝B" pitchFamily="18" charset="-128"/>
              </a:rPr>
              <a:t>歳　女性　</a:t>
            </a:r>
            <a:r>
              <a:rPr lang="en-US" altLang="ja-JP" sz="1000" dirty="0">
                <a:latin typeface="HGS明朝B" pitchFamily="18" charset="-128"/>
                <a:ea typeface="HGS明朝B" pitchFamily="18" charset="-128"/>
              </a:rPr>
              <a:t>160</a:t>
            </a:r>
            <a:r>
              <a:rPr lang="ja-JP" altLang="ja-JP" sz="1000" dirty="0">
                <a:latin typeface="HGS明朝B" pitchFamily="18" charset="-128"/>
                <a:ea typeface="HGS明朝B" pitchFamily="18" charset="-128"/>
              </a:rPr>
              <a:t>㎝　</a:t>
            </a:r>
            <a:r>
              <a:rPr lang="en-US" altLang="ja-JP" sz="1000" dirty="0">
                <a:latin typeface="HGS明朝B" pitchFamily="18" charset="-128"/>
                <a:ea typeface="HGS明朝B" pitchFamily="18" charset="-128"/>
              </a:rPr>
              <a:t>55</a:t>
            </a:r>
            <a:r>
              <a:rPr lang="ja-JP" altLang="ja-JP" sz="1000" dirty="0">
                <a:latin typeface="HGS明朝B" pitchFamily="18" charset="-128"/>
                <a:ea typeface="HGS明朝B" pitchFamily="18" charset="-128"/>
              </a:rPr>
              <a:t>㎏　主訴：</a:t>
            </a:r>
            <a:r>
              <a:rPr lang="en-US" altLang="ja-JP" sz="1000" dirty="0" smtClean="0">
                <a:latin typeface="HGS明朝B" pitchFamily="18" charset="-128"/>
                <a:ea typeface="HGS明朝B" pitchFamily="18" charset="-128"/>
              </a:rPr>
              <a:t>PMS</a:t>
            </a:r>
            <a:r>
              <a:rPr lang="ja-JP" altLang="en-US" sz="1000" dirty="0" err="1"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易怒</a:t>
            </a:r>
            <a:r>
              <a:rPr lang="ja-JP" altLang="ja-JP" sz="1000" dirty="0">
                <a:latin typeface="HGS明朝B" pitchFamily="18" charset="-128"/>
                <a:ea typeface="HGS明朝B" pitchFamily="18" charset="-128"/>
              </a:rPr>
              <a:t>　</a:t>
            </a:r>
            <a:endParaRPr lang="en-US"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　　</a:t>
            </a:r>
            <a:r>
              <a:rPr lang="ja-JP" altLang="ja-JP" sz="1000" dirty="0">
                <a:latin typeface="HGS明朝B" pitchFamily="18" charset="-128"/>
                <a:ea typeface="HGS明朝B" pitchFamily="18" charset="-128"/>
              </a:rPr>
              <a:t>症状：</a:t>
            </a:r>
            <a:r>
              <a:rPr lang="ja-JP" altLang="ja-JP" sz="1000" dirty="0" smtClean="0">
                <a:latin typeface="HGS明朝B" pitchFamily="18" charset="-128"/>
                <a:ea typeface="HGS明朝B" pitchFamily="18" charset="-128"/>
              </a:rPr>
              <a:t>イライラ</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脹痛</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胸</a:t>
            </a:r>
            <a:r>
              <a:rPr lang="ja-JP" altLang="ja-JP" sz="1000" dirty="0">
                <a:latin typeface="HGS明朝B" pitchFamily="18" charset="-128"/>
                <a:ea typeface="HGS明朝B" pitchFamily="18" charset="-128"/>
              </a:rPr>
              <a:t>脇苦</a:t>
            </a:r>
            <a:r>
              <a:rPr lang="ja-JP" altLang="ja-JP" sz="1000" dirty="0" smtClean="0">
                <a:latin typeface="HGS明朝B" pitchFamily="18" charset="-128"/>
                <a:ea typeface="HGS明朝B" pitchFamily="18" charset="-128"/>
              </a:rPr>
              <a:t>満</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脈</a:t>
            </a:r>
            <a:r>
              <a:rPr lang="ja-JP" altLang="ja-JP" sz="1000" dirty="0">
                <a:latin typeface="HGS明朝B" pitchFamily="18" charset="-128"/>
                <a:ea typeface="HGS明朝B" pitchFamily="18" charset="-128"/>
              </a:rPr>
              <a:t>弦</a:t>
            </a:r>
          </a:p>
          <a:p>
            <a:endParaRPr lang="en-US"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　　</a:t>
            </a:r>
            <a:r>
              <a:rPr lang="ja-JP" altLang="ja-JP" sz="1000" dirty="0">
                <a:latin typeface="HGS明朝B" pitchFamily="18" charset="-128"/>
                <a:ea typeface="HGS明朝B" pitchFamily="18" charset="-128"/>
              </a:rPr>
              <a:t>弁証（　　　　　　　　　　）　　治法（　　　　　　　　　　）</a:t>
            </a:r>
          </a:p>
          <a:p>
            <a:r>
              <a:rPr lang="en-US" altLang="ja-JP" sz="1000" dirty="0">
                <a:latin typeface="HGS明朝B" pitchFamily="18" charset="-128"/>
                <a:ea typeface="HGS明朝B" pitchFamily="18" charset="-128"/>
              </a:rPr>
              <a:t> </a:t>
            </a:r>
            <a:endParaRPr lang="ja-JP"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②　</a:t>
            </a:r>
            <a:r>
              <a:rPr lang="ja-JP" altLang="ja-JP" sz="1000" dirty="0">
                <a:latin typeface="HGS明朝B" pitchFamily="18" charset="-128"/>
                <a:ea typeface="HGS明朝B" pitchFamily="18" charset="-128"/>
              </a:rPr>
              <a:t>２８歳　女性　</a:t>
            </a:r>
            <a:r>
              <a:rPr lang="en-US" altLang="ja-JP" sz="1000" dirty="0">
                <a:latin typeface="HGS明朝B" pitchFamily="18" charset="-128"/>
                <a:ea typeface="HGS明朝B" pitchFamily="18" charset="-128"/>
              </a:rPr>
              <a:t>158</a:t>
            </a:r>
            <a:r>
              <a:rPr lang="ja-JP" altLang="ja-JP" sz="1000" dirty="0">
                <a:latin typeface="HGS明朝B" pitchFamily="18" charset="-128"/>
                <a:ea typeface="HGS明朝B" pitchFamily="18" charset="-128"/>
              </a:rPr>
              <a:t>㎝　</a:t>
            </a:r>
            <a:r>
              <a:rPr lang="en-US" altLang="ja-JP" sz="1000" dirty="0">
                <a:latin typeface="HGS明朝B" pitchFamily="18" charset="-128"/>
                <a:ea typeface="HGS明朝B" pitchFamily="18" charset="-128"/>
              </a:rPr>
              <a:t>54</a:t>
            </a:r>
            <a:r>
              <a:rPr lang="ja-JP" altLang="ja-JP" sz="1000" dirty="0">
                <a:latin typeface="HGS明朝B" pitchFamily="18" charset="-128"/>
                <a:ea typeface="HGS明朝B" pitchFamily="18" charset="-128"/>
              </a:rPr>
              <a:t>㎏　主訴：眼精疲労　</a:t>
            </a:r>
            <a:endParaRPr lang="en-US"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　　</a:t>
            </a:r>
            <a:r>
              <a:rPr lang="ja-JP" altLang="ja-JP" sz="1000" dirty="0">
                <a:latin typeface="HGS明朝B" pitchFamily="18" charset="-128"/>
                <a:ea typeface="HGS明朝B" pitchFamily="18" charset="-128"/>
              </a:rPr>
              <a:t>症状：目の</a:t>
            </a:r>
            <a:r>
              <a:rPr lang="ja-JP" altLang="ja-JP" sz="1000" dirty="0" smtClean="0">
                <a:latin typeface="HGS明朝B" pitchFamily="18" charset="-128"/>
                <a:ea typeface="HGS明朝B" pitchFamily="18" charset="-128"/>
              </a:rPr>
              <a:t>乾き</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顔色萎黄</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こむら返り</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舌</a:t>
            </a:r>
            <a:r>
              <a:rPr lang="ja-JP" altLang="en-US" sz="1000" dirty="0" smtClean="0">
                <a:latin typeface="HGS明朝B" pitchFamily="18" charset="-128"/>
                <a:ea typeface="HGS明朝B" pitchFamily="18" charset="-128"/>
              </a:rPr>
              <a:t>質</a:t>
            </a:r>
            <a:r>
              <a:rPr lang="ja-JP" altLang="ja-JP" sz="1000" dirty="0" smtClean="0">
                <a:latin typeface="HGS明朝B" pitchFamily="18" charset="-128"/>
                <a:ea typeface="HGS明朝B" pitchFamily="18" charset="-128"/>
              </a:rPr>
              <a:t>淡</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脈細</a:t>
            </a:r>
            <a:endParaRPr lang="ja-JP" altLang="ja-JP" sz="1000" dirty="0">
              <a:latin typeface="HGS明朝B" pitchFamily="18" charset="-128"/>
              <a:ea typeface="HGS明朝B" pitchFamily="18" charset="-128"/>
            </a:endParaRPr>
          </a:p>
          <a:p>
            <a:endParaRPr lang="en-US"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　　</a:t>
            </a:r>
            <a:r>
              <a:rPr lang="ja-JP" altLang="ja-JP" sz="1000" dirty="0">
                <a:latin typeface="HGS明朝B" pitchFamily="18" charset="-128"/>
                <a:ea typeface="HGS明朝B" pitchFamily="18" charset="-128"/>
              </a:rPr>
              <a:t>弁証（　　　　　　　　　　）　　治法（　　　　　　　　　　）</a:t>
            </a:r>
          </a:p>
          <a:p>
            <a:r>
              <a:rPr lang="en-US" altLang="ja-JP" sz="1000" dirty="0">
                <a:latin typeface="HGS明朝B" pitchFamily="18" charset="-128"/>
                <a:ea typeface="HGS明朝B" pitchFamily="18" charset="-128"/>
              </a:rPr>
              <a:t> </a:t>
            </a:r>
            <a:endParaRPr lang="ja-JP"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③　</a:t>
            </a:r>
            <a:r>
              <a:rPr lang="ja-JP" altLang="ja-JP" sz="1000" dirty="0">
                <a:latin typeface="HGS明朝B" pitchFamily="18" charset="-128"/>
                <a:ea typeface="HGS明朝B" pitchFamily="18" charset="-128"/>
              </a:rPr>
              <a:t>４９歳　女性　</a:t>
            </a:r>
            <a:r>
              <a:rPr lang="en-US" altLang="ja-JP" sz="1000" dirty="0">
                <a:latin typeface="HGS明朝B" pitchFamily="18" charset="-128"/>
                <a:ea typeface="HGS明朝B" pitchFamily="18" charset="-128"/>
              </a:rPr>
              <a:t>154</a:t>
            </a:r>
            <a:r>
              <a:rPr lang="ja-JP" altLang="ja-JP" sz="1000" dirty="0">
                <a:latin typeface="HGS明朝B" pitchFamily="18" charset="-128"/>
                <a:ea typeface="HGS明朝B" pitchFamily="18" charset="-128"/>
              </a:rPr>
              <a:t>㎝　</a:t>
            </a:r>
            <a:r>
              <a:rPr lang="en-US" altLang="ja-JP" sz="1000" dirty="0">
                <a:latin typeface="HGS明朝B" pitchFamily="18" charset="-128"/>
                <a:ea typeface="HGS明朝B" pitchFamily="18" charset="-128"/>
              </a:rPr>
              <a:t>52</a:t>
            </a:r>
            <a:r>
              <a:rPr lang="ja-JP" altLang="ja-JP" sz="1000" dirty="0">
                <a:latin typeface="HGS明朝B" pitchFamily="18" charset="-128"/>
                <a:ea typeface="HGS明朝B" pitchFamily="18" charset="-128"/>
              </a:rPr>
              <a:t>㎏　主訴：ホットフラッシュ　</a:t>
            </a:r>
            <a:endParaRPr lang="en-US"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　　</a:t>
            </a:r>
            <a:r>
              <a:rPr lang="ja-JP" altLang="ja-JP" sz="1000" dirty="0">
                <a:latin typeface="HGS明朝B" pitchFamily="18" charset="-128"/>
                <a:ea typeface="HGS明朝B" pitchFamily="18" charset="-128"/>
              </a:rPr>
              <a:t>症状：</a:t>
            </a:r>
            <a:r>
              <a:rPr lang="ja-JP" altLang="ja-JP" sz="1000" dirty="0" smtClean="0">
                <a:latin typeface="HGS明朝B" pitchFamily="18" charset="-128"/>
                <a:ea typeface="HGS明朝B" pitchFamily="18" charset="-128"/>
              </a:rPr>
              <a:t>高血圧</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頭痛</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顔面紅潮</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耳鳴</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腰</a:t>
            </a:r>
            <a:r>
              <a:rPr lang="ja-JP" altLang="ja-JP" sz="1000" dirty="0">
                <a:latin typeface="HGS明朝B" pitchFamily="18" charset="-128"/>
                <a:ea typeface="HGS明朝B" pitchFamily="18" charset="-128"/>
              </a:rPr>
              <a:t>膝酸</a:t>
            </a:r>
            <a:r>
              <a:rPr lang="ja-JP" altLang="ja-JP" sz="1000" dirty="0" smtClean="0">
                <a:latin typeface="HGS明朝B" pitchFamily="18" charset="-128"/>
                <a:ea typeface="HGS明朝B" pitchFamily="18" charset="-128"/>
              </a:rPr>
              <a:t>軟</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舌</a:t>
            </a:r>
            <a:r>
              <a:rPr lang="ja-JP" altLang="en-US" sz="1000" dirty="0" smtClean="0">
                <a:latin typeface="HGS明朝B" pitchFamily="18" charset="-128"/>
                <a:ea typeface="HGS明朝B" pitchFamily="18" charset="-128"/>
              </a:rPr>
              <a:t>質</a:t>
            </a:r>
            <a:r>
              <a:rPr lang="ja-JP" altLang="ja-JP" sz="1000" dirty="0" smtClean="0">
                <a:latin typeface="HGS明朝B" pitchFamily="18" charset="-128"/>
                <a:ea typeface="HGS明朝B" pitchFamily="18" charset="-128"/>
              </a:rPr>
              <a:t>紅</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脈弦細数</a:t>
            </a:r>
            <a:endParaRPr lang="ja-JP" altLang="ja-JP" sz="1000" dirty="0">
              <a:latin typeface="HGS明朝B" pitchFamily="18" charset="-128"/>
              <a:ea typeface="HGS明朝B" pitchFamily="18" charset="-128"/>
            </a:endParaRPr>
          </a:p>
          <a:p>
            <a:endParaRPr lang="en-US" altLang="ja-JP" sz="1000" dirty="0">
              <a:latin typeface="HGS明朝B" pitchFamily="18" charset="-128"/>
              <a:ea typeface="HGS明朝B" pitchFamily="18" charset="-128"/>
            </a:endParaRPr>
          </a:p>
          <a:p>
            <a:pPr lvl="0"/>
            <a:r>
              <a:rPr lang="ja-JP" altLang="en-US" sz="1000" dirty="0">
                <a:latin typeface="HGS明朝B" pitchFamily="18" charset="-128"/>
                <a:ea typeface="HGS明朝B" pitchFamily="18" charset="-128"/>
              </a:rPr>
              <a:t>　　</a:t>
            </a:r>
            <a:r>
              <a:rPr lang="ja-JP" altLang="ja-JP" sz="1000" dirty="0">
                <a:latin typeface="HGS明朝B" pitchFamily="18" charset="-128"/>
                <a:ea typeface="HGS明朝B" pitchFamily="18" charset="-128"/>
              </a:rPr>
              <a:t>弁証（　　　　　　　　　　）　　治法（　　　　　　　　　　）</a:t>
            </a:r>
            <a:endParaRPr lang="en-US" altLang="ja-JP" sz="1000" dirty="0">
              <a:latin typeface="HGS明朝B" pitchFamily="18" charset="-128"/>
              <a:ea typeface="HGS明朝B" pitchFamily="18" charset="-128"/>
            </a:endParaRPr>
          </a:p>
          <a:p>
            <a:pPr lvl="0"/>
            <a:endParaRPr lang="en-US" altLang="ja-JP" sz="1000" dirty="0">
              <a:solidFill>
                <a:prstClr val="black"/>
              </a:solidFill>
              <a:latin typeface="HGS明朝B" pitchFamily="18" charset="-128"/>
              <a:ea typeface="HGS明朝B" pitchFamily="18" charset="-128"/>
            </a:endParaRPr>
          </a:p>
          <a:p>
            <a:pPr lvl="0"/>
            <a:r>
              <a:rPr lang="ja-JP" altLang="en-US" sz="1000" dirty="0">
                <a:solidFill>
                  <a:prstClr val="black"/>
                </a:solidFill>
                <a:latin typeface="HGS明朝B" pitchFamily="18" charset="-128"/>
                <a:ea typeface="HGS明朝B" pitchFamily="18" charset="-128"/>
              </a:rPr>
              <a:t>④　</a:t>
            </a:r>
            <a:r>
              <a:rPr lang="en-US" altLang="ja-JP" sz="1000" dirty="0">
                <a:solidFill>
                  <a:prstClr val="black"/>
                </a:solidFill>
                <a:latin typeface="HGS明朝B" pitchFamily="18" charset="-128"/>
                <a:ea typeface="HGS明朝B" pitchFamily="18" charset="-128"/>
              </a:rPr>
              <a:t>78</a:t>
            </a:r>
            <a:r>
              <a:rPr lang="ja-JP" altLang="ja-JP" sz="1000" dirty="0">
                <a:solidFill>
                  <a:prstClr val="black"/>
                </a:solidFill>
                <a:latin typeface="HGS明朝B" pitchFamily="18" charset="-128"/>
                <a:ea typeface="HGS明朝B" pitchFamily="18" charset="-128"/>
              </a:rPr>
              <a:t>歳　男性　</a:t>
            </a:r>
            <a:r>
              <a:rPr lang="en-US" altLang="ja-JP" sz="1000" dirty="0">
                <a:solidFill>
                  <a:prstClr val="black"/>
                </a:solidFill>
                <a:latin typeface="HGS明朝B" pitchFamily="18" charset="-128"/>
                <a:ea typeface="HGS明朝B" pitchFamily="18" charset="-128"/>
              </a:rPr>
              <a:t>170</a:t>
            </a:r>
            <a:r>
              <a:rPr lang="ja-JP" altLang="ja-JP" sz="1000" dirty="0">
                <a:solidFill>
                  <a:prstClr val="black"/>
                </a:solidFill>
                <a:latin typeface="HGS明朝B" pitchFamily="18" charset="-128"/>
                <a:ea typeface="HGS明朝B" pitchFamily="18" charset="-128"/>
              </a:rPr>
              <a:t>ｃｍ　</a:t>
            </a:r>
            <a:r>
              <a:rPr lang="en-US" altLang="ja-JP" sz="1000" dirty="0">
                <a:solidFill>
                  <a:prstClr val="black"/>
                </a:solidFill>
                <a:latin typeface="HGS明朝B" pitchFamily="18" charset="-128"/>
                <a:ea typeface="HGS明朝B" pitchFamily="18" charset="-128"/>
              </a:rPr>
              <a:t>60kg</a:t>
            </a:r>
            <a:r>
              <a:rPr lang="ja-JP" altLang="ja-JP" sz="1000" dirty="0">
                <a:solidFill>
                  <a:prstClr val="black"/>
                </a:solidFill>
                <a:latin typeface="HGS明朝B" pitchFamily="18" charset="-128"/>
                <a:ea typeface="HGS明朝B" pitchFamily="18" charset="-128"/>
              </a:rPr>
              <a:t>　主訴；足腰のだるさ　</a:t>
            </a:r>
            <a:endParaRPr lang="en-US" altLang="ja-JP" sz="1000" dirty="0">
              <a:solidFill>
                <a:prstClr val="black"/>
              </a:solidFill>
              <a:latin typeface="HGS明朝B" pitchFamily="18" charset="-128"/>
              <a:ea typeface="HGS明朝B" pitchFamily="18" charset="-128"/>
            </a:endParaRPr>
          </a:p>
          <a:p>
            <a:pPr lvl="0"/>
            <a:r>
              <a:rPr lang="ja-JP" altLang="en-US" sz="1000" dirty="0" smtClean="0">
                <a:solidFill>
                  <a:prstClr val="black"/>
                </a:solidFill>
                <a:latin typeface="HGS明朝B" pitchFamily="18" charset="-128"/>
                <a:ea typeface="HGS明朝B" pitchFamily="18" charset="-128"/>
              </a:rPr>
              <a:t>　　</a:t>
            </a:r>
            <a:r>
              <a:rPr lang="ja-JP" altLang="ja-JP" sz="1000" dirty="0" smtClean="0">
                <a:solidFill>
                  <a:prstClr val="black"/>
                </a:solidFill>
                <a:latin typeface="HGS明朝B" pitchFamily="18" charset="-128"/>
                <a:ea typeface="HGS明朝B" pitchFamily="18" charset="-128"/>
              </a:rPr>
              <a:t>症状</a:t>
            </a:r>
            <a:r>
              <a:rPr lang="ja-JP" altLang="ja-JP" sz="1000" dirty="0">
                <a:solidFill>
                  <a:prstClr val="black"/>
                </a:solidFill>
                <a:latin typeface="HGS明朝B" pitchFamily="18" charset="-128"/>
                <a:ea typeface="HGS明朝B" pitchFamily="18" charset="-128"/>
              </a:rPr>
              <a:t>；冷えると足腰が</a:t>
            </a:r>
            <a:r>
              <a:rPr lang="ja-JP" altLang="ja-JP" sz="1000" dirty="0" smtClean="0">
                <a:solidFill>
                  <a:prstClr val="black"/>
                </a:solidFill>
                <a:latin typeface="HGS明朝B" pitchFamily="18" charset="-128"/>
                <a:ea typeface="HGS明朝B" pitchFamily="18" charset="-128"/>
              </a:rPr>
              <a:t>だるい</a:t>
            </a:r>
            <a:r>
              <a:rPr lang="ja-JP" altLang="en-US" sz="1000" dirty="0" smtClean="0">
                <a:solidFill>
                  <a:prstClr val="black"/>
                </a:solidFill>
                <a:latin typeface="HGS明朝B" pitchFamily="18" charset="-128"/>
                <a:ea typeface="HGS明朝B" pitchFamily="18" charset="-128"/>
              </a:rPr>
              <a:t>，</a:t>
            </a:r>
            <a:r>
              <a:rPr lang="ja-JP" altLang="ja-JP" sz="1000" dirty="0" smtClean="0">
                <a:solidFill>
                  <a:prstClr val="black"/>
                </a:solidFill>
                <a:latin typeface="HGS明朝B" pitchFamily="18" charset="-128"/>
                <a:ea typeface="HGS明朝B" pitchFamily="18" charset="-128"/>
              </a:rPr>
              <a:t>四肢</a:t>
            </a:r>
            <a:r>
              <a:rPr lang="ja-JP" altLang="ja-JP" sz="1000" dirty="0">
                <a:solidFill>
                  <a:prstClr val="black"/>
                </a:solidFill>
                <a:latin typeface="HGS明朝B" pitchFamily="18" charset="-128"/>
                <a:ea typeface="HGS明朝B" pitchFamily="18" charset="-128"/>
              </a:rPr>
              <a:t>の</a:t>
            </a:r>
            <a:r>
              <a:rPr lang="ja-JP" altLang="ja-JP" sz="1000" dirty="0" smtClean="0">
                <a:solidFill>
                  <a:prstClr val="black"/>
                </a:solidFill>
                <a:latin typeface="HGS明朝B" pitchFamily="18" charset="-128"/>
                <a:ea typeface="HGS明朝B" pitchFamily="18" charset="-128"/>
              </a:rPr>
              <a:t>冷え</a:t>
            </a:r>
            <a:r>
              <a:rPr lang="ja-JP" altLang="en-US" sz="1000" dirty="0" smtClean="0">
                <a:solidFill>
                  <a:prstClr val="black"/>
                </a:solidFill>
                <a:latin typeface="HGS明朝B" pitchFamily="18" charset="-128"/>
                <a:ea typeface="HGS明朝B" pitchFamily="18" charset="-128"/>
              </a:rPr>
              <a:t>，</a:t>
            </a:r>
            <a:r>
              <a:rPr lang="ja-JP" altLang="ja-JP" sz="1000" dirty="0" smtClean="0">
                <a:solidFill>
                  <a:prstClr val="black"/>
                </a:solidFill>
                <a:latin typeface="HGS明朝B" pitchFamily="18" charset="-128"/>
                <a:ea typeface="HGS明朝B" pitchFamily="18" charset="-128"/>
              </a:rPr>
              <a:t>顔色白い</a:t>
            </a:r>
            <a:r>
              <a:rPr lang="ja-JP" altLang="en-US" sz="1000" dirty="0" smtClean="0">
                <a:solidFill>
                  <a:prstClr val="black"/>
                </a:solidFill>
                <a:latin typeface="HGS明朝B" pitchFamily="18" charset="-128"/>
                <a:ea typeface="HGS明朝B" pitchFamily="18" charset="-128"/>
              </a:rPr>
              <a:t>，</a:t>
            </a:r>
            <a:r>
              <a:rPr lang="ja-JP" altLang="ja-JP" sz="1000" dirty="0" smtClean="0">
                <a:solidFill>
                  <a:prstClr val="black"/>
                </a:solidFill>
                <a:latin typeface="HGS明朝B" pitchFamily="18" charset="-128"/>
                <a:ea typeface="HGS明朝B" pitchFamily="18" charset="-128"/>
              </a:rPr>
              <a:t>耳鳴り</a:t>
            </a:r>
            <a:r>
              <a:rPr lang="ja-JP" altLang="ja-JP" sz="1000" dirty="0">
                <a:solidFill>
                  <a:prstClr val="black"/>
                </a:solidFill>
                <a:latin typeface="HGS明朝B" pitchFamily="18" charset="-128"/>
                <a:ea typeface="HGS明朝B" pitchFamily="18" charset="-128"/>
              </a:rPr>
              <a:t>（ジージーと低音</a:t>
            </a:r>
            <a:r>
              <a:rPr lang="ja-JP" altLang="ja-JP" sz="1000" dirty="0" smtClean="0">
                <a:solidFill>
                  <a:prstClr val="black"/>
                </a:solidFill>
                <a:latin typeface="HGS明朝B" pitchFamily="18" charset="-128"/>
                <a:ea typeface="HGS明朝B" pitchFamily="18" charset="-128"/>
              </a:rPr>
              <a:t>）</a:t>
            </a:r>
            <a:r>
              <a:rPr lang="ja-JP" altLang="en-US" sz="1000" dirty="0" smtClean="0">
                <a:solidFill>
                  <a:prstClr val="black"/>
                </a:solidFill>
                <a:latin typeface="HGS明朝B" pitchFamily="18" charset="-128"/>
                <a:ea typeface="HGS明朝B" pitchFamily="18" charset="-128"/>
              </a:rPr>
              <a:t>，</a:t>
            </a:r>
            <a:endParaRPr lang="en-US" altLang="ja-JP" sz="1000" dirty="0">
              <a:solidFill>
                <a:prstClr val="black"/>
              </a:solidFill>
              <a:latin typeface="HGS明朝B" pitchFamily="18" charset="-128"/>
              <a:ea typeface="HGS明朝B" pitchFamily="18" charset="-128"/>
            </a:endParaRPr>
          </a:p>
          <a:p>
            <a:pPr lvl="0"/>
            <a:r>
              <a:rPr lang="ja-JP" altLang="en-US" sz="1000" dirty="0">
                <a:solidFill>
                  <a:prstClr val="black"/>
                </a:solidFill>
                <a:latin typeface="HGS明朝B" pitchFamily="18" charset="-128"/>
                <a:ea typeface="HGS明朝B" pitchFamily="18" charset="-128"/>
              </a:rPr>
              <a:t>　　　</a:t>
            </a:r>
            <a:r>
              <a:rPr lang="ja-JP" altLang="ja-JP" sz="1000" dirty="0">
                <a:solidFill>
                  <a:prstClr val="black"/>
                </a:solidFill>
                <a:latin typeface="HGS明朝B" pitchFamily="18" charset="-128"/>
                <a:ea typeface="HGS明朝B" pitchFamily="18" charset="-128"/>
              </a:rPr>
              <a:t>下腿浮腫やや（＋</a:t>
            </a:r>
            <a:r>
              <a:rPr lang="ja-JP" altLang="ja-JP" sz="1000" dirty="0" smtClean="0">
                <a:solidFill>
                  <a:prstClr val="black"/>
                </a:solidFill>
                <a:latin typeface="HGS明朝B" pitchFamily="18" charset="-128"/>
                <a:ea typeface="HGS明朝B" pitchFamily="18" charset="-128"/>
              </a:rPr>
              <a:t>）</a:t>
            </a:r>
            <a:r>
              <a:rPr lang="ja-JP" altLang="en-US" sz="1000" dirty="0" smtClean="0">
                <a:solidFill>
                  <a:prstClr val="black"/>
                </a:solidFill>
                <a:latin typeface="HGS明朝B" pitchFamily="18" charset="-128"/>
                <a:ea typeface="HGS明朝B" pitchFamily="18" charset="-128"/>
              </a:rPr>
              <a:t>，</a:t>
            </a:r>
            <a:r>
              <a:rPr lang="ja-JP" altLang="ja-JP" sz="1000" dirty="0" smtClean="0">
                <a:solidFill>
                  <a:prstClr val="black"/>
                </a:solidFill>
                <a:latin typeface="HGS明朝B" pitchFamily="18" charset="-128"/>
                <a:ea typeface="HGS明朝B" pitchFamily="18" charset="-128"/>
              </a:rPr>
              <a:t>舌</a:t>
            </a:r>
            <a:r>
              <a:rPr lang="ja-JP" altLang="ja-JP" sz="1000" dirty="0">
                <a:solidFill>
                  <a:prstClr val="black"/>
                </a:solidFill>
                <a:latin typeface="HGS明朝B" pitchFamily="18" charset="-128"/>
                <a:ea typeface="HGS明朝B" pitchFamily="18" charset="-128"/>
              </a:rPr>
              <a:t>白</a:t>
            </a:r>
            <a:r>
              <a:rPr lang="ja-JP" altLang="ja-JP" sz="1000" dirty="0" smtClean="0">
                <a:solidFill>
                  <a:prstClr val="black"/>
                </a:solidFill>
                <a:latin typeface="HGS明朝B" pitchFamily="18" charset="-128"/>
                <a:ea typeface="HGS明朝B" pitchFamily="18" charset="-128"/>
              </a:rPr>
              <a:t>苔</a:t>
            </a:r>
            <a:r>
              <a:rPr lang="ja-JP" altLang="en-US" sz="1000" dirty="0" smtClean="0">
                <a:solidFill>
                  <a:prstClr val="black"/>
                </a:solidFill>
                <a:latin typeface="HGS明朝B" pitchFamily="18" charset="-128"/>
                <a:ea typeface="HGS明朝B" pitchFamily="18" charset="-128"/>
              </a:rPr>
              <a:t>，</a:t>
            </a:r>
            <a:r>
              <a:rPr lang="ja-JP" altLang="ja-JP" sz="1000" dirty="0" smtClean="0">
                <a:solidFill>
                  <a:prstClr val="black"/>
                </a:solidFill>
                <a:latin typeface="HGS明朝B" pitchFamily="18" charset="-128"/>
                <a:ea typeface="HGS明朝B" pitchFamily="18" charset="-128"/>
              </a:rPr>
              <a:t>脈沈細</a:t>
            </a:r>
            <a:r>
              <a:rPr lang="ja-JP" altLang="ja-JP" sz="1000" dirty="0">
                <a:solidFill>
                  <a:prstClr val="black"/>
                </a:solidFill>
                <a:latin typeface="HGS明朝B" pitchFamily="18" charset="-128"/>
                <a:ea typeface="HGS明朝B" pitchFamily="18" charset="-128"/>
              </a:rPr>
              <a:t>尺</a:t>
            </a:r>
            <a:r>
              <a:rPr lang="ja-JP" altLang="ja-JP" sz="1000" dirty="0" smtClean="0">
                <a:solidFill>
                  <a:prstClr val="black"/>
                </a:solidFill>
                <a:latin typeface="HGS明朝B" pitchFamily="18" charset="-128"/>
                <a:ea typeface="HGS明朝B" pitchFamily="18" charset="-128"/>
              </a:rPr>
              <a:t>無力</a:t>
            </a:r>
            <a:r>
              <a:rPr lang="ja-JP" altLang="en-US" sz="1000" dirty="0" smtClean="0">
                <a:solidFill>
                  <a:prstClr val="black"/>
                </a:solidFill>
                <a:latin typeface="HGS明朝B" pitchFamily="18" charset="-128"/>
                <a:ea typeface="HGS明朝B" pitchFamily="18" charset="-128"/>
              </a:rPr>
              <a:t>，</a:t>
            </a:r>
            <a:r>
              <a:rPr lang="ja-JP" altLang="ja-JP" sz="1000" dirty="0" smtClean="0">
                <a:solidFill>
                  <a:prstClr val="black"/>
                </a:solidFill>
                <a:latin typeface="HGS明朝B" pitchFamily="18" charset="-128"/>
                <a:ea typeface="HGS明朝B" pitchFamily="18" charset="-128"/>
              </a:rPr>
              <a:t>腹</a:t>
            </a:r>
            <a:r>
              <a:rPr lang="ja-JP" altLang="ja-JP" sz="1000" dirty="0">
                <a:solidFill>
                  <a:prstClr val="black"/>
                </a:solidFill>
                <a:latin typeface="HGS明朝B" pitchFamily="18" charset="-128"/>
                <a:ea typeface="HGS明朝B" pitchFamily="18" charset="-128"/>
              </a:rPr>
              <a:t>診</a:t>
            </a:r>
            <a:r>
              <a:rPr lang="ja-JP" altLang="ja-JP" sz="1000" dirty="0" smtClean="0">
                <a:solidFill>
                  <a:prstClr val="black"/>
                </a:solidFill>
                <a:latin typeface="HGS明朝B" pitchFamily="18" charset="-128"/>
                <a:ea typeface="HGS明朝B" pitchFamily="18" charset="-128"/>
              </a:rPr>
              <a:t>：</a:t>
            </a:r>
            <a:r>
              <a:rPr lang="ja-JP" altLang="en-US" sz="1000" dirty="0">
                <a:solidFill>
                  <a:prstClr val="black"/>
                </a:solidFill>
                <a:latin typeface="HGS明朝B" pitchFamily="18" charset="-128"/>
                <a:ea typeface="HGS明朝B" pitchFamily="18" charset="-128"/>
              </a:rPr>
              <a:t>小腹</a:t>
            </a:r>
            <a:r>
              <a:rPr lang="ja-JP" altLang="ja-JP" sz="1000" dirty="0" smtClean="0">
                <a:solidFill>
                  <a:prstClr val="black"/>
                </a:solidFill>
                <a:latin typeface="HGS明朝B" pitchFamily="18" charset="-128"/>
                <a:ea typeface="HGS明朝B" pitchFamily="18" charset="-128"/>
              </a:rPr>
              <a:t>不仁</a:t>
            </a:r>
            <a:endParaRPr lang="ja-JP" altLang="ja-JP" sz="1000" dirty="0">
              <a:solidFill>
                <a:prstClr val="black"/>
              </a:solidFill>
              <a:latin typeface="HGS明朝B" pitchFamily="18" charset="-128"/>
              <a:ea typeface="HGS明朝B" pitchFamily="18" charset="-128"/>
            </a:endParaRPr>
          </a:p>
          <a:p>
            <a:pPr lvl="0"/>
            <a:endParaRPr lang="en-US" altLang="ja-JP" sz="1000" dirty="0">
              <a:solidFill>
                <a:prstClr val="black"/>
              </a:solidFill>
              <a:latin typeface="HGS明朝B" pitchFamily="18" charset="-128"/>
              <a:ea typeface="HGS明朝B" pitchFamily="18" charset="-128"/>
            </a:endParaRPr>
          </a:p>
          <a:p>
            <a:pPr lvl="0"/>
            <a:r>
              <a:rPr lang="ja-JP" altLang="en-US" sz="1000" dirty="0">
                <a:solidFill>
                  <a:prstClr val="black"/>
                </a:solidFill>
                <a:latin typeface="HGS明朝B" pitchFamily="18" charset="-128"/>
                <a:ea typeface="HGS明朝B" pitchFamily="18" charset="-128"/>
              </a:rPr>
              <a:t>　　</a:t>
            </a:r>
            <a:r>
              <a:rPr lang="ja-JP" altLang="ja-JP" sz="1000" dirty="0">
                <a:solidFill>
                  <a:prstClr val="black"/>
                </a:solidFill>
                <a:latin typeface="HGS明朝B" pitchFamily="18" charset="-128"/>
                <a:ea typeface="HGS明朝B" pitchFamily="18" charset="-128"/>
              </a:rPr>
              <a:t>弁証（　　　　　　　　　　　）　治法（　　　　　　　　　　　　）</a:t>
            </a:r>
          </a:p>
          <a:p>
            <a:r>
              <a:rPr lang="ja-JP" altLang="ja-JP" sz="1000" dirty="0">
                <a:latin typeface="HGS明朝B" pitchFamily="18" charset="-128"/>
                <a:ea typeface="HGS明朝B" pitchFamily="18" charset="-128"/>
              </a:rPr>
              <a:t>　</a:t>
            </a:r>
          </a:p>
          <a:p>
            <a:r>
              <a:rPr lang="en-US" altLang="ja-JP" sz="1000" dirty="0">
                <a:latin typeface="HGS明朝B" pitchFamily="18" charset="-128"/>
                <a:ea typeface="HGS明朝B" pitchFamily="18" charset="-128"/>
              </a:rPr>
              <a:t> </a:t>
            </a:r>
            <a:endParaRPr lang="ja-JP" altLang="ja-JP" sz="1000" dirty="0">
              <a:latin typeface="HGS明朝B" pitchFamily="18" charset="-128"/>
              <a:ea typeface="HGS明朝B" pitchFamily="18" charset="-128"/>
            </a:endParaRPr>
          </a:p>
        </p:txBody>
      </p:sp>
      <p:sp>
        <p:nvSpPr>
          <p:cNvPr id="5" name="テキスト ボックス 4"/>
          <p:cNvSpPr txBox="1"/>
          <p:nvPr/>
        </p:nvSpPr>
        <p:spPr>
          <a:xfrm>
            <a:off x="764704" y="560512"/>
            <a:ext cx="2232248" cy="369320"/>
          </a:xfrm>
          <a:prstGeom prst="rect">
            <a:avLst/>
          </a:prstGeom>
          <a:noFill/>
        </p:spPr>
        <p:txBody>
          <a:bodyPr wrap="square" lIns="91428" tIns="45714" rIns="91428" bIns="45714" rtlCol="0">
            <a:spAutoFit/>
          </a:bodyPr>
          <a:lstStyle/>
          <a:p>
            <a:r>
              <a:rPr lang="ja-JP" altLang="en-US" dirty="0">
                <a:latin typeface="HGP創英角ﾎﾟｯﾌﾟ体" pitchFamily="50" charset="-128"/>
                <a:ea typeface="HGP創英角ﾎﾟｯﾌﾟ体" pitchFamily="50" charset="-128"/>
              </a:rPr>
              <a:t>プチ</a:t>
            </a:r>
            <a:r>
              <a:rPr kumimoji="1" lang="en-US" altLang="ja-JP" dirty="0" smtClean="0">
                <a:latin typeface="HGP創英角ﾎﾟｯﾌﾟ体" pitchFamily="50" charset="-128"/>
                <a:ea typeface="HGP創英角ﾎﾟｯﾌﾟ体" pitchFamily="50" charset="-128"/>
              </a:rPr>
              <a:t>Q.</a:t>
            </a:r>
            <a:r>
              <a:rPr kumimoji="1" lang="ja-JP" altLang="en-US" dirty="0" smtClean="0">
                <a:latin typeface="HGP創英角ﾎﾟｯﾌﾟ体" pitchFamily="50" charset="-128"/>
                <a:ea typeface="HGP創英角ﾎﾟｯﾌﾟ体" pitchFamily="50" charset="-128"/>
              </a:rPr>
              <a:t>　（肝</a:t>
            </a:r>
            <a:r>
              <a:rPr kumimoji="1" lang="en-US" altLang="ja-JP" dirty="0" smtClean="0">
                <a:latin typeface="HGP創英角ﾎﾟｯﾌﾟ体" pitchFamily="50" charset="-128"/>
                <a:ea typeface="HGP創英角ﾎﾟｯﾌﾟ体" pitchFamily="50" charset="-128"/>
              </a:rPr>
              <a:t>&amp;</a:t>
            </a:r>
            <a:r>
              <a:rPr kumimoji="1" lang="ja-JP" altLang="en-US" dirty="0" smtClean="0">
                <a:latin typeface="HGP創英角ﾎﾟｯﾌﾟ体" pitchFamily="50" charset="-128"/>
                <a:ea typeface="HGP創英角ﾎﾟｯﾌﾟ体" pitchFamily="50" charset="-128"/>
              </a:rPr>
              <a:t>腎）</a:t>
            </a:r>
            <a:endParaRPr kumimoji="1" lang="ja-JP" altLang="en-US" dirty="0">
              <a:latin typeface="HGP創英角ﾎﾟｯﾌﾟ体" pitchFamily="50" charset="-128"/>
              <a:ea typeface="HGP創英角ﾎﾟｯﾌﾟ体" pitchFamily="50" charset="-12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612" y="5313040"/>
            <a:ext cx="1228725"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6992" y="5313040"/>
            <a:ext cx="1944216"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836713" y="4933043"/>
            <a:ext cx="1857325" cy="307777"/>
          </a:xfrm>
          <a:prstGeom prst="rect">
            <a:avLst/>
          </a:prstGeom>
          <a:noFill/>
        </p:spPr>
        <p:txBody>
          <a:bodyPr wrap="square" rtlCol="0">
            <a:spAutoFit/>
          </a:bodyPr>
          <a:lstStyle/>
          <a:p>
            <a:r>
              <a:rPr kumimoji="1" lang="ja-JP" altLang="en-US" sz="1400" dirty="0" smtClean="0">
                <a:latin typeface="HGP明朝B" pitchFamily="18" charset="-128"/>
                <a:ea typeface="HGP明朝B" pitchFamily="18" charset="-128"/>
              </a:rPr>
              <a:t>舌と臓腑の関係</a:t>
            </a:r>
            <a:endParaRPr kumimoji="1" lang="ja-JP" altLang="en-US" sz="1400" dirty="0">
              <a:latin typeface="HGP明朝B" pitchFamily="18" charset="-128"/>
              <a:ea typeface="HGP明朝B" pitchFamily="18" charset="-128"/>
            </a:endParaRPr>
          </a:p>
        </p:txBody>
      </p:sp>
      <p:sp>
        <p:nvSpPr>
          <p:cNvPr id="3" name="テキスト ボックス 2"/>
          <p:cNvSpPr txBox="1"/>
          <p:nvPr/>
        </p:nvSpPr>
        <p:spPr>
          <a:xfrm>
            <a:off x="3573016" y="4933043"/>
            <a:ext cx="1584176" cy="307777"/>
          </a:xfrm>
          <a:prstGeom prst="rect">
            <a:avLst/>
          </a:prstGeom>
          <a:noFill/>
        </p:spPr>
        <p:txBody>
          <a:bodyPr wrap="square" rtlCol="0">
            <a:spAutoFit/>
          </a:bodyPr>
          <a:lstStyle/>
          <a:p>
            <a:r>
              <a:rPr kumimoji="1" lang="ja-JP" altLang="en-US" sz="1400" dirty="0" smtClean="0">
                <a:latin typeface="HGP明朝B" pitchFamily="18" charset="-128"/>
                <a:ea typeface="HGP明朝B" pitchFamily="18" charset="-128"/>
              </a:rPr>
              <a:t>脈診と臓腑の関係</a:t>
            </a:r>
            <a:endParaRPr kumimoji="1" lang="ja-JP" altLang="en-US" sz="1400" dirty="0">
              <a:latin typeface="HGP明朝B" pitchFamily="18" charset="-128"/>
              <a:ea typeface="HGP明朝B" pitchFamily="18" charset="-128"/>
            </a:endParaRPr>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3290" y="7041232"/>
            <a:ext cx="1838325"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5908" y="7427342"/>
            <a:ext cx="1008112" cy="1065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9001" y="7448460"/>
            <a:ext cx="1038225"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テキスト ボックス 5"/>
          <p:cNvSpPr txBox="1"/>
          <p:nvPr/>
        </p:nvSpPr>
        <p:spPr>
          <a:xfrm>
            <a:off x="840161" y="6825210"/>
            <a:ext cx="1659607" cy="307777"/>
          </a:xfrm>
          <a:prstGeom prst="rect">
            <a:avLst/>
          </a:prstGeom>
          <a:noFill/>
        </p:spPr>
        <p:txBody>
          <a:bodyPr wrap="square" rtlCol="0">
            <a:spAutoFit/>
          </a:bodyPr>
          <a:lstStyle/>
          <a:p>
            <a:r>
              <a:rPr lang="ja-JP" altLang="en-US" sz="1400" dirty="0">
                <a:latin typeface="HGP明朝B" pitchFamily="18" charset="-128"/>
                <a:ea typeface="HGP明朝B" pitchFamily="18" charset="-128"/>
              </a:rPr>
              <a:t>腹部</a:t>
            </a:r>
            <a:r>
              <a:rPr lang="ja-JP" altLang="en-US" sz="1400" dirty="0" smtClean="0">
                <a:latin typeface="HGP明朝B" pitchFamily="18" charset="-128"/>
                <a:ea typeface="HGP明朝B" pitchFamily="18" charset="-128"/>
              </a:rPr>
              <a:t>の</a:t>
            </a:r>
            <a:r>
              <a:rPr lang="ja-JP" altLang="en-US" sz="1400" dirty="0">
                <a:latin typeface="HGP明朝B" pitchFamily="18" charset="-128"/>
                <a:ea typeface="HGP明朝B" pitchFamily="18" charset="-128"/>
              </a:rPr>
              <a:t>部位</a:t>
            </a:r>
            <a:r>
              <a:rPr lang="ja-JP" altLang="en-US" sz="1400" dirty="0" smtClean="0">
                <a:latin typeface="HGP明朝B" pitchFamily="18" charset="-128"/>
                <a:ea typeface="HGP明朝B" pitchFamily="18" charset="-128"/>
              </a:rPr>
              <a:t>の</a:t>
            </a:r>
            <a:r>
              <a:rPr lang="ja-JP" altLang="en-US" sz="1400" dirty="0">
                <a:latin typeface="HGP明朝B" pitchFamily="18" charset="-128"/>
                <a:ea typeface="HGP明朝B" pitchFamily="18" charset="-128"/>
              </a:rPr>
              <a:t>名称</a:t>
            </a:r>
            <a:endParaRPr kumimoji="1" lang="ja-JP" altLang="en-US" sz="1400" dirty="0">
              <a:latin typeface="HGP明朝B" pitchFamily="18" charset="-128"/>
              <a:ea typeface="HGP明朝B" pitchFamily="18" charset="-128"/>
            </a:endParaRPr>
          </a:p>
        </p:txBody>
      </p:sp>
      <p:sp>
        <p:nvSpPr>
          <p:cNvPr id="7" name="テキスト ボックス 6"/>
          <p:cNvSpPr txBox="1"/>
          <p:nvPr/>
        </p:nvSpPr>
        <p:spPr>
          <a:xfrm>
            <a:off x="3465004" y="7096939"/>
            <a:ext cx="1152128" cy="307777"/>
          </a:xfrm>
          <a:prstGeom prst="rect">
            <a:avLst/>
          </a:prstGeom>
          <a:noFill/>
        </p:spPr>
        <p:txBody>
          <a:bodyPr wrap="square" rtlCol="0">
            <a:spAutoFit/>
          </a:bodyPr>
          <a:lstStyle/>
          <a:p>
            <a:r>
              <a:rPr kumimoji="1" lang="ja-JP" altLang="en-US" sz="1400" dirty="0" smtClean="0">
                <a:latin typeface="HGP明朝B" pitchFamily="18" charset="-128"/>
                <a:ea typeface="HGP明朝B" pitchFamily="18" charset="-128"/>
              </a:rPr>
              <a:t>小腹不仁</a:t>
            </a:r>
            <a:endParaRPr kumimoji="1" lang="ja-JP" altLang="en-US" sz="1400" dirty="0">
              <a:latin typeface="HGP明朝B" pitchFamily="18" charset="-128"/>
              <a:ea typeface="HGP明朝B" pitchFamily="18" charset="-128"/>
            </a:endParaRPr>
          </a:p>
        </p:txBody>
      </p:sp>
      <p:sp>
        <p:nvSpPr>
          <p:cNvPr id="8" name="テキスト ボックス 7"/>
          <p:cNvSpPr txBox="1"/>
          <p:nvPr/>
        </p:nvSpPr>
        <p:spPr>
          <a:xfrm>
            <a:off x="5125914" y="7096939"/>
            <a:ext cx="1224136" cy="307777"/>
          </a:xfrm>
          <a:prstGeom prst="rect">
            <a:avLst/>
          </a:prstGeom>
          <a:noFill/>
        </p:spPr>
        <p:txBody>
          <a:bodyPr wrap="square" rtlCol="0">
            <a:spAutoFit/>
          </a:bodyPr>
          <a:lstStyle/>
          <a:p>
            <a:r>
              <a:rPr kumimoji="1" lang="ja-JP" altLang="en-US" sz="1400" dirty="0" smtClean="0">
                <a:latin typeface="HGP明朝B" pitchFamily="18" charset="-128"/>
                <a:ea typeface="HGP明朝B" pitchFamily="18" charset="-128"/>
              </a:rPr>
              <a:t>胸脇苦満</a:t>
            </a:r>
            <a:endParaRPr kumimoji="1" lang="ja-JP" altLang="en-US" sz="1400" dirty="0">
              <a:latin typeface="HGP明朝B" pitchFamily="18" charset="-128"/>
              <a:ea typeface="HGP明朝B" pitchFamily="18" charset="-128"/>
            </a:endParaRPr>
          </a:p>
        </p:txBody>
      </p:sp>
      <p:sp>
        <p:nvSpPr>
          <p:cNvPr id="9" name="テキスト ボックス 8"/>
          <p:cNvSpPr txBox="1"/>
          <p:nvPr/>
        </p:nvSpPr>
        <p:spPr>
          <a:xfrm>
            <a:off x="3284984" y="8543746"/>
            <a:ext cx="1512168" cy="577081"/>
          </a:xfrm>
          <a:prstGeom prst="rect">
            <a:avLst/>
          </a:prstGeom>
          <a:noFill/>
        </p:spPr>
        <p:txBody>
          <a:bodyPr wrap="square" rtlCol="0">
            <a:spAutoFit/>
          </a:bodyPr>
          <a:lstStyle/>
          <a:p>
            <a:r>
              <a:rPr kumimoji="1" lang="ja-JP" altLang="en-US" sz="1050" dirty="0" smtClean="0">
                <a:latin typeface="HGP明朝B" pitchFamily="18" charset="-128"/>
                <a:ea typeface="HGP明朝B" pitchFamily="18" charset="-128"/>
              </a:rPr>
              <a:t>下腹部の筋肉が弱く，押すとやわらかくへこむ．腎虚でみられる</a:t>
            </a:r>
            <a:endParaRPr kumimoji="1" lang="ja-JP" altLang="en-US" sz="1050" dirty="0">
              <a:latin typeface="HGP明朝B" pitchFamily="18" charset="-128"/>
              <a:ea typeface="HGP明朝B" pitchFamily="18" charset="-128"/>
            </a:endParaRPr>
          </a:p>
        </p:txBody>
      </p:sp>
      <p:sp>
        <p:nvSpPr>
          <p:cNvPr id="10" name="テキスト ボックス 9"/>
          <p:cNvSpPr txBox="1"/>
          <p:nvPr/>
        </p:nvSpPr>
        <p:spPr>
          <a:xfrm>
            <a:off x="5005908" y="8543746"/>
            <a:ext cx="1231404" cy="1061828"/>
          </a:xfrm>
          <a:prstGeom prst="rect">
            <a:avLst/>
          </a:prstGeom>
          <a:noFill/>
        </p:spPr>
        <p:txBody>
          <a:bodyPr wrap="square" rtlCol="0">
            <a:spAutoFit/>
          </a:bodyPr>
          <a:lstStyle/>
          <a:p>
            <a:r>
              <a:rPr kumimoji="1" lang="ja-JP" altLang="en-US" sz="1050" dirty="0" smtClean="0">
                <a:latin typeface="HGP明朝B" pitchFamily="18" charset="-128"/>
                <a:ea typeface="HGP明朝B" pitchFamily="18" charset="-128"/>
              </a:rPr>
              <a:t>肋骨の下からみぞおちに張った感じがあり，押すと痛い．肝胆系の疾患，ストレスを感じている人に多い</a:t>
            </a:r>
            <a:endParaRPr kumimoji="1" lang="ja-JP" altLang="en-US" sz="1050" dirty="0">
              <a:latin typeface="HGP明朝B" pitchFamily="18" charset="-128"/>
              <a:ea typeface="HGP明朝B" pitchFamily="18" charset="-128"/>
            </a:endParaRPr>
          </a:p>
        </p:txBody>
      </p:sp>
    </p:spTree>
    <p:extLst>
      <p:ext uri="{BB962C8B-B14F-4D97-AF65-F5344CB8AC3E}">
        <p14:creationId xmlns:p14="http://schemas.microsoft.com/office/powerpoint/2010/main" val="34121099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6" descr="http://blogimg.goo.ne.jp/user_image/79/d7/28445e7ff54e7fb380ade7c5234b2a4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5838" y="2180891"/>
            <a:ext cx="1335682" cy="1457520"/>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1099396" y="940326"/>
            <a:ext cx="4752528" cy="461665"/>
          </a:xfrm>
          <a:prstGeom prst="rect">
            <a:avLst/>
          </a:prstGeom>
        </p:spPr>
        <p:txBody>
          <a:bodyPr wrap="square">
            <a:spAutoFit/>
          </a:bodyPr>
          <a:lstStyle/>
          <a:p>
            <a:r>
              <a:rPr lang="ja-JP" altLang="ja-JP" sz="1200" dirty="0" smtClean="0">
                <a:latin typeface="HGS明朝B" pitchFamily="18" charset="-128"/>
                <a:ea typeface="HGS明朝B" pitchFamily="18" charset="-128"/>
              </a:rPr>
              <a:t>各臓腑</a:t>
            </a:r>
            <a:r>
              <a:rPr lang="ja-JP" altLang="ja-JP" sz="1200" dirty="0">
                <a:latin typeface="HGS明朝B" pitchFamily="18" charset="-128"/>
                <a:ea typeface="HGS明朝B" pitchFamily="18" charset="-128"/>
              </a:rPr>
              <a:t>は，有機的に密接な関係を持っており</a:t>
            </a:r>
            <a:r>
              <a:rPr lang="ja-JP" altLang="ja-JP" sz="1200" dirty="0" smtClean="0">
                <a:latin typeface="HGS明朝B" pitchFamily="18" charset="-128"/>
                <a:ea typeface="HGS明朝B" pitchFamily="18" charset="-128"/>
              </a:rPr>
              <a:t>，複数</a:t>
            </a:r>
            <a:r>
              <a:rPr lang="ja-JP" altLang="ja-JP" sz="1200" dirty="0">
                <a:latin typeface="HGS明朝B" pitchFamily="18" charset="-128"/>
                <a:ea typeface="HGS明朝B" pitchFamily="18" charset="-128"/>
              </a:rPr>
              <a:t>の臓腑の病変が同時にみられることが</a:t>
            </a:r>
            <a:r>
              <a:rPr lang="ja-JP" altLang="ja-JP" sz="1200" dirty="0" smtClean="0">
                <a:latin typeface="HGS明朝B" pitchFamily="18" charset="-128"/>
                <a:ea typeface="HGS明朝B" pitchFamily="18" charset="-128"/>
              </a:rPr>
              <a:t>ある</a:t>
            </a:r>
            <a:r>
              <a:rPr lang="ja-JP" altLang="ja-JP" sz="1200" dirty="0">
                <a:latin typeface="HGS明朝B" pitchFamily="18" charset="-128"/>
                <a:ea typeface="HGS明朝B" pitchFamily="18" charset="-128"/>
              </a:rPr>
              <a:t>．これを臓腑兼病という．</a:t>
            </a:r>
          </a:p>
        </p:txBody>
      </p:sp>
      <p:sp>
        <p:nvSpPr>
          <p:cNvPr id="5" name="正方形/長方形 4"/>
          <p:cNvSpPr/>
          <p:nvPr/>
        </p:nvSpPr>
        <p:spPr>
          <a:xfrm>
            <a:off x="793676" y="560512"/>
            <a:ext cx="1569660" cy="369332"/>
          </a:xfrm>
          <a:prstGeom prst="rect">
            <a:avLst/>
          </a:prstGeom>
          <a:ln>
            <a:solidFill>
              <a:schemeClr val="tx1"/>
            </a:solidFill>
          </a:ln>
        </p:spPr>
        <p:txBody>
          <a:bodyPr wrap="none">
            <a:spAutoFit/>
          </a:bodyPr>
          <a:lstStyle/>
          <a:p>
            <a:r>
              <a:rPr lang="ja-JP" altLang="ja-JP" dirty="0" smtClean="0">
                <a:solidFill>
                  <a:prstClr val="black"/>
                </a:solidFill>
                <a:latin typeface="HGS明朝B" pitchFamily="18" charset="-128"/>
                <a:ea typeface="HGS明朝B" pitchFamily="18" charset="-128"/>
              </a:rPr>
              <a:t>臓腑</a:t>
            </a:r>
            <a:r>
              <a:rPr lang="ja-JP" altLang="en-US" dirty="0" smtClean="0">
                <a:solidFill>
                  <a:prstClr val="black"/>
                </a:solidFill>
                <a:latin typeface="HGS明朝B" pitchFamily="18" charset="-128"/>
                <a:ea typeface="HGS明朝B" pitchFamily="18" charset="-128"/>
              </a:rPr>
              <a:t>相関</a:t>
            </a:r>
            <a:r>
              <a:rPr lang="ja-JP" altLang="ja-JP" dirty="0" smtClean="0">
                <a:solidFill>
                  <a:prstClr val="black"/>
                </a:solidFill>
                <a:latin typeface="HGS明朝B" pitchFamily="18" charset="-128"/>
                <a:ea typeface="HGS明朝B" pitchFamily="18" charset="-128"/>
              </a:rPr>
              <a:t>弁証</a:t>
            </a:r>
            <a:endParaRPr lang="ja-JP" altLang="en-US" dirty="0">
              <a:latin typeface="HGS明朝B" pitchFamily="18" charset="-128"/>
              <a:ea typeface="HGS明朝B" pitchFamily="18" charset="-128"/>
            </a:endParaRPr>
          </a:p>
        </p:txBody>
      </p:sp>
      <p:grpSp>
        <p:nvGrpSpPr>
          <p:cNvPr id="18" name="グループ化 17"/>
          <p:cNvGrpSpPr/>
          <p:nvPr/>
        </p:nvGrpSpPr>
        <p:grpSpPr>
          <a:xfrm>
            <a:off x="505247" y="6124396"/>
            <a:ext cx="2419417" cy="1634716"/>
            <a:chOff x="529179" y="5779253"/>
            <a:chExt cx="5259534" cy="895596"/>
          </a:xfrm>
        </p:grpSpPr>
        <p:sp>
          <p:nvSpPr>
            <p:cNvPr id="6" name="正方形/長方形 5"/>
            <p:cNvSpPr/>
            <p:nvPr/>
          </p:nvSpPr>
          <p:spPr>
            <a:xfrm>
              <a:off x="529179" y="5916065"/>
              <a:ext cx="4731580" cy="758784"/>
            </a:xfrm>
            <a:prstGeom prst="rect">
              <a:avLst/>
            </a:prstGeom>
          </p:spPr>
          <p:txBody>
            <a:bodyPr wrap="square">
              <a:spAutoFit/>
            </a:bodyPr>
            <a:lstStyle/>
            <a:p>
              <a:r>
                <a:rPr lang="ja-JP" altLang="ja-JP" sz="1050" b="1" dirty="0" smtClean="0">
                  <a:latin typeface="HGS明朝B" pitchFamily="18" charset="-128"/>
                  <a:ea typeface="HGS明朝B" pitchFamily="18" charset="-128"/>
                </a:rPr>
                <a:t>肺</a:t>
              </a:r>
              <a:r>
                <a:rPr lang="ja-JP" altLang="ja-JP" sz="1050" b="1" dirty="0">
                  <a:latin typeface="HGS明朝B" pitchFamily="18" charset="-128"/>
                  <a:ea typeface="HGS明朝B" pitchFamily="18" charset="-128"/>
                </a:rPr>
                <a:t>の呼吸と腎の納気の関係</a:t>
              </a:r>
            </a:p>
            <a:p>
              <a:r>
                <a:rPr lang="ja-JP" altLang="ja-JP" sz="1050" dirty="0" smtClean="0">
                  <a:latin typeface="HGS明朝B" pitchFamily="18" charset="-128"/>
                  <a:ea typeface="HGS明朝B" pitchFamily="18" charset="-128"/>
                </a:rPr>
                <a:t>腎</a:t>
              </a:r>
              <a:r>
                <a:rPr lang="ja-JP" altLang="ja-JP" sz="1050" dirty="0">
                  <a:latin typeface="HGS明朝B" pitchFamily="18" charset="-128"/>
                  <a:ea typeface="HGS明朝B" pitchFamily="18" charset="-128"/>
                </a:rPr>
                <a:t>の納気機能の低下によりおこる．肺は</a:t>
              </a:r>
              <a:r>
                <a:rPr lang="ja-JP" altLang="ja-JP" sz="1050" dirty="0" smtClean="0">
                  <a:latin typeface="HGS明朝B" pitchFamily="18" charset="-128"/>
                  <a:ea typeface="HGS明朝B" pitchFamily="18" charset="-128"/>
                </a:rPr>
                <a:t>呼吸を</a:t>
              </a:r>
              <a:r>
                <a:rPr lang="ja-JP" altLang="en-US" sz="1050" dirty="0">
                  <a:latin typeface="HGS明朝B" pitchFamily="18" charset="-128"/>
                  <a:ea typeface="HGS明朝B" pitchFamily="18" charset="-128"/>
                </a:rPr>
                <a:t>主</a:t>
              </a:r>
              <a:r>
                <a:rPr lang="ja-JP" altLang="en-US" sz="1050" dirty="0" err="1">
                  <a:latin typeface="HGS明朝B" pitchFamily="18" charset="-128"/>
                  <a:ea typeface="HGS明朝B" pitchFamily="18" charset="-128"/>
                </a:rPr>
                <a:t>り</a:t>
              </a:r>
              <a:r>
                <a:rPr lang="ja-JP" altLang="ja-JP" sz="1050" dirty="0" smtClean="0">
                  <a:latin typeface="HGS明朝B" pitchFamily="18" charset="-128"/>
                  <a:ea typeface="HGS明朝B" pitchFamily="18" charset="-128"/>
                </a:rPr>
                <a:t>，</a:t>
              </a:r>
              <a:r>
                <a:rPr lang="ja-JP" altLang="ja-JP" sz="1050" dirty="0">
                  <a:latin typeface="HGS明朝B" pitchFamily="18" charset="-128"/>
                  <a:ea typeface="HGS明朝B" pitchFamily="18" charset="-128"/>
                </a:rPr>
                <a:t>腎の納気作用を</a:t>
              </a:r>
              <a:r>
                <a:rPr lang="ja-JP" altLang="ja-JP" sz="1050" dirty="0" smtClean="0">
                  <a:latin typeface="HGS明朝B" pitchFamily="18" charset="-128"/>
                  <a:ea typeface="HGS明朝B" pitchFamily="18" charset="-128"/>
                </a:rPr>
                <a:t>助けて</a:t>
              </a:r>
              <a:r>
                <a:rPr lang="ja-JP" altLang="ja-JP" sz="1050" dirty="0">
                  <a:latin typeface="HGS明朝B" pitchFamily="18" charset="-128"/>
                  <a:ea typeface="HGS明朝B" pitchFamily="18" charset="-128"/>
                </a:rPr>
                <a:t>いる．また</a:t>
              </a:r>
              <a:r>
                <a:rPr lang="ja-JP" altLang="ja-JP" sz="1050" dirty="0" smtClean="0">
                  <a:latin typeface="HGS明朝B" pitchFamily="18" charset="-128"/>
                  <a:ea typeface="HGS明朝B" pitchFamily="18" charset="-128"/>
                </a:rPr>
                <a:t>腎は</a:t>
              </a:r>
              <a:r>
                <a:rPr lang="ja-JP" altLang="ja-JP" sz="1050" dirty="0">
                  <a:latin typeface="HGS明朝B" pitchFamily="18" charset="-128"/>
                  <a:ea typeface="HGS明朝B" pitchFamily="18" charset="-128"/>
                </a:rPr>
                <a:t>納気</a:t>
              </a:r>
              <a:r>
                <a:rPr lang="ja-JP" altLang="ja-JP" sz="1050" dirty="0" smtClean="0">
                  <a:latin typeface="HGS明朝B" pitchFamily="18" charset="-128"/>
                  <a:ea typeface="HGS明朝B" pitchFamily="18" charset="-128"/>
                </a:rPr>
                <a:t>を</a:t>
              </a:r>
              <a:r>
                <a:rPr lang="ja-JP" altLang="en-US" sz="1050" dirty="0">
                  <a:latin typeface="HGS明朝B" pitchFamily="18" charset="-128"/>
                  <a:ea typeface="HGS明朝B" pitchFamily="18" charset="-128"/>
                </a:rPr>
                <a:t>主</a:t>
              </a:r>
              <a:r>
                <a:rPr lang="ja-JP" altLang="en-US" sz="1050" dirty="0" err="1">
                  <a:latin typeface="HGS明朝B" pitchFamily="18" charset="-128"/>
                  <a:ea typeface="HGS明朝B" pitchFamily="18" charset="-128"/>
                </a:rPr>
                <a:t>り</a:t>
              </a:r>
              <a:r>
                <a:rPr lang="ja-JP" altLang="ja-JP" sz="1050" dirty="0" smtClean="0">
                  <a:latin typeface="HGS明朝B" pitchFamily="18" charset="-128"/>
                  <a:ea typeface="HGS明朝B" pitchFamily="18" charset="-128"/>
                </a:rPr>
                <a:t>，</a:t>
              </a:r>
              <a:r>
                <a:rPr lang="ja-JP" altLang="ja-JP" sz="1050" dirty="0">
                  <a:latin typeface="HGS明朝B" pitchFamily="18" charset="-128"/>
                  <a:ea typeface="HGS明朝B" pitchFamily="18" charset="-128"/>
                </a:rPr>
                <a:t>肺の呼吸を助けている．</a:t>
              </a:r>
            </a:p>
            <a:p>
              <a:r>
                <a:rPr lang="ja-JP" altLang="ja-JP" sz="1050" dirty="0">
                  <a:latin typeface="HGS明朝B" pitchFamily="18" charset="-128"/>
                  <a:ea typeface="HGS明朝B" pitchFamily="18" charset="-128"/>
                </a:rPr>
                <a:t>　喘息，息切れ，呼多吸少，活動時に増悪，</a:t>
              </a:r>
              <a:r>
                <a:rPr lang="ja-JP" altLang="ja-JP" sz="1050" dirty="0" smtClean="0">
                  <a:latin typeface="HGS明朝B" pitchFamily="18" charset="-128"/>
                  <a:ea typeface="HGS明朝B" pitchFamily="18" charset="-128"/>
                </a:rPr>
                <a:t>声が</a:t>
              </a:r>
              <a:r>
                <a:rPr lang="ja-JP" altLang="ja-JP" sz="1050" dirty="0">
                  <a:latin typeface="HGS明朝B" pitchFamily="18" charset="-128"/>
                  <a:ea typeface="HGS明朝B" pitchFamily="18" charset="-128"/>
                </a:rPr>
                <a:t>小さい</a:t>
              </a:r>
            </a:p>
          </p:txBody>
        </p:sp>
        <p:sp>
          <p:nvSpPr>
            <p:cNvPr id="7" name="正方形/長方形 6"/>
            <p:cNvSpPr/>
            <p:nvPr/>
          </p:nvSpPr>
          <p:spPr>
            <a:xfrm>
              <a:off x="548682" y="5779253"/>
              <a:ext cx="5240031" cy="168619"/>
            </a:xfrm>
            <a:prstGeom prst="rect">
              <a:avLst/>
            </a:prstGeom>
          </p:spPr>
          <p:txBody>
            <a:bodyPr wrap="square">
              <a:spAutoFit/>
            </a:bodyPr>
            <a:lstStyle/>
            <a:p>
              <a:pPr lvl="0"/>
              <a:r>
                <a:rPr lang="ja-JP" altLang="ja-JP" sz="1400" dirty="0">
                  <a:solidFill>
                    <a:prstClr val="black"/>
                  </a:solidFill>
                  <a:latin typeface="HGS明朝B" pitchFamily="18" charset="-128"/>
                  <a:ea typeface="HGS明朝B" pitchFamily="18" charset="-128"/>
                </a:rPr>
                <a:t>腎不納</a:t>
              </a:r>
              <a:r>
                <a:rPr lang="ja-JP" altLang="ja-JP" sz="1400" dirty="0" smtClean="0">
                  <a:solidFill>
                    <a:prstClr val="black"/>
                  </a:solidFill>
                  <a:latin typeface="HGS明朝B" pitchFamily="18" charset="-128"/>
                  <a:ea typeface="HGS明朝B" pitchFamily="18" charset="-128"/>
                </a:rPr>
                <a:t>気</a:t>
              </a:r>
              <a:r>
                <a:rPr lang="ja-JP" altLang="en-US" sz="1400" dirty="0" smtClean="0">
                  <a:solidFill>
                    <a:prstClr val="black"/>
                  </a:solidFill>
                  <a:latin typeface="HGS明朝B" pitchFamily="18" charset="-128"/>
                  <a:ea typeface="HGS明朝B" pitchFamily="18" charset="-128"/>
                </a:rPr>
                <a:t>証</a:t>
              </a:r>
              <a:r>
                <a:rPr lang="ja-JP" altLang="ja-JP" sz="1400" dirty="0" smtClean="0">
                  <a:solidFill>
                    <a:prstClr val="black"/>
                  </a:solidFill>
                  <a:latin typeface="HGS明朝B" pitchFamily="18" charset="-128"/>
                  <a:ea typeface="HGS明朝B" pitchFamily="18" charset="-128"/>
                </a:rPr>
                <a:t>（</a:t>
              </a:r>
              <a:r>
                <a:rPr lang="ja-JP" altLang="ja-JP" sz="1400" dirty="0">
                  <a:solidFill>
                    <a:prstClr val="black"/>
                  </a:solidFill>
                  <a:latin typeface="HGS明朝B" pitchFamily="18" charset="-128"/>
                  <a:ea typeface="HGS明朝B" pitchFamily="18" charset="-128"/>
                </a:rPr>
                <a:t>肺腎気虚）</a:t>
              </a:r>
            </a:p>
          </p:txBody>
        </p:sp>
      </p:grpSp>
      <p:sp>
        <p:nvSpPr>
          <p:cNvPr id="8" name="正方形/長方形 7"/>
          <p:cNvSpPr/>
          <p:nvPr/>
        </p:nvSpPr>
        <p:spPr>
          <a:xfrm>
            <a:off x="548680" y="2360712"/>
            <a:ext cx="4679761" cy="553998"/>
          </a:xfrm>
          <a:prstGeom prst="rect">
            <a:avLst/>
          </a:prstGeom>
        </p:spPr>
        <p:txBody>
          <a:bodyPr wrap="square">
            <a:spAutoFit/>
          </a:bodyPr>
          <a:lstStyle/>
          <a:p>
            <a:r>
              <a:rPr lang="ja-JP" altLang="ja-JP" sz="1000" b="1" dirty="0" smtClean="0">
                <a:latin typeface="HGS明朝B" pitchFamily="18" charset="-128"/>
                <a:ea typeface="HGS明朝B" pitchFamily="18" charset="-128"/>
              </a:rPr>
              <a:t>肝</a:t>
            </a:r>
            <a:r>
              <a:rPr lang="ja-JP" altLang="ja-JP" sz="1000" b="1" dirty="0">
                <a:latin typeface="HGS明朝B" pitchFamily="18" charset="-128"/>
                <a:ea typeface="HGS明朝B" pitchFamily="18" charset="-128"/>
              </a:rPr>
              <a:t>の疏泄と脾の運化の</a:t>
            </a:r>
            <a:r>
              <a:rPr lang="ja-JP" altLang="ja-JP" sz="1000" b="1" dirty="0" smtClean="0">
                <a:latin typeface="HGS明朝B" pitchFamily="18" charset="-128"/>
                <a:ea typeface="HGS明朝B" pitchFamily="18" charset="-128"/>
              </a:rPr>
              <a:t>関係</a:t>
            </a:r>
            <a:endParaRPr lang="en-US" altLang="ja-JP" sz="1000" b="1" dirty="0" smtClean="0">
              <a:latin typeface="HGS明朝B" pitchFamily="18" charset="-128"/>
              <a:ea typeface="HGS明朝B" pitchFamily="18" charset="-128"/>
            </a:endParaRPr>
          </a:p>
          <a:p>
            <a:r>
              <a:rPr lang="ja-JP" altLang="ja-JP" sz="1000" b="1" dirty="0" smtClean="0">
                <a:solidFill>
                  <a:srgbClr val="FF0000"/>
                </a:solidFill>
                <a:latin typeface="HGS明朝B" pitchFamily="18" charset="-128"/>
                <a:ea typeface="HGS明朝B" pitchFamily="18" charset="-128"/>
              </a:rPr>
              <a:t>ストレス</a:t>
            </a:r>
            <a:r>
              <a:rPr lang="ja-JP" altLang="ja-JP" sz="1000" dirty="0">
                <a:latin typeface="HGS明朝B" pitchFamily="18" charset="-128"/>
                <a:ea typeface="HGS明朝B" pitchFamily="18" charset="-128"/>
              </a:rPr>
              <a:t>や飲食不節制により，肝と脾の</a:t>
            </a:r>
            <a:r>
              <a:rPr lang="ja-JP" altLang="ja-JP" sz="1000" dirty="0" smtClean="0">
                <a:latin typeface="HGS明朝B" pitchFamily="18" charset="-128"/>
                <a:ea typeface="HGS明朝B" pitchFamily="18" charset="-128"/>
              </a:rPr>
              <a:t>協調関係</a:t>
            </a:r>
            <a:r>
              <a:rPr lang="ja-JP" altLang="ja-JP" sz="1000" dirty="0">
                <a:latin typeface="HGS明朝B" pitchFamily="18" charset="-128"/>
                <a:ea typeface="HGS明朝B" pitchFamily="18" charset="-128"/>
              </a:rPr>
              <a:t>が失調しおこる．</a:t>
            </a:r>
          </a:p>
          <a:p>
            <a:r>
              <a:rPr lang="ja-JP" altLang="ja-JP" sz="1000" dirty="0">
                <a:latin typeface="HGS明朝B" pitchFamily="18" charset="-128"/>
                <a:ea typeface="HGS明朝B" pitchFamily="18" charset="-128"/>
              </a:rPr>
              <a:t>　情緒の変化に由来する腹痛・下痢．イライラ</a:t>
            </a:r>
            <a:r>
              <a:rPr lang="ja-JP" altLang="ja-JP" sz="1000" dirty="0" smtClean="0">
                <a:latin typeface="HGS明朝B" pitchFamily="18" charset="-128"/>
                <a:ea typeface="HGS明朝B" pitchFamily="18" charset="-128"/>
              </a:rPr>
              <a:t>，易怒</a:t>
            </a:r>
            <a:endParaRPr lang="ja-JP" altLang="ja-JP" sz="1000" dirty="0">
              <a:latin typeface="HGS明朝B" pitchFamily="18" charset="-128"/>
              <a:ea typeface="HGS明朝B" pitchFamily="18" charset="-128"/>
            </a:endParaRPr>
          </a:p>
        </p:txBody>
      </p:sp>
      <p:sp>
        <p:nvSpPr>
          <p:cNvPr id="9" name="正方形/長方形 8"/>
          <p:cNvSpPr/>
          <p:nvPr/>
        </p:nvSpPr>
        <p:spPr>
          <a:xfrm>
            <a:off x="548680" y="2144688"/>
            <a:ext cx="1082348" cy="307777"/>
          </a:xfrm>
          <a:prstGeom prst="rect">
            <a:avLst/>
          </a:prstGeom>
        </p:spPr>
        <p:txBody>
          <a:bodyPr wrap="none">
            <a:spAutoFit/>
          </a:bodyPr>
          <a:lstStyle/>
          <a:p>
            <a:pPr lvl="0"/>
            <a:r>
              <a:rPr lang="zh-CN" altLang="ja-JP" sz="1400" dirty="0">
                <a:solidFill>
                  <a:prstClr val="black"/>
                </a:solidFill>
                <a:latin typeface="HGS明朝B" pitchFamily="18" charset="-128"/>
                <a:ea typeface="HGS明朝B" pitchFamily="18" charset="-128"/>
              </a:rPr>
              <a:t>肝脾</a:t>
            </a:r>
            <a:r>
              <a:rPr lang="zh-CN" altLang="ja-JP" sz="1400" dirty="0" smtClean="0">
                <a:solidFill>
                  <a:prstClr val="black"/>
                </a:solidFill>
                <a:latin typeface="HGS明朝B" pitchFamily="18" charset="-128"/>
                <a:ea typeface="HGS明朝B" pitchFamily="18" charset="-128"/>
              </a:rPr>
              <a:t>不調</a:t>
            </a:r>
            <a:r>
              <a:rPr lang="ja-JP" altLang="en-US" sz="1400" dirty="0" smtClean="0">
                <a:solidFill>
                  <a:prstClr val="black"/>
                </a:solidFill>
                <a:latin typeface="HGS明朝B" pitchFamily="18" charset="-128"/>
                <a:ea typeface="HGS明朝B" pitchFamily="18" charset="-128"/>
              </a:rPr>
              <a:t>証</a:t>
            </a:r>
            <a:endParaRPr lang="ja-JP" altLang="ja-JP" sz="1400" dirty="0">
              <a:solidFill>
                <a:prstClr val="black"/>
              </a:solidFill>
              <a:latin typeface="HGS明朝B" pitchFamily="18" charset="-128"/>
              <a:ea typeface="HGS明朝B" pitchFamily="18" charset="-128"/>
            </a:endParaRPr>
          </a:p>
        </p:txBody>
      </p:sp>
      <p:sp>
        <p:nvSpPr>
          <p:cNvPr id="10" name="正方形/長方形 9"/>
          <p:cNvSpPr/>
          <p:nvPr/>
        </p:nvSpPr>
        <p:spPr>
          <a:xfrm>
            <a:off x="548680" y="3350240"/>
            <a:ext cx="4978975" cy="738664"/>
          </a:xfrm>
          <a:prstGeom prst="rect">
            <a:avLst/>
          </a:prstGeom>
        </p:spPr>
        <p:txBody>
          <a:bodyPr wrap="square">
            <a:spAutoFit/>
          </a:bodyPr>
          <a:lstStyle/>
          <a:p>
            <a:r>
              <a:rPr lang="ja-JP" altLang="ja-JP" sz="1050" b="1" dirty="0" smtClean="0">
                <a:latin typeface="HGS明朝B" pitchFamily="18" charset="-128"/>
                <a:ea typeface="HGS明朝B" pitchFamily="18" charset="-128"/>
              </a:rPr>
              <a:t>肝</a:t>
            </a:r>
            <a:r>
              <a:rPr lang="ja-JP" altLang="ja-JP" sz="1050" b="1" dirty="0">
                <a:latin typeface="HGS明朝B" pitchFamily="18" charset="-128"/>
                <a:ea typeface="HGS明朝B" pitchFamily="18" charset="-128"/>
              </a:rPr>
              <a:t>の昇発と胃の降濁の関係</a:t>
            </a:r>
          </a:p>
          <a:p>
            <a:r>
              <a:rPr lang="ja-JP" altLang="ja-JP" sz="1050" b="1" dirty="0" smtClean="0">
                <a:solidFill>
                  <a:srgbClr val="FF0000"/>
                </a:solidFill>
                <a:latin typeface="HGS明朝B" pitchFamily="18" charset="-128"/>
                <a:ea typeface="HGS明朝B" pitchFamily="18" charset="-128"/>
              </a:rPr>
              <a:t>ストレス</a:t>
            </a:r>
            <a:r>
              <a:rPr lang="ja-JP" altLang="ja-JP" sz="1050" dirty="0">
                <a:latin typeface="HGS明朝B" pitchFamily="18" charset="-128"/>
                <a:ea typeface="HGS明朝B" pitchFamily="18" charset="-128"/>
              </a:rPr>
              <a:t>により胃気の下向きのベクトルを</a:t>
            </a:r>
            <a:r>
              <a:rPr lang="ja-JP" altLang="ja-JP" sz="1050" dirty="0" smtClean="0">
                <a:latin typeface="HGS明朝B" pitchFamily="18" charset="-128"/>
                <a:ea typeface="HGS明朝B" pitchFamily="18" charset="-128"/>
              </a:rPr>
              <a:t>障害し</a:t>
            </a:r>
            <a:r>
              <a:rPr lang="ja-JP" altLang="ja-JP" sz="1050" dirty="0">
                <a:latin typeface="HGS明朝B" pitchFamily="18" charset="-128"/>
                <a:ea typeface="HGS明朝B" pitchFamily="18" charset="-128"/>
              </a:rPr>
              <a:t>，胃の気滞・気逆をまねく．もともと胃熱が</a:t>
            </a:r>
            <a:r>
              <a:rPr lang="ja-JP" altLang="ja-JP" sz="1050" dirty="0" smtClean="0">
                <a:latin typeface="HGS明朝B" pitchFamily="18" charset="-128"/>
                <a:ea typeface="HGS明朝B" pitchFamily="18" charset="-128"/>
              </a:rPr>
              <a:t>ある</a:t>
            </a:r>
            <a:r>
              <a:rPr lang="ja-JP" altLang="ja-JP" sz="1050" dirty="0">
                <a:latin typeface="HGS明朝B" pitchFamily="18" charset="-128"/>
                <a:ea typeface="HGS明朝B" pitchFamily="18" charset="-128"/>
              </a:rPr>
              <a:t>場合は本症を引き起こしやすい．</a:t>
            </a:r>
          </a:p>
          <a:p>
            <a:r>
              <a:rPr lang="ja-JP" altLang="ja-JP" sz="1050" dirty="0" smtClean="0">
                <a:latin typeface="HGS明朝B" pitchFamily="18" charset="-128"/>
                <a:ea typeface="HGS明朝B" pitchFamily="18" charset="-128"/>
              </a:rPr>
              <a:t>情緒</a:t>
            </a:r>
            <a:r>
              <a:rPr lang="ja-JP" altLang="ja-JP" sz="1050" dirty="0">
                <a:latin typeface="HGS明朝B" pitchFamily="18" charset="-128"/>
                <a:ea typeface="HGS明朝B" pitchFamily="18" charset="-128"/>
              </a:rPr>
              <a:t>の変化に由来する胃もたれ，胃の</a:t>
            </a:r>
            <a:r>
              <a:rPr lang="ja-JP" altLang="ja-JP" sz="1050" dirty="0" smtClean="0">
                <a:latin typeface="HGS明朝B" pitchFamily="18" charset="-128"/>
                <a:ea typeface="HGS明朝B" pitchFamily="18" charset="-128"/>
              </a:rPr>
              <a:t>痞え感</a:t>
            </a:r>
            <a:r>
              <a:rPr lang="ja-JP" altLang="ja-JP" sz="1050" dirty="0">
                <a:latin typeface="HGS明朝B" pitchFamily="18" charset="-128"/>
                <a:ea typeface="HGS明朝B" pitchFamily="18" charset="-128"/>
              </a:rPr>
              <a:t>，胃痛</a:t>
            </a:r>
          </a:p>
        </p:txBody>
      </p:sp>
      <p:sp>
        <p:nvSpPr>
          <p:cNvPr id="11" name="正方形/長方形 10"/>
          <p:cNvSpPr/>
          <p:nvPr/>
        </p:nvSpPr>
        <p:spPr>
          <a:xfrm>
            <a:off x="548681" y="3098809"/>
            <a:ext cx="1101433" cy="307777"/>
          </a:xfrm>
          <a:prstGeom prst="rect">
            <a:avLst/>
          </a:prstGeom>
        </p:spPr>
        <p:txBody>
          <a:bodyPr wrap="square">
            <a:spAutoFit/>
          </a:bodyPr>
          <a:lstStyle/>
          <a:p>
            <a:pPr lvl="0"/>
            <a:r>
              <a:rPr lang="ja-JP" altLang="ja-JP" sz="1400" dirty="0">
                <a:solidFill>
                  <a:prstClr val="black"/>
                </a:solidFill>
                <a:latin typeface="HGS明朝B" pitchFamily="18" charset="-128"/>
                <a:ea typeface="HGS明朝B" pitchFamily="18" charset="-128"/>
              </a:rPr>
              <a:t>肝胃</a:t>
            </a:r>
            <a:r>
              <a:rPr lang="ja-JP" altLang="ja-JP" sz="1400" dirty="0" smtClean="0">
                <a:solidFill>
                  <a:prstClr val="black"/>
                </a:solidFill>
                <a:latin typeface="HGS明朝B" pitchFamily="18" charset="-128"/>
                <a:ea typeface="HGS明朝B" pitchFamily="18" charset="-128"/>
              </a:rPr>
              <a:t>不和</a:t>
            </a:r>
            <a:r>
              <a:rPr lang="ja-JP" altLang="en-US" sz="1400" dirty="0" smtClean="0">
                <a:solidFill>
                  <a:prstClr val="black"/>
                </a:solidFill>
                <a:latin typeface="HGS明朝B" pitchFamily="18" charset="-128"/>
                <a:ea typeface="HGS明朝B" pitchFamily="18" charset="-128"/>
              </a:rPr>
              <a:t>証</a:t>
            </a:r>
            <a:endParaRPr lang="ja-JP" altLang="ja-JP" sz="1400" dirty="0">
              <a:solidFill>
                <a:prstClr val="black"/>
              </a:solidFill>
              <a:latin typeface="HGS明朝B" pitchFamily="18" charset="-128"/>
              <a:ea typeface="HGS明朝B" pitchFamily="18" charset="-128"/>
            </a:endParaRPr>
          </a:p>
        </p:txBody>
      </p:sp>
      <p:grpSp>
        <p:nvGrpSpPr>
          <p:cNvPr id="20" name="グループ化 19"/>
          <p:cNvGrpSpPr/>
          <p:nvPr/>
        </p:nvGrpSpPr>
        <p:grpSpPr>
          <a:xfrm>
            <a:off x="2924665" y="6138782"/>
            <a:ext cx="3702406" cy="1303208"/>
            <a:chOff x="548680" y="4377422"/>
            <a:chExt cx="5039423" cy="930831"/>
          </a:xfrm>
        </p:grpSpPr>
        <p:sp>
          <p:nvSpPr>
            <p:cNvPr id="12" name="正方形/長方形 11"/>
            <p:cNvSpPr/>
            <p:nvPr/>
          </p:nvSpPr>
          <p:spPr>
            <a:xfrm>
              <a:off x="566614" y="4549830"/>
              <a:ext cx="5021489" cy="758423"/>
            </a:xfrm>
            <a:prstGeom prst="rect">
              <a:avLst/>
            </a:prstGeom>
          </p:spPr>
          <p:txBody>
            <a:bodyPr wrap="square">
              <a:spAutoFit/>
            </a:bodyPr>
            <a:lstStyle/>
            <a:p>
              <a:r>
                <a:rPr lang="ja-JP" altLang="ja-JP" sz="1050" b="1" dirty="0" smtClean="0">
                  <a:latin typeface="HGS明朝B" pitchFamily="18" charset="-128"/>
                  <a:ea typeface="HGS明朝B" pitchFamily="18" charset="-128"/>
                </a:rPr>
                <a:t>心血</a:t>
              </a:r>
              <a:r>
                <a:rPr lang="ja-JP" altLang="ja-JP" sz="1050" b="1" dirty="0">
                  <a:latin typeface="HGS明朝B" pitchFamily="18" charset="-128"/>
                  <a:ea typeface="HGS明朝B" pitchFamily="18" charset="-128"/>
                </a:rPr>
                <a:t>と脾気の関係</a:t>
              </a:r>
            </a:p>
            <a:p>
              <a:r>
                <a:rPr lang="ja-JP" altLang="ja-JP" sz="1050" dirty="0" smtClean="0">
                  <a:latin typeface="HGS明朝B" pitchFamily="18" charset="-128"/>
                  <a:ea typeface="HGS明朝B" pitchFamily="18" charset="-128"/>
                </a:rPr>
                <a:t>・</a:t>
              </a:r>
              <a:r>
                <a:rPr lang="ja-JP" altLang="ja-JP" sz="1050" dirty="0">
                  <a:latin typeface="HGS明朝B" pitchFamily="18" charset="-128"/>
                  <a:ea typeface="HGS明朝B" pitchFamily="18" charset="-128"/>
                </a:rPr>
                <a:t>飲食不節，疲労により脾を損傷</a:t>
              </a:r>
              <a:r>
                <a:rPr lang="ja-JP" altLang="ja-JP" sz="1050" dirty="0" smtClean="0">
                  <a:latin typeface="HGS明朝B" pitchFamily="18" charset="-128"/>
                  <a:ea typeface="HGS明朝B" pitchFamily="18" charset="-128"/>
                </a:rPr>
                <a:t>し</a:t>
              </a:r>
              <a:endParaRPr lang="en-US" altLang="ja-JP" sz="1050" dirty="0" smtClean="0">
                <a:latin typeface="HGS明朝B" pitchFamily="18" charset="-128"/>
                <a:ea typeface="HGS明朝B" pitchFamily="18" charset="-128"/>
              </a:endParaRPr>
            </a:p>
            <a:p>
              <a:r>
                <a:rPr lang="ja-JP" altLang="en-US" sz="1050" dirty="0">
                  <a:latin typeface="HGS明朝B" pitchFamily="18" charset="-128"/>
                  <a:ea typeface="HGS明朝B" pitchFamily="18" charset="-128"/>
                </a:rPr>
                <a:t>　</a:t>
              </a:r>
              <a:r>
                <a:rPr lang="ja-JP" altLang="en-US" sz="1050" dirty="0" smtClean="0">
                  <a:latin typeface="HGS明朝B" pitchFamily="18" charset="-128"/>
                  <a:ea typeface="HGS明朝B" pitchFamily="18" charset="-128"/>
                </a:rPr>
                <a:t>　　　　　　　　　　</a:t>
              </a:r>
              <a:r>
                <a:rPr lang="ja-JP" altLang="ja-JP" sz="1050" dirty="0" smtClean="0">
                  <a:latin typeface="HGS明朝B" pitchFamily="18" charset="-128"/>
                  <a:ea typeface="HGS明朝B" pitchFamily="18" charset="-128"/>
                </a:rPr>
                <a:t>気</a:t>
              </a:r>
              <a:r>
                <a:rPr lang="ja-JP" altLang="ja-JP" sz="1050" dirty="0">
                  <a:latin typeface="HGS明朝B" pitchFamily="18" charset="-128"/>
                  <a:ea typeface="HGS明朝B" pitchFamily="18" charset="-128"/>
                </a:rPr>
                <a:t>血</a:t>
              </a:r>
              <a:r>
                <a:rPr lang="ja-JP" altLang="ja-JP" sz="1050" dirty="0" smtClean="0">
                  <a:latin typeface="HGS明朝B" pitchFamily="18" charset="-128"/>
                  <a:ea typeface="HGS明朝B" pitchFamily="18" charset="-128"/>
                </a:rPr>
                <a:t>の生成</a:t>
              </a:r>
              <a:r>
                <a:rPr lang="ja-JP" altLang="ja-JP" sz="1050" dirty="0">
                  <a:latin typeface="HGS明朝B" pitchFamily="18" charset="-128"/>
                  <a:ea typeface="HGS明朝B" pitchFamily="18" charset="-128"/>
                </a:rPr>
                <a:t>ができなくなる．</a:t>
              </a:r>
            </a:p>
            <a:p>
              <a:r>
                <a:rPr lang="ja-JP" altLang="ja-JP" sz="1050" dirty="0" smtClean="0">
                  <a:latin typeface="HGS明朝B" pitchFamily="18" charset="-128"/>
                  <a:ea typeface="HGS明朝B" pitchFamily="18" charset="-128"/>
                </a:rPr>
                <a:t>・</a:t>
              </a:r>
              <a:r>
                <a:rPr lang="ja-JP" altLang="ja-JP" sz="1050" dirty="0">
                  <a:latin typeface="HGS明朝B" pitchFamily="18" charset="-128"/>
                  <a:ea typeface="HGS明朝B" pitchFamily="18" charset="-128"/>
                </a:rPr>
                <a:t>思慮過度により脾気虚，心血虚となる．</a:t>
              </a:r>
            </a:p>
            <a:p>
              <a:r>
                <a:rPr lang="ja-JP" altLang="ja-JP" sz="1050" dirty="0" smtClean="0">
                  <a:latin typeface="HGS明朝B" pitchFamily="18" charset="-128"/>
                  <a:ea typeface="HGS明朝B" pitchFamily="18" charset="-128"/>
                </a:rPr>
                <a:t>・</a:t>
              </a:r>
              <a:r>
                <a:rPr lang="ja-JP" altLang="ja-JP" sz="1050" dirty="0">
                  <a:latin typeface="HGS明朝B" pitchFamily="18" charset="-128"/>
                  <a:ea typeface="HGS明朝B" pitchFamily="18" charset="-128"/>
                </a:rPr>
                <a:t>脾不統血により出血し，心血の不足をまねく．</a:t>
              </a:r>
            </a:p>
            <a:p>
              <a:r>
                <a:rPr lang="ja-JP" altLang="ja-JP" sz="1050" dirty="0">
                  <a:latin typeface="HGS明朝B" pitchFamily="18" charset="-128"/>
                  <a:ea typeface="HGS明朝B" pitchFamily="18" charset="-128"/>
                </a:rPr>
                <a:t>　</a:t>
              </a:r>
              <a:r>
                <a:rPr lang="ja-JP" altLang="en-US" sz="1050" dirty="0" smtClean="0">
                  <a:latin typeface="HGS明朝B" pitchFamily="18" charset="-128"/>
                  <a:ea typeface="HGS明朝B" pitchFamily="18" charset="-128"/>
                </a:rPr>
                <a:t>　　</a:t>
              </a:r>
              <a:r>
                <a:rPr lang="ja-JP" altLang="ja-JP" sz="1050" dirty="0" smtClean="0">
                  <a:latin typeface="HGS明朝B" pitchFamily="18" charset="-128"/>
                  <a:ea typeface="HGS明朝B" pitchFamily="18" charset="-128"/>
                </a:rPr>
                <a:t>心悸</a:t>
              </a:r>
              <a:r>
                <a:rPr lang="ja-JP" altLang="ja-JP" sz="1050" dirty="0">
                  <a:latin typeface="HGS明朝B" pitchFamily="18" charset="-128"/>
                  <a:ea typeface="HGS明朝B" pitchFamily="18" charset="-128"/>
                </a:rPr>
                <a:t>，不眠，精神不安，食欲不振，顔色不華</a:t>
              </a:r>
            </a:p>
          </p:txBody>
        </p:sp>
        <p:sp>
          <p:nvSpPr>
            <p:cNvPr id="13" name="正方形/長方形 12"/>
            <p:cNvSpPr/>
            <p:nvPr/>
          </p:nvSpPr>
          <p:spPr>
            <a:xfrm>
              <a:off x="548680" y="4377422"/>
              <a:ext cx="3088713" cy="219833"/>
            </a:xfrm>
            <a:prstGeom prst="rect">
              <a:avLst/>
            </a:prstGeom>
          </p:spPr>
          <p:txBody>
            <a:bodyPr wrap="square">
              <a:spAutoFit/>
            </a:bodyPr>
            <a:lstStyle/>
            <a:p>
              <a:pPr lvl="0"/>
              <a:r>
                <a:rPr lang="ja-JP" altLang="ja-JP" sz="1400" dirty="0">
                  <a:solidFill>
                    <a:prstClr val="black"/>
                  </a:solidFill>
                  <a:latin typeface="HGS明朝B" pitchFamily="18" charset="-128"/>
                  <a:ea typeface="HGS明朝B" pitchFamily="18" charset="-128"/>
                </a:rPr>
                <a:t>心脾気血</a:t>
              </a:r>
              <a:r>
                <a:rPr lang="ja-JP" altLang="ja-JP" sz="1400" dirty="0" smtClean="0">
                  <a:solidFill>
                    <a:prstClr val="black"/>
                  </a:solidFill>
                  <a:latin typeface="HGS明朝B" pitchFamily="18" charset="-128"/>
                  <a:ea typeface="HGS明朝B" pitchFamily="18" charset="-128"/>
                </a:rPr>
                <a:t>両虚</a:t>
              </a:r>
              <a:r>
                <a:rPr lang="ja-JP" altLang="en-US" sz="1400" dirty="0" smtClean="0">
                  <a:solidFill>
                    <a:prstClr val="black"/>
                  </a:solidFill>
                  <a:latin typeface="HGS明朝B" pitchFamily="18" charset="-128"/>
                  <a:ea typeface="HGS明朝B" pitchFamily="18" charset="-128"/>
                </a:rPr>
                <a:t>証</a:t>
              </a:r>
              <a:endParaRPr lang="ja-JP" altLang="ja-JP" sz="1400" dirty="0">
                <a:solidFill>
                  <a:prstClr val="black"/>
                </a:solidFill>
                <a:latin typeface="HGS明朝B" pitchFamily="18" charset="-128"/>
                <a:ea typeface="HGS明朝B" pitchFamily="18" charset="-128"/>
              </a:endParaRPr>
            </a:p>
          </p:txBody>
        </p:sp>
      </p:grpSp>
      <p:grpSp>
        <p:nvGrpSpPr>
          <p:cNvPr id="3" name="グループ化 2"/>
          <p:cNvGrpSpPr/>
          <p:nvPr/>
        </p:nvGrpSpPr>
        <p:grpSpPr>
          <a:xfrm>
            <a:off x="3972584" y="7957599"/>
            <a:ext cx="2552760" cy="1443222"/>
            <a:chOff x="756553" y="7076335"/>
            <a:chExt cx="5524490" cy="609534"/>
          </a:xfrm>
        </p:grpSpPr>
        <p:sp>
          <p:nvSpPr>
            <p:cNvPr id="14" name="正方形/長方形 13"/>
            <p:cNvSpPr/>
            <p:nvPr/>
          </p:nvSpPr>
          <p:spPr>
            <a:xfrm>
              <a:off x="756553" y="7169170"/>
              <a:ext cx="5524490" cy="516699"/>
            </a:xfrm>
            <a:prstGeom prst="rect">
              <a:avLst/>
            </a:prstGeom>
          </p:spPr>
          <p:txBody>
            <a:bodyPr wrap="square">
              <a:spAutoFit/>
            </a:bodyPr>
            <a:lstStyle/>
            <a:p>
              <a:r>
                <a:rPr lang="ja-JP" altLang="ja-JP" sz="1050" b="1" dirty="0" smtClean="0">
                  <a:latin typeface="HGS明朝B" pitchFamily="18" charset="-128"/>
                  <a:ea typeface="HGS明朝B" pitchFamily="18" charset="-128"/>
                </a:rPr>
                <a:t>脾</a:t>
              </a:r>
              <a:r>
                <a:rPr lang="ja-JP" altLang="ja-JP" sz="1050" b="1" dirty="0">
                  <a:latin typeface="HGS明朝B" pitchFamily="18" charset="-128"/>
                  <a:ea typeface="HGS明朝B" pitchFamily="18" charset="-128"/>
                </a:rPr>
                <a:t>陽と腎陽の関係</a:t>
              </a:r>
              <a:r>
                <a:rPr lang="ja-JP" altLang="ja-JP" sz="1050" dirty="0">
                  <a:latin typeface="HGS明朝B" pitchFamily="18" charset="-128"/>
                  <a:ea typeface="HGS明朝B" pitchFamily="18" charset="-128"/>
                </a:rPr>
                <a:t>．脾は後天の本，腎は</a:t>
              </a:r>
              <a:r>
                <a:rPr lang="ja-JP" altLang="ja-JP" sz="1050" dirty="0" smtClean="0">
                  <a:latin typeface="HGS明朝B" pitchFamily="18" charset="-128"/>
                  <a:ea typeface="HGS明朝B" pitchFamily="18" charset="-128"/>
                </a:rPr>
                <a:t>先天の</a:t>
              </a:r>
              <a:r>
                <a:rPr lang="ja-JP" altLang="ja-JP" sz="1050" dirty="0">
                  <a:latin typeface="HGS明朝B" pitchFamily="18" charset="-128"/>
                  <a:ea typeface="HGS明朝B" pitchFamily="18" charset="-128"/>
                </a:rPr>
                <a:t>本と呼ばれ，お互いを助けあう存在．</a:t>
              </a:r>
            </a:p>
            <a:p>
              <a:r>
                <a:rPr lang="ja-JP" altLang="ja-JP" sz="1050" dirty="0" smtClean="0">
                  <a:latin typeface="HGS明朝B" pitchFamily="18" charset="-128"/>
                  <a:ea typeface="HGS明朝B" pitchFamily="18" charset="-128"/>
                </a:rPr>
                <a:t>久病</a:t>
              </a:r>
              <a:r>
                <a:rPr lang="ja-JP" altLang="ja-JP" sz="1050" dirty="0">
                  <a:latin typeface="HGS明朝B" pitchFamily="18" charset="-128"/>
                  <a:ea typeface="HGS明朝B" pitchFamily="18" charset="-128"/>
                </a:rPr>
                <a:t>，疲労などにより脾や腎の陽気が</a:t>
              </a:r>
              <a:r>
                <a:rPr lang="ja-JP" altLang="ja-JP" sz="1050" dirty="0" smtClean="0">
                  <a:latin typeface="HGS明朝B" pitchFamily="18" charset="-128"/>
                  <a:ea typeface="HGS明朝B" pitchFamily="18" charset="-128"/>
                </a:rPr>
                <a:t>不足して</a:t>
              </a:r>
              <a:r>
                <a:rPr lang="ja-JP" altLang="ja-JP" sz="1050" dirty="0">
                  <a:latin typeface="HGS明朝B" pitchFamily="18" charset="-128"/>
                  <a:ea typeface="HGS明朝B" pitchFamily="18" charset="-128"/>
                </a:rPr>
                <a:t>おこる</a:t>
              </a:r>
              <a:r>
                <a:rPr lang="ja-JP" altLang="ja-JP" sz="1050" dirty="0" smtClean="0">
                  <a:latin typeface="HGS明朝B" pitchFamily="18" charset="-128"/>
                  <a:ea typeface="HGS明朝B" pitchFamily="18" charset="-128"/>
                </a:rPr>
                <a:t>．下痢</a:t>
              </a:r>
              <a:r>
                <a:rPr lang="ja-JP" altLang="ja-JP" sz="1050" dirty="0">
                  <a:latin typeface="HGS明朝B" pitchFamily="18" charset="-128"/>
                  <a:ea typeface="HGS明朝B" pitchFamily="18" charset="-128"/>
                </a:rPr>
                <a:t>，寒がり，四肢の冷え，顔色ｺｳ白，腰</a:t>
              </a:r>
              <a:r>
                <a:rPr lang="ja-JP" altLang="ja-JP" sz="1050" dirty="0" smtClean="0">
                  <a:latin typeface="HGS明朝B" pitchFamily="18" charset="-128"/>
                  <a:ea typeface="HGS明朝B" pitchFamily="18" charset="-128"/>
                </a:rPr>
                <a:t>膝酸</a:t>
              </a:r>
              <a:r>
                <a:rPr lang="ja-JP" altLang="ja-JP" sz="1050" dirty="0">
                  <a:latin typeface="HGS明朝B" pitchFamily="18" charset="-128"/>
                  <a:ea typeface="HGS明朝B" pitchFamily="18" charset="-128"/>
                </a:rPr>
                <a:t>軟，浮腫，舌質淡白苔，脈沈弱尺無</a:t>
              </a:r>
            </a:p>
          </p:txBody>
        </p:sp>
        <p:sp>
          <p:nvSpPr>
            <p:cNvPr id="15" name="正方形/長方形 14"/>
            <p:cNvSpPr/>
            <p:nvPr/>
          </p:nvSpPr>
          <p:spPr>
            <a:xfrm>
              <a:off x="769384" y="7076335"/>
              <a:ext cx="3953316" cy="129987"/>
            </a:xfrm>
            <a:prstGeom prst="rect">
              <a:avLst/>
            </a:prstGeom>
          </p:spPr>
          <p:txBody>
            <a:bodyPr wrap="square">
              <a:spAutoFit/>
            </a:bodyPr>
            <a:lstStyle/>
            <a:p>
              <a:pPr lvl="0"/>
              <a:r>
                <a:rPr lang="ja-JP" altLang="ja-JP" sz="1400" b="1" dirty="0">
                  <a:solidFill>
                    <a:srgbClr val="FF0000"/>
                  </a:solidFill>
                  <a:latin typeface="HGS明朝B" pitchFamily="18" charset="-128"/>
                  <a:ea typeface="HGS明朝B" pitchFamily="18" charset="-128"/>
                </a:rPr>
                <a:t>脾腎陽</a:t>
              </a:r>
              <a:r>
                <a:rPr lang="ja-JP" altLang="ja-JP" sz="1400" b="1" dirty="0" smtClean="0">
                  <a:solidFill>
                    <a:srgbClr val="FF0000"/>
                  </a:solidFill>
                  <a:latin typeface="HGS明朝B" pitchFamily="18" charset="-128"/>
                  <a:ea typeface="HGS明朝B" pitchFamily="18" charset="-128"/>
                </a:rPr>
                <a:t>虚</a:t>
              </a:r>
              <a:r>
                <a:rPr lang="ja-JP" altLang="en-US" sz="1400" b="1" dirty="0" smtClean="0">
                  <a:solidFill>
                    <a:srgbClr val="FF0000"/>
                  </a:solidFill>
                  <a:latin typeface="HGS明朝B" pitchFamily="18" charset="-128"/>
                  <a:ea typeface="HGS明朝B" pitchFamily="18" charset="-128"/>
                </a:rPr>
                <a:t>証</a:t>
              </a:r>
              <a:endParaRPr lang="ja-JP" altLang="ja-JP" sz="1400" b="1" dirty="0">
                <a:solidFill>
                  <a:srgbClr val="FF0000"/>
                </a:solidFill>
                <a:latin typeface="HGS明朝B" pitchFamily="18" charset="-128"/>
                <a:ea typeface="HGS明朝B" pitchFamily="18" charset="-128"/>
              </a:endParaRPr>
            </a:p>
          </p:txBody>
        </p:sp>
      </p:grpSp>
      <p:grpSp>
        <p:nvGrpSpPr>
          <p:cNvPr id="2" name="グループ化 1"/>
          <p:cNvGrpSpPr/>
          <p:nvPr/>
        </p:nvGrpSpPr>
        <p:grpSpPr>
          <a:xfrm>
            <a:off x="548680" y="8152292"/>
            <a:ext cx="2560914" cy="1284258"/>
            <a:chOff x="548680" y="8152278"/>
            <a:chExt cx="5194998" cy="754539"/>
          </a:xfrm>
        </p:grpSpPr>
        <p:sp>
          <p:nvSpPr>
            <p:cNvPr id="16" name="正方形/長方形 15"/>
            <p:cNvSpPr/>
            <p:nvPr/>
          </p:nvSpPr>
          <p:spPr>
            <a:xfrm>
              <a:off x="548680" y="8282961"/>
              <a:ext cx="5194998" cy="623856"/>
            </a:xfrm>
            <a:prstGeom prst="rect">
              <a:avLst/>
            </a:prstGeom>
          </p:spPr>
          <p:txBody>
            <a:bodyPr wrap="square">
              <a:spAutoFit/>
            </a:bodyPr>
            <a:lstStyle/>
            <a:p>
              <a:r>
                <a:rPr lang="ja-JP" altLang="ja-JP" sz="1050" b="1" dirty="0" smtClean="0">
                  <a:latin typeface="HGS明朝B" pitchFamily="18" charset="-128"/>
                  <a:ea typeface="HGS明朝B" pitchFamily="18" charset="-128"/>
                </a:rPr>
                <a:t>脾</a:t>
              </a:r>
              <a:r>
                <a:rPr lang="ja-JP" altLang="ja-JP" sz="1050" b="1" dirty="0">
                  <a:latin typeface="HGS明朝B" pitchFamily="18" charset="-128"/>
                  <a:ea typeface="HGS明朝B" pitchFamily="18" charset="-128"/>
                </a:rPr>
                <a:t>の運化と肺の宣降の関係</a:t>
              </a:r>
            </a:p>
            <a:p>
              <a:r>
                <a:rPr lang="ja-JP" altLang="ja-JP" sz="1050" dirty="0" smtClean="0">
                  <a:latin typeface="HGS明朝B" pitchFamily="18" charset="-128"/>
                  <a:ea typeface="HGS明朝B" pitchFamily="18" charset="-128"/>
                </a:rPr>
                <a:t>食欲</a:t>
              </a:r>
              <a:r>
                <a:rPr lang="ja-JP" altLang="ja-JP" sz="1050" dirty="0">
                  <a:latin typeface="HGS明朝B" pitchFamily="18" charset="-128"/>
                  <a:ea typeface="HGS明朝B" pitchFamily="18" charset="-128"/>
                </a:rPr>
                <a:t>不振，疲労などにより脾を損傷し，気</a:t>
              </a:r>
              <a:r>
                <a:rPr lang="ja-JP" altLang="ja-JP" sz="1050" dirty="0" smtClean="0">
                  <a:latin typeface="HGS明朝B" pitchFamily="18" charset="-128"/>
                  <a:ea typeface="HGS明朝B" pitchFamily="18" charset="-128"/>
                </a:rPr>
                <a:t>の生成</a:t>
              </a:r>
              <a:r>
                <a:rPr lang="ja-JP" altLang="ja-JP" sz="1050" dirty="0">
                  <a:latin typeface="HGS明朝B" pitchFamily="18" charset="-128"/>
                  <a:ea typeface="HGS明朝B" pitchFamily="18" charset="-128"/>
                </a:rPr>
                <a:t>不足がおこり肺気虚となる．</a:t>
              </a:r>
            </a:p>
            <a:p>
              <a:r>
                <a:rPr lang="ja-JP" altLang="ja-JP" sz="1050" dirty="0" smtClean="0">
                  <a:latin typeface="HGS明朝B" pitchFamily="18" charset="-128"/>
                  <a:ea typeface="HGS明朝B" pitchFamily="18" charset="-128"/>
                </a:rPr>
                <a:t>長引く</a:t>
              </a:r>
              <a:r>
                <a:rPr lang="ja-JP" altLang="ja-JP" sz="1050" dirty="0">
                  <a:latin typeface="HGS明朝B" pitchFamily="18" charset="-128"/>
                  <a:ea typeface="HGS明朝B" pitchFamily="18" charset="-128"/>
                </a:rPr>
                <a:t>咳喘，息切れ，疲労感，声が小さい</a:t>
              </a:r>
              <a:r>
                <a:rPr lang="ja-JP" altLang="ja-JP" sz="1050" dirty="0" smtClean="0">
                  <a:latin typeface="HGS明朝B" pitchFamily="18" charset="-128"/>
                  <a:ea typeface="HGS明朝B" pitchFamily="18" charset="-128"/>
                </a:rPr>
                <a:t>，</a:t>
              </a:r>
              <a:r>
                <a:rPr lang="zh-CN" altLang="ja-JP" sz="1050" dirty="0" smtClean="0">
                  <a:latin typeface="HGS明朝B" pitchFamily="18" charset="-128"/>
                  <a:ea typeface="HGS明朝B" pitchFamily="18" charset="-128"/>
                </a:rPr>
                <a:t>食欲</a:t>
              </a:r>
              <a:r>
                <a:rPr lang="zh-CN" altLang="ja-JP" sz="1050" dirty="0">
                  <a:latin typeface="HGS明朝B" pitchFamily="18" charset="-128"/>
                  <a:ea typeface="HGS明朝B" pitchFamily="18" charset="-128"/>
                </a:rPr>
                <a:t>不振，泥状便，舌質淡白苔，脈細弱</a:t>
              </a:r>
              <a:endParaRPr lang="ja-JP" altLang="ja-JP" sz="1050" dirty="0">
                <a:latin typeface="HGS明朝B" pitchFamily="18" charset="-128"/>
                <a:ea typeface="HGS明朝B" pitchFamily="18" charset="-128"/>
              </a:endParaRPr>
            </a:p>
          </p:txBody>
        </p:sp>
        <p:sp>
          <p:nvSpPr>
            <p:cNvPr id="17" name="正方形/長方形 16"/>
            <p:cNvSpPr/>
            <p:nvPr/>
          </p:nvSpPr>
          <p:spPr>
            <a:xfrm>
              <a:off x="548680" y="8152278"/>
              <a:ext cx="3071258" cy="180828"/>
            </a:xfrm>
            <a:prstGeom prst="rect">
              <a:avLst/>
            </a:prstGeom>
          </p:spPr>
          <p:txBody>
            <a:bodyPr wrap="square">
              <a:spAutoFit/>
            </a:bodyPr>
            <a:lstStyle/>
            <a:p>
              <a:pPr lvl="0"/>
              <a:r>
                <a:rPr lang="ja-JP" altLang="ja-JP" sz="1400" dirty="0">
                  <a:solidFill>
                    <a:prstClr val="black"/>
                  </a:solidFill>
                  <a:latin typeface="HGS明朝B" pitchFamily="18" charset="-128"/>
                  <a:ea typeface="HGS明朝B" pitchFamily="18" charset="-128"/>
                </a:rPr>
                <a:t>脾肺気</a:t>
              </a:r>
              <a:r>
                <a:rPr lang="ja-JP" altLang="ja-JP" sz="1400" dirty="0" smtClean="0">
                  <a:solidFill>
                    <a:prstClr val="black"/>
                  </a:solidFill>
                  <a:latin typeface="HGS明朝B" pitchFamily="18" charset="-128"/>
                  <a:ea typeface="HGS明朝B" pitchFamily="18" charset="-128"/>
                </a:rPr>
                <a:t>虚</a:t>
              </a:r>
              <a:r>
                <a:rPr lang="ja-JP" altLang="en-US" sz="1400" dirty="0" smtClean="0">
                  <a:solidFill>
                    <a:prstClr val="black"/>
                  </a:solidFill>
                  <a:latin typeface="HGS明朝B" pitchFamily="18" charset="-128"/>
                  <a:ea typeface="HGS明朝B" pitchFamily="18" charset="-128"/>
                </a:rPr>
                <a:t>証</a:t>
              </a:r>
              <a:endParaRPr lang="ja-JP" altLang="ja-JP" sz="1400" dirty="0">
                <a:solidFill>
                  <a:prstClr val="black"/>
                </a:solidFill>
                <a:latin typeface="HGS明朝B" pitchFamily="18" charset="-128"/>
                <a:ea typeface="HGS明朝B" pitchFamily="18" charset="-128"/>
              </a:endParaRPr>
            </a:p>
          </p:txBody>
        </p:sp>
      </p:grpSp>
      <p:sp>
        <p:nvSpPr>
          <p:cNvPr id="19" name="テキスト ボックス 18"/>
          <p:cNvSpPr txBox="1"/>
          <p:nvPr/>
        </p:nvSpPr>
        <p:spPr>
          <a:xfrm>
            <a:off x="793676" y="1728889"/>
            <a:ext cx="5299620" cy="369332"/>
          </a:xfrm>
          <a:prstGeom prst="rect">
            <a:avLst/>
          </a:prstGeom>
          <a:noFill/>
        </p:spPr>
        <p:txBody>
          <a:bodyPr wrap="square" rtlCol="0">
            <a:spAutoFit/>
          </a:bodyPr>
          <a:lstStyle/>
          <a:p>
            <a:r>
              <a:rPr kumimoji="1" lang="ja-JP" altLang="en-US" b="1" dirty="0" smtClean="0">
                <a:latin typeface="メイリオ" pitchFamily="50" charset="-128"/>
                <a:ea typeface="メイリオ" pitchFamily="50" charset="-128"/>
              </a:rPr>
              <a:t>これだけは！</a:t>
            </a:r>
            <a:r>
              <a:rPr kumimoji="1" lang="ja-JP" altLang="en-US" dirty="0" smtClean="0">
                <a:latin typeface="HGS明朝B" pitchFamily="18" charset="-128"/>
                <a:ea typeface="HGS明朝B" pitchFamily="18" charset="-128"/>
              </a:rPr>
              <a:t>という臓腑兼病のみ紹介します</a:t>
            </a:r>
            <a:endParaRPr kumimoji="1" lang="ja-JP" altLang="en-US" dirty="0">
              <a:latin typeface="HGS明朝B" pitchFamily="18" charset="-128"/>
              <a:ea typeface="HGS明朝B" pitchFamily="18" charset="-128"/>
            </a:endParaRPr>
          </a:p>
        </p:txBody>
      </p:sp>
      <p:sp>
        <p:nvSpPr>
          <p:cNvPr id="21" name="AutoShape 2" descr="data:image/jpeg;base64,/9j/4AAQSkZJRgABAQAAAQABAAD/2wCEAAkGBhQSERUUEhQUFRUWFxwaGBgYGBgaHBwXISIfHhwXGRwdHychIR0jHhoaIC8gIycpLCwsGCAxNTAqNSYrLCkBCQoKBQUFDQUFDSkYEhgpKSkpKSkpKSkpKSkpKSkpKSkpKSkpKSkpKSkpKSkpKSkpKSkpKSkpKSkpKSkpKSkpKf/AABEIAMAAsAMBIgACEQEDEQH/xAAbAAACAgMBAAAAAAAAAAAAAAAABgQFAQMHAv/EAEcQAAIBAwIDBQUFBAgFAgcAAAECAwAEEQUhBhIxBxNBUWEUIjJxgSNCYpGhFVKCsSQzQ1OiwdHwY3JzkpM0whYlRIOyw+H/xAAUAQEAAAAAAAAAAAAAAAAAAAAA/8QAFBEBAAAAAAAAAAAAAAAAAAAAAP/aAAwDAQACEQMRAD8A7jRRRQFFFRNU1SO3iaWZgiKMkn+QHiT4AdaCVmqHV+O7G2blmuoUb93mBP1Aqh0wTazH30kjW9kxIWCJisr4OD38g3XcYMaeWC3hVloWl2sN3LbW9rDGsMUbs4QZLuW5QD6BCTn94UHux7TNOmcIl3CWboC2M+m9M4NUfFPD9vPbTd9DE+I2OWUZBAJBz12rnGmcP32lWcV5YzyXMHcrJNaSnO2MkxEdMZOwHh96g7JRUPStUS4hjmiPMkihlPoal5oM0VAudft4895PCuOuZFH+dRv/AIxssZ9qt8H/AIif60FxRS3B2jac8gjW8gZm6YcY/PpTErg9N6D1RWM1UcRa97MihE72eU8kMWcc74zufBQNy3gPyoJ2panFbxmSaRI0XqzEAUlP2xQMf6NaX90v70NuxX03JGx3/KqriXg08sN1fyd/cvd2yqoz3UStMnNHEnjldmY9ceFdSVcdKDn57abWMgXcF7aZ+EzwMObzxy5O3+dOGi8R212vNbTRygdeVgSPmOoqm42hV59OjcZVrw5U9CBDMcEeIziqTjTsug7trqx/od1CDIskXuhsAkqy5A333/PIyCHRqK572bdoz3Z9mvU7m7VVdR0EsZGQ6j+Y3/mB0KgKKKKDBNKGmR/tG5W7be1gJFqvUSP0N0f1VPTmP3hU7j6+aOxkEZxJKVgjPk8rCMH6Fs/Srqxs1hiSNfhRQo+QGKCi4BfNtJ6Xd0B8hPIAPyr1oK/06/PrCP8AAf8AWjgFg1ijjH2jSSZHQl3ZuYfPOfrXnhaAi51FyPiulCnbdVhiH6MWoLHii3eSzuEjXmdoXCrnGWKkAZ+dYnvILK2XvnSONFVMsQM4AAAHiT5Comp8RsXMFmizzqcOS2I4v+qwB97BBCD3jt0G9GmcJqsguLhvabnGBIwwE/DCmSEH5k7ZJxQKvB2lXsdu1vZ4t7bvHeOe4Q95yOxYIlvkYxn4nYZP3RV6nZvC+91NdXZJyRNM3IfTuk5Y8enLTbiigpLbgmxjGEtLcD/pr/pUqHh22T4beEfKNP8ASrGigjT6bE6cjxoyfulQR+WKoJuzTTypCWyRZ6mImM/mhBpoooEe50nU7Ni9rP7bEdzBckK4/wCnKo/Rh9aqdD40gk1OR74PaTCJYoIZxy8oyTIySfC3OeUeHwV06oGr6JDdRmO4iSRD4MAfy8qCs4rXnFqF94G6iOx6gZbO3htn6Uw1yvU+B7zTXil053ubaGTvPYpGOVPKyHunOTy4b4fMZ3p64V4sgv4e8gJypxJG2zxv4o6+ByD88UEfXYefULAEA8vfyfUKq5A+Uh39fWpHGs6pp92zHAEEmT/CajXKc+rw/wDBtZT/AOR0G/8A4619oRDWyQY5vaJ4osbfCWBc4PXCBjj0oF3tE4bIsoL6I91dWEaureaqBzRsPEbfzHjT3oWrLdW0U6bLKiuB5ZGcfSqfjmBZVtrZ90uLlEZfBlUNIVPoRH9enjVd2OyN+zVjbJ7iWWIE+SuQPyG30oHiiiigWuN5Qq2rN8IvIR0zuTyr/iIpilYBSTsADVZxToK3tpLbseXnX3W8Vcbq49QwB+lUGn8VPc2dxCUxfwxskkGQC0nKQGTJGUbqG6UFj2dqU0qyDe6RbpnO2NvGlnhe4uL8TiAmC1a6lLXCsC0q8xAW3PgCF3kPngb+9UjTrGTUIEtS3JZQosUzKTzXEigK8SMCOWNSCGbcscjbGS/QwhFCqAFAwABgADoB6UGjTNMjt4xHCgRF6AeZ6k+ZJ3JO5qXWM0pcScZukptrKNZrhVLSMzBYoE8GmbzPgo3OD0oG3NUjcUIb1bONTIwQvMyn3Yhtyh/xNvgbbKTXOrAavfuzWmp5hwcy+zrHFz4+CHPM7geL7Aeu+LTst4h7qSXTbiMR3MbMecZIn395+Y7l98kknOaDpgrNYFZoI1rqUcjSKjqzRNyyAHJVsZw3lsc1IzXINY1lrTXp4raeCFryOIyyTAsqSICAMZA5ip2GR1z41c6NpWryI0y6pE/2jhUe2HKQrFR7yvkA4z49epoOj0Vzu87UXsHEWq2zRM3wSwfaRugxzPvhl5cjI36innTdViuIxJDIsiHoykEf79KCXSJxhwpLFL+0dNAF0v8AXRDZbmPbKt+MY2anusGgUeELlL2dtShkBimt44xH95HUszB/AH3gNvKt3ETc+o6dFv7rTT7Y+4gj3/8AOelUGtoNGvxeRrizu2CXYGyxS59yfHQA5Iamq40Jn1GC7Djkjgkj5fElypBB6Ywv8qCDrl3jU7fmOI4Laed9x19xVP0HP+dRex61ZdLjdxgzvJNjyDsSP0xSzxfzXupyWlrKH9ohjinZNxbwqzNJk9OZ8hQPTeurWdqsUaxoMKihVHkBsBQbqKKKDBrnvaVw7Fez2sEalbt25u/QlXit1+NsjrnIQKfFifu10I0ndnx9pNxqD4LXEjJGcfDbRkrGo8wxDPnx5/QUDHoWjra28VvGSViQIpbGSB4nAAz8gKhcT3F6iobGKCU5PeLKxXbw5SB1znrV5VZxJr8VlbSXExwkYz6k+Cj1J2oES+421ZporNbKCGeZXIYzGTu0UgGVlCjA323OalcOdkKRRhLy4e6XmLtHjkiZycl5BktI2d8uT8hVhpejSwwvc3B/pdzLEZSCcInOoWBD15VBx6kk+NOdAv8AAqBLKOIEEQl4ds/2bsn/ALaVOKdKJa9mjB9os5ku4GOOhjUPEPwOIjn1OfCnHh33Xukz8NwxA9HVX/mxrTDbBdTnO321rFn+B5B0+Un6UFvpeoLPDHNGcpIgdT6EZrxrOqJbQSzyfBEjO3yAzgVRdl4xpVqM83KnKD6AkCvfGWZJLK3Hwy3IMg/4camTz6c6xg+jdKCln4Qh/ZEpv41lldXuZmI3E7KT7h6jlBCL6AColj2KiJEWLUtRiAA5lSXlUnG/KANt/PNOvEKlxFEM/aTJnH7innbPoQvL/FVsaDldt2R20l5LHPcXtwI442JlmJ95y4IBAH3UGR6ipCWX/wAPS5iBOmTuO8BOWt5SAofJ3ZGwAc9MU76MmZLiXHxS8oPmqAAfk3PUrUkidO6mCskvucrDIbIPukfIH8qCVHIGAIIIIyCPEeBFeqQtAum0y7TTpn5reYM1lIx94cuOa3bPXHMCp8qfBQQ9Y0qO5gkglHMkilWHofEevjXJOHdA1C4lm06bUZIY7LlQrEmHlhYHkcOTttseuOm/Wu0Uj8UR+y6pZXi7LOfZJv4t4W+jAr/EKC/4Y4SttPi7q2jCA7serMfNm6mrmiigKKKKCg491f2XTrmYHdYm5fD3iMD9TUvhfS/ZrO3g3+ziRd/MDf8AWqPtEUyewwDpNexcwxnKR5lIx692B9acKDDMAN653DdnUtRtpWVWskMptwSftJo+XNxjoVGcJ9WHUVccbytOYtPiYq1zkzOvVLZfjYfiYkIPmTvipWqRpBcaeE9xed4VUDbBjZgPoIqCVxecWNwwzlImcEdcqOYY+oq4U7VH1G37yGRP30ZfzBFRuG7sS2dvIDkPDG3XPVRQQdPUpqV0pxyyQwSL1yWBkR/TwT86ka5iHmuiwAhgl5gR8Q2Yb52wV/xVpvCV1K3IHuyW8yscjqrRsox8mf8AKqrtIkMq29gnxXkwVwMjFumGmOR0HLhfm4oLHs904waZaRt8QhUn5kZ/zrOtuBf2ORnPfAeh5V3/AENMCjAwKVePfsxaXOM+z3UZY+Ub5idj6ASc38NBZBhJf4x/6eHr+KU9PosX+KrS7uRGjO3wopY/IDJqv4fPOrzZz30hZf8AkHupj5qoP1o4j96Huv751jx5qT7/APgDUGzh2IrbRcww7LzuPxv7zfqTUXVyGu7NDjIMso9OVOT/APb1/wBaulqliHPqDk/2MCKPnIzFv0jT5/SgzxboEd3avHK3Jgc6SA4MTrusqnwKnfNQeAeJmu4Cs3L7TARHOB0LYysi/hdcMPn6VK45kxYXAyRzoUyBk+/7vT60v8XodPvIdRj/AKkhYLtR07rPuTfwEnO3Q0D9Sh2rWnPpVwwOGiUTIR1DRkMCPypuU5qt4mhL2dwo6mGQf4TQTbO4EkaOOjKG/MZrdVFwLdd5pto+Mc0Ef/4ir2gKKKKBO4yY/tDSRnY3EpI9RC+D+p/OnEUmdoXuTabPkgR3qqx8hIrJv/EVH1pzFArcInv57u7OctKbdM+EULMu2/3pOds7bcvlU/iVuX2d9vduY+v4sx/++q7s1lzZFNsx3E8bAHOCsjDH5YOPWpnG6D2RnIyIpIpcZx/VyK/X+GgvqpODyBaqg6RPJF/2Oy/5Vd1ze+4auLq7X2a7aGO1vnaZQWHNzCKUDAwD1YYO2H+YoGjipuR7SbOBHcqrbZJWUNEB6DndCT+GqPg2f2+/udQ6wxj2a1PXmUHMsg9GbAHyrd2la9IqR2Nr/wCqvCUXx5Iv7SVvIAHb9M4pn0LR47S3jgiGEjQKPXHifU9aCwqt4j0cXVrNbt0ljZfkSNj9DirKigX+BdW9osIWI5XRe6kTpySJ7jpj0INUGuayb+8S0sZkHchmuJgQTGGHKoi85COcZ6LnJz0qRazexavJExxFqA72PYAC4QBZF+bJyHH4a12nZtp07XBNpCF70qhQcpAUAHBXGDz83TyoG3R9KjtYY4IV5Y415VGSdh5k7n51G0FeZriXrzzMBn91AEx8sqx+tVel8E2mnvJdR96WWJh9pK8mE+IhecnGeUePhVzw5AyWsIf4+7Ut/wAx3b9SaCt47iLW8QG5N3a/kJkJ/QGrXXdLFzbTQN0ljZd/UbfrVdxSwL2SE4L3S49SqO+PyQ1dXdyI0aRtlRSx+QGTQLnZjqjT6Xbs+edV7t87HmQlDn6rV9qmO5lzuO7bPhtg0qdj9sy6ZG7jBneSbHXAdiQB9MVL7UNUMGl3LLnnZO7XAyeZzyjA8Tk0B2Wsx0iz5v7lcfLw/SmuoGhaaLe2hhXYRxqn5DH86n0BRRRQUXG+ge22E9vtzOh5cjIDjdT+YFaeAuJxfWUcvSRRyTKfiWVdmDDqDnfceNMRrn3E+kzafdtqVlGZEcAXtuvV1HSaP8a5OR4/Wg96wx0m9e8AJsroj2oZP2Uo2WdR+62eVseQPhTHxAY7nTrjlKyxyQSbqwII5T0NZ0XiC01KAtC6TRsMOpG4z911O4+tLF32SrEzSaXdTWLtuUX34T84z/seVA76Vd97BFJt78att03AO1UPEvEVnpKS3Ep5XmPMUB9+RwAo5V+QAz086qv2VrqryLdWJAGA3cuD+WcVu4Z7N1S4a9veSa9Zs8ygiNMAAd2p6HbOfMnGKDzwDw/O0suo36hbqcBUjx/UwDogPXJ6n6VfcR8aWliUF1MsZk+EHJJx1O3h61d4qLfaTDNjvoo5MdOdQ2PlmglI2Rkbg1mvKgAbdK9UC5x3w295alYW5J4mEsD9OWVfh+hyVPoai8BcWW9zFyKqwXCkme3+FllJLOeU4JBYk59abaWeK+z201DDTKVlX4JozySKR0Ibxx1Gc0E3i0k2zIEd+9ZIiEGSFkYIzY8lViT6A1cCkGLgnU7cEW2qmRPurcxCRh85A2T9RWhuFtclOJNUigXGPsoQxP8A3Yx9DQPd+YlAeYoBGeYM+AFOCMgnocEjPrXPNb1ptblNjYt/RBj2u6HQjr3MR6EkdT/szbLsYtebvL2We9k680znlBPXCg9PQk072dlFbxhI0SKNBsFAVQP5UG22gWNFRQFVQAoHgBsBSFrUo1DWYLVd4bD7efyMx2iQ+q7t9ajcQdoU15MbLRQJHx9rdf2UIOwwcEFtj+WwO+GvgzhCPTrfukJd2PNLIfikkPVievnQMFFFFAUUVg0Ga8ml3U+0Czhfu+8M0391Aplk/wC1M4+ZwKr7+wvtRQo7Gwtm6quGuXXHQsDyR+PTmoMcRdmcU8ntFpK9ldf3sI2bPhImQGGw8qgnU9ctBh7a3v1HRo37pyPMqQR+VSeFJjp9z+zJWJjZeeydjuUHxwE+JTYj8J9KecUCAO1gxnF1p1/B+IR94vyLL4+mKyO3PSujTSIRsVaGXIPkcL1p+NJXE/aCiF4LILcXQUkgEckQAyZJn3AA8upOBQb4u1nS2/8ArIh88j+dVPEvaVDKiJY39nFzkiSaRstEuNmSM/ETv1IA9al9m3Cqfs6JrqOOWWfM8jOik8znmx08AQP9KvNS0OxgieV7WHlQFjywhjgeSgZJ9BQc1unhTL2vEriY/F30iSRn/lXGE+gNdBi7RdOCLzX9sdsFudRkjGTj/fWq7hbUdK1BpEgt4w8QBdHtwhAPTqKu34FsCQTaW+R492vnn+dBBl7VNMXreQn5Nn+VVydtenPnunmlI6hIJSR/hpmtuE7SP4LaBf8A7a/6Umaxrz31yljYu1vbEuktzEFBZlALQwHwIHVxkAnzFB5k7eLTve5jt72WTOOVIhzZ8uVmDfpW637XmmJFvpeoSEEg5RVAYdVLZIBHl1ztULjjszsY7SOOGHu5ZJ4Y1mUFpAWcAuxJydsk71d9lkzrBPazAe0W1w4mI352c94Jv4+Yn/IUGIONtQlJEekSqQNmmmRFznpspPTfb5bdarT2d3t+ebV7w93nPs1v7qfxN1I/3kV0rFFBX6LoUFpEIreNYkHgoxk+Z8z6mrCiigKKKKBX1njIx3a2UEJluXj7wc7d3GEzgkvgkkdcKp+lLXERJlWG/lnvZXHMtlZoY4wpOA0x5sleozI4QgH3dque0vQJJIo7u1wLuyYyRHA95fvxn0K+GR8636nxJ3mmG8s4y8txGojAGW5391Q2N8KW38sGgOznVYZ7Xmit4rUB3URIyk4RiuTgDqQaq+0ntJl0ye2VbYyxyk8zb5JyByJj7++d+u1Uur8LW+kz2PsljFNcS5iWR5WQLKqgq5GCCW9452O2KbbG7mhYjUZ7aWVxzwW8SYYFQS3JzEljuBnA6euwaO1juhYczsUmV1NqVGZPaPuLGOpJ3GPLNUGlcZ6zdzzW8dta20kKxmTvmZiOcZDADZuh6dK88Q8bQXUdnqMGWWyuAbmJh9pEkgaMsyjO6nJ8jg77UxcWaZITFqWn8rzxLugO1xbncxZH3h1U4ODnbegUuKdNv1ltzql8ws5n7txagxqjn4A53PI24Jztt51P4l05tPtZ7S3t40t7pFigljyGWV8IEnOSzcxbIceoI8S5215a6rZnlKyRSrhlOOZc+DD7rA/qK5quvSNeWekSvHP3V0jrNG+S0UQZlWUfdkBVOhOcH6h2GFFhjVchURQNyAAAMCvcFysihkZWU+KkEeR3FUXEXCFvdOJbvnkjiXIiLHugRkl2QfEcbe9nGNq5nwx2o+xaVGYNPleKM5lkJEUKl2ORGxB5zzHGBQW+m8YT2mpOt3YTLLfzqkTK6MO6TCjYb4QOXY/iPSurZqoXhyM3ntjF2k7oRoCfdRc5YoPBm2yfwily/wCJrm+ke30sciLzLLeyA8isDgrCv9o4IO/QYoJHG2sySsun2TgXM/8AWON/Z4PvSsB94jZRkZPyrZFpKx39lBCAsNrbSty+rGNEPz91/wA6i9m2gRWsl+kXOeW4RHd25mdhGjl2J8S0rbf61cadHzaldSZyFhgjAx0OZHbfxzlfy9aDxxdJ79ini92uPL3UeQ5+iEfWoOgr/wDOtQKD3e5tuf8A6n2mP8P+VT+M9ZhtkjlkUyTK59niX45JSpXCgb9GOT4DeufdnfaLDbNepqUoS5e8bnIR+QHlVQvPjAAKMoyei0HZKKj2V/HMgeJ1kRujKQQfqKkUBRRRQFFFFBgiuf8ACY/Z2oTaccLbz5ntNsY/vYR6A4IHhn8ug0odpWjNJbC5gwLmzbvom8cD448+TqMEfKgs+LOE4tQhEUrSR8kiyI8ZCujr0ZSQcHcjPrUfhrgG2smMqB5Z2GGnmYySt82PToNhjpVtourJcwRzxHKSIGH18Pp0qdQct4+4p7q6VhGDZW8gF6VYL3jyDlEbDH2gRW5yn4kqDwhpSyyTDQ9TkigiYc0MsBkiDNn+rZmBxsTt5jzq31Ls5sLSG4u75pLtwjszzEHGR0RFHKCTjBxnJpi7OrVodKtFkwCIVJ6DG2d/p40CDw7wFJNfXsOo3E3eHkkYQFYo7iI84BflAY4JIIz94bmmTW+FobOfTDawpHGl2Q4UYJ542UMT1P8A/aiahxVDNr9ito4mYRTRzlMsqoeVlJI2+JSOu2R5imDtNspH093hHNLA8c6DBOTGwfGB12BFA11E1HR4Z0CTRq6BlYKRtzKcqcehqq0GaK97u+jlZ0ZfcUHAUn4gwB3YHbfpTDQeX6Uqdlt0jaXbohHNCgjlXoUlXZlYeBz5020t6pwWslx7TBPNazMvLI0Pd/aL4c6urAkeDYzuaDTwTer7NNJI6jN3dEsxAHKszqPoFAFUVtxHNLPcLpMZnE8nO91MSLeNgqR8sWBmTATJwQMnrvtajsrs3Ktdd7dyK2Q87838PKuEC79AuM79ab44woAUAADAA2AHkBQLfDnBQgla5uJWurtxgyuMBF/u4k3CL+p8TUPs2gWSzmYqGWa7uX5WAIwZWABHToK1dpHHos4XhtwZb11PJEmWZQQftWABOFAJ9ceHWqfhfWb32G3tbCxmj5Y1U3F3yxqvm4RSWbxIG1BacFWEdtqmoQW2Ft1WB2jX4UnYNkKPDKKpI+VPlUfCfDQsoeQuZZXYvNKRgySnqx8h4AeAAFXlAUUUUBRRRQFeXXIwdwa9UUCDwDD7DeXem9IwRcW2T/ZP8aDb7rj12benLU9Wit4zJPIkaDqzEAUq8e8K3c89tdafJHHcQ8yMZM8pifr0ByQRnHr6Vr0jssj7wXGoSvfXH70v9WvpHGNgNh+WdqCBfdoZ1ANDp1i14h2eWYckHy3GW3HTath7P72+x+1Lz7LG9rbAoh/C75yR4Yx+VdDRABgAADoB0r1QVmicN21mvLbQpED15QAT8z1NWVZooOQadot5ZXl/LpKRNCk6o9mxwCREj80Z6KcyEY9Plie/beIX7q7069ilxnkUK+fMgnlyB5j9K8alA6nULuEc0llqAmA3yydxCJk+qZx6gUzcXxloYb+3HNJbfapjq8DAd7H/ABJuPxKp8KCjs+26GXmEVhqUhU4YJArFT5HD7H0revaXeSA9xo14x8O9ZYdvXmBx0qf2SqDpqS5y08kszHxLO5PveoGB9KcsUHLZeOtYe5S1Fna280sbOollL4UHGTy7ZHl41F12y1g3FtBdagsEV0XTnt48YcDmEeSQwLKGwwPgamcRRhr+7v1JZtO9mGBk4T32uAB+KJxj1A8qbuNtLa6sW7nBlTlnhPgZEIdPoSMfWgWdJ4IttP1SzWDvDK8Ny8sruWaTHdD3/mWJ2wM52Oa6QKR+CdbGpXUl9GGECwJDHzAgmQkvNjPUKeRc+Jz5U80BRRRQFFFFAUUUUBRRRQFFFFAUUUUBRRRQIeiXSw61qFtKw/pKxTRKdubCmN1Hnsq/rWmz4iTRxJaXeVgiVntZDkh4dz3G/wB9MhQMnmGD50xcW8EW2ooonUhkyY5EPK6HbdW+gODttVdpHZfawuskrz3ciHKvcyGXlPUEKfdBG2+KCV2baY0GmwKyd2xBcp+6XJbl9AM4x4Uz1gVmg5zwXqcK3GrWt1JGshuncqxCgwuihcZ6+6uD+fjVZoHEs91bjS7Jsyw80M158SJEpKpIu/vSOo2Gdt99qfNZ4IsruQSXFvHI4GOZhvjwB8xVrY6fHCgSJEjQdFUAD8hQatG0iO1gjghXljjUKo9B4k+JPiam0UUBRRRQFFFFAUUUUH//2Q=="/>
          <p:cNvSpPr>
            <a:spLocks noChangeAspect="1" noChangeArrowheads="1"/>
          </p:cNvSpPr>
          <p:nvPr/>
        </p:nvSpPr>
        <p:spPr bwMode="auto">
          <a:xfrm>
            <a:off x="63500" y="-803274"/>
            <a:ext cx="1503363" cy="16414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AutoShape 4" descr="data:image/jpeg;base64,/9j/4AAQSkZJRgABAQAAAQABAAD/2wCEAAkGBhQSERUUEhQUFRUWFxwaGBgYGBgaHBwXISIfHhwXGRwdHychIR0jHhoaIC8gIycpLCwsGCAxNTAqNSYrLCkBCQoKBQUFDQUFDSkYEhgpKSkpKSkpKSkpKSkpKSkpKSkpKSkpKSkpKSkpKSkpKSkpKSkpKSkpKSkpKSkpKSkpKf/AABEIAMAAsAMBIgACEQEDEQH/xAAbAAACAgMBAAAAAAAAAAAAAAAABgQFAQMHAv/EAEcQAAIBAwIDBQUFBAgFAgcAAAECAwAEEQUhBhIxBxNBUWEUIjJxgSNCYpGhFVKCsSQzQ1OiwdHwY3JzkpM0whYlRIOyw+H/xAAUAQEAAAAAAAAAAAAAAAAAAAAA/8QAFBEBAAAAAAAAAAAAAAAAAAAAAP/aAAwDAQACEQMRAD8A7jRRRQFFFRNU1SO3iaWZgiKMkn+QHiT4AdaCVmqHV+O7G2blmuoUb93mBP1Aqh0wTazH30kjW9kxIWCJisr4OD38g3XcYMaeWC3hVloWl2sN3LbW9rDGsMUbs4QZLuW5QD6BCTn94UHux7TNOmcIl3CWboC2M+m9M4NUfFPD9vPbTd9DE+I2OWUZBAJBz12rnGmcP32lWcV5YzyXMHcrJNaSnO2MkxEdMZOwHh96g7JRUPStUS4hjmiPMkihlPoal5oM0VAudft4895PCuOuZFH+dRv/AIxssZ9qt8H/AIif60FxRS3B2jac8gjW8gZm6YcY/PpTErg9N6D1RWM1UcRa97MihE72eU8kMWcc74zufBQNy3gPyoJ2panFbxmSaRI0XqzEAUlP2xQMf6NaX90v70NuxX03JGx3/KqriXg08sN1fyd/cvd2yqoz3UStMnNHEnjldmY9ceFdSVcdKDn57abWMgXcF7aZ+EzwMObzxy5O3+dOGi8R212vNbTRygdeVgSPmOoqm42hV59OjcZVrw5U9CBDMcEeIziqTjTsug7trqx/od1CDIskXuhsAkqy5A333/PIyCHRqK572bdoz3Z9mvU7m7VVdR0EsZGQ6j+Y3/mB0KgKKKKDBNKGmR/tG5W7be1gJFqvUSP0N0f1VPTmP3hU7j6+aOxkEZxJKVgjPk8rCMH6Fs/Srqxs1hiSNfhRQo+QGKCi4BfNtJ6Xd0B8hPIAPyr1oK/06/PrCP8AAf8AWjgFg1ijjH2jSSZHQl3ZuYfPOfrXnhaAi51FyPiulCnbdVhiH6MWoLHii3eSzuEjXmdoXCrnGWKkAZ+dYnvILK2XvnSONFVMsQM4AAAHiT5Comp8RsXMFmizzqcOS2I4v+qwB97BBCD3jt0G9GmcJqsguLhvabnGBIwwE/DCmSEH5k7ZJxQKvB2lXsdu1vZ4t7bvHeOe4Q95yOxYIlvkYxn4nYZP3RV6nZvC+91NdXZJyRNM3IfTuk5Y8enLTbiigpLbgmxjGEtLcD/pr/pUqHh22T4beEfKNP8ASrGigjT6bE6cjxoyfulQR+WKoJuzTTypCWyRZ6mImM/mhBpoooEe50nU7Ni9rP7bEdzBckK4/wCnKo/Rh9aqdD40gk1OR74PaTCJYoIZxy8oyTIySfC3OeUeHwV06oGr6JDdRmO4iSRD4MAfy8qCs4rXnFqF94G6iOx6gZbO3htn6Uw1yvU+B7zTXil053ubaGTvPYpGOVPKyHunOTy4b4fMZ3p64V4sgv4e8gJypxJG2zxv4o6+ByD88UEfXYefULAEA8vfyfUKq5A+Uh39fWpHGs6pp92zHAEEmT/CajXKc+rw/wDBtZT/AOR0G/8A4619oRDWyQY5vaJ4osbfCWBc4PXCBjj0oF3tE4bIsoL6I91dWEaureaqBzRsPEbfzHjT3oWrLdW0U6bLKiuB5ZGcfSqfjmBZVtrZ90uLlEZfBlUNIVPoRH9enjVd2OyN+zVjbJ7iWWIE+SuQPyG30oHiiiigWuN5Qq2rN8IvIR0zuTyr/iIpilYBSTsADVZxToK3tpLbseXnX3W8Vcbq49QwB+lUGn8VPc2dxCUxfwxskkGQC0nKQGTJGUbqG6UFj2dqU0qyDe6RbpnO2NvGlnhe4uL8TiAmC1a6lLXCsC0q8xAW3PgCF3kPngb+9UjTrGTUIEtS3JZQosUzKTzXEigK8SMCOWNSCGbcscjbGS/QwhFCqAFAwABgADoB6UGjTNMjt4xHCgRF6AeZ6k+ZJ3JO5qXWM0pcScZukptrKNZrhVLSMzBYoE8GmbzPgo3OD0oG3NUjcUIb1bONTIwQvMyn3Yhtyh/xNvgbbKTXOrAavfuzWmp5hwcy+zrHFz4+CHPM7geL7Aeu+LTst4h7qSXTbiMR3MbMecZIn395+Y7l98kknOaDpgrNYFZoI1rqUcjSKjqzRNyyAHJVsZw3lsc1IzXINY1lrTXp4raeCFryOIyyTAsqSICAMZA5ip2GR1z41c6NpWryI0y6pE/2jhUe2HKQrFR7yvkA4z49epoOj0Vzu87UXsHEWq2zRM3wSwfaRugxzPvhl5cjI36innTdViuIxJDIsiHoykEf79KCXSJxhwpLFL+0dNAF0v8AXRDZbmPbKt+MY2anusGgUeELlL2dtShkBimt44xH95HUszB/AH3gNvKt3ETc+o6dFv7rTT7Y+4gj3/8AOelUGtoNGvxeRrizu2CXYGyxS59yfHQA5Iamq40Jn1GC7Djkjgkj5fElypBB6Ywv8qCDrl3jU7fmOI4Laed9x19xVP0HP+dRex61ZdLjdxgzvJNjyDsSP0xSzxfzXupyWlrKH9ohjinZNxbwqzNJk9OZ8hQPTeurWdqsUaxoMKihVHkBsBQbqKKKDBrnvaVw7Fez2sEalbt25u/QlXit1+NsjrnIQKfFifu10I0ndnx9pNxqD4LXEjJGcfDbRkrGo8wxDPnx5/QUDHoWjra28VvGSViQIpbGSB4nAAz8gKhcT3F6iobGKCU5PeLKxXbw5SB1znrV5VZxJr8VlbSXExwkYz6k+Cj1J2oES+421ZporNbKCGeZXIYzGTu0UgGVlCjA323OalcOdkKRRhLy4e6XmLtHjkiZycl5BktI2d8uT8hVhpejSwwvc3B/pdzLEZSCcInOoWBD15VBx6kk+NOdAv8AAqBLKOIEEQl4ds/2bsn/ALaVOKdKJa9mjB9os5ku4GOOhjUPEPwOIjn1OfCnHh33Xukz8NwxA9HVX/mxrTDbBdTnO321rFn+B5B0+Un6UFvpeoLPDHNGcpIgdT6EZrxrOqJbQSzyfBEjO3yAzgVRdl4xpVqM83KnKD6AkCvfGWZJLK3Hwy3IMg/4camTz6c6xg+jdKCln4Qh/ZEpv41lldXuZmI3E7KT7h6jlBCL6AColj2KiJEWLUtRiAA5lSXlUnG/KANt/PNOvEKlxFEM/aTJnH7innbPoQvL/FVsaDldt2R20l5LHPcXtwI442JlmJ95y4IBAH3UGR6ipCWX/wAPS5iBOmTuO8BOWt5SAofJ3ZGwAc9MU76MmZLiXHxS8oPmqAAfk3PUrUkidO6mCskvucrDIbIPukfIH8qCVHIGAIIIIyCPEeBFeqQtAum0y7TTpn5reYM1lIx94cuOa3bPXHMCp8qfBQQ9Y0qO5gkglHMkilWHofEevjXJOHdA1C4lm06bUZIY7LlQrEmHlhYHkcOTttseuOm/Wu0Uj8UR+y6pZXi7LOfZJv4t4W+jAr/EKC/4Y4SttPi7q2jCA7serMfNm6mrmiigKKKKCg491f2XTrmYHdYm5fD3iMD9TUvhfS/ZrO3g3+ziRd/MDf8AWqPtEUyewwDpNexcwxnKR5lIx692B9acKDDMAN653DdnUtRtpWVWskMptwSftJo+XNxjoVGcJ9WHUVccbytOYtPiYq1zkzOvVLZfjYfiYkIPmTvipWqRpBcaeE9xed4VUDbBjZgPoIqCVxecWNwwzlImcEdcqOYY+oq4U7VH1G37yGRP30ZfzBFRuG7sS2dvIDkPDG3XPVRQQdPUpqV0pxyyQwSL1yWBkR/TwT86ka5iHmuiwAhgl5gR8Q2Yb52wV/xVpvCV1K3IHuyW8yscjqrRsox8mf8AKqrtIkMq29gnxXkwVwMjFumGmOR0HLhfm4oLHs904waZaRt8QhUn5kZ/zrOtuBf2ORnPfAeh5V3/AENMCjAwKVePfsxaXOM+z3UZY+Ub5idj6ASc38NBZBhJf4x/6eHr+KU9PosX+KrS7uRGjO3wopY/IDJqv4fPOrzZz30hZf8AkHupj5qoP1o4j96Huv751jx5qT7/APgDUGzh2IrbRcww7LzuPxv7zfqTUXVyGu7NDjIMso9OVOT/APb1/wBaulqliHPqDk/2MCKPnIzFv0jT5/SgzxboEd3avHK3Jgc6SA4MTrusqnwKnfNQeAeJmu4Cs3L7TARHOB0LYysi/hdcMPn6VK45kxYXAyRzoUyBk+/7vT60v8XodPvIdRj/AKkhYLtR07rPuTfwEnO3Q0D9Sh2rWnPpVwwOGiUTIR1DRkMCPypuU5qt4mhL2dwo6mGQf4TQTbO4EkaOOjKG/MZrdVFwLdd5pto+Mc0Ef/4ir2gKKKKBO4yY/tDSRnY3EpI9RC+D+p/OnEUmdoXuTabPkgR3qqx8hIrJv/EVH1pzFArcInv57u7OctKbdM+EULMu2/3pOds7bcvlU/iVuX2d9vduY+v4sx/++q7s1lzZFNsx3E8bAHOCsjDH5YOPWpnG6D2RnIyIpIpcZx/VyK/X+GgvqpODyBaqg6RPJF/2Oy/5Vd1ze+4auLq7X2a7aGO1vnaZQWHNzCKUDAwD1YYO2H+YoGjipuR7SbOBHcqrbZJWUNEB6DndCT+GqPg2f2+/udQ6wxj2a1PXmUHMsg9GbAHyrd2la9IqR2Nr/wCqvCUXx5Iv7SVvIAHb9M4pn0LR47S3jgiGEjQKPXHifU9aCwqt4j0cXVrNbt0ljZfkSNj9DirKigX+BdW9osIWI5XRe6kTpySJ7jpj0INUGuayb+8S0sZkHchmuJgQTGGHKoi85COcZ6LnJz0qRazexavJExxFqA72PYAC4QBZF+bJyHH4a12nZtp07XBNpCF70qhQcpAUAHBXGDz83TyoG3R9KjtYY4IV5Y415VGSdh5k7n51G0FeZriXrzzMBn91AEx8sqx+tVel8E2mnvJdR96WWJh9pK8mE+IhecnGeUePhVzw5AyWsIf4+7Ut/wAx3b9SaCt47iLW8QG5N3a/kJkJ/QGrXXdLFzbTQN0ljZd/UbfrVdxSwL2SE4L3S49SqO+PyQ1dXdyI0aRtlRSx+QGTQLnZjqjT6Xbs+edV7t87HmQlDn6rV9qmO5lzuO7bPhtg0qdj9sy6ZG7jBneSbHXAdiQB9MVL7UNUMGl3LLnnZO7XAyeZzyjA8Tk0B2Wsx0iz5v7lcfLw/SmuoGhaaLe2hhXYRxqn5DH86n0BRRRQUXG+ge22E9vtzOh5cjIDjdT+YFaeAuJxfWUcvSRRyTKfiWVdmDDqDnfceNMRrn3E+kzafdtqVlGZEcAXtuvV1HSaP8a5OR4/Wg96wx0m9e8AJsroj2oZP2Uo2WdR+62eVseQPhTHxAY7nTrjlKyxyQSbqwII5T0NZ0XiC01KAtC6TRsMOpG4z911O4+tLF32SrEzSaXdTWLtuUX34T84z/seVA76Vd97BFJt78att03AO1UPEvEVnpKS3Ep5XmPMUB9+RwAo5V+QAz086qv2VrqryLdWJAGA3cuD+WcVu4Z7N1S4a9veSa9Zs8ygiNMAAd2p6HbOfMnGKDzwDw/O0suo36hbqcBUjx/UwDogPXJ6n6VfcR8aWliUF1MsZk+EHJJx1O3h61d4qLfaTDNjvoo5MdOdQ2PlmglI2Rkbg1mvKgAbdK9UC5x3w295alYW5J4mEsD9OWVfh+hyVPoai8BcWW9zFyKqwXCkme3+FllJLOeU4JBYk59abaWeK+z201DDTKVlX4JozySKR0Ibxx1Gc0E3i0k2zIEd+9ZIiEGSFkYIzY8lViT6A1cCkGLgnU7cEW2qmRPurcxCRh85A2T9RWhuFtclOJNUigXGPsoQxP8A3Yx9DQPd+YlAeYoBGeYM+AFOCMgnocEjPrXPNb1ptblNjYt/RBj2u6HQjr3MR6EkdT/szbLsYtebvL2We9k680znlBPXCg9PQk072dlFbxhI0SKNBsFAVQP5UG22gWNFRQFVQAoHgBsBSFrUo1DWYLVd4bD7efyMx2iQ+q7t9ajcQdoU15MbLRQJHx9rdf2UIOwwcEFtj+WwO+GvgzhCPTrfukJd2PNLIfikkPVievnQMFFFFAUUVg0Ga8ml3U+0Czhfu+8M0391Aplk/wC1M4+ZwKr7+wvtRQo7Gwtm6quGuXXHQsDyR+PTmoMcRdmcU8ntFpK9ldf3sI2bPhImQGGw8qgnU9ctBh7a3v1HRo37pyPMqQR+VSeFJjp9z+zJWJjZeeydjuUHxwE+JTYj8J9KecUCAO1gxnF1p1/B+IR94vyLL4+mKyO3PSujTSIRsVaGXIPkcL1p+NJXE/aCiF4LILcXQUkgEckQAyZJn3AA8upOBQb4u1nS2/8ArIh88j+dVPEvaVDKiJY39nFzkiSaRstEuNmSM/ETv1IA9al9m3Cqfs6JrqOOWWfM8jOik8znmx08AQP9KvNS0OxgieV7WHlQFjywhjgeSgZJ9BQc1unhTL2vEriY/F30iSRn/lXGE+gNdBi7RdOCLzX9sdsFudRkjGTj/fWq7hbUdK1BpEgt4w8QBdHtwhAPTqKu34FsCQTaW+R492vnn+dBBl7VNMXreQn5Nn+VVydtenPnunmlI6hIJSR/hpmtuE7SP4LaBf8A7a/6Umaxrz31yljYu1vbEuktzEFBZlALQwHwIHVxkAnzFB5k7eLTve5jt72WTOOVIhzZ8uVmDfpW637XmmJFvpeoSEEg5RVAYdVLZIBHl1ztULjjszsY7SOOGHu5ZJ4Y1mUFpAWcAuxJydsk71d9lkzrBPazAe0W1w4mI352c94Jv4+Yn/IUGIONtQlJEekSqQNmmmRFznpspPTfb5bdarT2d3t+ebV7w93nPs1v7qfxN1I/3kV0rFFBX6LoUFpEIreNYkHgoxk+Z8z6mrCiigKKKKBX1njIx3a2UEJluXj7wc7d3GEzgkvgkkdcKp+lLXERJlWG/lnvZXHMtlZoY4wpOA0x5sleozI4QgH3dque0vQJJIo7u1wLuyYyRHA95fvxn0K+GR8636nxJ3mmG8s4y8txGojAGW5391Q2N8KW38sGgOznVYZ7Xmit4rUB3URIyk4RiuTgDqQaq+0ntJl0ye2VbYyxyk8zb5JyByJj7++d+u1Uur8LW+kz2PsljFNcS5iWR5WQLKqgq5GCCW9452O2KbbG7mhYjUZ7aWVxzwW8SYYFQS3JzEljuBnA6euwaO1juhYczsUmV1NqVGZPaPuLGOpJ3GPLNUGlcZ6zdzzW8dta20kKxmTvmZiOcZDADZuh6dK88Q8bQXUdnqMGWWyuAbmJh9pEkgaMsyjO6nJ8jg77UxcWaZITFqWn8rzxLugO1xbncxZH3h1U4ODnbegUuKdNv1ltzql8ws5n7txagxqjn4A53PI24Jztt51P4l05tPtZ7S3t40t7pFigljyGWV8IEnOSzcxbIceoI8S5215a6rZnlKyRSrhlOOZc+DD7rA/qK5quvSNeWekSvHP3V0jrNG+S0UQZlWUfdkBVOhOcH6h2GFFhjVchURQNyAAAMCvcFysihkZWU+KkEeR3FUXEXCFvdOJbvnkjiXIiLHugRkl2QfEcbe9nGNq5nwx2o+xaVGYNPleKM5lkJEUKl2ORGxB5zzHGBQW+m8YT2mpOt3YTLLfzqkTK6MO6TCjYb4QOXY/iPSurZqoXhyM3ntjF2k7oRoCfdRc5YoPBm2yfwily/wCJrm+ke30sciLzLLeyA8isDgrCv9o4IO/QYoJHG2sySsun2TgXM/8AWON/Z4PvSsB94jZRkZPyrZFpKx39lBCAsNrbSty+rGNEPz91/wA6i9m2gRWsl+kXOeW4RHd25mdhGjl2J8S0rbf61cadHzaldSZyFhgjAx0OZHbfxzlfy9aDxxdJ79ini92uPL3UeQ5+iEfWoOgr/wDOtQKD3e5tuf8A6n2mP8P+VT+M9ZhtkjlkUyTK59niX45JSpXCgb9GOT4DeufdnfaLDbNepqUoS5e8bnIR+QHlVQvPjAAKMoyei0HZKKj2V/HMgeJ1kRujKQQfqKkUBRRRQFFFFBgiuf8ACY/Z2oTaccLbz5ntNsY/vYR6A4IHhn8ug0odpWjNJbC5gwLmzbvom8cD448+TqMEfKgs+LOE4tQhEUrSR8kiyI8ZCujr0ZSQcHcjPrUfhrgG2smMqB5Z2GGnmYySt82PToNhjpVtourJcwRzxHKSIGH18Pp0qdQct4+4p7q6VhGDZW8gF6VYL3jyDlEbDH2gRW5yn4kqDwhpSyyTDQ9TkigiYc0MsBkiDNn+rZmBxsTt5jzq31Ls5sLSG4u75pLtwjszzEHGR0RFHKCTjBxnJpi7OrVodKtFkwCIVJ6DG2d/p40CDw7wFJNfXsOo3E3eHkkYQFYo7iI84BflAY4JIIz94bmmTW+FobOfTDawpHGl2Q4UYJ542UMT1P8A/aiahxVDNr9ito4mYRTRzlMsqoeVlJI2+JSOu2R5imDtNspH093hHNLA8c6DBOTGwfGB12BFA11E1HR4Z0CTRq6BlYKRtzKcqcehqq0GaK97u+jlZ0ZfcUHAUn4gwB3YHbfpTDQeX6Uqdlt0jaXbohHNCgjlXoUlXZlYeBz5020t6pwWslx7TBPNazMvLI0Pd/aL4c6urAkeDYzuaDTwTer7NNJI6jN3dEsxAHKszqPoFAFUVtxHNLPcLpMZnE8nO91MSLeNgqR8sWBmTATJwQMnrvtajsrs3Ktdd7dyK2Q87838PKuEC79AuM79ab44woAUAADAA2AHkBQLfDnBQgla5uJWurtxgyuMBF/u4k3CL+p8TUPs2gWSzmYqGWa7uX5WAIwZWABHToK1dpHHos4XhtwZb11PJEmWZQQftWABOFAJ9ceHWqfhfWb32G3tbCxmj5Y1U3F3yxqvm4RSWbxIG1BacFWEdtqmoQW2Ft1WB2jX4UnYNkKPDKKpI+VPlUfCfDQsoeQuZZXYvNKRgySnqx8h4AeAAFXlAUUUUBRRRQFeXXIwdwa9UUCDwDD7DeXem9IwRcW2T/ZP8aDb7rj12benLU9Wit4zJPIkaDqzEAUq8e8K3c89tdafJHHcQ8yMZM8pifr0ByQRnHr6Vr0jssj7wXGoSvfXH70v9WvpHGNgNh+WdqCBfdoZ1ANDp1i14h2eWYckHy3GW3HTath7P72+x+1Lz7LG9rbAoh/C75yR4Yx+VdDRABgAADoB0r1QVmicN21mvLbQpED15QAT8z1NWVZooOQadot5ZXl/LpKRNCk6o9mxwCREj80Z6KcyEY9Plie/beIX7q7069ilxnkUK+fMgnlyB5j9K8alA6nULuEc0llqAmA3yydxCJk+qZx6gUzcXxloYb+3HNJbfapjq8DAd7H/ABJuPxKp8KCjs+26GXmEVhqUhU4YJArFT5HD7H0revaXeSA9xo14x8O9ZYdvXmBx0qf2SqDpqS5y08kszHxLO5PveoGB9KcsUHLZeOtYe5S1Fna280sbOollL4UHGTy7ZHl41F12y1g3FtBdagsEV0XTnt48YcDmEeSQwLKGwwPgamcRRhr+7v1JZtO9mGBk4T32uAB+KJxj1A8qbuNtLa6sW7nBlTlnhPgZEIdPoSMfWgWdJ4IttP1SzWDvDK8Ny8sruWaTHdD3/mWJ2wM52Oa6QKR+CdbGpXUl9GGECwJDHzAgmQkvNjPUKeRc+Jz5U80BRRRQFFFFAUUUUBRRRQFFFFAUUUUBRRRQIeiXSw61qFtKw/pKxTRKdubCmN1Hnsq/rWmz4iTRxJaXeVgiVntZDkh4dz3G/wB9MhQMnmGD50xcW8EW2ooonUhkyY5EPK6HbdW+gODttVdpHZfawuskrz3ciHKvcyGXlPUEKfdBG2+KCV2baY0GmwKyd2xBcp+6XJbl9AM4x4Uz1gVmg5zwXqcK3GrWt1JGshuncqxCgwuihcZ6+6uD+fjVZoHEs91bjS7Jsyw80M158SJEpKpIu/vSOo2Gdt99qfNZ4IsruQSXFvHI4GOZhvjwB8xVrY6fHCgSJEjQdFUAD8hQatG0iO1gjghXljjUKo9B4k+JPiam0UUBRRRQFFFFAUUUUH//2Q=="/>
          <p:cNvSpPr>
            <a:spLocks noChangeAspect="1" noChangeArrowheads="1"/>
          </p:cNvSpPr>
          <p:nvPr/>
        </p:nvSpPr>
        <p:spPr bwMode="auto">
          <a:xfrm>
            <a:off x="215900" y="-650875"/>
            <a:ext cx="1503363" cy="16414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6152" name="Picture 8" descr="http://blogimg.goo.ne.jp/user_image/6b/5b/3108f567cb8e03d629b8fc667ffdb80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337" y="7477735"/>
            <a:ext cx="1560574" cy="1193053"/>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グループ化 24"/>
          <p:cNvGrpSpPr/>
          <p:nvPr/>
        </p:nvGrpSpPr>
        <p:grpSpPr>
          <a:xfrm>
            <a:off x="598181" y="4390398"/>
            <a:ext cx="5328592" cy="1102214"/>
            <a:chOff x="980728" y="4527005"/>
            <a:chExt cx="5328592" cy="1102214"/>
          </a:xfrm>
        </p:grpSpPr>
        <p:sp>
          <p:nvSpPr>
            <p:cNvPr id="26" name="テキスト ボックス 25"/>
            <p:cNvSpPr txBox="1"/>
            <p:nvPr/>
          </p:nvSpPr>
          <p:spPr>
            <a:xfrm>
              <a:off x="980728" y="4873441"/>
              <a:ext cx="936104" cy="30777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kumimoji="1" lang="ja-JP" altLang="en-US" sz="1400" dirty="0" smtClean="0">
                  <a:latin typeface="HGS明朝B" pitchFamily="18" charset="-128"/>
                  <a:ea typeface="HGS明朝B" pitchFamily="18" charset="-128"/>
                </a:rPr>
                <a:t>肝気鬱血</a:t>
              </a:r>
              <a:endParaRPr kumimoji="1" lang="ja-JP" altLang="en-US" sz="1400" dirty="0">
                <a:latin typeface="HGS明朝B" pitchFamily="18" charset="-128"/>
                <a:ea typeface="HGS明朝B" pitchFamily="18" charset="-128"/>
              </a:endParaRPr>
            </a:p>
          </p:txBody>
        </p:sp>
        <p:sp>
          <p:nvSpPr>
            <p:cNvPr id="27" name="テキスト ボックス 26"/>
            <p:cNvSpPr txBox="1"/>
            <p:nvPr/>
          </p:nvSpPr>
          <p:spPr>
            <a:xfrm>
              <a:off x="2420888" y="4873441"/>
              <a:ext cx="936104" cy="30777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kumimoji="1" lang="ja-JP" altLang="en-US" sz="1400" dirty="0" smtClean="0">
                  <a:latin typeface="HGS明朝B" pitchFamily="18" charset="-128"/>
                  <a:ea typeface="HGS明朝B" pitchFamily="18" charset="-128"/>
                </a:rPr>
                <a:t>肝気横逆</a:t>
              </a:r>
              <a:endParaRPr kumimoji="1" lang="ja-JP" altLang="en-US" sz="1400" dirty="0">
                <a:latin typeface="HGS明朝B" pitchFamily="18" charset="-128"/>
                <a:ea typeface="HGS明朝B" pitchFamily="18" charset="-128"/>
              </a:endParaRPr>
            </a:p>
          </p:txBody>
        </p:sp>
        <p:sp>
          <p:nvSpPr>
            <p:cNvPr id="28" name="テキスト ボックス 27"/>
            <p:cNvSpPr txBox="1"/>
            <p:nvPr/>
          </p:nvSpPr>
          <p:spPr>
            <a:xfrm>
              <a:off x="3962412" y="5308643"/>
              <a:ext cx="936104" cy="30777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kumimoji="1" lang="ja-JP" altLang="en-US" sz="1400" dirty="0" smtClean="0">
                  <a:latin typeface="HGS明朝B" pitchFamily="18" charset="-128"/>
                  <a:ea typeface="HGS明朝B" pitchFamily="18" charset="-128"/>
                </a:rPr>
                <a:t>肝気犯</a:t>
              </a:r>
              <a:r>
                <a:rPr kumimoji="1" lang="ja-JP" altLang="en-US" sz="1400" b="1" dirty="0" smtClean="0">
                  <a:latin typeface="HGS明朝B" pitchFamily="18" charset="-128"/>
                  <a:ea typeface="HGS明朝B" pitchFamily="18" charset="-128"/>
                </a:rPr>
                <a:t>脾</a:t>
              </a:r>
              <a:endParaRPr kumimoji="1" lang="ja-JP" altLang="en-US" sz="1400" b="1" dirty="0">
                <a:latin typeface="HGS明朝B" pitchFamily="18" charset="-128"/>
                <a:ea typeface="HGS明朝B" pitchFamily="18" charset="-128"/>
              </a:endParaRPr>
            </a:p>
          </p:txBody>
        </p:sp>
        <p:sp>
          <p:nvSpPr>
            <p:cNvPr id="29" name="テキスト ボックス 28"/>
            <p:cNvSpPr txBox="1"/>
            <p:nvPr/>
          </p:nvSpPr>
          <p:spPr>
            <a:xfrm>
              <a:off x="3962412" y="4527005"/>
              <a:ext cx="936104" cy="30777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kumimoji="1" lang="ja-JP" altLang="en-US" sz="1400" dirty="0" smtClean="0">
                  <a:latin typeface="HGS明朝B" pitchFamily="18" charset="-128"/>
                  <a:ea typeface="HGS明朝B" pitchFamily="18" charset="-128"/>
                </a:rPr>
                <a:t>肝気犯</a:t>
              </a:r>
              <a:r>
                <a:rPr kumimoji="1" lang="ja-JP" altLang="en-US" sz="1400" b="1" dirty="0" smtClean="0">
                  <a:latin typeface="HGS明朝B" pitchFamily="18" charset="-128"/>
                  <a:ea typeface="HGS明朝B" pitchFamily="18" charset="-128"/>
                </a:rPr>
                <a:t>胃</a:t>
              </a:r>
              <a:endParaRPr kumimoji="1" lang="ja-JP" altLang="en-US" sz="1400" b="1" dirty="0">
                <a:latin typeface="HGS明朝B" pitchFamily="18" charset="-128"/>
                <a:ea typeface="HGS明朝B" pitchFamily="18" charset="-128"/>
              </a:endParaRPr>
            </a:p>
          </p:txBody>
        </p:sp>
        <p:sp>
          <p:nvSpPr>
            <p:cNvPr id="30" name="テキスト ボックス 29"/>
            <p:cNvSpPr txBox="1"/>
            <p:nvPr/>
          </p:nvSpPr>
          <p:spPr>
            <a:xfrm>
              <a:off x="5373216" y="5321442"/>
              <a:ext cx="936104" cy="30777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kumimoji="1" lang="ja-JP" altLang="en-US" sz="1400" dirty="0" smtClean="0">
                  <a:latin typeface="HGS明朝B" pitchFamily="18" charset="-128"/>
                  <a:ea typeface="HGS明朝B" pitchFamily="18" charset="-128"/>
                </a:rPr>
                <a:t>肝</a:t>
              </a:r>
              <a:r>
                <a:rPr kumimoji="1" lang="ja-JP" altLang="en-US" sz="1400" b="1" dirty="0" smtClean="0">
                  <a:latin typeface="HGS明朝B" pitchFamily="18" charset="-128"/>
                  <a:ea typeface="HGS明朝B" pitchFamily="18" charset="-128"/>
                </a:rPr>
                <a:t>脾</a:t>
              </a:r>
              <a:r>
                <a:rPr kumimoji="1" lang="ja-JP" altLang="en-US" sz="1400" dirty="0" smtClean="0">
                  <a:latin typeface="HGS明朝B" pitchFamily="18" charset="-128"/>
                  <a:ea typeface="HGS明朝B" pitchFamily="18" charset="-128"/>
                </a:rPr>
                <a:t>不調</a:t>
              </a:r>
              <a:endParaRPr kumimoji="1" lang="ja-JP" altLang="en-US" sz="1400" dirty="0">
                <a:latin typeface="HGS明朝B" pitchFamily="18" charset="-128"/>
                <a:ea typeface="HGS明朝B" pitchFamily="18" charset="-128"/>
              </a:endParaRPr>
            </a:p>
          </p:txBody>
        </p:sp>
        <p:sp>
          <p:nvSpPr>
            <p:cNvPr id="31" name="テキスト ボックス 30"/>
            <p:cNvSpPr txBox="1"/>
            <p:nvPr/>
          </p:nvSpPr>
          <p:spPr>
            <a:xfrm>
              <a:off x="5373216" y="4538537"/>
              <a:ext cx="936104" cy="30777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kumimoji="1" lang="ja-JP" altLang="en-US" sz="1400" dirty="0" smtClean="0">
                  <a:latin typeface="HGS明朝B" pitchFamily="18" charset="-128"/>
                  <a:ea typeface="HGS明朝B" pitchFamily="18" charset="-128"/>
                </a:rPr>
                <a:t>肝</a:t>
              </a:r>
              <a:r>
                <a:rPr kumimoji="1" lang="ja-JP" altLang="en-US" sz="1400" b="1" dirty="0" smtClean="0">
                  <a:latin typeface="HGS明朝B" pitchFamily="18" charset="-128"/>
                  <a:ea typeface="HGS明朝B" pitchFamily="18" charset="-128"/>
                </a:rPr>
                <a:t>胃</a:t>
              </a:r>
              <a:r>
                <a:rPr kumimoji="1" lang="ja-JP" altLang="en-US" sz="1400" dirty="0" smtClean="0">
                  <a:latin typeface="HGS明朝B" pitchFamily="18" charset="-128"/>
                  <a:ea typeface="HGS明朝B" pitchFamily="18" charset="-128"/>
                </a:rPr>
                <a:t>不和</a:t>
              </a:r>
              <a:endParaRPr kumimoji="1" lang="ja-JP" altLang="en-US" sz="1400" dirty="0">
                <a:latin typeface="HGS明朝B" pitchFamily="18" charset="-128"/>
                <a:ea typeface="HGS明朝B" pitchFamily="18" charset="-128"/>
              </a:endParaRPr>
            </a:p>
          </p:txBody>
        </p:sp>
        <p:sp>
          <p:nvSpPr>
            <p:cNvPr id="32" name="右矢印 31"/>
            <p:cNvSpPr/>
            <p:nvPr/>
          </p:nvSpPr>
          <p:spPr>
            <a:xfrm>
              <a:off x="4927872" y="4579678"/>
              <a:ext cx="445344" cy="293762"/>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33" name="右矢印 32"/>
            <p:cNvSpPr/>
            <p:nvPr/>
          </p:nvSpPr>
          <p:spPr>
            <a:xfrm rot="1302407">
              <a:off x="3398989" y="5160167"/>
              <a:ext cx="489204" cy="219685"/>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34" name="右矢印 33"/>
            <p:cNvSpPr/>
            <p:nvPr/>
          </p:nvSpPr>
          <p:spPr>
            <a:xfrm rot="20180671">
              <a:off x="3400216" y="4666562"/>
              <a:ext cx="489204" cy="268012"/>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35" name="右矢印 34"/>
            <p:cNvSpPr/>
            <p:nvPr/>
          </p:nvSpPr>
          <p:spPr>
            <a:xfrm>
              <a:off x="4921024" y="5305632"/>
              <a:ext cx="474700" cy="293803"/>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36" name="右矢印 35"/>
            <p:cNvSpPr/>
            <p:nvPr/>
          </p:nvSpPr>
          <p:spPr>
            <a:xfrm>
              <a:off x="1926357" y="4880992"/>
              <a:ext cx="489204" cy="280931"/>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955004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p:cNvGrpSpPr/>
          <p:nvPr/>
        </p:nvGrpSpPr>
        <p:grpSpPr>
          <a:xfrm>
            <a:off x="836712" y="7473280"/>
            <a:ext cx="5544616" cy="1628441"/>
            <a:chOff x="836712" y="7885583"/>
            <a:chExt cx="5254699" cy="1628441"/>
          </a:xfrm>
        </p:grpSpPr>
        <p:sp>
          <p:nvSpPr>
            <p:cNvPr id="4" name="テキスト ボックス 3"/>
            <p:cNvSpPr txBox="1"/>
            <p:nvPr/>
          </p:nvSpPr>
          <p:spPr>
            <a:xfrm>
              <a:off x="906835" y="7885583"/>
              <a:ext cx="4968552" cy="307777"/>
            </a:xfrm>
            <a:prstGeom prst="rect">
              <a:avLst/>
            </a:prstGeom>
            <a:noFill/>
          </p:spPr>
          <p:txBody>
            <a:bodyPr wrap="square" rtlCol="0">
              <a:spAutoFit/>
            </a:bodyPr>
            <a:lstStyle/>
            <a:p>
              <a:pPr algn="ctr"/>
              <a:r>
                <a:rPr kumimoji="1" lang="ja-JP" altLang="en-US" sz="1400" dirty="0" smtClean="0">
                  <a:latin typeface="HGP明朝B" pitchFamily="18" charset="-128"/>
                  <a:ea typeface="HGP明朝B" pitchFamily="18" charset="-128"/>
                </a:rPr>
                <a:t>第</a:t>
              </a:r>
              <a:r>
                <a:rPr kumimoji="1" lang="en-US" altLang="ja-JP" sz="1400" dirty="0" smtClean="0">
                  <a:latin typeface="HGP明朝B" pitchFamily="18" charset="-128"/>
                  <a:ea typeface="HGP明朝B" pitchFamily="18" charset="-128"/>
                </a:rPr>
                <a:t>38</a:t>
              </a:r>
              <a:r>
                <a:rPr kumimoji="1" lang="ja-JP" altLang="en-US" sz="1400" dirty="0" smtClean="0">
                  <a:latin typeface="HGP明朝B" pitchFamily="18" charset="-128"/>
                  <a:ea typeface="HGP明朝B" pitchFamily="18" charset="-128"/>
                </a:rPr>
                <a:t>回九鼎会合宿　プログラム</a:t>
              </a:r>
              <a:r>
                <a:rPr kumimoji="1" lang="en-US" altLang="ja-JP" sz="1400" dirty="0" smtClean="0">
                  <a:latin typeface="HGP明朝B" pitchFamily="18" charset="-128"/>
                  <a:ea typeface="HGP明朝B" pitchFamily="18" charset="-128"/>
                </a:rPr>
                <a:t>Ⅱ</a:t>
              </a:r>
              <a:r>
                <a:rPr kumimoji="1" lang="ja-JP" altLang="en-US" sz="1400" dirty="0" smtClean="0">
                  <a:latin typeface="HGP明朝B" pitchFamily="18" charset="-128"/>
                  <a:ea typeface="HGP明朝B" pitchFamily="18" charset="-128"/>
                </a:rPr>
                <a:t>　勉強会資料</a:t>
              </a:r>
              <a:endParaRPr kumimoji="1" lang="ja-JP" altLang="en-US" sz="1400" dirty="0">
                <a:latin typeface="HGP明朝B" pitchFamily="18" charset="-128"/>
                <a:ea typeface="HGP明朝B" pitchFamily="18" charset="-128"/>
              </a:endParaRPr>
            </a:p>
          </p:txBody>
        </p:sp>
        <p:sp>
          <p:nvSpPr>
            <p:cNvPr id="5" name="テキスト ボックス 4"/>
            <p:cNvSpPr txBox="1"/>
            <p:nvPr/>
          </p:nvSpPr>
          <p:spPr>
            <a:xfrm>
              <a:off x="906835" y="8251228"/>
              <a:ext cx="4824536" cy="276999"/>
            </a:xfrm>
            <a:prstGeom prst="rect">
              <a:avLst/>
            </a:prstGeom>
            <a:noFill/>
          </p:spPr>
          <p:txBody>
            <a:bodyPr wrap="square" rtlCol="0">
              <a:spAutoFit/>
            </a:bodyPr>
            <a:lstStyle/>
            <a:p>
              <a:pPr algn="ctr"/>
              <a:r>
                <a:rPr kumimoji="1" lang="en-US" altLang="ja-JP" sz="1200" dirty="0" smtClean="0">
                  <a:latin typeface="HGP明朝B" pitchFamily="18" charset="-128"/>
                  <a:ea typeface="HGP明朝B" pitchFamily="18" charset="-128"/>
                </a:rPr>
                <a:t>2012</a:t>
              </a:r>
              <a:r>
                <a:rPr kumimoji="1" lang="ja-JP" altLang="en-US" sz="1200" dirty="0" smtClean="0">
                  <a:latin typeface="HGP明朝B" pitchFamily="18" charset="-128"/>
                  <a:ea typeface="HGP明朝B" pitchFamily="18" charset="-128"/>
                </a:rPr>
                <a:t>年　</a:t>
              </a:r>
              <a:r>
                <a:rPr kumimoji="1" lang="en-US" altLang="ja-JP" sz="1200" dirty="0" smtClean="0">
                  <a:latin typeface="HGP明朝B" pitchFamily="18" charset="-128"/>
                  <a:ea typeface="HGP明朝B" pitchFamily="18" charset="-128"/>
                </a:rPr>
                <a:t>12</a:t>
              </a:r>
              <a:r>
                <a:rPr kumimoji="1" lang="ja-JP" altLang="en-US" sz="1200" dirty="0" smtClean="0">
                  <a:latin typeface="HGP明朝B" pitchFamily="18" charset="-128"/>
                  <a:ea typeface="HGP明朝B" pitchFamily="18" charset="-128"/>
                </a:rPr>
                <a:t>月　</a:t>
              </a:r>
              <a:r>
                <a:rPr kumimoji="1" lang="en-US" altLang="ja-JP" sz="1200" dirty="0" smtClean="0">
                  <a:latin typeface="HGP明朝B" pitchFamily="18" charset="-128"/>
                  <a:ea typeface="HGP明朝B" pitchFamily="18" charset="-128"/>
                </a:rPr>
                <a:t>7</a:t>
              </a:r>
              <a:r>
                <a:rPr kumimoji="1" lang="ja-JP" altLang="en-US" sz="1200" dirty="0" smtClean="0">
                  <a:latin typeface="HGP明朝B" pitchFamily="18" charset="-128"/>
                  <a:ea typeface="HGP明朝B" pitchFamily="18" charset="-128"/>
                </a:rPr>
                <a:t>日　第</a:t>
              </a:r>
              <a:r>
                <a:rPr kumimoji="1" lang="en-US" altLang="ja-JP" sz="1200" dirty="0" smtClean="0">
                  <a:latin typeface="HGP明朝B" pitchFamily="18" charset="-128"/>
                  <a:ea typeface="HGP明朝B" pitchFamily="18" charset="-128"/>
                </a:rPr>
                <a:t>1</a:t>
              </a:r>
              <a:r>
                <a:rPr kumimoji="1" lang="ja-JP" altLang="en-US" sz="1200" dirty="0" smtClean="0">
                  <a:latin typeface="HGP明朝B" pitchFamily="18" charset="-128"/>
                  <a:ea typeface="HGP明朝B" pitchFamily="18" charset="-128"/>
                </a:rPr>
                <a:t>版　第</a:t>
              </a:r>
              <a:r>
                <a:rPr kumimoji="1" lang="en-US" altLang="ja-JP" sz="1200" dirty="0" smtClean="0">
                  <a:latin typeface="HGP明朝B" pitchFamily="18" charset="-128"/>
                  <a:ea typeface="HGP明朝B" pitchFamily="18" charset="-128"/>
                </a:rPr>
                <a:t>1</a:t>
              </a:r>
              <a:r>
                <a:rPr kumimoji="1" lang="ja-JP" altLang="en-US" sz="1200" dirty="0" smtClean="0">
                  <a:latin typeface="HGP明朝B" pitchFamily="18" charset="-128"/>
                  <a:ea typeface="HGP明朝B" pitchFamily="18" charset="-128"/>
                </a:rPr>
                <a:t>刷　発行</a:t>
              </a:r>
              <a:endParaRPr kumimoji="1" lang="en-US" altLang="ja-JP" sz="1200" dirty="0" smtClean="0">
                <a:latin typeface="HGP明朝B" pitchFamily="18" charset="-128"/>
                <a:ea typeface="HGP明朝B" pitchFamily="18" charset="-128"/>
              </a:endParaRPr>
            </a:p>
          </p:txBody>
        </p:sp>
        <p:sp>
          <p:nvSpPr>
            <p:cNvPr id="6" name="テキスト ボックス 5"/>
            <p:cNvSpPr txBox="1"/>
            <p:nvPr/>
          </p:nvSpPr>
          <p:spPr>
            <a:xfrm>
              <a:off x="906835" y="8558917"/>
              <a:ext cx="5184576" cy="646331"/>
            </a:xfrm>
            <a:prstGeom prst="rect">
              <a:avLst/>
            </a:prstGeom>
            <a:noFill/>
          </p:spPr>
          <p:txBody>
            <a:bodyPr wrap="square" rtlCol="0">
              <a:spAutoFit/>
            </a:bodyPr>
            <a:lstStyle/>
            <a:p>
              <a:pPr algn="ctr"/>
              <a:r>
                <a:rPr kumimoji="1" lang="ja-JP" altLang="en-US" sz="1200" dirty="0" smtClean="0">
                  <a:latin typeface="HGP明朝B" pitchFamily="18" charset="-128"/>
                  <a:ea typeface="HGP明朝B" pitchFamily="18" charset="-128"/>
                </a:rPr>
                <a:t>著者　　森　ナオミ</a:t>
              </a:r>
              <a:endParaRPr kumimoji="1" lang="en-US" altLang="ja-JP" sz="1200" dirty="0" smtClean="0">
                <a:latin typeface="HGP明朝B" pitchFamily="18" charset="-128"/>
                <a:ea typeface="HGP明朝B" pitchFamily="18" charset="-128"/>
              </a:endParaRPr>
            </a:p>
            <a:p>
              <a:pPr algn="ctr"/>
              <a:r>
                <a:rPr lang="ja-JP" altLang="en-US" sz="1200" dirty="0" smtClean="0">
                  <a:latin typeface="HGP明朝B" pitchFamily="18" charset="-128"/>
                  <a:ea typeface="HGP明朝B" pitchFamily="18" charset="-128"/>
                </a:rPr>
                <a:t>発行所　大分大学東洋医学研究会</a:t>
              </a:r>
              <a:endParaRPr lang="en-US" altLang="ja-JP" sz="1200" dirty="0" smtClean="0">
                <a:latin typeface="HGP明朝B" pitchFamily="18" charset="-128"/>
                <a:ea typeface="HGP明朝B" pitchFamily="18" charset="-128"/>
              </a:endParaRPr>
            </a:p>
            <a:p>
              <a:pPr algn="ctr"/>
              <a:r>
                <a:rPr kumimoji="1" lang="ja-JP" altLang="en-US" sz="1200" dirty="0">
                  <a:latin typeface="HGP明朝B" pitchFamily="18" charset="-128"/>
                  <a:ea typeface="HGP明朝B" pitchFamily="18" charset="-128"/>
                </a:rPr>
                <a:t>　</a:t>
              </a:r>
              <a:r>
                <a:rPr kumimoji="1" lang="ja-JP" altLang="en-US" sz="1200" dirty="0" smtClean="0">
                  <a:latin typeface="HGP明朝B" pitchFamily="18" charset="-128"/>
                  <a:ea typeface="HGP明朝B" pitchFamily="18" charset="-128"/>
                </a:rPr>
                <a:t>　　　　　〒</a:t>
              </a:r>
              <a:r>
                <a:rPr kumimoji="1" lang="en-US" altLang="ja-JP" sz="1200" dirty="0" smtClean="0">
                  <a:latin typeface="HGP明朝B" pitchFamily="18" charset="-128"/>
                  <a:ea typeface="HGP明朝B" pitchFamily="18" charset="-128"/>
                </a:rPr>
                <a:t>879 </a:t>
              </a:r>
              <a:r>
                <a:rPr kumimoji="1" lang="ja-JP" altLang="en-US" sz="1200" dirty="0" smtClean="0">
                  <a:latin typeface="HGP明朝B" pitchFamily="18" charset="-128"/>
                  <a:ea typeface="HGP明朝B" pitchFamily="18" charset="-128"/>
                </a:rPr>
                <a:t>大分県由布市医大ヶ丘</a:t>
              </a:r>
              <a:r>
                <a:rPr kumimoji="1" lang="en-US" altLang="ja-JP" sz="1200" dirty="0" smtClean="0">
                  <a:latin typeface="HGP明朝B" pitchFamily="18" charset="-128"/>
                  <a:ea typeface="HGP明朝B" pitchFamily="18" charset="-128"/>
                </a:rPr>
                <a:t>1</a:t>
              </a:r>
              <a:r>
                <a:rPr kumimoji="1" lang="ja-JP" altLang="en-US" sz="1200" dirty="0" smtClean="0">
                  <a:latin typeface="HGP明朝B" pitchFamily="18" charset="-128"/>
                  <a:ea typeface="HGP明朝B" pitchFamily="18" charset="-128"/>
                </a:rPr>
                <a:t>丁目</a:t>
              </a:r>
              <a:r>
                <a:rPr kumimoji="1" lang="en-US" altLang="ja-JP" sz="1200" dirty="0" smtClean="0">
                  <a:latin typeface="HGP明朝B" pitchFamily="18" charset="-128"/>
                  <a:ea typeface="HGP明朝B" pitchFamily="18" charset="-128"/>
                </a:rPr>
                <a:t>1</a:t>
              </a:r>
              <a:r>
                <a:rPr kumimoji="1" lang="ja-JP" altLang="en-US" sz="1200" dirty="0" smtClean="0">
                  <a:latin typeface="HGP明朝B" pitchFamily="18" charset="-128"/>
                  <a:ea typeface="HGP明朝B" pitchFamily="18" charset="-128"/>
                </a:rPr>
                <a:t>番地</a:t>
              </a:r>
              <a:endParaRPr kumimoji="1" lang="ja-JP" altLang="en-US" sz="1200" dirty="0">
                <a:latin typeface="HGP明朝B" pitchFamily="18" charset="-128"/>
                <a:ea typeface="HGP明朝B" pitchFamily="18" charset="-128"/>
              </a:endParaRPr>
            </a:p>
          </p:txBody>
        </p:sp>
        <p:cxnSp>
          <p:nvCxnSpPr>
            <p:cNvPr id="8" name="直線コネクタ 7"/>
            <p:cNvCxnSpPr/>
            <p:nvPr/>
          </p:nvCxnSpPr>
          <p:spPr>
            <a:xfrm>
              <a:off x="836712" y="8193360"/>
              <a:ext cx="52546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906834" y="9237025"/>
              <a:ext cx="4034333" cy="276999"/>
            </a:xfrm>
            <a:prstGeom prst="rect">
              <a:avLst/>
            </a:prstGeom>
            <a:noFill/>
          </p:spPr>
          <p:txBody>
            <a:bodyPr wrap="square" rtlCol="0">
              <a:spAutoFit/>
            </a:bodyPr>
            <a:lstStyle/>
            <a:p>
              <a:pPr algn="ctr"/>
              <a:r>
                <a:rPr lang="ja-JP" altLang="en-US" sz="1200" dirty="0" smtClean="0">
                  <a:latin typeface="Times New Roman" pitchFamily="18" charset="0"/>
                  <a:cs typeface="Times New Roman" pitchFamily="18" charset="0"/>
                </a:rPr>
                <a:t>◎　</a:t>
              </a:r>
              <a:r>
                <a:rPr lang="en-US" altLang="ja-JP" sz="1200" dirty="0" smtClean="0">
                  <a:latin typeface="Times New Roman" pitchFamily="18" charset="0"/>
                  <a:cs typeface="Times New Roman" pitchFamily="18" charset="0"/>
                </a:rPr>
                <a:t>\ </a:t>
              </a:r>
              <a:r>
                <a:rPr kumimoji="1" lang="en-US" altLang="ja-JP" sz="1200" dirty="0" smtClean="0">
                  <a:latin typeface="Times New Roman" pitchFamily="18" charset="0"/>
                  <a:cs typeface="Times New Roman" pitchFamily="18" charset="0"/>
                </a:rPr>
                <a:t>priceless</a:t>
              </a:r>
              <a:r>
                <a:rPr kumimoji="1" lang="ja-JP" altLang="en-US" sz="1200" dirty="0" smtClean="0">
                  <a:latin typeface="Times New Roman" pitchFamily="18" charset="0"/>
                  <a:cs typeface="Times New Roman" pitchFamily="18" charset="0"/>
                </a:rPr>
                <a:t>　</a:t>
              </a:r>
              <a:r>
                <a:rPr kumimoji="1" lang="ja-JP" altLang="en-US" sz="1200" dirty="0" smtClean="0">
                  <a:latin typeface="HGP明朝B" pitchFamily="18" charset="-128"/>
                  <a:ea typeface="HGP明朝B" pitchFamily="18" charset="-128"/>
                  <a:cs typeface="Times New Roman" pitchFamily="18" charset="0"/>
                </a:rPr>
                <a:t>　◎落丁・乱丁はお取替えいたします</a:t>
              </a:r>
              <a:endParaRPr kumimoji="1" lang="ja-JP" altLang="en-US" sz="1200" dirty="0">
                <a:latin typeface="HGP明朝B" pitchFamily="18" charset="-128"/>
                <a:ea typeface="HGP明朝B" pitchFamily="18" charset="-128"/>
                <a:cs typeface="Times New Roman" pitchFamily="18" charset="0"/>
              </a:endParaRPr>
            </a:p>
          </p:txBody>
        </p:sp>
      </p:grpSp>
      <p:sp>
        <p:nvSpPr>
          <p:cNvPr id="11" name="テキスト ボックス 10"/>
          <p:cNvSpPr txBox="1"/>
          <p:nvPr/>
        </p:nvSpPr>
        <p:spPr>
          <a:xfrm>
            <a:off x="906835" y="921130"/>
            <a:ext cx="1802085" cy="276999"/>
          </a:xfrm>
          <a:prstGeom prst="rect">
            <a:avLst/>
          </a:prstGeom>
          <a:noFill/>
        </p:spPr>
        <p:txBody>
          <a:bodyPr wrap="square" rtlCol="0">
            <a:spAutoFit/>
          </a:bodyPr>
          <a:lstStyle/>
          <a:p>
            <a:r>
              <a:rPr kumimoji="1" lang="ja-JP" altLang="en-US" sz="1200" dirty="0" smtClean="0">
                <a:latin typeface="HGP明朝B" pitchFamily="18" charset="-128"/>
                <a:ea typeface="HGP明朝B" pitchFamily="18" charset="-128"/>
              </a:rPr>
              <a:t>参考文献　</a:t>
            </a:r>
            <a:endParaRPr kumimoji="1" lang="ja-JP" altLang="en-US" sz="1200" dirty="0">
              <a:latin typeface="HGP明朝B" pitchFamily="18" charset="-128"/>
              <a:ea typeface="HGP明朝B" pitchFamily="18" charset="-128"/>
            </a:endParaRPr>
          </a:p>
        </p:txBody>
      </p:sp>
      <p:sp>
        <p:nvSpPr>
          <p:cNvPr id="12" name="テキスト ボックス 11"/>
          <p:cNvSpPr txBox="1"/>
          <p:nvPr/>
        </p:nvSpPr>
        <p:spPr>
          <a:xfrm>
            <a:off x="906836" y="1280593"/>
            <a:ext cx="5474493" cy="938719"/>
          </a:xfrm>
          <a:prstGeom prst="rect">
            <a:avLst/>
          </a:prstGeom>
          <a:noFill/>
        </p:spPr>
        <p:txBody>
          <a:bodyPr wrap="square" rtlCol="0">
            <a:spAutoFit/>
          </a:bodyPr>
          <a:lstStyle/>
          <a:p>
            <a:r>
              <a:rPr kumimoji="1" lang="ja-JP" altLang="en-US" sz="1100" dirty="0" smtClean="0">
                <a:latin typeface="HGP明朝B" pitchFamily="18" charset="-128"/>
                <a:ea typeface="HGP明朝B" pitchFamily="18" charset="-128"/>
              </a:rPr>
              <a:t>「中医学の基礎」　監修：平馬直樹・兵頭明ら　　　東洋学術出版社</a:t>
            </a:r>
            <a:endParaRPr kumimoji="1" lang="en-US" altLang="ja-JP" sz="1100" dirty="0" smtClean="0">
              <a:latin typeface="HGP明朝B" pitchFamily="18" charset="-128"/>
              <a:ea typeface="HGP明朝B" pitchFamily="18" charset="-128"/>
            </a:endParaRPr>
          </a:p>
          <a:p>
            <a:r>
              <a:rPr kumimoji="1" lang="ja-JP" altLang="en-US" sz="1100" dirty="0" smtClean="0">
                <a:latin typeface="HGP明朝B" pitchFamily="18" charset="-128"/>
                <a:ea typeface="HGP明朝B" pitchFamily="18" charset="-128"/>
              </a:rPr>
              <a:t>「東洋医学のしくみ」　監修　兵頭明　　　新星出版社　</a:t>
            </a:r>
            <a:endParaRPr kumimoji="1" lang="en-US" altLang="ja-JP" sz="1100" dirty="0" smtClean="0">
              <a:latin typeface="HGP明朝B" pitchFamily="18" charset="-128"/>
              <a:ea typeface="HGP明朝B" pitchFamily="18" charset="-128"/>
            </a:endParaRPr>
          </a:p>
          <a:p>
            <a:r>
              <a:rPr lang="ja-JP" altLang="en-US" sz="1100" dirty="0">
                <a:latin typeface="HGP明朝B" pitchFamily="18" charset="-128"/>
                <a:ea typeface="HGP明朝B" pitchFamily="18" charset="-128"/>
              </a:rPr>
              <a:t>　</a:t>
            </a:r>
            <a:r>
              <a:rPr lang="ja-JP" altLang="en-US" sz="1100" b="1" dirty="0" smtClean="0">
                <a:latin typeface="HGP明朝B" pitchFamily="18" charset="-128"/>
                <a:ea typeface="HGP明朝B" pitchFamily="18" charset="-128"/>
              </a:rPr>
              <a:t>　イラストは「東洋医学のしくみ」より抜粋　（「東洋医学のしくみ」様　ありがとうございます）</a:t>
            </a:r>
            <a:endParaRPr kumimoji="1" lang="en-US" altLang="ja-JP" sz="1100" b="1" dirty="0" smtClean="0">
              <a:latin typeface="HGP明朝B" pitchFamily="18" charset="-128"/>
              <a:ea typeface="HGP明朝B" pitchFamily="18" charset="-128"/>
            </a:endParaRPr>
          </a:p>
          <a:p>
            <a:r>
              <a:rPr lang="ja-JP" altLang="en-US" sz="1100" dirty="0" smtClean="0">
                <a:latin typeface="HGP明朝B" pitchFamily="18" charset="-128"/>
                <a:ea typeface="HGP明朝B" pitchFamily="18" charset="-128"/>
              </a:rPr>
              <a:t>「</a:t>
            </a:r>
            <a:r>
              <a:rPr lang="ja-JP" altLang="en-US" sz="1100" dirty="0">
                <a:latin typeface="HGP明朝B" pitchFamily="18" charset="-128"/>
                <a:ea typeface="HGP明朝B" pitchFamily="18" charset="-128"/>
              </a:rPr>
              <a:t>医</a:t>
            </a:r>
            <a:r>
              <a:rPr lang="ja-JP" altLang="en-US" sz="1100" dirty="0" smtClean="0">
                <a:latin typeface="HGP明朝B" pitchFamily="18" charset="-128"/>
                <a:ea typeface="HGP明朝B" pitchFamily="18" charset="-128"/>
              </a:rPr>
              <a:t>学生</a:t>
            </a:r>
            <a:r>
              <a:rPr lang="ja-JP" altLang="en-US" sz="1100" dirty="0">
                <a:latin typeface="HGP明朝B" pitchFamily="18" charset="-128"/>
                <a:ea typeface="HGP明朝B" pitchFamily="18" charset="-128"/>
              </a:rPr>
              <a:t>のため</a:t>
            </a:r>
            <a:r>
              <a:rPr lang="ja-JP" altLang="en-US" sz="1100" dirty="0" smtClean="0">
                <a:latin typeface="HGP明朝B" pitchFamily="18" charset="-128"/>
                <a:ea typeface="HGP明朝B" pitchFamily="18" charset="-128"/>
              </a:rPr>
              <a:t>の漢方医学</a:t>
            </a:r>
            <a:r>
              <a:rPr lang="en-US" altLang="ja-JP" sz="1100" dirty="0" smtClean="0">
                <a:latin typeface="HGP明朝B" pitchFamily="18" charset="-128"/>
                <a:ea typeface="HGP明朝B" pitchFamily="18" charset="-128"/>
              </a:rPr>
              <a:t>[</a:t>
            </a:r>
            <a:r>
              <a:rPr lang="ja-JP" altLang="en-US" sz="1100" dirty="0" smtClean="0">
                <a:latin typeface="HGP明朝B" pitchFamily="18" charset="-128"/>
                <a:ea typeface="HGP明朝B" pitchFamily="18" charset="-128"/>
              </a:rPr>
              <a:t>基礎編</a:t>
            </a:r>
            <a:r>
              <a:rPr lang="en-US" altLang="ja-JP" sz="1100" dirty="0" smtClean="0">
                <a:latin typeface="HGP明朝B" pitchFamily="18" charset="-128"/>
                <a:ea typeface="HGP明朝B" pitchFamily="18" charset="-128"/>
              </a:rPr>
              <a:t>]</a:t>
            </a:r>
            <a:r>
              <a:rPr lang="ja-JP" altLang="en-US" sz="1100" dirty="0" smtClean="0">
                <a:latin typeface="HGP明朝B" pitchFamily="18" charset="-128"/>
                <a:ea typeface="HGP明朝B" pitchFamily="18" charset="-128"/>
              </a:rPr>
              <a:t>」　安井廣迪　　東洋学術出版社</a:t>
            </a:r>
            <a:endParaRPr lang="en-US" altLang="ja-JP" sz="1100" dirty="0" smtClean="0">
              <a:latin typeface="HGP明朝B" pitchFamily="18" charset="-128"/>
              <a:ea typeface="HGP明朝B" pitchFamily="18" charset="-128"/>
            </a:endParaRPr>
          </a:p>
          <a:p>
            <a:r>
              <a:rPr kumimoji="1" lang="ja-JP" altLang="en-US" sz="1100" dirty="0" smtClean="0">
                <a:latin typeface="HGP明朝B" pitchFamily="18" charset="-128"/>
                <a:ea typeface="HGP明朝B" pitchFamily="18" charset="-128"/>
              </a:rPr>
              <a:t>「わかる中医学入門」　邱　紅梅　燎原書店</a:t>
            </a:r>
            <a:endParaRPr kumimoji="1" lang="ja-JP" altLang="en-US" sz="1100" dirty="0">
              <a:latin typeface="HGP明朝B" pitchFamily="18" charset="-128"/>
              <a:ea typeface="HGP明朝B" pitchFamily="18" charset="-128"/>
            </a:endParaRPr>
          </a:p>
        </p:txBody>
      </p:sp>
    </p:spTree>
    <p:extLst>
      <p:ext uri="{BB962C8B-B14F-4D97-AF65-F5344CB8AC3E}">
        <p14:creationId xmlns:p14="http://schemas.microsoft.com/office/powerpoint/2010/main" val="3292375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023367" y="344489"/>
            <a:ext cx="4824536" cy="400097"/>
          </a:xfrm>
          <a:prstGeom prst="rect">
            <a:avLst/>
          </a:prstGeom>
          <a:noFill/>
        </p:spPr>
        <p:txBody>
          <a:bodyPr wrap="square" lIns="91428" tIns="45714" rIns="91428" bIns="45714" rtlCol="0">
            <a:spAutoFit/>
          </a:bodyPr>
          <a:lstStyle/>
          <a:p>
            <a:pPr algn="ctr"/>
            <a:r>
              <a:rPr lang="ja-JP" altLang="en-US" sz="2000" b="1" dirty="0">
                <a:latin typeface="メイリオ" pitchFamily="50" charset="-128"/>
                <a:ea typeface="メイリオ" pitchFamily="50" charset="-128"/>
              </a:rPr>
              <a:t>五臓の生理・</a:t>
            </a:r>
            <a:r>
              <a:rPr lang="ja-JP" altLang="en-US" sz="2000" b="1" dirty="0" smtClean="0">
                <a:latin typeface="メイリオ" pitchFamily="50" charset="-128"/>
                <a:ea typeface="メイリオ" pitchFamily="50" charset="-128"/>
              </a:rPr>
              <a:t>病理・</a:t>
            </a:r>
            <a:r>
              <a:rPr lang="ja-JP" altLang="en-US" sz="2000" b="1" dirty="0">
                <a:latin typeface="メイリオ" pitchFamily="50" charset="-128"/>
                <a:ea typeface="メイリオ" pitchFamily="50" charset="-128"/>
              </a:rPr>
              <a:t>弁証</a:t>
            </a:r>
          </a:p>
        </p:txBody>
      </p:sp>
      <p:sp>
        <p:nvSpPr>
          <p:cNvPr id="7" name="テキスト ボックス 6"/>
          <p:cNvSpPr txBox="1"/>
          <p:nvPr/>
        </p:nvSpPr>
        <p:spPr>
          <a:xfrm>
            <a:off x="671464" y="992562"/>
            <a:ext cx="500819" cy="461653"/>
          </a:xfrm>
          <a:prstGeom prst="rect">
            <a:avLst/>
          </a:prstGeom>
          <a:noFill/>
        </p:spPr>
        <p:txBody>
          <a:bodyPr wrap="square" lIns="91428" tIns="45714" rIns="91428" bIns="45714" rtlCol="0">
            <a:spAutoFit/>
          </a:bodyPr>
          <a:lstStyle/>
          <a:p>
            <a:r>
              <a:rPr lang="ja-JP" altLang="en-US" sz="2400" b="1" dirty="0">
                <a:latin typeface="メイリオ" pitchFamily="50" charset="-128"/>
                <a:ea typeface="メイリオ" pitchFamily="50" charset="-128"/>
              </a:rPr>
              <a:t>心</a:t>
            </a:r>
          </a:p>
        </p:txBody>
      </p:sp>
      <p:sp>
        <p:nvSpPr>
          <p:cNvPr id="9" name="テキスト ボックス 8"/>
          <p:cNvSpPr txBox="1"/>
          <p:nvPr/>
        </p:nvSpPr>
        <p:spPr>
          <a:xfrm>
            <a:off x="1268760" y="992561"/>
            <a:ext cx="4968552" cy="400097"/>
          </a:xfrm>
          <a:prstGeom prst="rect">
            <a:avLst/>
          </a:prstGeom>
          <a:noFill/>
        </p:spPr>
        <p:txBody>
          <a:bodyPr wrap="square" lIns="91428" tIns="45714" rIns="91428" bIns="45714" rtlCol="0">
            <a:spAutoFit/>
          </a:bodyPr>
          <a:lstStyle/>
          <a:p>
            <a:r>
              <a:rPr lang="ja-JP" altLang="ja-JP" sz="1000" dirty="0">
                <a:latin typeface="HGS明朝B" pitchFamily="18" charset="-128"/>
                <a:ea typeface="HGS明朝B" pitchFamily="18" charset="-128"/>
              </a:rPr>
              <a:t>心は</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精神活動を統括する神志がやどる臓であり</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五臓六臓を統括しているとされるため</a:t>
            </a:r>
            <a:r>
              <a:rPr lang="ja-JP" altLang="en-US" sz="1000" dirty="0">
                <a:latin typeface="HGS明朝B" pitchFamily="18" charset="-128"/>
                <a:ea typeface="HGS明朝B" pitchFamily="18" charset="-128"/>
              </a:rPr>
              <a:t>，</a:t>
            </a:r>
            <a:r>
              <a:rPr lang="ja-JP" altLang="ja-JP" sz="1000" b="1" dirty="0">
                <a:latin typeface="HGS明朝B" pitchFamily="18" charset="-128"/>
                <a:ea typeface="HGS明朝B" pitchFamily="18" charset="-128"/>
              </a:rPr>
              <a:t>「</a:t>
            </a:r>
            <a:r>
              <a:rPr lang="ja-JP" altLang="en-US" sz="1000" b="1" dirty="0">
                <a:latin typeface="HGS明朝B" pitchFamily="18" charset="-128"/>
                <a:ea typeface="HGS明朝B" pitchFamily="18" charset="-128"/>
              </a:rPr>
              <a:t>君主の官」</a:t>
            </a:r>
            <a:r>
              <a:rPr lang="ja-JP" altLang="en-US" sz="1000" dirty="0">
                <a:latin typeface="HGS明朝B" pitchFamily="18" charset="-128"/>
                <a:ea typeface="HGS明朝B" pitchFamily="18" charset="-128"/>
              </a:rPr>
              <a:t>と呼ばれる</a:t>
            </a:r>
            <a:endParaRPr lang="ja-JP" altLang="ja-JP" sz="1000" dirty="0">
              <a:latin typeface="HGS明朝B" pitchFamily="18" charset="-128"/>
              <a:ea typeface="HGS明朝B" pitchFamily="18" charset="-128"/>
            </a:endParaRPr>
          </a:p>
        </p:txBody>
      </p:sp>
      <p:sp>
        <p:nvSpPr>
          <p:cNvPr id="11" name="正方形/長方形 10"/>
          <p:cNvSpPr/>
          <p:nvPr/>
        </p:nvSpPr>
        <p:spPr>
          <a:xfrm>
            <a:off x="620688" y="1855641"/>
            <a:ext cx="5616624" cy="461653"/>
          </a:xfrm>
          <a:prstGeom prst="rect">
            <a:avLst/>
          </a:prstGeom>
        </p:spPr>
        <p:txBody>
          <a:bodyPr wrap="square" lIns="91428" tIns="45714" rIns="91428" bIns="45714">
            <a:spAutoFit/>
          </a:bodyPr>
          <a:lstStyle/>
          <a:p>
            <a:pPr lvl="0"/>
            <a:r>
              <a:rPr lang="ja-JP" altLang="ja-JP" sz="1200" b="1" dirty="0">
                <a:solidFill>
                  <a:srgbClr val="FF0000"/>
                </a:solidFill>
                <a:latin typeface="HGS明朝B" pitchFamily="18" charset="-128"/>
                <a:ea typeface="HGS明朝B" pitchFamily="18" charset="-128"/>
              </a:rPr>
              <a:t>血脈</a:t>
            </a:r>
            <a:r>
              <a:rPr lang="ja-JP" altLang="ja-JP" sz="1200" b="1" dirty="0">
                <a:solidFill>
                  <a:prstClr val="black"/>
                </a:solidFill>
                <a:latin typeface="HGS明朝B" pitchFamily="18" charset="-128"/>
                <a:ea typeface="HGS明朝B" pitchFamily="18" charset="-128"/>
              </a:rPr>
              <a:t>を主</a:t>
            </a:r>
            <a:r>
              <a:rPr lang="ja-JP" altLang="ja-JP" sz="1200" b="1" dirty="0" err="1">
                <a:solidFill>
                  <a:prstClr val="black"/>
                </a:solidFill>
                <a:latin typeface="HGS明朝B" pitchFamily="18" charset="-128"/>
                <a:ea typeface="HGS明朝B" pitchFamily="18" charset="-128"/>
              </a:rPr>
              <a:t>る</a:t>
            </a:r>
            <a:r>
              <a:rPr lang="ja-JP" altLang="ja-JP" sz="1000" dirty="0" err="1">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a:t>
            </a:r>
            <a:r>
              <a:rPr lang="ja-JP" altLang="ja-JP" sz="1200" dirty="0">
                <a:solidFill>
                  <a:prstClr val="black"/>
                </a:solidFill>
                <a:latin typeface="HGS明朝B" pitchFamily="18" charset="-128"/>
                <a:ea typeface="HGS明朝B" pitchFamily="18" charset="-128"/>
              </a:rPr>
              <a:t>血液循環を行う</a:t>
            </a:r>
            <a:r>
              <a:rPr lang="en-US" altLang="ja-JP" sz="1200" dirty="0">
                <a:solidFill>
                  <a:prstClr val="black"/>
                </a:solidFill>
                <a:latin typeface="HGS明朝B" pitchFamily="18" charset="-128"/>
                <a:ea typeface="HGS明朝B" pitchFamily="18" charset="-128"/>
              </a:rPr>
              <a:t/>
            </a:r>
            <a:br>
              <a:rPr lang="en-US" altLang="ja-JP" sz="1200" dirty="0">
                <a:solidFill>
                  <a:prstClr val="black"/>
                </a:solidFill>
                <a:latin typeface="HGS明朝B" pitchFamily="18" charset="-128"/>
                <a:ea typeface="HGS明朝B" pitchFamily="18" charset="-128"/>
              </a:rPr>
            </a:br>
            <a:endParaRPr lang="en-US" altLang="ja-JP" sz="1200" dirty="0">
              <a:solidFill>
                <a:prstClr val="black"/>
              </a:solidFill>
              <a:latin typeface="HGS明朝B" pitchFamily="18" charset="-128"/>
              <a:ea typeface="HGS明朝B" pitchFamily="18" charset="-128"/>
            </a:endParaRPr>
          </a:p>
        </p:txBody>
      </p:sp>
      <p:sp>
        <p:nvSpPr>
          <p:cNvPr id="12" name="正方形/長方形 11"/>
          <p:cNvSpPr/>
          <p:nvPr/>
        </p:nvSpPr>
        <p:spPr>
          <a:xfrm>
            <a:off x="620690" y="3079775"/>
            <a:ext cx="3744414" cy="861762"/>
          </a:xfrm>
          <a:prstGeom prst="rect">
            <a:avLst/>
          </a:prstGeom>
        </p:spPr>
        <p:txBody>
          <a:bodyPr wrap="square" lIns="91428" tIns="45714" rIns="91428" bIns="45714">
            <a:spAutoFit/>
          </a:bodyPr>
          <a:lstStyle/>
          <a:p>
            <a:pPr lvl="0"/>
            <a:r>
              <a:rPr lang="ja-JP" altLang="ja-JP" sz="1000" dirty="0">
                <a:solidFill>
                  <a:prstClr val="black"/>
                </a:solidFill>
                <a:latin typeface="HGS明朝B" pitchFamily="18" charset="-128"/>
                <a:ea typeface="HGS明朝B" pitchFamily="18" charset="-128"/>
              </a:rPr>
              <a:t>意識と精神</a:t>
            </a:r>
            <a:r>
              <a:rPr lang="en-US" altLang="ja-JP"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神志</a:t>
            </a:r>
            <a:r>
              <a:rPr lang="en-US" altLang="ja-JP" sz="1000" dirty="0">
                <a:solidFill>
                  <a:prstClr val="black"/>
                </a:solidFill>
                <a:latin typeface="HGS明朝B" pitchFamily="18" charset="-128"/>
                <a:ea typeface="HGS明朝B" pitchFamily="18" charset="-128"/>
              </a:rPr>
              <a:t>)</a:t>
            </a:r>
            <a:r>
              <a:rPr lang="ja-JP" altLang="ja-JP" sz="1000" dirty="0" smtClean="0">
                <a:solidFill>
                  <a:prstClr val="black"/>
                </a:solidFill>
                <a:latin typeface="HGS明朝B" pitchFamily="18" charset="-128"/>
                <a:ea typeface="HGS明朝B" pitchFamily="18" charset="-128"/>
              </a:rPr>
              <a:t>を</a:t>
            </a:r>
            <a:r>
              <a:rPr lang="ja-JP" altLang="en-US" sz="1000" dirty="0" smtClean="0">
                <a:solidFill>
                  <a:prstClr val="black"/>
                </a:solidFill>
                <a:latin typeface="HGS明朝B" pitchFamily="18" charset="-128"/>
                <a:ea typeface="HGS明朝B" pitchFamily="18" charset="-128"/>
              </a:rPr>
              <a:t>主</a:t>
            </a:r>
            <a:r>
              <a:rPr lang="ja-JP" altLang="en-US" sz="1000" dirty="0" err="1" smtClean="0">
                <a:solidFill>
                  <a:prstClr val="black"/>
                </a:solidFill>
                <a:latin typeface="HGS明朝B" pitchFamily="18" charset="-128"/>
                <a:ea typeface="HGS明朝B" pitchFamily="18" charset="-128"/>
              </a:rPr>
              <a:t>る</a:t>
            </a:r>
            <a:r>
              <a:rPr lang="ja-JP" altLang="en-US" sz="1000" dirty="0" smtClean="0">
                <a:solidFill>
                  <a:prstClr val="black"/>
                </a:solidFill>
                <a:latin typeface="HGS明朝B" pitchFamily="18" charset="-128"/>
                <a:ea typeface="HGS明朝B" pitchFamily="18" charset="-128"/>
              </a:rPr>
              <a:t>．神とは感情，思考，意識，判断などすべての精神的な働きを指す言葉．</a:t>
            </a:r>
            <a:r>
              <a:rPr lang="ja-JP" altLang="en-US" sz="1000" dirty="0" smtClean="0">
                <a:solidFill>
                  <a:srgbClr val="0070C0"/>
                </a:solidFill>
                <a:latin typeface="HGS明朝B" pitchFamily="18" charset="-128"/>
                <a:ea typeface="HGS明朝B" pitchFamily="18" charset="-128"/>
              </a:rPr>
              <a:t>神は心に宿っている</a:t>
            </a:r>
            <a:r>
              <a:rPr lang="ja-JP" altLang="en-US" sz="1000" dirty="0" smtClean="0">
                <a:solidFill>
                  <a:prstClr val="black"/>
                </a:solidFill>
                <a:latin typeface="HGS明朝B" pitchFamily="18" charset="-128"/>
                <a:ea typeface="HGS明朝B" pitchFamily="18" charset="-128"/>
              </a:rPr>
              <a:t>．</a:t>
            </a:r>
            <a:r>
              <a:rPr lang="ja-JP" altLang="ja-JP" sz="1000" dirty="0" smtClean="0">
                <a:solidFill>
                  <a:prstClr val="black"/>
                </a:solidFill>
                <a:latin typeface="HGS明朝B" pitchFamily="18" charset="-128"/>
                <a:ea typeface="HGS明朝B" pitchFamily="18" charset="-128"/>
              </a:rPr>
              <a:t>人聞</a:t>
            </a:r>
            <a:r>
              <a:rPr lang="ja-JP" altLang="ja-JP" sz="1000" dirty="0">
                <a:solidFill>
                  <a:prstClr val="black"/>
                </a:solidFill>
                <a:latin typeface="HGS明朝B" pitchFamily="18" charset="-128"/>
                <a:ea typeface="HGS明朝B" pitchFamily="18" charset="-128"/>
              </a:rPr>
              <a:t>が</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さまざまなことを考え</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判断し</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記憶し</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行動に移せるのは</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心の機能によると考える</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心が正常にはたらかないと</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そわそわと落ち着かなかったり</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物忘れが増えたりする</a:t>
            </a:r>
            <a:r>
              <a:rPr lang="ja-JP" altLang="en-US" sz="1000" dirty="0">
                <a:solidFill>
                  <a:prstClr val="black"/>
                </a:solidFill>
                <a:latin typeface="HGS明朝B" pitchFamily="18" charset="-128"/>
                <a:ea typeface="HGS明朝B" pitchFamily="18" charset="-128"/>
              </a:rPr>
              <a:t>．</a:t>
            </a:r>
            <a:endParaRPr lang="ja-JP" altLang="ja-JP" sz="1000" dirty="0">
              <a:solidFill>
                <a:prstClr val="black"/>
              </a:solidFill>
              <a:latin typeface="HGS明朝B" pitchFamily="18" charset="-128"/>
              <a:ea typeface="HGS明朝B" pitchFamily="18" charset="-128"/>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2277" y="3817105"/>
            <a:ext cx="2010915" cy="2150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正方形/長方形 12"/>
          <p:cNvSpPr/>
          <p:nvPr/>
        </p:nvSpPr>
        <p:spPr>
          <a:xfrm>
            <a:off x="620033" y="3912007"/>
            <a:ext cx="3059782" cy="276987"/>
          </a:xfrm>
          <a:prstGeom prst="rect">
            <a:avLst/>
          </a:prstGeom>
        </p:spPr>
        <p:txBody>
          <a:bodyPr wrap="square" lIns="91428" tIns="45714" rIns="91428" bIns="45714">
            <a:spAutoFit/>
          </a:bodyPr>
          <a:lstStyle/>
          <a:p>
            <a:pPr lvl="0"/>
            <a:r>
              <a:rPr lang="ja-JP" altLang="en-US" sz="1200" dirty="0">
                <a:solidFill>
                  <a:prstClr val="black"/>
                </a:solidFill>
                <a:latin typeface="HGS明朝B" pitchFamily="18" charset="-128"/>
                <a:ea typeface="HGS明朝B" pitchFamily="18" charset="-128"/>
              </a:rPr>
              <a:t>心と</a:t>
            </a:r>
            <a:r>
              <a:rPr lang="ja-JP" altLang="ja-JP" sz="1200" dirty="0">
                <a:solidFill>
                  <a:prstClr val="black"/>
                </a:solidFill>
                <a:latin typeface="HGS明朝B" pitchFamily="18" charset="-128"/>
                <a:ea typeface="HGS明朝B" pitchFamily="18" charset="-128"/>
              </a:rPr>
              <a:t>強い</a:t>
            </a:r>
            <a:r>
              <a:rPr lang="ja-JP" altLang="en-US" sz="1200" dirty="0">
                <a:solidFill>
                  <a:prstClr val="black"/>
                </a:solidFill>
                <a:latin typeface="HGS明朝B" pitchFamily="18" charset="-128"/>
                <a:ea typeface="HGS明朝B" pitchFamily="18" charset="-128"/>
              </a:rPr>
              <a:t>関係</a:t>
            </a:r>
            <a:r>
              <a:rPr lang="ja-JP" altLang="ja-JP" sz="1200" dirty="0">
                <a:solidFill>
                  <a:prstClr val="black"/>
                </a:solidFill>
                <a:latin typeface="HGS明朝B" pitchFamily="18" charset="-128"/>
                <a:ea typeface="HGS明朝B" pitchFamily="18" charset="-128"/>
              </a:rPr>
              <a:t>・・・</a:t>
            </a:r>
            <a:r>
              <a:rPr lang="ja-JP" altLang="ja-JP" sz="1200" dirty="0">
                <a:solidFill>
                  <a:srgbClr val="FF0000"/>
                </a:solidFill>
                <a:latin typeface="HGS明朝B" pitchFamily="18" charset="-128"/>
                <a:ea typeface="HGS明朝B" pitchFamily="18" charset="-128"/>
              </a:rPr>
              <a:t>汗</a:t>
            </a:r>
            <a:r>
              <a:rPr lang="ja-JP" altLang="ja-JP" sz="1200" dirty="0">
                <a:solidFill>
                  <a:prstClr val="black"/>
                </a:solidFill>
                <a:latin typeface="HGS明朝B" pitchFamily="18" charset="-128"/>
                <a:ea typeface="HGS明朝B" pitchFamily="18" charset="-128"/>
              </a:rPr>
              <a:t>・</a:t>
            </a:r>
            <a:r>
              <a:rPr lang="ja-JP" altLang="ja-JP" sz="1200" dirty="0">
                <a:solidFill>
                  <a:srgbClr val="FF0000"/>
                </a:solidFill>
                <a:latin typeface="HGS明朝B" pitchFamily="18" charset="-128"/>
                <a:ea typeface="HGS明朝B" pitchFamily="18" charset="-128"/>
              </a:rPr>
              <a:t>顔</a:t>
            </a:r>
            <a:r>
              <a:rPr lang="ja-JP" altLang="ja-JP" sz="1200" dirty="0">
                <a:solidFill>
                  <a:prstClr val="black"/>
                </a:solidFill>
                <a:latin typeface="HGS明朝B" pitchFamily="18" charset="-128"/>
                <a:ea typeface="HGS明朝B" pitchFamily="18" charset="-128"/>
              </a:rPr>
              <a:t>・</a:t>
            </a:r>
            <a:r>
              <a:rPr lang="ja-JP" altLang="ja-JP" sz="1200" dirty="0">
                <a:solidFill>
                  <a:srgbClr val="FF0000"/>
                </a:solidFill>
                <a:latin typeface="HGS明朝B" pitchFamily="18" charset="-128"/>
                <a:ea typeface="HGS明朝B" pitchFamily="18" charset="-128"/>
              </a:rPr>
              <a:t>舌</a:t>
            </a:r>
          </a:p>
        </p:txBody>
      </p:sp>
      <p:sp>
        <p:nvSpPr>
          <p:cNvPr id="20" name="正方形/長方形 19"/>
          <p:cNvSpPr/>
          <p:nvPr/>
        </p:nvSpPr>
        <p:spPr>
          <a:xfrm>
            <a:off x="5016785" y="2809946"/>
            <a:ext cx="1714500" cy="861762"/>
          </a:xfrm>
          <a:prstGeom prst="rect">
            <a:avLst/>
          </a:prstGeom>
        </p:spPr>
        <p:txBody>
          <a:bodyPr lIns="91428" tIns="45714" rIns="91428" bIns="45714">
            <a:spAutoFit/>
          </a:bodyPr>
          <a:lstStyle/>
          <a:p>
            <a:pPr lvl="0"/>
            <a:r>
              <a:rPr lang="ja-JP" altLang="en-US" sz="1000" dirty="0">
                <a:solidFill>
                  <a:prstClr val="black"/>
                </a:solidFill>
              </a:rPr>
              <a:t>・</a:t>
            </a:r>
            <a:r>
              <a:rPr lang="ja-JP" altLang="en-US" sz="1000" dirty="0">
                <a:solidFill>
                  <a:prstClr val="black"/>
                </a:solidFill>
                <a:latin typeface="HGS明朝B" pitchFamily="18" charset="-128"/>
                <a:ea typeface="HGS明朝B" pitchFamily="18" charset="-128"/>
              </a:rPr>
              <a:t>意識と精神</a:t>
            </a:r>
          </a:p>
          <a:p>
            <a:pPr lvl="0"/>
            <a:r>
              <a:rPr lang="ja-JP" altLang="en-US" sz="1000" dirty="0">
                <a:solidFill>
                  <a:prstClr val="black"/>
                </a:solidFill>
                <a:latin typeface="HGS明朝B" pitchFamily="18" charset="-128"/>
                <a:ea typeface="HGS明朝B" pitchFamily="18" charset="-128"/>
              </a:rPr>
              <a:t>思考や記憶，精神の状態</a:t>
            </a:r>
          </a:p>
          <a:p>
            <a:pPr lvl="0"/>
            <a:r>
              <a:rPr lang="ja-JP" altLang="en-US" sz="1000" dirty="0">
                <a:solidFill>
                  <a:prstClr val="black"/>
                </a:solidFill>
                <a:latin typeface="HGS明朝B" pitchFamily="18" charset="-128"/>
                <a:ea typeface="HGS明朝B" pitchFamily="18" charset="-128"/>
              </a:rPr>
              <a:t>は心がつかさどる．心と</a:t>
            </a:r>
          </a:p>
          <a:p>
            <a:pPr lvl="0"/>
            <a:r>
              <a:rPr lang="ja-JP" altLang="en-US" sz="1000" dirty="0">
                <a:solidFill>
                  <a:prstClr val="black"/>
                </a:solidFill>
                <a:latin typeface="HGS明朝B" pitchFamily="18" charset="-128"/>
                <a:ea typeface="HGS明朝B" pitchFamily="18" charset="-128"/>
              </a:rPr>
              <a:t>脳は強い結びつきがある</a:t>
            </a:r>
          </a:p>
          <a:p>
            <a:pPr lvl="0"/>
            <a:r>
              <a:rPr lang="ja-JP" altLang="en-US" sz="1000" dirty="0">
                <a:solidFill>
                  <a:prstClr val="black"/>
                </a:solidFill>
                <a:latin typeface="HGS明朝B" pitchFamily="18" charset="-128"/>
                <a:ea typeface="HGS明朝B" pitchFamily="18" charset="-128"/>
              </a:rPr>
              <a:t>といわれる．</a:t>
            </a:r>
            <a:endParaRPr lang="ja-JP" altLang="en-US" sz="1000" dirty="0">
              <a:latin typeface="HGS明朝B" pitchFamily="18" charset="-128"/>
              <a:ea typeface="HGS明朝B" pitchFamily="18" charset="-128"/>
            </a:endParaRPr>
          </a:p>
        </p:txBody>
      </p:sp>
      <p:sp>
        <p:nvSpPr>
          <p:cNvPr id="21" name="正方形/長方形 20"/>
          <p:cNvSpPr/>
          <p:nvPr/>
        </p:nvSpPr>
        <p:spPr>
          <a:xfrm>
            <a:off x="5589241" y="4847092"/>
            <a:ext cx="1138436" cy="1169539"/>
          </a:xfrm>
          <a:prstGeom prst="rect">
            <a:avLst/>
          </a:prstGeom>
        </p:spPr>
        <p:txBody>
          <a:bodyPr wrap="square" lIns="91428" tIns="45714" rIns="91428" bIns="45714">
            <a:spAutoFit/>
          </a:bodyPr>
          <a:lstStyle/>
          <a:p>
            <a:pPr lvl="0"/>
            <a:r>
              <a:rPr lang="ja-JP" altLang="en-US" sz="1000" dirty="0">
                <a:solidFill>
                  <a:prstClr val="black"/>
                </a:solidFill>
                <a:latin typeface="HGS明朝B" pitchFamily="18" charset="-128"/>
                <a:ea typeface="HGS明朝B" pitchFamily="18" charset="-128"/>
              </a:rPr>
              <a:t>肝にためられていた血が，心に送られ，そこから全身にまわる．どの器宮にどのくらい配分するかは肝が決める</a:t>
            </a:r>
            <a:endParaRPr lang="ja-JP" altLang="en-US" sz="1000" dirty="0">
              <a:latin typeface="HGS明朝B" pitchFamily="18" charset="-128"/>
              <a:ea typeface="HGS明朝B" pitchFamily="18" charset="-128"/>
            </a:endParaRPr>
          </a:p>
        </p:txBody>
      </p:sp>
      <p:grpSp>
        <p:nvGrpSpPr>
          <p:cNvPr id="1025" name="グループ化 1024"/>
          <p:cNvGrpSpPr/>
          <p:nvPr/>
        </p:nvGrpSpPr>
        <p:grpSpPr>
          <a:xfrm>
            <a:off x="5157193" y="3700289"/>
            <a:ext cx="288032" cy="288032"/>
            <a:chOff x="5229200" y="3656856"/>
            <a:chExt cx="288032" cy="288032"/>
          </a:xfrm>
        </p:grpSpPr>
        <p:cxnSp>
          <p:nvCxnSpPr>
            <p:cNvPr id="29" name="直線コネクタ 28"/>
            <p:cNvCxnSpPr/>
            <p:nvPr/>
          </p:nvCxnSpPr>
          <p:spPr>
            <a:xfrm>
              <a:off x="5229200" y="3944888"/>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V="1">
              <a:off x="5517232" y="3656856"/>
              <a:ext cx="0" cy="288032"/>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24" name="正方形/長方形 1023"/>
          <p:cNvSpPr/>
          <p:nvPr/>
        </p:nvSpPr>
        <p:spPr>
          <a:xfrm>
            <a:off x="3314215" y="5089465"/>
            <a:ext cx="1156127" cy="707874"/>
          </a:xfrm>
          <a:prstGeom prst="rect">
            <a:avLst/>
          </a:prstGeom>
        </p:spPr>
        <p:txBody>
          <a:bodyPr wrap="square" lIns="91428" tIns="45714" rIns="91428" bIns="45714">
            <a:spAutoFit/>
          </a:bodyPr>
          <a:lstStyle/>
          <a:p>
            <a:r>
              <a:rPr lang="ja-JP" altLang="en-US" sz="1000" dirty="0">
                <a:latin typeface="HGS明朝B" pitchFamily="18" charset="-128"/>
                <a:ea typeface="HGS明朝B" pitchFamily="18" charset="-128"/>
              </a:rPr>
              <a:t>◆血をめぐらす</a:t>
            </a:r>
            <a:endParaRPr lang="en-US"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血を体のすみずみに送りだすポンプの役目</a:t>
            </a:r>
          </a:p>
        </p:txBody>
      </p:sp>
      <p:sp>
        <p:nvSpPr>
          <p:cNvPr id="1029" name="正方形/長方形 1028"/>
          <p:cNvSpPr/>
          <p:nvPr/>
        </p:nvSpPr>
        <p:spPr>
          <a:xfrm>
            <a:off x="548680" y="2100378"/>
            <a:ext cx="5688632" cy="553986"/>
          </a:xfrm>
          <a:prstGeom prst="rect">
            <a:avLst/>
          </a:prstGeom>
        </p:spPr>
        <p:txBody>
          <a:bodyPr wrap="square" lIns="91428" tIns="45714" rIns="91428" bIns="45714">
            <a:spAutoFit/>
          </a:bodyPr>
          <a:lstStyle/>
          <a:p>
            <a:pPr lvl="0"/>
            <a:r>
              <a:rPr lang="ja-JP" altLang="ja-JP" sz="1000" dirty="0">
                <a:solidFill>
                  <a:prstClr val="black"/>
                </a:solidFill>
                <a:latin typeface="HGS明朝B" pitchFamily="18" charset="-128"/>
                <a:ea typeface="HGS明朝B" pitchFamily="18" charset="-128"/>
              </a:rPr>
              <a:t>心は</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全身に血を送りだす</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心が正常にはたらくことで</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血がからだのすみずみまで行きわたり</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栄養分を届けることができる</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ただし</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どの器官に</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どのくらいの血量を送るのかを決定するのは肝の役目とされる</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心は肝の決定にしたがい</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血のポンプとしてはたらく</a:t>
            </a:r>
            <a:r>
              <a:rPr lang="ja-JP" altLang="en-US" sz="1000" dirty="0">
                <a:solidFill>
                  <a:prstClr val="black"/>
                </a:solidFill>
                <a:latin typeface="HGS明朝B" pitchFamily="18" charset="-128"/>
                <a:ea typeface="HGS明朝B" pitchFamily="18" charset="-128"/>
              </a:rPr>
              <a:t>．</a:t>
            </a:r>
            <a:endParaRPr lang="ja-JP" altLang="ja-JP" sz="1000" dirty="0">
              <a:solidFill>
                <a:prstClr val="black"/>
              </a:solidFill>
              <a:latin typeface="HGS明朝B" pitchFamily="18" charset="-128"/>
              <a:ea typeface="HGS明朝B" pitchFamily="18" charset="-128"/>
            </a:endParaRPr>
          </a:p>
        </p:txBody>
      </p:sp>
      <p:sp>
        <p:nvSpPr>
          <p:cNvPr id="1030" name="正方形/長方形 1029"/>
          <p:cNvSpPr/>
          <p:nvPr/>
        </p:nvSpPr>
        <p:spPr>
          <a:xfrm>
            <a:off x="620689" y="2819377"/>
            <a:ext cx="3203426" cy="276987"/>
          </a:xfrm>
          <a:prstGeom prst="rect">
            <a:avLst/>
          </a:prstGeom>
        </p:spPr>
        <p:txBody>
          <a:bodyPr wrap="square" lIns="91428" tIns="45714" rIns="91428" bIns="45714">
            <a:spAutoFit/>
          </a:bodyPr>
          <a:lstStyle/>
          <a:p>
            <a:r>
              <a:rPr lang="ja-JP" altLang="ja-JP" sz="1200" b="1" dirty="0">
                <a:solidFill>
                  <a:srgbClr val="FF0000"/>
                </a:solidFill>
                <a:latin typeface="HGS明朝B" pitchFamily="18" charset="-128"/>
                <a:ea typeface="HGS明朝B" pitchFamily="18" charset="-128"/>
              </a:rPr>
              <a:t>神志</a:t>
            </a:r>
            <a:r>
              <a:rPr lang="ja-JP" altLang="ja-JP" sz="1200" b="1" dirty="0">
                <a:solidFill>
                  <a:prstClr val="black"/>
                </a:solidFill>
                <a:latin typeface="HGS明朝B" pitchFamily="18" charset="-128"/>
                <a:ea typeface="HGS明朝B" pitchFamily="18" charset="-128"/>
              </a:rPr>
              <a:t>を主</a:t>
            </a:r>
            <a:r>
              <a:rPr lang="ja-JP" altLang="ja-JP" sz="1200" b="1" dirty="0" err="1">
                <a:solidFill>
                  <a:prstClr val="black"/>
                </a:solidFill>
                <a:latin typeface="HGS明朝B" pitchFamily="18" charset="-128"/>
                <a:ea typeface="HGS明朝B" pitchFamily="18" charset="-128"/>
              </a:rPr>
              <a:t>る</a:t>
            </a:r>
            <a:r>
              <a:rPr lang="ja-JP" altLang="ja-JP" sz="1000" dirty="0" err="1">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a:t>
            </a:r>
            <a:r>
              <a:rPr lang="ja-JP" altLang="ja-JP" sz="1200" dirty="0">
                <a:solidFill>
                  <a:prstClr val="black"/>
                </a:solidFill>
                <a:latin typeface="HGS明朝B" pitchFamily="18" charset="-128"/>
                <a:ea typeface="HGS明朝B" pitchFamily="18" charset="-128"/>
              </a:rPr>
              <a:t>精神意識活動を行う</a:t>
            </a:r>
            <a:endParaRPr lang="ja-JP" altLang="en-US" dirty="0"/>
          </a:p>
        </p:txBody>
      </p:sp>
      <p:sp>
        <p:nvSpPr>
          <p:cNvPr id="1032" name="テキスト ボックス 1031"/>
          <p:cNvSpPr txBox="1"/>
          <p:nvPr/>
        </p:nvSpPr>
        <p:spPr>
          <a:xfrm>
            <a:off x="553569" y="4786375"/>
            <a:ext cx="1101353" cy="369320"/>
          </a:xfrm>
          <a:prstGeom prst="rect">
            <a:avLst/>
          </a:prstGeom>
          <a:noFill/>
          <a:ln>
            <a:solidFill>
              <a:schemeClr val="tx1"/>
            </a:solidFill>
          </a:ln>
        </p:spPr>
        <p:txBody>
          <a:bodyPr wrap="square" lIns="91428" tIns="45714" rIns="91428" bIns="45714" rtlCol="0">
            <a:spAutoFit/>
          </a:bodyPr>
          <a:lstStyle/>
          <a:p>
            <a:r>
              <a:rPr kumimoji="1" lang="ja-JP" altLang="en-US" dirty="0" smtClean="0">
                <a:latin typeface="HGS明朝B" pitchFamily="18" charset="-128"/>
                <a:ea typeface="HGS明朝B" pitchFamily="18" charset="-128"/>
              </a:rPr>
              <a:t>心の失調</a:t>
            </a:r>
            <a:endParaRPr kumimoji="1" lang="ja-JP" altLang="en-US" dirty="0">
              <a:latin typeface="HGS明朝B" pitchFamily="18" charset="-128"/>
              <a:ea typeface="HGS明朝B" pitchFamily="18" charset="-128"/>
            </a:endParaRPr>
          </a:p>
        </p:txBody>
      </p:sp>
      <p:sp>
        <p:nvSpPr>
          <p:cNvPr id="1033" name="正方形/長方形 1032"/>
          <p:cNvSpPr/>
          <p:nvPr/>
        </p:nvSpPr>
        <p:spPr>
          <a:xfrm>
            <a:off x="553567" y="5426131"/>
            <a:ext cx="2628636" cy="2400645"/>
          </a:xfrm>
          <a:prstGeom prst="rect">
            <a:avLst/>
          </a:prstGeom>
        </p:spPr>
        <p:txBody>
          <a:bodyPr wrap="square" lIns="91428" tIns="45714" rIns="91428" bIns="45714">
            <a:spAutoFit/>
          </a:bodyPr>
          <a:lstStyle/>
          <a:p>
            <a:r>
              <a:rPr lang="ja-JP" altLang="ja-JP" sz="1000" dirty="0">
                <a:latin typeface="HGS明朝B" pitchFamily="18" charset="-128"/>
                <a:ea typeface="HGS明朝B" pitchFamily="18" charset="-128"/>
              </a:rPr>
              <a:t>血が正常に循環しないと</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体のあちこちに</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血行障害がおきる</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血の流れが悪くなった部位では</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皮膚の色から赤味が失われる</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とくに</a:t>
            </a:r>
            <a:r>
              <a:rPr lang="ja-JP" altLang="en-US" sz="1000" dirty="0">
                <a:latin typeface="HGS明朝B" pitchFamily="18" charset="-128"/>
                <a:ea typeface="HGS明朝B" pitchFamily="18" charset="-128"/>
              </a:rPr>
              <a:t>，</a:t>
            </a:r>
            <a:r>
              <a:rPr lang="ja-JP" altLang="ja-JP" sz="1000" b="1" dirty="0">
                <a:latin typeface="HGS明朝B" pitchFamily="18" charset="-128"/>
                <a:ea typeface="HGS明朝B" pitchFamily="18" charset="-128"/>
              </a:rPr>
              <a:t>顔面には血脈が集中しているため</a:t>
            </a:r>
            <a:r>
              <a:rPr lang="ja-JP" altLang="en-US" sz="1000" b="1" dirty="0">
                <a:latin typeface="HGS明朝B" pitchFamily="18" charset="-128"/>
                <a:ea typeface="HGS明朝B" pitchFamily="18" charset="-128"/>
              </a:rPr>
              <a:t>，</a:t>
            </a:r>
            <a:r>
              <a:rPr lang="ja-JP" altLang="ja-JP" sz="1000" b="1" dirty="0">
                <a:latin typeface="HGS明朝B" pitchFamily="18" charset="-128"/>
                <a:ea typeface="HGS明朝B" pitchFamily="18" charset="-128"/>
              </a:rPr>
              <a:t>色の変化があらわれやすい</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心の状態がよいと顔がつやつやしていて</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血色がよい</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心が変調して</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血行が不調になると</a:t>
            </a:r>
            <a:r>
              <a:rPr lang="ja-JP" altLang="en-US" sz="1000" dirty="0">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手足が冷えたり</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全身がいつも</a:t>
            </a:r>
            <a:r>
              <a:rPr lang="ja-JP" altLang="ja-JP" sz="1000" dirty="0">
                <a:solidFill>
                  <a:srgbClr val="0070C0"/>
                </a:solidFill>
                <a:latin typeface="HGS明朝B" pitchFamily="18" charset="-128"/>
                <a:ea typeface="HGS明朝B" pitchFamily="18" charset="-128"/>
              </a:rPr>
              <a:t>寒</a:t>
            </a:r>
            <a:r>
              <a:rPr lang="ja-JP" altLang="ja-JP" sz="1000" dirty="0" err="1">
                <a:solidFill>
                  <a:srgbClr val="0070C0"/>
                </a:solidFill>
                <a:latin typeface="HGS明朝B" pitchFamily="18" charset="-128"/>
                <a:ea typeface="HGS明朝B" pitchFamily="18" charset="-128"/>
              </a:rPr>
              <a:t>け</a:t>
            </a:r>
            <a:r>
              <a:rPr lang="ja-JP" altLang="ja-JP" sz="1000" dirty="0" err="1">
                <a:latin typeface="HGS明朝B" pitchFamily="18" charset="-128"/>
                <a:ea typeface="HGS明朝B" pitchFamily="18" charset="-128"/>
              </a:rPr>
              <a:t>を</a:t>
            </a:r>
            <a:r>
              <a:rPr lang="ja-JP" altLang="ja-JP" sz="1000" dirty="0">
                <a:latin typeface="HGS明朝B" pitchFamily="18" charset="-128"/>
                <a:ea typeface="HGS明朝B" pitchFamily="18" charset="-128"/>
              </a:rPr>
              <a:t>感じたりするようにもなる</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血行障害を改善しようとして</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心が拍動するため</a:t>
            </a:r>
            <a:r>
              <a:rPr lang="ja-JP" altLang="ja-JP" sz="1000" dirty="0">
                <a:solidFill>
                  <a:srgbClr val="0070C0"/>
                </a:solidFill>
                <a:latin typeface="HGS明朝B" pitchFamily="18" charset="-128"/>
                <a:ea typeface="HGS明朝B" pitchFamily="18" charset="-128"/>
              </a:rPr>
              <a:t>動俸</a:t>
            </a:r>
            <a:r>
              <a:rPr lang="ja-JP" altLang="ja-JP" sz="1000" dirty="0">
                <a:latin typeface="HGS明朝B" pitchFamily="18" charset="-128"/>
                <a:ea typeface="HGS明朝B" pitchFamily="18" charset="-128"/>
              </a:rPr>
              <a:t>を感じることが多い</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血が不足して</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心自身の栄養状態が悪くなると</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少しでも血の量を増やそうと激しく拍動するので</a:t>
            </a:r>
            <a:r>
              <a:rPr lang="ja-JP" altLang="en-US" sz="1000" dirty="0">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激しい動俸</a:t>
            </a:r>
            <a:r>
              <a:rPr lang="ja-JP" altLang="ja-JP" sz="1000" dirty="0">
                <a:latin typeface="HGS明朝B" pitchFamily="18" charset="-128"/>
                <a:ea typeface="HGS明朝B" pitchFamily="18" charset="-128"/>
              </a:rPr>
              <a:t>を感じるようになる</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また</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心の中で血が停滞すると</a:t>
            </a:r>
            <a:r>
              <a:rPr lang="ja-JP" altLang="en-US" sz="1000" dirty="0" smtClean="0">
                <a:latin typeface="HGS明朝B" pitchFamily="18" charset="-128"/>
                <a:ea typeface="HGS明朝B" pitchFamily="18" charset="-128"/>
              </a:rPr>
              <a:t>，</a:t>
            </a:r>
            <a:r>
              <a:rPr lang="ja-JP" altLang="ja-JP" sz="1000" dirty="0" smtClean="0">
                <a:solidFill>
                  <a:srgbClr val="0070C0"/>
                </a:solidFill>
                <a:latin typeface="HGS明朝B" pitchFamily="18" charset="-128"/>
                <a:ea typeface="HGS明朝B" pitchFamily="18" charset="-128"/>
              </a:rPr>
              <a:t>胸</a:t>
            </a:r>
            <a:r>
              <a:rPr lang="ja-JP" altLang="ja-JP" sz="1000" dirty="0">
                <a:solidFill>
                  <a:srgbClr val="0070C0"/>
                </a:solidFill>
                <a:latin typeface="HGS明朝B" pitchFamily="18" charset="-128"/>
                <a:ea typeface="HGS明朝B" pitchFamily="18" charset="-128"/>
              </a:rPr>
              <a:t>が強く痛み</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苦しくなる</a:t>
            </a:r>
            <a:r>
              <a:rPr lang="ja-JP" altLang="en-US" sz="1000" dirty="0">
                <a:latin typeface="HGS明朝B" pitchFamily="18" charset="-128"/>
                <a:ea typeface="HGS明朝B" pitchFamily="18" charset="-128"/>
              </a:rPr>
              <a:t>．</a:t>
            </a:r>
            <a:endParaRPr lang="ja-JP" altLang="ja-JP" sz="1000" dirty="0">
              <a:latin typeface="HGS明朝B" pitchFamily="18" charset="-128"/>
              <a:ea typeface="HGS明朝B" pitchFamily="18" charset="-128"/>
            </a:endParaRPr>
          </a:p>
        </p:txBody>
      </p:sp>
      <p:sp>
        <p:nvSpPr>
          <p:cNvPr id="1034" name="テキスト ボックス 1033"/>
          <p:cNvSpPr txBox="1"/>
          <p:nvPr/>
        </p:nvSpPr>
        <p:spPr>
          <a:xfrm>
            <a:off x="548680" y="5164520"/>
            <a:ext cx="1295888" cy="307764"/>
          </a:xfrm>
          <a:prstGeom prst="rect">
            <a:avLst/>
          </a:prstGeom>
          <a:noFill/>
        </p:spPr>
        <p:txBody>
          <a:bodyPr wrap="square" lIns="91428" tIns="45714" rIns="91428" bIns="45714" rtlCol="0">
            <a:spAutoFit/>
          </a:bodyPr>
          <a:lstStyle/>
          <a:p>
            <a:r>
              <a:rPr lang="ja-JP" altLang="en-US" sz="1400" dirty="0">
                <a:latin typeface="HGS明朝B" pitchFamily="18" charset="-128"/>
                <a:ea typeface="HGS明朝B" pitchFamily="18" charset="-128"/>
              </a:rPr>
              <a:t>循環の変化</a:t>
            </a:r>
          </a:p>
        </p:txBody>
      </p:sp>
      <p:sp>
        <p:nvSpPr>
          <p:cNvPr id="1035" name="正方形/長方形 1034"/>
          <p:cNvSpPr/>
          <p:nvPr/>
        </p:nvSpPr>
        <p:spPr>
          <a:xfrm>
            <a:off x="3713207" y="6658960"/>
            <a:ext cx="2776189" cy="2708422"/>
          </a:xfrm>
          <a:prstGeom prst="rect">
            <a:avLst/>
          </a:prstGeom>
        </p:spPr>
        <p:txBody>
          <a:bodyPr wrap="square" lIns="91428" tIns="45714" rIns="91428" bIns="45714">
            <a:spAutoFit/>
          </a:bodyPr>
          <a:lstStyle/>
          <a:p>
            <a:r>
              <a:rPr lang="ja-JP" altLang="ja-JP" sz="1000" dirty="0">
                <a:latin typeface="HGS明朝B" pitchFamily="18" charset="-128"/>
                <a:ea typeface="HGS明朝B" pitchFamily="18" charset="-128"/>
              </a:rPr>
              <a:t>心が変調すると</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神志が正常に</a:t>
            </a:r>
            <a:r>
              <a:rPr lang="ja-JP" altLang="en-US" sz="1000" dirty="0">
                <a:latin typeface="HGS明朝B" pitchFamily="18" charset="-128"/>
                <a:ea typeface="HGS明朝B" pitchFamily="18" charset="-128"/>
              </a:rPr>
              <a:t>働</a:t>
            </a:r>
            <a:r>
              <a:rPr lang="ja-JP" altLang="ja-JP" sz="1000" dirty="0">
                <a:latin typeface="HGS明朝B" pitchFamily="18" charset="-128"/>
                <a:ea typeface="HGS明朝B" pitchFamily="18" charset="-128"/>
              </a:rPr>
              <a:t>かなくなる</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意識や</a:t>
            </a:r>
            <a:r>
              <a:rPr lang="ja-JP" altLang="en-US" sz="1000" dirty="0">
                <a:latin typeface="HGS明朝B" pitchFamily="18" charset="-128"/>
                <a:ea typeface="HGS明朝B" pitchFamily="18" charset="-128"/>
              </a:rPr>
              <a:t>知覚</a:t>
            </a:r>
            <a:r>
              <a:rPr lang="ja-JP" altLang="ja-JP" sz="1000" dirty="0">
                <a:latin typeface="HGS明朝B" pitchFamily="18" charset="-128"/>
                <a:ea typeface="HGS明朝B" pitchFamily="18" charset="-128"/>
              </a:rPr>
              <a:t>が異常になり</a:t>
            </a:r>
            <a:r>
              <a:rPr lang="ja-JP" altLang="en-US" sz="1000" dirty="0">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正しく考えたり</a:t>
            </a:r>
            <a:r>
              <a:rPr lang="ja-JP" altLang="en-US" sz="1000" dirty="0">
                <a:solidFill>
                  <a:srgbClr val="0070C0"/>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判断したり</a:t>
            </a:r>
            <a:r>
              <a:rPr lang="ja-JP" altLang="en-US" sz="1000" dirty="0">
                <a:solidFill>
                  <a:srgbClr val="0070C0"/>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記憶することが</a:t>
            </a:r>
            <a:r>
              <a:rPr lang="ja-JP" altLang="en-US" sz="1000" dirty="0">
                <a:solidFill>
                  <a:srgbClr val="0070C0"/>
                </a:solidFill>
                <a:latin typeface="HGS明朝B" pitchFamily="18" charset="-128"/>
                <a:ea typeface="HGS明朝B" pitchFamily="18" charset="-128"/>
              </a:rPr>
              <a:t>で</a:t>
            </a:r>
            <a:r>
              <a:rPr lang="ja-JP" altLang="ja-JP" sz="1000" dirty="0">
                <a:solidFill>
                  <a:srgbClr val="0070C0"/>
                </a:solidFill>
                <a:latin typeface="HGS明朝B" pitchFamily="18" charset="-128"/>
                <a:ea typeface="HGS明朝B" pitchFamily="18" charset="-128"/>
              </a:rPr>
              <a:t>きなく</a:t>
            </a:r>
            <a:r>
              <a:rPr lang="ja-JP" altLang="ja-JP" sz="1000" dirty="0">
                <a:latin typeface="HGS明朝B" pitchFamily="18" charset="-128"/>
                <a:ea typeface="HGS明朝B" pitchFamily="18" charset="-128"/>
              </a:rPr>
              <a:t>な</a:t>
            </a:r>
            <a:r>
              <a:rPr lang="ja-JP" altLang="en-US" sz="1000" dirty="0">
                <a:latin typeface="HGS明朝B" pitchFamily="18" charset="-128"/>
                <a:ea typeface="HGS明朝B" pitchFamily="18" charset="-128"/>
              </a:rPr>
              <a:t>り，</a:t>
            </a:r>
            <a:r>
              <a:rPr lang="ja-JP" altLang="ja-JP" sz="1000" dirty="0">
                <a:latin typeface="HGS明朝B" pitchFamily="18" charset="-128"/>
                <a:ea typeface="HGS明朝B" pitchFamily="18" charset="-128"/>
              </a:rPr>
              <a:t>物忘れが多くなったり</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物事を覚えられなくなる</a:t>
            </a:r>
            <a:r>
              <a:rPr lang="ja-JP" altLang="en-US" sz="1000" dirty="0">
                <a:latin typeface="HGS明朝B" pitchFamily="18" charset="-128"/>
                <a:ea typeface="HGS明朝B" pitchFamily="18" charset="-128"/>
              </a:rPr>
              <a:t>．また，</a:t>
            </a:r>
            <a:r>
              <a:rPr lang="ja-JP" altLang="ja-JP" sz="1000" dirty="0">
                <a:solidFill>
                  <a:srgbClr val="0070C0"/>
                </a:solidFill>
                <a:latin typeface="HGS明朝B" pitchFamily="18" charset="-128"/>
                <a:ea typeface="HGS明朝B" pitchFamily="18" charset="-128"/>
              </a:rPr>
              <a:t>いつもそわそわして落ち着かない</a:t>
            </a:r>
            <a:r>
              <a:rPr lang="ja-JP" altLang="en-US" sz="1000" dirty="0">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うわごとを言う</a:t>
            </a:r>
            <a:r>
              <a:rPr lang="ja-JP" altLang="en-US" sz="1000" dirty="0">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反応がにぶく</a:t>
            </a:r>
            <a:r>
              <a:rPr lang="ja-JP" altLang="ja-JP" sz="1000" dirty="0">
                <a:latin typeface="HGS明朝B" pitchFamily="18" charset="-128"/>
                <a:ea typeface="HGS明朝B" pitchFamily="18" charset="-128"/>
              </a:rPr>
              <a:t>なる</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ひどくなると</a:t>
            </a:r>
            <a:r>
              <a:rPr lang="ja-JP" altLang="en-US" sz="1000" dirty="0">
                <a:latin typeface="HGS明朝B" pitchFamily="18" charset="-128"/>
                <a:ea typeface="HGS明朝B" pitchFamily="18" charset="-128"/>
              </a:rPr>
              <a:t>，</a:t>
            </a:r>
            <a:r>
              <a:rPr lang="ja-JP" altLang="ja-JP" sz="1000" dirty="0" smtClean="0">
                <a:latin typeface="HGS明朝B" pitchFamily="18" charset="-128"/>
                <a:ea typeface="HGS明朝B" pitchFamily="18" charset="-128"/>
              </a:rPr>
              <a:t>狂</a:t>
            </a:r>
            <a:r>
              <a:rPr lang="ja-JP" altLang="en-US" sz="1000" dirty="0" smtClean="0">
                <a:latin typeface="HGS明朝B" pitchFamily="18" charset="-128"/>
                <a:ea typeface="HGS明朝B" pitchFamily="18" charset="-128"/>
              </a:rPr>
              <a:t>躁</a:t>
            </a:r>
            <a:r>
              <a:rPr lang="ja-JP" altLang="ja-JP" sz="1000" dirty="0" smtClean="0">
                <a:latin typeface="HGS明朝B" pitchFamily="18" charset="-128"/>
                <a:ea typeface="HGS明朝B" pitchFamily="18" charset="-128"/>
              </a:rPr>
              <a:t>状態</a:t>
            </a:r>
            <a:r>
              <a:rPr lang="ja-JP" altLang="ja-JP" sz="1000" dirty="0">
                <a:latin typeface="HGS明朝B" pitchFamily="18" charset="-128"/>
                <a:ea typeface="HGS明朝B" pitchFamily="18" charset="-128"/>
              </a:rPr>
              <a:t>や昏睡状態に</a:t>
            </a:r>
            <a:r>
              <a:rPr lang="ja-JP" altLang="en-US" sz="1000" dirty="0">
                <a:latin typeface="HGS明朝B" pitchFamily="18" charset="-128"/>
                <a:ea typeface="HGS明朝B" pitchFamily="18" charset="-128"/>
              </a:rPr>
              <a:t>陥る</a:t>
            </a:r>
            <a:r>
              <a:rPr lang="ja-JP" altLang="ja-JP" sz="1000" dirty="0">
                <a:latin typeface="HGS明朝B" pitchFamily="18" charset="-128"/>
                <a:ea typeface="HGS明朝B" pitchFamily="18" charset="-128"/>
              </a:rPr>
              <a:t>こともある</a:t>
            </a:r>
            <a:r>
              <a:rPr lang="ja-JP" altLang="en-US" sz="1000" dirty="0">
                <a:latin typeface="HGS明朝B" pitchFamily="18" charset="-128"/>
                <a:ea typeface="HGS明朝B" pitchFamily="18" charset="-128"/>
              </a:rPr>
              <a:t>．</a:t>
            </a:r>
            <a:endParaRPr lang="en-US" altLang="ja-JP" sz="1000" dirty="0">
              <a:latin typeface="HGS明朝B" pitchFamily="18" charset="-128"/>
              <a:ea typeface="HGS明朝B" pitchFamily="18" charset="-128"/>
            </a:endParaRPr>
          </a:p>
          <a:p>
            <a:r>
              <a:rPr lang="ja-JP" altLang="ja-JP" sz="1000" dirty="0">
                <a:latin typeface="HGS明朝B" pitchFamily="18" charset="-128"/>
                <a:ea typeface="HGS明朝B" pitchFamily="18" charset="-128"/>
              </a:rPr>
              <a:t>こころの活動のリズムがくずれると</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休むべきときに神経が休めなくなる</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夜になっても寝つけず</a:t>
            </a:r>
            <a:r>
              <a:rPr lang="ja-JP" altLang="en-US" sz="1000" dirty="0">
                <a:latin typeface="HGS明朝B" pitchFamily="18" charset="-128"/>
                <a:ea typeface="HGS明朝B" pitchFamily="18" charset="-128"/>
              </a:rPr>
              <a:t>（</a:t>
            </a:r>
            <a:r>
              <a:rPr lang="ja-JP" altLang="en-US" sz="1000" dirty="0">
                <a:solidFill>
                  <a:srgbClr val="0070C0"/>
                </a:solidFill>
                <a:latin typeface="HGS明朝B" pitchFamily="18" charset="-128"/>
                <a:ea typeface="HGS明朝B" pitchFamily="18" charset="-128"/>
              </a:rPr>
              <a:t>入眠困難</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ようやく眠っても</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夢を多く</a:t>
            </a:r>
            <a:r>
              <a:rPr lang="ja-JP" altLang="en-US" sz="1000" dirty="0">
                <a:latin typeface="HGS明朝B" pitchFamily="18" charset="-128"/>
                <a:ea typeface="HGS明朝B" pitchFamily="18" charset="-128"/>
              </a:rPr>
              <a:t>見て</a:t>
            </a:r>
            <a:r>
              <a:rPr lang="en-US" altLang="ja-JP" sz="1000" dirty="0">
                <a:latin typeface="HGS明朝B" pitchFamily="18" charset="-128"/>
                <a:ea typeface="HGS明朝B" pitchFamily="18" charset="-128"/>
              </a:rPr>
              <a:t>(</a:t>
            </a:r>
            <a:r>
              <a:rPr lang="ja-JP" altLang="en-US" sz="1000" dirty="0">
                <a:solidFill>
                  <a:srgbClr val="0070C0"/>
                </a:solidFill>
                <a:latin typeface="HGS明朝B" pitchFamily="18" charset="-128"/>
                <a:ea typeface="HGS明朝B" pitchFamily="18" charset="-128"/>
              </a:rPr>
              <a:t>多夢</a:t>
            </a:r>
            <a:r>
              <a:rPr lang="en-US" altLang="ja-JP" sz="1000" dirty="0">
                <a:latin typeface="HGS明朝B" pitchFamily="18" charset="-128"/>
                <a:ea typeface="HGS明朝B" pitchFamily="18" charset="-128"/>
              </a:rPr>
              <a:t>)</a:t>
            </a:r>
            <a:r>
              <a:rPr lang="ja-JP" altLang="en-US" sz="1000" dirty="0" err="1">
                <a:latin typeface="HGS明朝B" pitchFamily="18" charset="-128"/>
                <a:ea typeface="HGS明朝B" pitchFamily="18" charset="-128"/>
              </a:rPr>
              <a:t>，</a:t>
            </a:r>
            <a:r>
              <a:rPr lang="ja-JP" altLang="ja-JP" sz="1000" dirty="0">
                <a:latin typeface="HGS明朝B" pitchFamily="18" charset="-128"/>
                <a:ea typeface="HGS明朝B" pitchFamily="18" charset="-128"/>
              </a:rPr>
              <a:t>眠りが浅くなったり</a:t>
            </a:r>
            <a:r>
              <a:rPr lang="ja-JP" altLang="en-US" sz="1000" dirty="0">
                <a:latin typeface="HGS明朝B" pitchFamily="18" charset="-128"/>
                <a:ea typeface="HGS明朝B" pitchFamily="18" charset="-128"/>
              </a:rPr>
              <a:t>，途中で起きてしまう</a:t>
            </a:r>
            <a:r>
              <a:rPr lang="en-US" altLang="ja-JP" sz="1000" dirty="0">
                <a:latin typeface="HGS明朝B" pitchFamily="18" charset="-128"/>
                <a:ea typeface="HGS明朝B" pitchFamily="18" charset="-128"/>
              </a:rPr>
              <a:t>(</a:t>
            </a:r>
            <a:r>
              <a:rPr lang="ja-JP" altLang="en-US" sz="1000" dirty="0">
                <a:solidFill>
                  <a:srgbClr val="0070C0"/>
                </a:solidFill>
                <a:latin typeface="HGS明朝B" pitchFamily="18" charset="-128"/>
                <a:ea typeface="HGS明朝B" pitchFamily="18" charset="-128"/>
              </a:rPr>
              <a:t>中途覚醒</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心の変調は</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心そのものの変調</a:t>
            </a:r>
            <a:r>
              <a:rPr lang="ja-JP" altLang="en-US" sz="1000" dirty="0">
                <a:latin typeface="HGS明朝B" pitchFamily="18" charset="-128"/>
                <a:ea typeface="HGS明朝B" pitchFamily="18" charset="-128"/>
              </a:rPr>
              <a:t>や，</a:t>
            </a:r>
            <a:r>
              <a:rPr lang="ja-JP" altLang="ja-JP" sz="1000" dirty="0">
                <a:latin typeface="HGS明朝B" pitchFamily="18" charset="-128"/>
                <a:ea typeface="HGS明朝B" pitchFamily="18" charset="-128"/>
              </a:rPr>
              <a:t>心の中の血の流れが悪くなっておこる</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そのため</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全身の血の流れを正すことによって</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こころや思考の異常が改善することがある</a:t>
            </a:r>
            <a:r>
              <a:rPr lang="ja-JP" altLang="en-US" sz="1000" dirty="0">
                <a:latin typeface="HGS明朝B" pitchFamily="18" charset="-128"/>
                <a:ea typeface="HGS明朝B" pitchFamily="18" charset="-128"/>
              </a:rPr>
              <a:t>．</a:t>
            </a:r>
            <a:endParaRPr lang="ja-JP" altLang="ja-JP" sz="1000" dirty="0">
              <a:latin typeface="HGS明朝B" pitchFamily="18" charset="-128"/>
              <a:ea typeface="HGS明朝B" pitchFamily="18" charset="-128"/>
            </a:endParaRPr>
          </a:p>
        </p:txBody>
      </p:sp>
      <p:sp>
        <p:nvSpPr>
          <p:cNvPr id="1036" name="テキスト ボックス 1035"/>
          <p:cNvSpPr txBox="1"/>
          <p:nvPr/>
        </p:nvSpPr>
        <p:spPr>
          <a:xfrm>
            <a:off x="3676253" y="6402685"/>
            <a:ext cx="1912987" cy="307764"/>
          </a:xfrm>
          <a:prstGeom prst="rect">
            <a:avLst/>
          </a:prstGeom>
          <a:noFill/>
        </p:spPr>
        <p:txBody>
          <a:bodyPr wrap="square" lIns="91428" tIns="45714" rIns="91428" bIns="45714" rtlCol="0">
            <a:spAutoFit/>
          </a:bodyPr>
          <a:lstStyle/>
          <a:p>
            <a:r>
              <a:rPr lang="ja-JP" altLang="en-US" sz="1400" dirty="0">
                <a:latin typeface="HGS明朝B" pitchFamily="18" charset="-128"/>
                <a:ea typeface="HGS明朝B" pitchFamily="18" charset="-128"/>
              </a:rPr>
              <a:t>精神情志の変化</a:t>
            </a:r>
          </a:p>
        </p:txBody>
      </p:sp>
      <p:sp>
        <p:nvSpPr>
          <p:cNvPr id="1038" name="テキスト ボックス 1037"/>
          <p:cNvSpPr txBox="1"/>
          <p:nvPr/>
        </p:nvSpPr>
        <p:spPr>
          <a:xfrm>
            <a:off x="794342" y="8760262"/>
            <a:ext cx="1587054" cy="646319"/>
          </a:xfrm>
          <a:prstGeom prst="rect">
            <a:avLst/>
          </a:prstGeom>
        </p:spPr>
        <p:style>
          <a:lnRef idx="0">
            <a:schemeClr val="accent2"/>
          </a:lnRef>
          <a:fillRef idx="3">
            <a:schemeClr val="accent2"/>
          </a:fillRef>
          <a:effectRef idx="3">
            <a:schemeClr val="accent2"/>
          </a:effectRef>
          <a:fontRef idx="minor">
            <a:schemeClr val="lt1"/>
          </a:fontRef>
        </p:style>
        <p:txBody>
          <a:bodyPr wrap="square" lIns="91428" tIns="45714" rIns="91428" bIns="45714" rtlCol="0">
            <a:spAutoFit/>
          </a:bodyPr>
          <a:lstStyle/>
          <a:p>
            <a:pPr algn="ctr"/>
            <a:r>
              <a:rPr kumimoji="1" lang="ja-JP" altLang="en-US" b="1" dirty="0" smtClean="0">
                <a:latin typeface="HGS明朝B" pitchFamily="18" charset="-128"/>
                <a:ea typeface="HGS明朝B" pitchFamily="18" charset="-128"/>
              </a:rPr>
              <a:t>精神不安</a:t>
            </a:r>
            <a:endParaRPr kumimoji="1" lang="en-US" altLang="ja-JP" b="1" dirty="0" smtClean="0">
              <a:latin typeface="HGS明朝B" pitchFamily="18" charset="-128"/>
              <a:ea typeface="HGS明朝B" pitchFamily="18" charset="-128"/>
            </a:endParaRPr>
          </a:p>
          <a:p>
            <a:pPr algn="ctr"/>
            <a:r>
              <a:rPr kumimoji="1" lang="ja-JP" altLang="en-US" b="1" dirty="0" smtClean="0">
                <a:latin typeface="HGS明朝B" pitchFamily="18" charset="-128"/>
                <a:ea typeface="HGS明朝B" pitchFamily="18" charset="-128"/>
              </a:rPr>
              <a:t>動悸　不眠</a:t>
            </a:r>
            <a:endParaRPr kumimoji="1" lang="ja-JP" altLang="en-US" b="1" dirty="0">
              <a:latin typeface="HGS明朝B" pitchFamily="18" charset="-128"/>
              <a:ea typeface="HGS明朝B" pitchFamily="18" charset="-128"/>
            </a:endParaRPr>
          </a:p>
        </p:txBody>
      </p:sp>
      <p:sp>
        <p:nvSpPr>
          <p:cNvPr id="1039" name="テキスト ボックス 1038"/>
          <p:cNvSpPr txBox="1"/>
          <p:nvPr/>
        </p:nvSpPr>
        <p:spPr>
          <a:xfrm>
            <a:off x="1151884" y="4159896"/>
            <a:ext cx="1621161" cy="553986"/>
          </a:xfrm>
          <a:prstGeom prst="rect">
            <a:avLst/>
          </a:prstGeom>
          <a:noFill/>
        </p:spPr>
        <p:txBody>
          <a:bodyPr wrap="square" lIns="91428" tIns="45714" rIns="91428" bIns="45714" rtlCol="0">
            <a:spAutoFit/>
          </a:bodyPr>
          <a:lstStyle/>
          <a:p>
            <a:r>
              <a:rPr lang="ja-JP" altLang="en-US" sz="1000" dirty="0">
                <a:latin typeface="HGS明朝B" pitchFamily="18" charset="-128"/>
                <a:ea typeface="HGS明朝B" pitchFamily="18" charset="-128"/>
              </a:rPr>
              <a:t>「汗は心の液」</a:t>
            </a:r>
            <a:endParaRPr lang="en-US"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「華は顔にある」</a:t>
            </a:r>
            <a:endParaRPr lang="en-US"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「心は舌に開竅する」</a:t>
            </a:r>
          </a:p>
        </p:txBody>
      </p:sp>
      <p:sp>
        <p:nvSpPr>
          <p:cNvPr id="1040" name="テキスト ボックス 1039"/>
          <p:cNvSpPr txBox="1"/>
          <p:nvPr/>
        </p:nvSpPr>
        <p:spPr>
          <a:xfrm>
            <a:off x="794341" y="8427244"/>
            <a:ext cx="2147088" cy="307764"/>
          </a:xfrm>
          <a:prstGeom prst="rect">
            <a:avLst/>
          </a:prstGeom>
          <a:noFill/>
        </p:spPr>
        <p:txBody>
          <a:bodyPr wrap="square" lIns="91428" tIns="45714" rIns="91428" bIns="45714" rtlCol="0">
            <a:spAutoFit/>
          </a:bodyPr>
          <a:lstStyle/>
          <a:p>
            <a:r>
              <a:rPr lang="ja-JP" altLang="en-US" sz="1400" dirty="0">
                <a:latin typeface="HGS明朝B" pitchFamily="18" charset="-128"/>
                <a:ea typeface="HGS明朝B" pitchFamily="18" charset="-128"/>
              </a:rPr>
              <a:t>心の特徴的な症状</a:t>
            </a:r>
          </a:p>
        </p:txBody>
      </p:sp>
      <p:sp>
        <p:nvSpPr>
          <p:cNvPr id="2" name="テキスト ボックス 1"/>
          <p:cNvSpPr txBox="1"/>
          <p:nvPr/>
        </p:nvSpPr>
        <p:spPr>
          <a:xfrm>
            <a:off x="567706" y="1496616"/>
            <a:ext cx="1205111" cy="369320"/>
          </a:xfrm>
          <a:prstGeom prst="rect">
            <a:avLst/>
          </a:prstGeom>
          <a:noFill/>
          <a:ln>
            <a:solidFill>
              <a:schemeClr val="tx1"/>
            </a:solidFill>
          </a:ln>
        </p:spPr>
        <p:txBody>
          <a:bodyPr wrap="square" lIns="91428" tIns="45714" rIns="91428" bIns="45714" rtlCol="0">
            <a:spAutoFit/>
          </a:bodyPr>
          <a:lstStyle/>
          <a:p>
            <a:r>
              <a:rPr kumimoji="1" lang="ja-JP" altLang="en-US" dirty="0" smtClean="0">
                <a:latin typeface="HGS明朝B" pitchFamily="18" charset="-128"/>
                <a:ea typeface="HGS明朝B" pitchFamily="18" charset="-128"/>
              </a:rPr>
              <a:t>心の生理</a:t>
            </a:r>
            <a:endParaRPr kumimoji="1" lang="ja-JP" altLang="en-US" dirty="0">
              <a:latin typeface="HGS明朝B" pitchFamily="18" charset="-128"/>
              <a:ea typeface="HGS明朝B" pitchFamily="18" charset="-128"/>
            </a:endParaRPr>
          </a:p>
        </p:txBody>
      </p:sp>
    </p:spTree>
    <p:extLst>
      <p:ext uri="{BB962C8B-B14F-4D97-AF65-F5344CB8AC3E}">
        <p14:creationId xmlns:p14="http://schemas.microsoft.com/office/powerpoint/2010/main" val="353627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180201" y="7528919"/>
            <a:ext cx="2407626" cy="707874"/>
          </a:xfrm>
          <a:prstGeom prst="rect">
            <a:avLst/>
          </a:prstGeom>
        </p:spPr>
        <p:txBody>
          <a:bodyPr wrap="square" lIns="91428" tIns="45714" rIns="91428" bIns="45714">
            <a:spAutoFit/>
          </a:bodyPr>
          <a:lstStyle/>
          <a:p>
            <a:r>
              <a:rPr lang="ja-JP" altLang="ja-JP" sz="1000" dirty="0">
                <a:latin typeface="HGS明朝B" pitchFamily="18" charset="-128"/>
                <a:ea typeface="HGS明朝B" pitchFamily="18" charset="-128"/>
              </a:rPr>
              <a:t>痰濁が心竅を塞ぎ</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心神に影響を及ぼした状態</a:t>
            </a:r>
          </a:p>
          <a:p>
            <a:r>
              <a:rPr lang="ja-JP" altLang="ja-JP" sz="1000" dirty="0">
                <a:latin typeface="HGS明朝B" pitchFamily="18" charset="-128"/>
                <a:ea typeface="HGS明朝B" pitchFamily="18" charset="-128"/>
              </a:rPr>
              <a:t>精神抑鬱</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意識障害</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痴呆</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譫語</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卒中</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痰</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痰鳴</a:t>
            </a:r>
          </a:p>
        </p:txBody>
      </p:sp>
      <p:grpSp>
        <p:nvGrpSpPr>
          <p:cNvPr id="61" name="グループ化 60"/>
          <p:cNvGrpSpPr/>
          <p:nvPr/>
        </p:nvGrpSpPr>
        <p:grpSpPr>
          <a:xfrm>
            <a:off x="429553" y="2230380"/>
            <a:ext cx="6167799" cy="6129972"/>
            <a:chOff x="429553" y="2990200"/>
            <a:chExt cx="6167799" cy="6129972"/>
          </a:xfrm>
        </p:grpSpPr>
        <p:sp>
          <p:nvSpPr>
            <p:cNvPr id="5" name="テキスト ボックス 4"/>
            <p:cNvSpPr txBox="1"/>
            <p:nvPr/>
          </p:nvSpPr>
          <p:spPr>
            <a:xfrm>
              <a:off x="597699" y="2990200"/>
              <a:ext cx="1635254" cy="369332"/>
            </a:xfrm>
            <a:prstGeom prst="rect">
              <a:avLst/>
            </a:prstGeom>
            <a:noFill/>
            <a:ln>
              <a:solidFill>
                <a:schemeClr val="tx1"/>
              </a:solidFill>
            </a:ln>
          </p:spPr>
          <p:txBody>
            <a:bodyPr wrap="square" rtlCol="0">
              <a:spAutoFit/>
            </a:bodyPr>
            <a:lstStyle/>
            <a:p>
              <a:r>
                <a:rPr kumimoji="1" lang="ja-JP" altLang="en-US" dirty="0" smtClean="0">
                  <a:latin typeface="HGS明朝B" pitchFamily="18" charset="-128"/>
                  <a:ea typeface="HGS明朝B" pitchFamily="18" charset="-128"/>
                </a:rPr>
                <a:t>心病弁証分類</a:t>
              </a:r>
              <a:endParaRPr kumimoji="1" lang="ja-JP" altLang="en-US" dirty="0">
                <a:latin typeface="HGS明朝B" pitchFamily="18" charset="-128"/>
                <a:ea typeface="HGS明朝B" pitchFamily="18" charset="-128"/>
              </a:endParaRPr>
            </a:p>
          </p:txBody>
        </p:sp>
        <p:sp>
          <p:nvSpPr>
            <p:cNvPr id="6" name="正方形/長方形 5"/>
            <p:cNvSpPr/>
            <p:nvPr/>
          </p:nvSpPr>
          <p:spPr>
            <a:xfrm>
              <a:off x="435372" y="7558062"/>
              <a:ext cx="2849612" cy="707886"/>
            </a:xfrm>
            <a:prstGeom prst="rect">
              <a:avLst/>
            </a:prstGeom>
          </p:spPr>
          <p:txBody>
            <a:bodyPr wrap="square">
              <a:spAutoFit/>
            </a:bodyPr>
            <a:lstStyle/>
            <a:p>
              <a:r>
                <a:rPr lang="ja-JP" altLang="en-US" sz="1000" dirty="0" smtClean="0">
                  <a:solidFill>
                    <a:prstClr val="black"/>
                  </a:solidFill>
                  <a:latin typeface="HGS明朝B" pitchFamily="18" charset="-128"/>
                  <a:ea typeface="HGS明朝B" pitchFamily="18" charset="-128"/>
                </a:rPr>
                <a:t>心気が不足したことであらわれる証</a:t>
              </a:r>
              <a:endParaRPr lang="en-US" altLang="ja-JP" sz="1000" dirty="0" smtClean="0">
                <a:solidFill>
                  <a:prstClr val="black"/>
                </a:solidFill>
                <a:latin typeface="HGS明朝B" pitchFamily="18" charset="-128"/>
                <a:ea typeface="HGS明朝B" pitchFamily="18" charset="-128"/>
              </a:endParaRPr>
            </a:p>
            <a:p>
              <a:r>
                <a:rPr lang="ja-JP" altLang="ja-JP" sz="1000" dirty="0" smtClean="0">
                  <a:solidFill>
                    <a:prstClr val="black"/>
                  </a:solidFill>
                  <a:latin typeface="HGS明朝B" pitchFamily="18" charset="-128"/>
                  <a:ea typeface="HGS明朝B" pitchFamily="18" charset="-128"/>
                </a:rPr>
                <a:t>動作時</a:t>
              </a:r>
              <a:r>
                <a:rPr lang="ja-JP" altLang="ja-JP" sz="1000" dirty="0">
                  <a:solidFill>
                    <a:prstClr val="black"/>
                  </a:solidFill>
                  <a:latin typeface="HGS明朝B" pitchFamily="18" charset="-128"/>
                  <a:ea typeface="HGS明朝B" pitchFamily="18" charset="-128"/>
                </a:rPr>
                <a:t>の</a:t>
              </a:r>
              <a:r>
                <a:rPr lang="ja-JP" altLang="ja-JP" sz="1000" dirty="0" smtClean="0">
                  <a:solidFill>
                    <a:prstClr val="black"/>
                  </a:solidFill>
                  <a:latin typeface="HGS明朝B" pitchFamily="18" charset="-128"/>
                  <a:ea typeface="HGS明朝B" pitchFamily="18" charset="-128"/>
                </a:rPr>
                <a:t>息切れ</a:t>
              </a:r>
              <a:r>
                <a:rPr lang="ja-JP" altLang="en-US" sz="1000" dirty="0" smtClean="0">
                  <a:solidFill>
                    <a:prstClr val="black"/>
                  </a:solidFill>
                  <a:latin typeface="HGS明朝B" pitchFamily="18" charset="-128"/>
                  <a:ea typeface="HGS明朝B" pitchFamily="18" charset="-128"/>
                </a:rPr>
                <a:t>，</a:t>
              </a:r>
              <a:r>
                <a:rPr lang="ja-JP" altLang="ja-JP" sz="1000" dirty="0" smtClean="0">
                  <a:solidFill>
                    <a:prstClr val="black"/>
                  </a:solidFill>
                  <a:latin typeface="HGS明朝B" pitchFamily="18" charset="-128"/>
                  <a:ea typeface="HGS明朝B" pitchFamily="18" charset="-128"/>
                </a:rPr>
                <a:t>動悸</a:t>
              </a:r>
              <a:r>
                <a:rPr lang="ja-JP" altLang="en-US" sz="1000" dirty="0" smtClean="0">
                  <a:solidFill>
                    <a:prstClr val="black"/>
                  </a:solidFill>
                  <a:latin typeface="HGS明朝B" pitchFamily="18" charset="-128"/>
                  <a:ea typeface="HGS明朝B" pitchFamily="18" charset="-128"/>
                </a:rPr>
                <a:t>，休むと楽になる，</a:t>
              </a:r>
              <a:r>
                <a:rPr lang="ja-JP" altLang="ja-JP" sz="1000" dirty="0" smtClean="0">
                  <a:solidFill>
                    <a:prstClr val="black"/>
                  </a:solidFill>
                  <a:latin typeface="HGS明朝B" pitchFamily="18" charset="-128"/>
                  <a:ea typeface="HGS明朝B" pitchFamily="18" charset="-128"/>
                </a:rPr>
                <a:t>顔</a:t>
              </a:r>
              <a:r>
                <a:rPr lang="ja-JP" altLang="ja-JP" sz="1000" dirty="0">
                  <a:solidFill>
                    <a:prstClr val="black"/>
                  </a:solidFill>
                  <a:latin typeface="HGS明朝B" pitchFamily="18" charset="-128"/>
                  <a:ea typeface="HGS明朝B" pitchFamily="18" charset="-128"/>
                </a:rPr>
                <a:t>が白い</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汗を</a:t>
              </a:r>
              <a:r>
                <a:rPr lang="ja-JP" altLang="ja-JP" sz="1000" dirty="0" smtClean="0">
                  <a:solidFill>
                    <a:prstClr val="black"/>
                  </a:solidFill>
                  <a:latin typeface="HGS明朝B" pitchFamily="18" charset="-128"/>
                  <a:ea typeface="HGS明朝B" pitchFamily="18" charset="-128"/>
                </a:rPr>
                <a:t>かきやすい＋</a:t>
              </a:r>
              <a:r>
                <a:rPr lang="ja-JP" altLang="en-US" sz="1000" dirty="0" smtClean="0">
                  <a:solidFill>
                    <a:prstClr val="black"/>
                  </a:solidFill>
                  <a:latin typeface="HGS明朝B" pitchFamily="18" charset="-128"/>
                  <a:ea typeface="HGS明朝B" pitchFamily="18" charset="-128"/>
                </a:rPr>
                <a:t>一般</a:t>
              </a:r>
              <a:r>
                <a:rPr lang="ja-JP" altLang="ja-JP" sz="1000" dirty="0" smtClean="0">
                  <a:solidFill>
                    <a:prstClr val="black"/>
                  </a:solidFill>
                  <a:latin typeface="HGS明朝B" pitchFamily="18" charset="-128"/>
                  <a:ea typeface="HGS明朝B" pitchFamily="18" charset="-128"/>
                </a:rPr>
                <a:t>気</a:t>
              </a:r>
              <a:r>
                <a:rPr lang="ja-JP" altLang="ja-JP" sz="1000" dirty="0">
                  <a:solidFill>
                    <a:prstClr val="black"/>
                  </a:solidFill>
                  <a:latin typeface="HGS明朝B" pitchFamily="18" charset="-128"/>
                  <a:ea typeface="HGS明朝B" pitchFamily="18" charset="-128"/>
                </a:rPr>
                <a:t>虚</a:t>
              </a:r>
              <a:r>
                <a:rPr lang="ja-JP" altLang="ja-JP" sz="1000" dirty="0" smtClean="0">
                  <a:solidFill>
                    <a:prstClr val="black"/>
                  </a:solidFill>
                  <a:latin typeface="HGS明朝B" pitchFamily="18" charset="-128"/>
                  <a:ea typeface="HGS明朝B" pitchFamily="18" charset="-128"/>
                </a:rPr>
                <a:t>症状</a:t>
              </a:r>
              <a:r>
                <a:rPr lang="ja-JP" altLang="en-US" sz="1000" dirty="0" smtClean="0">
                  <a:solidFill>
                    <a:prstClr val="black"/>
                  </a:solidFill>
                  <a:latin typeface="HGS明朝B" pitchFamily="18" charset="-128"/>
                  <a:ea typeface="HGS明朝B" pitchFamily="18" charset="-128"/>
                </a:rPr>
                <a:t>（疲れやすいなど）</a:t>
              </a:r>
              <a:endParaRPr lang="ja-JP" altLang="ja-JP" sz="1000" dirty="0">
                <a:solidFill>
                  <a:prstClr val="black"/>
                </a:solidFill>
                <a:latin typeface="HGS明朝B" pitchFamily="18" charset="-128"/>
                <a:ea typeface="HGS明朝B" pitchFamily="18" charset="-128"/>
              </a:endParaRPr>
            </a:p>
          </p:txBody>
        </p:sp>
        <p:sp>
          <p:nvSpPr>
            <p:cNvPr id="9" name="正方形/長方形 8"/>
            <p:cNvSpPr/>
            <p:nvPr/>
          </p:nvSpPr>
          <p:spPr>
            <a:xfrm>
              <a:off x="448097" y="8566174"/>
              <a:ext cx="2818572" cy="553998"/>
            </a:xfrm>
            <a:prstGeom prst="rect">
              <a:avLst/>
            </a:prstGeom>
          </p:spPr>
          <p:txBody>
            <a:bodyPr wrap="square">
              <a:spAutoFit/>
            </a:bodyPr>
            <a:lstStyle/>
            <a:p>
              <a:r>
                <a:rPr lang="ja-JP" altLang="ja-JP" sz="1000" dirty="0">
                  <a:solidFill>
                    <a:prstClr val="black"/>
                  </a:solidFill>
                  <a:latin typeface="HGS明朝B" pitchFamily="18" charset="-128"/>
                  <a:ea typeface="HGS明朝B" pitchFamily="18" charset="-128"/>
                </a:rPr>
                <a:t>心気</a:t>
              </a:r>
              <a:r>
                <a:rPr lang="ja-JP" altLang="ja-JP" sz="1000" dirty="0" smtClean="0">
                  <a:solidFill>
                    <a:prstClr val="black"/>
                  </a:solidFill>
                  <a:latin typeface="HGS明朝B" pitchFamily="18" charset="-128"/>
                  <a:ea typeface="HGS明朝B" pitchFamily="18" charset="-128"/>
                </a:rPr>
                <a:t>虚</a:t>
              </a:r>
              <a:r>
                <a:rPr lang="ja-JP" altLang="en-US" sz="1000" dirty="0">
                  <a:solidFill>
                    <a:prstClr val="black"/>
                  </a:solidFill>
                  <a:latin typeface="HGS明朝B" pitchFamily="18" charset="-128"/>
                  <a:ea typeface="HGS明朝B" pitchFamily="18" charset="-128"/>
                </a:rPr>
                <a:t>に</a:t>
              </a:r>
              <a:r>
                <a:rPr lang="ja-JP" altLang="en-US" sz="1000" dirty="0" smtClean="0">
                  <a:solidFill>
                    <a:prstClr val="black"/>
                  </a:solidFill>
                  <a:latin typeface="HGS明朝B" pitchFamily="18" charset="-128"/>
                  <a:ea typeface="HGS明朝B" pitchFamily="18" charset="-128"/>
                </a:rPr>
                <a:t>より，心気の温煦作用が低下してあらわれる証．</a:t>
              </a:r>
              <a:endParaRPr lang="en-US" altLang="ja-JP" sz="1000" dirty="0">
                <a:solidFill>
                  <a:prstClr val="black"/>
                </a:solidFill>
                <a:latin typeface="HGS明朝B" pitchFamily="18" charset="-128"/>
                <a:ea typeface="HGS明朝B" pitchFamily="18" charset="-128"/>
              </a:endParaRPr>
            </a:p>
            <a:p>
              <a:r>
                <a:rPr lang="ja-JP" altLang="ja-JP" sz="1000" dirty="0">
                  <a:solidFill>
                    <a:prstClr val="black"/>
                  </a:solidFill>
                  <a:latin typeface="HGS明朝B" pitchFamily="18" charset="-128"/>
                  <a:ea typeface="HGS明朝B" pitchFamily="18" charset="-128"/>
                </a:rPr>
                <a:t>心気虚＋虚寒</a:t>
              </a:r>
              <a:r>
                <a:rPr lang="ja-JP" altLang="en-US" sz="1000" dirty="0">
                  <a:solidFill>
                    <a:prstClr val="black"/>
                  </a:solidFill>
                  <a:latin typeface="HGS明朝B" pitchFamily="18" charset="-128"/>
                  <a:ea typeface="HGS明朝B" pitchFamily="18" charset="-128"/>
                </a:rPr>
                <a:t>（四肢の冷え，畏寒）</a:t>
              </a:r>
              <a:endParaRPr lang="ja-JP" altLang="en-US" dirty="0"/>
            </a:p>
          </p:txBody>
        </p:sp>
        <p:sp>
          <p:nvSpPr>
            <p:cNvPr id="13" name="正方形/長方形 12"/>
            <p:cNvSpPr/>
            <p:nvPr/>
          </p:nvSpPr>
          <p:spPr>
            <a:xfrm>
              <a:off x="440524" y="3647564"/>
              <a:ext cx="2684550" cy="707886"/>
            </a:xfrm>
            <a:prstGeom prst="rect">
              <a:avLst/>
            </a:prstGeom>
          </p:spPr>
          <p:txBody>
            <a:bodyPr wrap="square">
              <a:spAutoFit/>
            </a:bodyPr>
            <a:lstStyle/>
            <a:p>
              <a:pPr lvl="0"/>
              <a:r>
                <a:rPr lang="ja-JP" altLang="ja-JP" sz="1000" dirty="0">
                  <a:solidFill>
                    <a:prstClr val="black"/>
                  </a:solidFill>
                  <a:latin typeface="HGS明朝B" pitchFamily="18" charset="-128"/>
                  <a:ea typeface="HGS明朝B" pitchFamily="18" charset="-128"/>
                </a:rPr>
                <a:t>心陰不足のため</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心を養えていない状態</a:t>
              </a:r>
            </a:p>
            <a:p>
              <a:r>
                <a:rPr lang="zh-CN" altLang="ja-JP" sz="1000" dirty="0">
                  <a:solidFill>
                    <a:prstClr val="black"/>
                  </a:solidFill>
                  <a:latin typeface="HGS明朝B" pitchFamily="18" charset="-128"/>
                  <a:ea typeface="HGS明朝B" pitchFamily="18" charset="-128"/>
                </a:rPr>
                <a:t>心血虚</a:t>
              </a:r>
              <a:r>
                <a:rPr lang="zh-CN" altLang="ja-JP" sz="1000" dirty="0" smtClean="0">
                  <a:solidFill>
                    <a:prstClr val="black"/>
                  </a:solidFill>
                  <a:latin typeface="HGS明朝B" pitchFamily="18" charset="-128"/>
                  <a:ea typeface="HGS明朝B" pitchFamily="18" charset="-128"/>
                </a:rPr>
                <a:t>＋</a:t>
              </a:r>
              <a:r>
                <a:rPr lang="ja-JP" altLang="en-US" sz="1000" dirty="0" smtClean="0">
                  <a:solidFill>
                    <a:prstClr val="black"/>
                  </a:solidFill>
                  <a:latin typeface="HGS明朝B" pitchFamily="18" charset="-128"/>
                  <a:ea typeface="HGS明朝B" pitchFamily="18" charset="-128"/>
                </a:rPr>
                <a:t>一般陰</a:t>
              </a:r>
              <a:r>
                <a:rPr lang="ja-JP" altLang="en-US" sz="1000" dirty="0">
                  <a:solidFill>
                    <a:prstClr val="black"/>
                  </a:solidFill>
                  <a:latin typeface="HGS明朝B" pitchFamily="18" charset="-128"/>
                  <a:ea typeface="HGS明朝B" pitchFamily="18" charset="-128"/>
                </a:rPr>
                <a:t>虚</a:t>
              </a:r>
              <a:r>
                <a:rPr lang="ja-JP" altLang="en-US" sz="1000" dirty="0" smtClean="0">
                  <a:solidFill>
                    <a:prstClr val="black"/>
                  </a:solidFill>
                  <a:latin typeface="HGS明朝B" pitchFamily="18" charset="-128"/>
                  <a:ea typeface="HGS明朝B" pitchFamily="18" charset="-128"/>
                </a:rPr>
                <a:t>症状</a:t>
              </a:r>
              <a:r>
                <a:rPr lang="ja-JP" altLang="en-US" sz="1000" dirty="0" smtClean="0">
                  <a:latin typeface="HGS明朝B" pitchFamily="18" charset="-128"/>
                  <a:ea typeface="HGS明朝B" pitchFamily="18" charset="-128"/>
                </a:rPr>
                <a:t>（</a:t>
              </a:r>
              <a:r>
                <a:rPr lang="ja-JP" altLang="ja-JP" sz="1000" dirty="0">
                  <a:latin typeface="HGS明朝B" pitchFamily="18" charset="-128"/>
                  <a:ea typeface="HGS明朝B" pitchFamily="18" charset="-128"/>
                </a:rPr>
                <a:t>五心煩熱，頬部の紅潮，盗汗，口渇，舌紅少津，裂紋</a:t>
              </a:r>
              <a:r>
                <a:rPr lang="ja-JP" altLang="en-US" sz="1000" dirty="0">
                  <a:latin typeface="HGS明朝B" pitchFamily="18" charset="-128"/>
                  <a:ea typeface="HGS明朝B" pitchFamily="18" charset="-128"/>
                </a:rPr>
                <a:t>）</a:t>
              </a:r>
              <a:endParaRPr lang="ja-JP" altLang="ja-JP" sz="1000" dirty="0">
                <a:latin typeface="HGS明朝B" pitchFamily="18" charset="-128"/>
                <a:ea typeface="HGS明朝B" pitchFamily="18" charset="-128"/>
              </a:endParaRPr>
            </a:p>
            <a:p>
              <a:pPr lvl="0"/>
              <a:endParaRPr lang="ja-JP" altLang="ja-JP" sz="1000" dirty="0">
                <a:solidFill>
                  <a:prstClr val="black"/>
                </a:solidFill>
                <a:latin typeface="HGS明朝B" pitchFamily="18" charset="-128"/>
                <a:ea typeface="HGS明朝B" pitchFamily="18" charset="-128"/>
              </a:endParaRPr>
            </a:p>
          </p:txBody>
        </p:sp>
        <p:sp>
          <p:nvSpPr>
            <p:cNvPr id="15" name="正方形/長方形 14"/>
            <p:cNvSpPr/>
            <p:nvPr/>
          </p:nvSpPr>
          <p:spPr>
            <a:xfrm>
              <a:off x="4169191" y="3465009"/>
              <a:ext cx="2428161" cy="553998"/>
            </a:xfrm>
            <a:prstGeom prst="rect">
              <a:avLst/>
            </a:prstGeom>
          </p:spPr>
          <p:txBody>
            <a:bodyPr wrap="square">
              <a:spAutoFit/>
            </a:bodyPr>
            <a:lstStyle/>
            <a:p>
              <a:pPr lvl="0"/>
              <a:r>
                <a:rPr lang="ja-JP" altLang="ja-JP" sz="1000" dirty="0">
                  <a:solidFill>
                    <a:prstClr val="black"/>
                  </a:solidFill>
                  <a:latin typeface="HGS明朝B" pitchFamily="18" charset="-128"/>
                  <a:ea typeface="HGS明朝B" pitchFamily="18" charset="-128"/>
                </a:rPr>
                <a:t>心火が上焦で上炎し</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心神を</a:t>
              </a:r>
              <a:r>
                <a:rPr lang="ja-JP" altLang="ja-JP" sz="1000" dirty="0" smtClean="0">
                  <a:solidFill>
                    <a:prstClr val="black"/>
                  </a:solidFill>
                  <a:latin typeface="HGS明朝B" pitchFamily="18" charset="-128"/>
                  <a:ea typeface="HGS明朝B" pitchFamily="18" charset="-128"/>
                </a:rPr>
                <a:t>乱す</a:t>
              </a:r>
              <a:r>
                <a:rPr lang="ja-JP" altLang="en-US" sz="1000" dirty="0" smtClean="0">
                  <a:solidFill>
                    <a:prstClr val="black"/>
                  </a:solidFill>
                  <a:latin typeface="HGS明朝B" pitchFamily="18" charset="-128"/>
                  <a:ea typeface="HGS明朝B" pitchFamily="18" charset="-128"/>
                </a:rPr>
                <a:t>状態</a:t>
              </a:r>
              <a:endParaRPr lang="ja-JP" altLang="ja-JP" sz="1000" dirty="0">
                <a:solidFill>
                  <a:prstClr val="black"/>
                </a:solidFill>
                <a:latin typeface="HGS明朝B" pitchFamily="18" charset="-128"/>
                <a:ea typeface="HGS明朝B" pitchFamily="18" charset="-128"/>
              </a:endParaRPr>
            </a:p>
            <a:p>
              <a:pPr lvl="0"/>
              <a:r>
                <a:rPr lang="en-US" altLang="ja-JP" sz="1000" dirty="0">
                  <a:solidFill>
                    <a:prstClr val="black"/>
                  </a:solidFill>
                  <a:latin typeface="HGS明朝B" pitchFamily="18" charset="-128"/>
                  <a:ea typeface="HGS明朝B" pitchFamily="18" charset="-128"/>
                </a:rPr>
                <a:t> </a:t>
              </a:r>
              <a:r>
                <a:rPr lang="ja-JP" altLang="ja-JP" sz="1000" dirty="0">
                  <a:solidFill>
                    <a:prstClr val="black"/>
                  </a:solidFill>
                  <a:latin typeface="HGS明朝B" pitchFamily="18" charset="-128"/>
                  <a:ea typeface="HGS明朝B" pitchFamily="18" charset="-128"/>
                </a:rPr>
                <a:t>心胸部の熱感・苦悶感</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不眠</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口渇</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顔面紅潮，舌炎</a:t>
              </a:r>
            </a:p>
          </p:txBody>
        </p:sp>
        <p:sp>
          <p:nvSpPr>
            <p:cNvPr id="17" name="正方形/長方形 16"/>
            <p:cNvSpPr/>
            <p:nvPr/>
          </p:nvSpPr>
          <p:spPr>
            <a:xfrm>
              <a:off x="4189240" y="7328934"/>
              <a:ext cx="2336104" cy="553998"/>
            </a:xfrm>
            <a:prstGeom prst="rect">
              <a:avLst/>
            </a:prstGeom>
          </p:spPr>
          <p:txBody>
            <a:bodyPr wrap="square">
              <a:spAutoFit/>
            </a:bodyPr>
            <a:lstStyle/>
            <a:p>
              <a:pPr lvl="0"/>
              <a:r>
                <a:rPr lang="ja-JP" altLang="ja-JP" sz="1000" dirty="0">
                  <a:solidFill>
                    <a:prstClr val="black"/>
                  </a:solidFill>
                  <a:latin typeface="HGS明朝B" pitchFamily="18" charset="-128"/>
                  <a:ea typeface="HGS明朝B" pitchFamily="18" charset="-128"/>
                </a:rPr>
                <a:t>気血循環が</a:t>
              </a:r>
              <a:r>
                <a:rPr lang="ja-JP" altLang="ja-JP" sz="1000" dirty="0" smtClean="0">
                  <a:solidFill>
                    <a:prstClr val="black"/>
                  </a:solidFill>
                  <a:latin typeface="HGS明朝B" pitchFamily="18" charset="-128"/>
                  <a:ea typeface="HGS明朝B" pitchFamily="18" charset="-128"/>
                </a:rPr>
                <a:t>滞</a:t>
              </a:r>
              <a:r>
                <a:rPr lang="ja-JP" altLang="en-US" sz="1000" dirty="0" smtClean="0">
                  <a:solidFill>
                    <a:prstClr val="black"/>
                  </a:solidFill>
                  <a:latin typeface="HGS明朝B" pitchFamily="18" charset="-128"/>
                  <a:ea typeface="HGS明朝B" pitchFamily="18" charset="-128"/>
                </a:rPr>
                <a:t>り，心に血が停滞する</a:t>
              </a:r>
              <a:r>
                <a:rPr lang="ja-JP" altLang="ja-JP" sz="1000" dirty="0" smtClean="0">
                  <a:solidFill>
                    <a:prstClr val="black"/>
                  </a:solidFill>
                  <a:latin typeface="HGS明朝B" pitchFamily="18" charset="-128"/>
                  <a:ea typeface="HGS明朝B" pitchFamily="18" charset="-128"/>
                </a:rPr>
                <a:t>こと</a:t>
              </a:r>
              <a:r>
                <a:rPr lang="ja-JP" altLang="ja-JP" sz="1000" dirty="0">
                  <a:solidFill>
                    <a:prstClr val="black"/>
                  </a:solidFill>
                  <a:latin typeface="HGS明朝B" pitchFamily="18" charset="-128"/>
                  <a:ea typeface="HGS明朝B" pitchFamily="18" charset="-128"/>
                </a:rPr>
                <a:t>により</a:t>
              </a:r>
              <a:r>
                <a:rPr lang="ja-JP" altLang="ja-JP" sz="1000" dirty="0" smtClean="0">
                  <a:solidFill>
                    <a:prstClr val="black"/>
                  </a:solidFill>
                  <a:latin typeface="HGS明朝B" pitchFamily="18" charset="-128"/>
                  <a:ea typeface="HGS明朝B" pitchFamily="18" charset="-128"/>
                </a:rPr>
                <a:t>おこる</a:t>
              </a:r>
              <a:r>
                <a:rPr lang="ja-JP" altLang="en-US" sz="1000" dirty="0" smtClean="0">
                  <a:solidFill>
                    <a:prstClr val="black"/>
                  </a:solidFill>
                  <a:latin typeface="HGS明朝B" pitchFamily="18" charset="-128"/>
                  <a:ea typeface="HGS明朝B" pitchFamily="18" charset="-128"/>
                </a:rPr>
                <a:t>．</a:t>
              </a:r>
              <a:endParaRPr lang="ja-JP" altLang="ja-JP" sz="1000" dirty="0">
                <a:solidFill>
                  <a:prstClr val="black"/>
                </a:solidFill>
                <a:latin typeface="HGS明朝B" pitchFamily="18" charset="-128"/>
                <a:ea typeface="HGS明朝B" pitchFamily="18" charset="-128"/>
              </a:endParaRPr>
            </a:p>
            <a:p>
              <a:pPr lvl="0"/>
              <a:r>
                <a:rPr lang="en-US" altLang="ja-JP" sz="1000" dirty="0">
                  <a:solidFill>
                    <a:prstClr val="black"/>
                  </a:solidFill>
                  <a:latin typeface="HGS明朝B" pitchFamily="18" charset="-128"/>
                  <a:ea typeface="HGS明朝B" pitchFamily="18" charset="-128"/>
                </a:rPr>
                <a:t> </a:t>
              </a:r>
              <a:r>
                <a:rPr lang="ja-JP" altLang="ja-JP" sz="1000" dirty="0" smtClean="0">
                  <a:solidFill>
                    <a:prstClr val="black"/>
                  </a:solidFill>
                  <a:latin typeface="HGS明朝B" pitchFamily="18" charset="-128"/>
                  <a:ea typeface="HGS明朝B" pitchFamily="18" charset="-128"/>
                </a:rPr>
                <a:t>動悸</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胸痛</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刺痛</a:t>
              </a:r>
            </a:p>
          </p:txBody>
        </p:sp>
        <p:cxnSp>
          <p:nvCxnSpPr>
            <p:cNvPr id="31" name="直線コネクタ 30"/>
            <p:cNvCxnSpPr/>
            <p:nvPr/>
          </p:nvCxnSpPr>
          <p:spPr>
            <a:xfrm>
              <a:off x="3657656" y="4875643"/>
              <a:ext cx="0" cy="302433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3495708" y="7956579"/>
              <a:ext cx="623968" cy="369332"/>
            </a:xfrm>
            <a:prstGeom prst="rect">
              <a:avLst/>
            </a:prstGeom>
            <a:noFill/>
          </p:spPr>
          <p:txBody>
            <a:bodyPr wrap="square" rtlCol="0">
              <a:spAutoFit/>
            </a:bodyPr>
            <a:lstStyle/>
            <a:p>
              <a:r>
                <a:rPr kumimoji="1" lang="ja-JP" altLang="en-US" dirty="0" smtClean="0">
                  <a:latin typeface="HGS明朝B" pitchFamily="18" charset="-128"/>
                  <a:ea typeface="HGS明朝B" pitchFamily="18" charset="-128"/>
                </a:rPr>
                <a:t>寒</a:t>
              </a:r>
              <a:endParaRPr kumimoji="1" lang="ja-JP" altLang="en-US" dirty="0">
                <a:latin typeface="HGS明朝B" pitchFamily="18" charset="-128"/>
                <a:ea typeface="HGS明朝B" pitchFamily="18" charset="-128"/>
              </a:endParaRPr>
            </a:p>
          </p:txBody>
        </p:sp>
        <p:sp>
          <p:nvSpPr>
            <p:cNvPr id="43" name="テキスト ボックス 42"/>
            <p:cNvSpPr txBox="1"/>
            <p:nvPr/>
          </p:nvSpPr>
          <p:spPr>
            <a:xfrm>
              <a:off x="440524" y="3408858"/>
              <a:ext cx="894747" cy="307777"/>
            </a:xfrm>
            <a:prstGeom prst="rect">
              <a:avLst/>
            </a:prstGeom>
            <a:noFill/>
          </p:spPr>
          <p:txBody>
            <a:bodyPr wrap="square" rtlCol="0">
              <a:spAutoFit/>
            </a:bodyPr>
            <a:lstStyle/>
            <a:p>
              <a:r>
                <a:rPr lang="ja-JP" altLang="en-US" sz="1400" dirty="0">
                  <a:latin typeface="HGS明朝B" pitchFamily="18" charset="-128"/>
                  <a:ea typeface="HGS明朝B" pitchFamily="18" charset="-128"/>
                </a:rPr>
                <a:t>心陰虚証</a:t>
              </a:r>
            </a:p>
          </p:txBody>
        </p:sp>
        <p:sp>
          <p:nvSpPr>
            <p:cNvPr id="45" name="テキスト ボックス 44"/>
            <p:cNvSpPr txBox="1"/>
            <p:nvPr/>
          </p:nvSpPr>
          <p:spPr>
            <a:xfrm>
              <a:off x="440400" y="7319972"/>
              <a:ext cx="894747" cy="307777"/>
            </a:xfrm>
            <a:prstGeom prst="rect">
              <a:avLst/>
            </a:prstGeom>
            <a:noFill/>
          </p:spPr>
          <p:txBody>
            <a:bodyPr wrap="square" rtlCol="0">
              <a:spAutoFit/>
            </a:bodyPr>
            <a:lstStyle/>
            <a:p>
              <a:r>
                <a:rPr lang="ja-JP" altLang="en-US" sz="1400" dirty="0">
                  <a:latin typeface="HGS明朝B" pitchFamily="18" charset="-128"/>
                  <a:ea typeface="HGS明朝B" pitchFamily="18" charset="-128"/>
                </a:rPr>
                <a:t>心気虚証</a:t>
              </a:r>
            </a:p>
          </p:txBody>
        </p:sp>
        <p:sp>
          <p:nvSpPr>
            <p:cNvPr id="46" name="テキスト ボックス 45"/>
            <p:cNvSpPr txBox="1"/>
            <p:nvPr/>
          </p:nvSpPr>
          <p:spPr>
            <a:xfrm>
              <a:off x="446021" y="8328084"/>
              <a:ext cx="894747" cy="307777"/>
            </a:xfrm>
            <a:prstGeom prst="rect">
              <a:avLst/>
            </a:prstGeom>
            <a:noFill/>
          </p:spPr>
          <p:txBody>
            <a:bodyPr wrap="square" rtlCol="0">
              <a:spAutoFit/>
            </a:bodyPr>
            <a:lstStyle/>
            <a:p>
              <a:r>
                <a:rPr lang="ja-JP" altLang="en-US" sz="1400" dirty="0">
                  <a:latin typeface="HGS明朝B" pitchFamily="18" charset="-128"/>
                  <a:ea typeface="HGS明朝B" pitchFamily="18" charset="-128"/>
                </a:rPr>
                <a:t>心陽虚証</a:t>
              </a:r>
            </a:p>
          </p:txBody>
        </p:sp>
        <p:sp>
          <p:nvSpPr>
            <p:cNvPr id="47" name="正方形/長方形 46"/>
            <p:cNvSpPr/>
            <p:nvPr/>
          </p:nvSpPr>
          <p:spPr>
            <a:xfrm>
              <a:off x="4182988" y="8069339"/>
              <a:ext cx="1082348" cy="307777"/>
            </a:xfrm>
            <a:prstGeom prst="rect">
              <a:avLst/>
            </a:prstGeom>
          </p:spPr>
          <p:txBody>
            <a:bodyPr wrap="none">
              <a:spAutoFit/>
            </a:bodyPr>
            <a:lstStyle/>
            <a:p>
              <a:r>
                <a:rPr lang="ja-JP" altLang="ja-JP" sz="1400" dirty="0">
                  <a:solidFill>
                    <a:prstClr val="black"/>
                  </a:solidFill>
                  <a:latin typeface="HGS明朝B" pitchFamily="18" charset="-128"/>
                  <a:ea typeface="HGS明朝B" pitchFamily="18" charset="-128"/>
                </a:rPr>
                <a:t>痰迷心竅</a:t>
              </a:r>
              <a:r>
                <a:rPr lang="ja-JP" altLang="en-US" sz="1400" dirty="0">
                  <a:solidFill>
                    <a:prstClr val="black"/>
                  </a:solidFill>
                  <a:latin typeface="HGS明朝B" pitchFamily="18" charset="-128"/>
                  <a:ea typeface="HGS明朝B" pitchFamily="18" charset="-128"/>
                </a:rPr>
                <a:t>証</a:t>
              </a:r>
              <a:endParaRPr lang="ja-JP" altLang="en-US" sz="1400" dirty="0"/>
            </a:p>
          </p:txBody>
        </p:sp>
        <p:grpSp>
          <p:nvGrpSpPr>
            <p:cNvPr id="55" name="グループ化 54"/>
            <p:cNvGrpSpPr/>
            <p:nvPr/>
          </p:nvGrpSpPr>
          <p:grpSpPr>
            <a:xfrm>
              <a:off x="429553" y="4416676"/>
              <a:ext cx="6106427" cy="2999953"/>
              <a:chOff x="429553" y="4416676"/>
              <a:chExt cx="6106427" cy="2999953"/>
            </a:xfrm>
          </p:grpSpPr>
          <p:sp>
            <p:nvSpPr>
              <p:cNvPr id="11" name="正方形/長方形 10"/>
              <p:cNvSpPr/>
              <p:nvPr/>
            </p:nvSpPr>
            <p:spPr>
              <a:xfrm>
                <a:off x="429553" y="4655676"/>
                <a:ext cx="2877345" cy="707886"/>
              </a:xfrm>
              <a:prstGeom prst="rect">
                <a:avLst/>
              </a:prstGeom>
            </p:spPr>
            <p:txBody>
              <a:bodyPr wrap="square">
                <a:spAutoFit/>
              </a:bodyPr>
              <a:lstStyle/>
              <a:p>
                <a:pPr lvl="0"/>
                <a:r>
                  <a:rPr lang="ja-JP" altLang="ja-JP" sz="1000" dirty="0">
                    <a:solidFill>
                      <a:prstClr val="black"/>
                    </a:solidFill>
                    <a:latin typeface="HGS明朝B" pitchFamily="18" charset="-128"/>
                    <a:ea typeface="HGS明朝B" pitchFamily="18" charset="-128"/>
                  </a:rPr>
                  <a:t>心血不足のため</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心を養えていない状態</a:t>
                </a:r>
              </a:p>
              <a:p>
                <a:pPr lvl="0"/>
                <a:r>
                  <a:rPr lang="ja-JP" altLang="ja-JP" sz="1000" dirty="0" smtClean="0">
                    <a:solidFill>
                      <a:prstClr val="black"/>
                    </a:solidFill>
                    <a:latin typeface="HGS明朝B" pitchFamily="18" charset="-128"/>
                    <a:ea typeface="HGS明朝B" pitchFamily="18" charset="-128"/>
                  </a:rPr>
                  <a:t>動悸</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息切れ</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不眠</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多夢</a:t>
                </a:r>
                <a:r>
                  <a:rPr lang="ja-JP" altLang="en-US" sz="1000" dirty="0">
                    <a:solidFill>
                      <a:prstClr val="black"/>
                    </a:solidFill>
                    <a:latin typeface="HGS明朝B" pitchFamily="18" charset="-128"/>
                    <a:ea typeface="HGS明朝B" pitchFamily="18" charset="-128"/>
                  </a:rPr>
                  <a:t>，</a:t>
                </a:r>
                <a:r>
                  <a:rPr lang="ja-JP" altLang="ja-JP" sz="1000" dirty="0" smtClean="0">
                    <a:solidFill>
                      <a:prstClr val="black"/>
                    </a:solidFill>
                    <a:latin typeface="HGS明朝B" pitchFamily="18" charset="-128"/>
                    <a:ea typeface="HGS明朝B" pitchFamily="18" charset="-128"/>
                  </a:rPr>
                  <a:t>健忘</a:t>
                </a:r>
                <a:endParaRPr lang="en-US" altLang="ja-JP" sz="1000" dirty="0" smtClean="0">
                  <a:solidFill>
                    <a:prstClr val="black"/>
                  </a:solidFill>
                  <a:latin typeface="HGS明朝B" pitchFamily="18" charset="-128"/>
                  <a:ea typeface="HGS明朝B" pitchFamily="18" charset="-128"/>
                </a:endParaRPr>
              </a:p>
              <a:p>
                <a:pPr lvl="0"/>
                <a:r>
                  <a:rPr lang="ja-JP" altLang="ja-JP" sz="1000" dirty="0" smtClean="0">
                    <a:solidFill>
                      <a:prstClr val="black"/>
                    </a:solidFill>
                    <a:latin typeface="HGS明朝B" pitchFamily="18" charset="-128"/>
                    <a:ea typeface="HGS明朝B" pitchFamily="18" charset="-128"/>
                  </a:rPr>
                  <a:t>＋</a:t>
                </a:r>
                <a:r>
                  <a:rPr lang="ja-JP" altLang="en-US" sz="1000" dirty="0" smtClean="0">
                    <a:solidFill>
                      <a:prstClr val="black"/>
                    </a:solidFill>
                    <a:latin typeface="HGS明朝B" pitchFamily="18" charset="-128"/>
                    <a:ea typeface="HGS明朝B" pitchFamily="18" charset="-128"/>
                  </a:rPr>
                  <a:t>一般</a:t>
                </a:r>
                <a:r>
                  <a:rPr lang="ja-JP" altLang="ja-JP" sz="1000" dirty="0" smtClean="0">
                    <a:solidFill>
                      <a:prstClr val="black"/>
                    </a:solidFill>
                    <a:latin typeface="HGS明朝B" pitchFamily="18" charset="-128"/>
                    <a:ea typeface="HGS明朝B" pitchFamily="18" charset="-128"/>
                  </a:rPr>
                  <a:t>血</a:t>
                </a:r>
                <a:r>
                  <a:rPr lang="ja-JP" altLang="ja-JP" sz="1000" dirty="0">
                    <a:solidFill>
                      <a:prstClr val="black"/>
                    </a:solidFill>
                    <a:latin typeface="HGS明朝B" pitchFamily="18" charset="-128"/>
                    <a:ea typeface="HGS明朝B" pitchFamily="18" charset="-128"/>
                  </a:rPr>
                  <a:t>虚</a:t>
                </a:r>
                <a:r>
                  <a:rPr lang="ja-JP" altLang="ja-JP" sz="1000" dirty="0" smtClean="0">
                    <a:solidFill>
                      <a:prstClr val="black"/>
                    </a:solidFill>
                    <a:latin typeface="HGS明朝B" pitchFamily="18" charset="-128"/>
                    <a:ea typeface="HGS明朝B" pitchFamily="18" charset="-128"/>
                  </a:rPr>
                  <a:t>症状</a:t>
                </a:r>
                <a:r>
                  <a:rPr lang="ja-JP" altLang="en-US" sz="1000" dirty="0" smtClean="0">
                    <a:solidFill>
                      <a:prstClr val="black"/>
                    </a:solidFill>
                    <a:latin typeface="HGS明朝B" pitchFamily="18" charset="-128"/>
                    <a:ea typeface="HGS明朝B" pitchFamily="18" charset="-128"/>
                  </a:rPr>
                  <a:t>（顔につやがない，めまい，爪・唇が薄い）</a:t>
                </a:r>
                <a:endParaRPr lang="ja-JP" altLang="ja-JP" sz="1000" dirty="0">
                  <a:solidFill>
                    <a:prstClr val="black"/>
                  </a:solidFill>
                  <a:latin typeface="HGS明朝B" pitchFamily="18" charset="-128"/>
                  <a:ea typeface="HGS明朝B" pitchFamily="18" charset="-128"/>
                </a:endParaRPr>
              </a:p>
            </p:txBody>
          </p:sp>
          <p:sp>
            <p:nvSpPr>
              <p:cNvPr id="19" name="正方形/長方形 18"/>
              <p:cNvSpPr/>
              <p:nvPr/>
            </p:nvSpPr>
            <p:spPr>
              <a:xfrm>
                <a:off x="4189726" y="4416676"/>
                <a:ext cx="2346254" cy="553998"/>
              </a:xfrm>
              <a:prstGeom prst="rect">
                <a:avLst/>
              </a:prstGeom>
            </p:spPr>
            <p:txBody>
              <a:bodyPr wrap="square">
                <a:spAutoFit/>
              </a:bodyPr>
              <a:lstStyle/>
              <a:p>
                <a:pPr lvl="0"/>
                <a:r>
                  <a:rPr lang="ja-JP" altLang="ja-JP" sz="1000" dirty="0">
                    <a:solidFill>
                      <a:prstClr val="black"/>
                    </a:solidFill>
                    <a:latin typeface="HGS明朝B" pitchFamily="18" charset="-128"/>
                    <a:ea typeface="HGS明朝B" pitchFamily="18" charset="-128"/>
                  </a:rPr>
                  <a:t>痰火が心神を乱した状態</a:t>
                </a:r>
              </a:p>
              <a:p>
                <a:pPr lvl="0"/>
                <a:r>
                  <a:rPr lang="zh-CN" altLang="ja-JP" sz="1000" dirty="0">
                    <a:solidFill>
                      <a:prstClr val="black"/>
                    </a:solidFill>
                    <a:latin typeface="HGS明朝B" pitchFamily="18" charset="-128"/>
                    <a:ea typeface="HGS明朝B" pitchFamily="18" charset="-128"/>
                  </a:rPr>
                  <a:t>心煩</a:t>
                </a:r>
                <a:r>
                  <a:rPr lang="zh-CN" altLang="en-US" sz="1000" dirty="0">
                    <a:solidFill>
                      <a:prstClr val="black"/>
                    </a:solidFill>
                    <a:latin typeface="HGS明朝B" pitchFamily="18" charset="-128"/>
                    <a:ea typeface="HGS明朝B" pitchFamily="18" charset="-128"/>
                  </a:rPr>
                  <a:t>，</a:t>
                </a:r>
                <a:r>
                  <a:rPr lang="zh-CN" altLang="ja-JP" sz="1000" dirty="0">
                    <a:solidFill>
                      <a:prstClr val="black"/>
                    </a:solidFill>
                    <a:latin typeface="HGS明朝B" pitchFamily="18" charset="-128"/>
                    <a:ea typeface="HGS明朝B" pitchFamily="18" charset="-128"/>
                  </a:rPr>
                  <a:t>不眠</a:t>
                </a:r>
                <a:r>
                  <a:rPr lang="zh-CN" altLang="en-US" sz="1000" dirty="0">
                    <a:solidFill>
                      <a:prstClr val="black"/>
                    </a:solidFill>
                    <a:latin typeface="HGS明朝B" pitchFamily="18" charset="-128"/>
                    <a:ea typeface="HGS明朝B" pitchFamily="18" charset="-128"/>
                  </a:rPr>
                  <a:t>，</a:t>
                </a:r>
                <a:r>
                  <a:rPr lang="zh-CN" altLang="ja-JP" sz="1000" dirty="0">
                    <a:solidFill>
                      <a:prstClr val="black"/>
                    </a:solidFill>
                    <a:latin typeface="HGS明朝B" pitchFamily="18" charset="-128"/>
                    <a:ea typeface="HGS明朝B" pitchFamily="18" charset="-128"/>
                  </a:rPr>
                  <a:t>多夢</a:t>
                </a:r>
                <a:r>
                  <a:rPr lang="zh-CN" altLang="en-US" sz="1000" dirty="0">
                    <a:solidFill>
                      <a:prstClr val="black"/>
                    </a:solidFill>
                    <a:latin typeface="HGS明朝B" pitchFamily="18" charset="-128"/>
                    <a:ea typeface="HGS明朝B" pitchFamily="18" charset="-128"/>
                  </a:rPr>
                  <a:t>，</a:t>
                </a:r>
                <a:r>
                  <a:rPr lang="zh-CN" altLang="ja-JP" sz="1000" dirty="0">
                    <a:solidFill>
                      <a:prstClr val="black"/>
                    </a:solidFill>
                    <a:latin typeface="HGS明朝B" pitchFamily="18" charset="-128"/>
                    <a:ea typeface="HGS明朝B" pitchFamily="18" charset="-128"/>
                  </a:rPr>
                  <a:t>精神異常</a:t>
                </a:r>
                <a:r>
                  <a:rPr lang="zh-CN" altLang="en-US" sz="1000" dirty="0">
                    <a:solidFill>
                      <a:prstClr val="black"/>
                    </a:solidFill>
                    <a:latin typeface="HGS明朝B" pitchFamily="18" charset="-128"/>
                    <a:ea typeface="HGS明朝B" pitchFamily="18" charset="-128"/>
                  </a:rPr>
                  <a:t>，</a:t>
                </a:r>
                <a:r>
                  <a:rPr lang="zh-CN" altLang="ja-JP" sz="1000" dirty="0">
                    <a:solidFill>
                      <a:prstClr val="black"/>
                    </a:solidFill>
                    <a:latin typeface="HGS明朝B" pitchFamily="18" charset="-128"/>
                    <a:ea typeface="HGS明朝B" pitchFamily="18" charset="-128"/>
                  </a:rPr>
                  <a:t>黄痰</a:t>
                </a:r>
                <a:r>
                  <a:rPr lang="zh-CN" altLang="en-US" sz="1000" dirty="0">
                    <a:solidFill>
                      <a:prstClr val="black"/>
                    </a:solidFill>
                    <a:latin typeface="HGS明朝B" pitchFamily="18" charset="-128"/>
                    <a:ea typeface="HGS明朝B" pitchFamily="18" charset="-128"/>
                  </a:rPr>
                  <a:t>，</a:t>
                </a:r>
                <a:r>
                  <a:rPr lang="zh-CN" altLang="ja-JP" sz="1000" dirty="0">
                    <a:solidFill>
                      <a:prstClr val="black"/>
                    </a:solidFill>
                    <a:latin typeface="HGS明朝B" pitchFamily="18" charset="-128"/>
                    <a:ea typeface="HGS明朝B" pitchFamily="18" charset="-128"/>
                  </a:rPr>
                  <a:t>痰鳴</a:t>
                </a:r>
                <a:endParaRPr lang="ja-JP" altLang="ja-JP" sz="1000" dirty="0">
                  <a:solidFill>
                    <a:prstClr val="black"/>
                  </a:solidFill>
                  <a:latin typeface="HGS明朝B" pitchFamily="18" charset="-128"/>
                  <a:ea typeface="HGS明朝B" pitchFamily="18" charset="-128"/>
                </a:endParaRPr>
              </a:p>
            </p:txBody>
          </p:sp>
          <p:grpSp>
            <p:nvGrpSpPr>
              <p:cNvPr id="3" name="グループ化 2"/>
              <p:cNvGrpSpPr/>
              <p:nvPr/>
            </p:nvGrpSpPr>
            <p:grpSpPr>
              <a:xfrm>
                <a:off x="1772816" y="5313040"/>
                <a:ext cx="1352258" cy="2039760"/>
                <a:chOff x="-1277252" y="4973159"/>
                <a:chExt cx="1352258" cy="2039760"/>
              </a:xfrm>
            </p:grpSpPr>
            <p:sp>
              <p:nvSpPr>
                <p:cNvPr id="7" name="正方形/長方形 6"/>
                <p:cNvSpPr/>
                <p:nvPr/>
              </p:nvSpPr>
              <p:spPr>
                <a:xfrm>
                  <a:off x="-648269" y="6056128"/>
                  <a:ext cx="723275" cy="307777"/>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ja-JP" altLang="ja-JP" sz="1400" b="1" dirty="0">
                      <a:solidFill>
                        <a:schemeClr val="tx1"/>
                      </a:solidFill>
                      <a:latin typeface="HGS明朝B" pitchFamily="18" charset="-128"/>
                      <a:ea typeface="HGS明朝B" pitchFamily="18" charset="-128"/>
                    </a:rPr>
                    <a:t>心気虚</a:t>
                  </a:r>
                  <a:endParaRPr lang="ja-JP" altLang="en-US" sz="1400" b="1" dirty="0">
                    <a:solidFill>
                      <a:schemeClr val="tx1"/>
                    </a:solidFill>
                  </a:endParaRPr>
                </a:p>
              </p:txBody>
            </p:sp>
            <p:sp>
              <p:nvSpPr>
                <p:cNvPr id="8" name="正方形/長方形 7"/>
                <p:cNvSpPr/>
                <p:nvPr/>
              </p:nvSpPr>
              <p:spPr>
                <a:xfrm>
                  <a:off x="-1277252" y="6705142"/>
                  <a:ext cx="723275" cy="307777"/>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ja-JP" altLang="ja-JP" sz="1400" b="1" dirty="0">
                      <a:solidFill>
                        <a:prstClr val="black"/>
                      </a:solidFill>
                      <a:latin typeface="HGS明朝B" pitchFamily="18" charset="-128"/>
                      <a:ea typeface="HGS明朝B" pitchFamily="18" charset="-128"/>
                    </a:rPr>
                    <a:t>心陽虚</a:t>
                  </a:r>
                  <a:endParaRPr lang="ja-JP" altLang="en-US" sz="1400" b="1" dirty="0"/>
                </a:p>
              </p:txBody>
            </p:sp>
            <p:sp>
              <p:nvSpPr>
                <p:cNvPr id="10" name="正方形/長方形 9"/>
                <p:cNvSpPr/>
                <p:nvPr/>
              </p:nvSpPr>
              <p:spPr>
                <a:xfrm>
                  <a:off x="-648269" y="5584393"/>
                  <a:ext cx="723275" cy="307777"/>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ja-JP" altLang="ja-JP" sz="1400" b="1" dirty="0">
                      <a:solidFill>
                        <a:prstClr val="black"/>
                      </a:solidFill>
                      <a:latin typeface="HGS明朝B" pitchFamily="18" charset="-128"/>
                      <a:ea typeface="HGS明朝B" pitchFamily="18" charset="-128"/>
                    </a:rPr>
                    <a:t>心血虚</a:t>
                  </a:r>
                  <a:endParaRPr lang="ja-JP" altLang="en-US" sz="1400" b="1" dirty="0"/>
                </a:p>
              </p:txBody>
            </p:sp>
            <p:sp>
              <p:nvSpPr>
                <p:cNvPr id="12" name="正方形/長方形 11"/>
                <p:cNvSpPr/>
                <p:nvPr/>
              </p:nvSpPr>
              <p:spPr>
                <a:xfrm>
                  <a:off x="-1277252" y="4973159"/>
                  <a:ext cx="723275" cy="307777"/>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ja-JP" altLang="ja-JP" sz="1400" b="1" dirty="0">
                      <a:solidFill>
                        <a:prstClr val="black"/>
                      </a:solidFill>
                      <a:latin typeface="HGS明朝B" pitchFamily="18" charset="-128"/>
                      <a:ea typeface="HGS明朝B" pitchFamily="18" charset="-128"/>
                    </a:rPr>
                    <a:t>心陰虚</a:t>
                  </a:r>
                  <a:endParaRPr lang="ja-JP" altLang="en-US" sz="1400" b="1" dirty="0"/>
                </a:p>
              </p:txBody>
            </p:sp>
          </p:grpSp>
          <p:cxnSp>
            <p:nvCxnSpPr>
              <p:cNvPr id="30" name="直線コネクタ 29"/>
              <p:cNvCxnSpPr/>
              <p:nvPr/>
            </p:nvCxnSpPr>
            <p:spPr>
              <a:xfrm>
                <a:off x="1355397" y="6315803"/>
                <a:ext cx="4604519"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grpSp>
            <p:nvGrpSpPr>
              <p:cNvPr id="2" name="グループ化 1"/>
              <p:cNvGrpSpPr/>
              <p:nvPr/>
            </p:nvGrpSpPr>
            <p:grpSpPr>
              <a:xfrm>
                <a:off x="4123602" y="5136756"/>
                <a:ext cx="928289" cy="1676942"/>
                <a:chOff x="1512121" y="4815808"/>
                <a:chExt cx="928289" cy="1676942"/>
              </a:xfrm>
            </p:grpSpPr>
            <p:sp>
              <p:nvSpPr>
                <p:cNvPr id="14" name="正方形/長方形 13"/>
                <p:cNvSpPr/>
                <p:nvPr/>
              </p:nvSpPr>
              <p:spPr>
                <a:xfrm>
                  <a:off x="1512121" y="4815808"/>
                  <a:ext cx="902811" cy="307777"/>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ja-JP" altLang="ja-JP" sz="1400" dirty="0">
                      <a:solidFill>
                        <a:prstClr val="black"/>
                      </a:solidFill>
                      <a:latin typeface="HGS明朝B" pitchFamily="18" charset="-128"/>
                      <a:ea typeface="HGS明朝B" pitchFamily="18" charset="-128"/>
                    </a:rPr>
                    <a:t>心火亢盛</a:t>
                  </a:r>
                  <a:endParaRPr lang="ja-JP" altLang="en-US" sz="1400" dirty="0"/>
                </a:p>
              </p:txBody>
            </p:sp>
            <p:sp>
              <p:nvSpPr>
                <p:cNvPr id="18" name="正方形/長方形 17"/>
                <p:cNvSpPr/>
                <p:nvPr/>
              </p:nvSpPr>
              <p:spPr>
                <a:xfrm>
                  <a:off x="1512121" y="5175848"/>
                  <a:ext cx="902811" cy="307777"/>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ja-JP" altLang="ja-JP" sz="1400" dirty="0">
                      <a:solidFill>
                        <a:prstClr val="black"/>
                      </a:solidFill>
                      <a:latin typeface="HGS明朝B" pitchFamily="18" charset="-128"/>
                      <a:ea typeface="HGS明朝B" pitchFamily="18" charset="-128"/>
                    </a:rPr>
                    <a:t>痰火擾心</a:t>
                  </a:r>
                  <a:endParaRPr lang="ja-JP" altLang="en-US" sz="1400" dirty="0"/>
                </a:p>
              </p:txBody>
            </p:sp>
            <p:sp>
              <p:nvSpPr>
                <p:cNvPr id="20" name="正方形/長方形 19"/>
                <p:cNvSpPr/>
                <p:nvPr/>
              </p:nvSpPr>
              <p:spPr>
                <a:xfrm>
                  <a:off x="1537599" y="6184973"/>
                  <a:ext cx="902811" cy="307777"/>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ja-JP" altLang="ja-JP" sz="1400" dirty="0">
                      <a:solidFill>
                        <a:prstClr val="black"/>
                      </a:solidFill>
                      <a:latin typeface="HGS明朝B" pitchFamily="18" charset="-128"/>
                      <a:ea typeface="HGS明朝B" pitchFamily="18" charset="-128"/>
                    </a:rPr>
                    <a:t>痰迷心竅</a:t>
                  </a:r>
                  <a:endParaRPr lang="ja-JP" altLang="en-US" sz="1400" dirty="0"/>
                </a:p>
              </p:txBody>
            </p:sp>
            <p:sp>
              <p:nvSpPr>
                <p:cNvPr id="16" name="正方形/長方形 15"/>
                <p:cNvSpPr/>
                <p:nvPr/>
              </p:nvSpPr>
              <p:spPr>
                <a:xfrm>
                  <a:off x="1533322" y="5806727"/>
                  <a:ext cx="902811" cy="307777"/>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ja-JP" altLang="ja-JP" sz="1400" dirty="0">
                      <a:solidFill>
                        <a:prstClr val="black"/>
                      </a:solidFill>
                      <a:latin typeface="HGS明朝B" pitchFamily="18" charset="-128"/>
                      <a:ea typeface="HGS明朝B" pitchFamily="18" charset="-128"/>
                    </a:rPr>
                    <a:t>心血瘀阻</a:t>
                  </a:r>
                  <a:endParaRPr lang="ja-JP" altLang="en-US" sz="1400" dirty="0"/>
                </a:p>
              </p:txBody>
            </p:sp>
          </p:grpSp>
          <p:sp>
            <p:nvSpPr>
              <p:cNvPr id="38" name="テキスト ボックス 37"/>
              <p:cNvSpPr txBox="1"/>
              <p:nvPr/>
            </p:nvSpPr>
            <p:spPr>
              <a:xfrm>
                <a:off x="5959916" y="6116289"/>
                <a:ext cx="576064" cy="369332"/>
              </a:xfrm>
              <a:prstGeom prst="rect">
                <a:avLst/>
              </a:prstGeom>
              <a:noFill/>
            </p:spPr>
            <p:txBody>
              <a:bodyPr wrap="square" rtlCol="0">
                <a:spAutoFit/>
              </a:bodyPr>
              <a:lstStyle/>
              <a:p>
                <a:r>
                  <a:rPr kumimoji="1" lang="ja-JP" altLang="en-US" dirty="0" smtClean="0">
                    <a:latin typeface="HGS明朝B" pitchFamily="18" charset="-128"/>
                    <a:ea typeface="HGS明朝B" pitchFamily="18" charset="-128"/>
                  </a:rPr>
                  <a:t>実</a:t>
                </a:r>
                <a:endParaRPr kumimoji="1" lang="ja-JP" altLang="en-US" dirty="0">
                  <a:latin typeface="HGS明朝B" pitchFamily="18" charset="-128"/>
                  <a:ea typeface="HGS明朝B" pitchFamily="18" charset="-128"/>
                </a:endParaRPr>
              </a:p>
            </p:txBody>
          </p:sp>
          <p:sp>
            <p:nvSpPr>
              <p:cNvPr id="39" name="テキスト ボックス 38"/>
              <p:cNvSpPr txBox="1"/>
              <p:nvPr/>
            </p:nvSpPr>
            <p:spPr>
              <a:xfrm>
                <a:off x="821966" y="6066119"/>
                <a:ext cx="413221" cy="369332"/>
              </a:xfrm>
              <a:prstGeom prst="rect">
                <a:avLst/>
              </a:prstGeom>
              <a:noFill/>
            </p:spPr>
            <p:txBody>
              <a:bodyPr wrap="square" rtlCol="0">
                <a:spAutoFit/>
              </a:bodyPr>
              <a:lstStyle/>
              <a:p>
                <a:r>
                  <a:rPr kumimoji="1" lang="ja-JP" altLang="en-US" dirty="0" smtClean="0">
                    <a:latin typeface="HGS明朝B" pitchFamily="18" charset="-128"/>
                    <a:ea typeface="HGS明朝B" pitchFamily="18" charset="-128"/>
                  </a:rPr>
                  <a:t>虚</a:t>
                </a:r>
                <a:endParaRPr kumimoji="1" lang="ja-JP" altLang="en-US" dirty="0">
                  <a:latin typeface="HGS明朝B" pitchFamily="18" charset="-128"/>
                  <a:ea typeface="HGS明朝B" pitchFamily="18" charset="-128"/>
                </a:endParaRPr>
              </a:p>
            </p:txBody>
          </p:sp>
          <p:sp>
            <p:nvSpPr>
              <p:cNvPr id="40" name="テキスト ボックス 39"/>
              <p:cNvSpPr txBox="1"/>
              <p:nvPr/>
            </p:nvSpPr>
            <p:spPr>
              <a:xfrm>
                <a:off x="3462456" y="4424796"/>
                <a:ext cx="498248" cy="369332"/>
              </a:xfrm>
              <a:prstGeom prst="rect">
                <a:avLst/>
              </a:prstGeom>
              <a:noFill/>
            </p:spPr>
            <p:txBody>
              <a:bodyPr wrap="square" rtlCol="0">
                <a:spAutoFit/>
              </a:bodyPr>
              <a:lstStyle/>
              <a:p>
                <a:r>
                  <a:rPr kumimoji="1" lang="ja-JP" altLang="en-US" dirty="0" smtClean="0">
                    <a:latin typeface="HGS明朝B" pitchFamily="18" charset="-128"/>
                    <a:ea typeface="HGS明朝B" pitchFamily="18" charset="-128"/>
                  </a:rPr>
                  <a:t>熱</a:t>
                </a:r>
                <a:endParaRPr kumimoji="1" lang="ja-JP" altLang="en-US" dirty="0">
                  <a:latin typeface="HGS明朝B" pitchFamily="18" charset="-128"/>
                  <a:ea typeface="HGS明朝B" pitchFamily="18" charset="-128"/>
                </a:endParaRPr>
              </a:p>
            </p:txBody>
          </p:sp>
          <p:sp>
            <p:nvSpPr>
              <p:cNvPr id="44" name="テキスト ボックス 43"/>
              <p:cNvSpPr txBox="1"/>
              <p:nvPr/>
            </p:nvSpPr>
            <p:spPr>
              <a:xfrm>
                <a:off x="446021" y="4424796"/>
                <a:ext cx="894747" cy="307777"/>
              </a:xfrm>
              <a:prstGeom prst="rect">
                <a:avLst/>
              </a:prstGeom>
              <a:noFill/>
            </p:spPr>
            <p:txBody>
              <a:bodyPr wrap="square" rtlCol="0">
                <a:spAutoFit/>
              </a:bodyPr>
              <a:lstStyle/>
              <a:p>
                <a:r>
                  <a:rPr lang="ja-JP" altLang="en-US" sz="1400" dirty="0">
                    <a:latin typeface="HGS明朝B" pitchFamily="18" charset="-128"/>
                    <a:ea typeface="HGS明朝B" pitchFamily="18" charset="-128"/>
                  </a:rPr>
                  <a:t>心血虚証</a:t>
                </a:r>
              </a:p>
            </p:txBody>
          </p:sp>
          <p:sp>
            <p:nvSpPr>
              <p:cNvPr id="49" name="正方形/長方形 48"/>
              <p:cNvSpPr/>
              <p:nvPr/>
            </p:nvSpPr>
            <p:spPr>
              <a:xfrm>
                <a:off x="4168130" y="7108852"/>
                <a:ext cx="1082348" cy="307777"/>
              </a:xfrm>
              <a:prstGeom prst="rect">
                <a:avLst/>
              </a:prstGeom>
            </p:spPr>
            <p:txBody>
              <a:bodyPr wrap="none">
                <a:spAutoFit/>
              </a:bodyPr>
              <a:lstStyle/>
              <a:p>
                <a:r>
                  <a:rPr lang="ja-JP" altLang="ja-JP" sz="1400" dirty="0">
                    <a:solidFill>
                      <a:prstClr val="black"/>
                    </a:solidFill>
                    <a:latin typeface="HGS明朝B" pitchFamily="18" charset="-128"/>
                    <a:ea typeface="HGS明朝B" pitchFamily="18" charset="-128"/>
                  </a:rPr>
                  <a:t>心</a:t>
                </a:r>
                <a:r>
                  <a:rPr lang="ja-JP" altLang="en-US" sz="1400" dirty="0">
                    <a:solidFill>
                      <a:prstClr val="black"/>
                    </a:solidFill>
                    <a:latin typeface="HGS明朝B" pitchFamily="18" charset="-128"/>
                    <a:ea typeface="HGS明朝B" pitchFamily="18" charset="-128"/>
                  </a:rPr>
                  <a:t>血瘀阻証</a:t>
                </a:r>
                <a:endParaRPr lang="ja-JP" altLang="en-US" sz="1400" dirty="0"/>
              </a:p>
            </p:txBody>
          </p:sp>
        </p:grpSp>
        <p:sp>
          <p:nvSpPr>
            <p:cNvPr id="50" name="正方形/長方形 49"/>
            <p:cNvSpPr/>
            <p:nvPr/>
          </p:nvSpPr>
          <p:spPr>
            <a:xfrm>
              <a:off x="4155892" y="3264548"/>
              <a:ext cx="1082348" cy="307777"/>
            </a:xfrm>
            <a:prstGeom prst="rect">
              <a:avLst/>
            </a:prstGeom>
          </p:spPr>
          <p:txBody>
            <a:bodyPr wrap="none">
              <a:spAutoFit/>
            </a:bodyPr>
            <a:lstStyle/>
            <a:p>
              <a:r>
                <a:rPr lang="ja-JP" altLang="ja-JP" sz="1400" dirty="0">
                  <a:solidFill>
                    <a:prstClr val="black"/>
                  </a:solidFill>
                  <a:latin typeface="HGS明朝B" pitchFamily="18" charset="-128"/>
                  <a:ea typeface="HGS明朝B" pitchFamily="18" charset="-128"/>
                </a:rPr>
                <a:t>心火亢盛</a:t>
              </a:r>
              <a:r>
                <a:rPr lang="ja-JP" altLang="en-US" sz="1400" dirty="0">
                  <a:solidFill>
                    <a:prstClr val="black"/>
                  </a:solidFill>
                  <a:latin typeface="HGS明朝B" pitchFamily="18" charset="-128"/>
                  <a:ea typeface="HGS明朝B" pitchFamily="18" charset="-128"/>
                </a:rPr>
                <a:t>証</a:t>
              </a:r>
              <a:endParaRPr lang="ja-JP" altLang="en-US" sz="1400" dirty="0"/>
            </a:p>
          </p:txBody>
        </p:sp>
        <p:sp>
          <p:nvSpPr>
            <p:cNvPr id="51" name="正方形/長方形 50"/>
            <p:cNvSpPr/>
            <p:nvPr/>
          </p:nvSpPr>
          <p:spPr>
            <a:xfrm>
              <a:off x="4149080" y="4200652"/>
              <a:ext cx="1082348" cy="307777"/>
            </a:xfrm>
            <a:prstGeom prst="rect">
              <a:avLst/>
            </a:prstGeom>
          </p:spPr>
          <p:txBody>
            <a:bodyPr wrap="none">
              <a:spAutoFit/>
            </a:bodyPr>
            <a:lstStyle/>
            <a:p>
              <a:r>
                <a:rPr lang="ja-JP" altLang="ja-JP" sz="1400" dirty="0">
                  <a:solidFill>
                    <a:prstClr val="black"/>
                  </a:solidFill>
                  <a:latin typeface="HGS明朝B" pitchFamily="18" charset="-128"/>
                  <a:ea typeface="HGS明朝B" pitchFamily="18" charset="-128"/>
                </a:rPr>
                <a:t>痰火擾心</a:t>
              </a:r>
              <a:r>
                <a:rPr lang="ja-JP" altLang="en-US" sz="1400" dirty="0">
                  <a:solidFill>
                    <a:prstClr val="black"/>
                  </a:solidFill>
                  <a:latin typeface="HGS明朝B" pitchFamily="18" charset="-128"/>
                  <a:ea typeface="HGS明朝B" pitchFamily="18" charset="-128"/>
                </a:rPr>
                <a:t>証</a:t>
              </a:r>
              <a:endParaRPr lang="ja-JP" altLang="en-US" sz="1400" dirty="0"/>
            </a:p>
          </p:txBody>
        </p:sp>
        <p:sp>
          <p:nvSpPr>
            <p:cNvPr id="56" name="下矢印 55"/>
            <p:cNvSpPr/>
            <p:nvPr/>
          </p:nvSpPr>
          <p:spPr>
            <a:xfrm rot="2931438">
              <a:off x="2104469" y="6668400"/>
              <a:ext cx="256968" cy="417462"/>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7" name="下矢印 56"/>
            <p:cNvSpPr/>
            <p:nvPr/>
          </p:nvSpPr>
          <p:spPr>
            <a:xfrm rot="7879894">
              <a:off x="2090787" y="5635102"/>
              <a:ext cx="256968" cy="417462"/>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sp>
        <p:nvSpPr>
          <p:cNvPr id="58" name="正方形/長方形 57"/>
          <p:cNvSpPr/>
          <p:nvPr/>
        </p:nvSpPr>
        <p:spPr>
          <a:xfrm>
            <a:off x="476673" y="756108"/>
            <a:ext cx="5384245" cy="246209"/>
          </a:xfrm>
          <a:prstGeom prst="rect">
            <a:avLst/>
          </a:prstGeom>
        </p:spPr>
        <p:txBody>
          <a:bodyPr wrap="square" lIns="91428" tIns="45714" rIns="91428" bIns="45714">
            <a:spAutoFit/>
          </a:bodyPr>
          <a:lstStyle/>
          <a:p>
            <a:r>
              <a:rPr lang="ja-JP" altLang="en-US" sz="1000" dirty="0" smtClean="0">
                <a:solidFill>
                  <a:prstClr val="black"/>
                </a:solidFill>
                <a:latin typeface="HGS明朝B" pitchFamily="18" charset="-128"/>
                <a:ea typeface="HGS明朝B" pitchFamily="18" charset="-128"/>
              </a:rPr>
              <a:t>・「汗は心の液」</a:t>
            </a:r>
            <a:endParaRPr lang="ja-JP" altLang="ja-JP" sz="1000" dirty="0">
              <a:latin typeface="HGS明朝B" pitchFamily="18" charset="-128"/>
              <a:ea typeface="HGS明朝B" pitchFamily="18" charset="-128"/>
            </a:endParaRPr>
          </a:p>
        </p:txBody>
      </p:sp>
      <p:sp>
        <p:nvSpPr>
          <p:cNvPr id="59" name="正方形/長方形 58"/>
          <p:cNvSpPr/>
          <p:nvPr/>
        </p:nvSpPr>
        <p:spPr>
          <a:xfrm>
            <a:off x="626302" y="8769424"/>
            <a:ext cx="5539002" cy="707874"/>
          </a:xfrm>
          <a:prstGeom prst="rect">
            <a:avLst/>
          </a:prstGeom>
        </p:spPr>
        <p:txBody>
          <a:bodyPr wrap="square" lIns="91428" tIns="45714" rIns="91428" bIns="45714">
            <a:spAutoFit/>
          </a:bodyPr>
          <a:lstStyle/>
          <a:p>
            <a:r>
              <a:rPr lang="en-US" altLang="ja-JP" sz="1000" dirty="0">
                <a:latin typeface="HGS明朝B" pitchFamily="18" charset="-128"/>
                <a:ea typeface="HGS明朝B" pitchFamily="18" charset="-128"/>
              </a:rPr>
              <a:t>32</a:t>
            </a:r>
            <a:r>
              <a:rPr lang="ja-JP" altLang="ja-JP" sz="1000" dirty="0">
                <a:latin typeface="HGS明朝B" pitchFamily="18" charset="-128"/>
                <a:ea typeface="HGS明朝B" pitchFamily="18" charset="-128"/>
              </a:rPr>
              <a:t>歳　女子　</a:t>
            </a:r>
            <a:r>
              <a:rPr lang="en-US" altLang="ja-JP" sz="1000" dirty="0">
                <a:latin typeface="HGS明朝B" pitchFamily="18" charset="-128"/>
                <a:ea typeface="HGS明朝B" pitchFamily="18" charset="-128"/>
              </a:rPr>
              <a:t>160</a:t>
            </a:r>
            <a:r>
              <a:rPr lang="ja-JP" altLang="ja-JP" sz="1000" dirty="0">
                <a:latin typeface="HGS明朝B" pitchFamily="18" charset="-128"/>
                <a:ea typeface="HGS明朝B" pitchFamily="18" charset="-128"/>
              </a:rPr>
              <a:t>ｃｍ　</a:t>
            </a:r>
            <a:r>
              <a:rPr lang="en-US" altLang="ja-JP" sz="1000" dirty="0">
                <a:latin typeface="HGS明朝B" pitchFamily="18" charset="-128"/>
                <a:ea typeface="HGS明朝B" pitchFamily="18" charset="-128"/>
              </a:rPr>
              <a:t>54kg</a:t>
            </a:r>
            <a:r>
              <a:rPr lang="ja-JP" altLang="ja-JP" sz="1000" dirty="0">
                <a:latin typeface="HGS明朝B" pitchFamily="18" charset="-128"/>
                <a:ea typeface="HGS明朝B" pitchFamily="18" charset="-128"/>
              </a:rPr>
              <a:t>　主訴；不眠　症状；多夢（寝た気がしない</a:t>
            </a:r>
            <a:r>
              <a:rPr lang="ja-JP" altLang="ja-JP" sz="1000" dirty="0" smtClean="0">
                <a:latin typeface="HGS明朝B" pitchFamily="18" charset="-128"/>
                <a:ea typeface="HGS明朝B" pitchFamily="18" charset="-128"/>
              </a:rPr>
              <a:t>）</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夜間</a:t>
            </a:r>
            <a:r>
              <a:rPr lang="ja-JP" altLang="ja-JP" sz="1000" dirty="0">
                <a:latin typeface="HGS明朝B" pitchFamily="18" charset="-128"/>
                <a:ea typeface="HGS明朝B" pitchFamily="18" charset="-128"/>
              </a:rPr>
              <a:t>一度目を覚ますとなかなか</a:t>
            </a:r>
            <a:r>
              <a:rPr lang="ja-JP" altLang="ja-JP" sz="1000" dirty="0" smtClean="0">
                <a:latin typeface="HGS明朝B" pitchFamily="18" charset="-128"/>
                <a:ea typeface="HGS明朝B" pitchFamily="18" charset="-128"/>
              </a:rPr>
              <a:t>寝付けない</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気持ち</a:t>
            </a:r>
            <a:r>
              <a:rPr lang="ja-JP" altLang="ja-JP" sz="1000" dirty="0">
                <a:latin typeface="HGS明朝B" pitchFamily="18" charset="-128"/>
                <a:ea typeface="HGS明朝B" pitchFamily="18" charset="-128"/>
              </a:rPr>
              <a:t>が</a:t>
            </a:r>
            <a:r>
              <a:rPr lang="ja-JP" altLang="ja-JP" sz="1000" dirty="0" smtClean="0">
                <a:latin typeface="HGS明朝B" pitchFamily="18" charset="-128"/>
                <a:ea typeface="HGS明朝B" pitchFamily="18" charset="-128"/>
              </a:rPr>
              <a:t>落ち着かない</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イライラ</a:t>
            </a:r>
            <a:r>
              <a:rPr lang="ja-JP" altLang="ja-JP" sz="1000" dirty="0">
                <a:latin typeface="HGS明朝B" pitchFamily="18" charset="-128"/>
                <a:ea typeface="HGS明朝B" pitchFamily="18" charset="-128"/>
              </a:rPr>
              <a:t>はあまり</a:t>
            </a:r>
            <a:r>
              <a:rPr lang="ja-JP" altLang="ja-JP" sz="1000" dirty="0" smtClean="0">
                <a:latin typeface="HGS明朝B" pitchFamily="18" charset="-128"/>
                <a:ea typeface="HGS明朝B" pitchFamily="18" charset="-128"/>
              </a:rPr>
              <a:t>ない</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時折</a:t>
            </a:r>
            <a:r>
              <a:rPr lang="ja-JP" altLang="ja-JP" sz="1000" dirty="0">
                <a:latin typeface="HGS明朝B" pitchFamily="18" charset="-128"/>
                <a:ea typeface="HGS明朝B" pitchFamily="18" charset="-128"/>
              </a:rPr>
              <a:t>動悸（＋</a:t>
            </a:r>
            <a:r>
              <a:rPr lang="ja-JP" altLang="ja-JP" sz="1000" dirty="0" smtClean="0">
                <a:latin typeface="HGS明朝B" pitchFamily="18" charset="-128"/>
                <a:ea typeface="HGS明朝B" pitchFamily="18" charset="-128"/>
              </a:rPr>
              <a:t>）</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食欲あり</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顔色悪い</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唇色淡</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舌</a:t>
            </a:r>
            <a:r>
              <a:rPr lang="ja-JP" altLang="en-US" sz="1000" dirty="0" smtClean="0">
                <a:latin typeface="HGS明朝B" pitchFamily="18" charset="-128"/>
                <a:ea typeface="HGS明朝B" pitchFamily="18" charset="-128"/>
              </a:rPr>
              <a:t>質</a:t>
            </a:r>
            <a:r>
              <a:rPr lang="ja-JP" altLang="ja-JP" sz="1000" dirty="0" smtClean="0">
                <a:latin typeface="HGS明朝B" pitchFamily="18" charset="-128"/>
                <a:ea typeface="HGS明朝B" pitchFamily="18" charset="-128"/>
              </a:rPr>
              <a:t>淡胖微</a:t>
            </a:r>
            <a:r>
              <a:rPr lang="ja-JP" altLang="ja-JP" sz="1000" dirty="0">
                <a:latin typeface="HGS明朝B" pitchFamily="18" charset="-128"/>
                <a:ea typeface="HGS明朝B" pitchFamily="18" charset="-128"/>
              </a:rPr>
              <a:t>白</a:t>
            </a:r>
            <a:r>
              <a:rPr lang="ja-JP" altLang="ja-JP" sz="1000" dirty="0" smtClean="0">
                <a:latin typeface="HGS明朝B" pitchFamily="18" charset="-128"/>
                <a:ea typeface="HGS明朝B" pitchFamily="18" charset="-128"/>
              </a:rPr>
              <a:t>苔</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脈細弱</a:t>
            </a:r>
            <a:endParaRPr lang="ja-JP"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　　</a:t>
            </a:r>
            <a:r>
              <a:rPr lang="ja-JP" altLang="ja-JP" sz="1000" dirty="0">
                <a:latin typeface="HGS明朝B" pitchFamily="18" charset="-128"/>
                <a:ea typeface="HGS明朝B" pitchFamily="18" charset="-128"/>
              </a:rPr>
              <a:t>弁証（　　　　　　　　　　　）　　治法（　　　　　　　　　　）</a:t>
            </a:r>
          </a:p>
        </p:txBody>
      </p:sp>
      <p:sp>
        <p:nvSpPr>
          <p:cNvPr id="60" name="正方形/長方形 59"/>
          <p:cNvSpPr/>
          <p:nvPr/>
        </p:nvSpPr>
        <p:spPr>
          <a:xfrm>
            <a:off x="626300" y="493187"/>
            <a:ext cx="3573576" cy="307764"/>
          </a:xfrm>
          <a:prstGeom prst="rect">
            <a:avLst/>
          </a:prstGeom>
        </p:spPr>
        <p:txBody>
          <a:bodyPr wrap="square" lIns="91428" tIns="45714" rIns="91428" bIns="45714">
            <a:spAutoFit/>
          </a:bodyPr>
          <a:lstStyle/>
          <a:p>
            <a:pPr lvl="0"/>
            <a:r>
              <a:rPr lang="ja-JP" altLang="en-US" sz="1400" dirty="0">
                <a:solidFill>
                  <a:prstClr val="black"/>
                </a:solidFill>
                <a:latin typeface="HGS明朝B" pitchFamily="18" charset="-128"/>
                <a:ea typeface="HGS明朝B" pitchFamily="18" charset="-128"/>
              </a:rPr>
              <a:t>心と</a:t>
            </a:r>
            <a:r>
              <a:rPr lang="ja-JP" altLang="ja-JP" sz="1400" dirty="0">
                <a:solidFill>
                  <a:prstClr val="black"/>
                </a:solidFill>
                <a:latin typeface="HGS明朝B" pitchFamily="18" charset="-128"/>
                <a:ea typeface="HGS明朝B" pitchFamily="18" charset="-128"/>
              </a:rPr>
              <a:t>強い</a:t>
            </a:r>
            <a:r>
              <a:rPr lang="ja-JP" altLang="en-US" sz="1400" dirty="0">
                <a:solidFill>
                  <a:prstClr val="black"/>
                </a:solidFill>
                <a:latin typeface="HGS明朝B" pitchFamily="18" charset="-128"/>
                <a:ea typeface="HGS明朝B" pitchFamily="18" charset="-128"/>
              </a:rPr>
              <a:t>関係のある</a:t>
            </a:r>
            <a:r>
              <a:rPr lang="ja-JP" altLang="ja-JP" sz="1400" dirty="0">
                <a:solidFill>
                  <a:prstClr val="black"/>
                </a:solidFill>
                <a:latin typeface="HGS明朝B" pitchFamily="18" charset="-128"/>
                <a:ea typeface="HGS明朝B" pitchFamily="18" charset="-128"/>
              </a:rPr>
              <a:t>汗・顔・舌</a:t>
            </a:r>
            <a:r>
              <a:rPr lang="ja-JP" altLang="en-US" sz="1400" dirty="0">
                <a:solidFill>
                  <a:prstClr val="black"/>
                </a:solidFill>
                <a:latin typeface="HGS明朝B" pitchFamily="18" charset="-128"/>
                <a:ea typeface="HGS明朝B" pitchFamily="18" charset="-128"/>
              </a:rPr>
              <a:t>の</a:t>
            </a:r>
            <a:r>
              <a:rPr lang="ja-JP" altLang="en-US" sz="1400" dirty="0" smtClean="0">
                <a:solidFill>
                  <a:prstClr val="black"/>
                </a:solidFill>
                <a:latin typeface="HGS明朝B" pitchFamily="18" charset="-128"/>
                <a:ea typeface="HGS明朝B" pitchFamily="18" charset="-128"/>
              </a:rPr>
              <a:t>異常</a:t>
            </a:r>
            <a:endParaRPr lang="ja-JP" altLang="ja-JP" sz="1400" dirty="0">
              <a:solidFill>
                <a:prstClr val="black"/>
              </a:solidFill>
              <a:latin typeface="HGS明朝B" pitchFamily="18" charset="-128"/>
              <a:ea typeface="HGS明朝B" pitchFamily="18" charset="-128"/>
            </a:endParaRPr>
          </a:p>
        </p:txBody>
      </p:sp>
      <p:sp>
        <p:nvSpPr>
          <p:cNvPr id="62" name="テキスト ボックス 61"/>
          <p:cNvSpPr txBox="1"/>
          <p:nvPr/>
        </p:nvSpPr>
        <p:spPr>
          <a:xfrm>
            <a:off x="446023" y="8409384"/>
            <a:ext cx="1077423" cy="369320"/>
          </a:xfrm>
          <a:prstGeom prst="rect">
            <a:avLst/>
          </a:prstGeom>
          <a:noFill/>
        </p:spPr>
        <p:txBody>
          <a:bodyPr wrap="square" lIns="91428" tIns="45714" rIns="91428" bIns="45714" rtlCol="0">
            <a:spAutoFit/>
          </a:bodyPr>
          <a:lstStyle/>
          <a:p>
            <a:r>
              <a:rPr lang="ja-JP" altLang="en-US" dirty="0">
                <a:latin typeface="HGP創英角ﾎﾟｯﾌﾟ体" pitchFamily="50" charset="-128"/>
                <a:ea typeface="HGP創英角ﾎﾟｯﾌﾟ体" pitchFamily="50" charset="-128"/>
              </a:rPr>
              <a:t>プチ</a:t>
            </a:r>
            <a:r>
              <a:rPr kumimoji="1" lang="en-US" altLang="ja-JP" dirty="0" smtClean="0">
                <a:latin typeface="HGP創英角ﾎﾟｯﾌﾟ体" pitchFamily="50" charset="-128"/>
                <a:ea typeface="HGP創英角ﾎﾟｯﾌﾟ体" pitchFamily="50" charset="-128"/>
              </a:rPr>
              <a:t>Q.</a:t>
            </a:r>
            <a:endParaRPr kumimoji="1" lang="ja-JP" altLang="en-US" dirty="0">
              <a:latin typeface="HGP創英角ﾎﾟｯﾌﾟ体" pitchFamily="50" charset="-128"/>
              <a:ea typeface="HGP創英角ﾎﾟｯﾌﾟ体" pitchFamily="50" charset="-128"/>
            </a:endParaRPr>
          </a:p>
        </p:txBody>
      </p:sp>
      <p:pic>
        <p:nvPicPr>
          <p:cNvPr id="8194" name="Picture 2" descr="http://blogimg.goo.ne.jp/user_image/57/ce/fe0cd3060a98586da2c60955f0c46b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3417" y="1528439"/>
            <a:ext cx="1191700" cy="1108478"/>
          </a:xfrm>
          <a:prstGeom prst="rect">
            <a:avLst/>
          </a:prstGeom>
          <a:noFill/>
          <a:extLst>
            <a:ext uri="{909E8E84-426E-40DD-AFC4-6F175D3DCCD1}">
              <a14:hiddenFill xmlns:a14="http://schemas.microsoft.com/office/drawing/2010/main">
                <a:solidFill>
                  <a:srgbClr val="FFFFFF"/>
                </a:solidFill>
              </a14:hiddenFill>
            </a:ext>
          </a:extLst>
        </p:spPr>
      </p:pic>
      <p:sp>
        <p:nvSpPr>
          <p:cNvPr id="21" name="正方形/長方形 20"/>
          <p:cNvSpPr/>
          <p:nvPr/>
        </p:nvSpPr>
        <p:spPr>
          <a:xfrm>
            <a:off x="1772817" y="733104"/>
            <a:ext cx="4292356" cy="400110"/>
          </a:xfrm>
          <a:prstGeom prst="rect">
            <a:avLst/>
          </a:prstGeom>
        </p:spPr>
        <p:txBody>
          <a:bodyPr wrap="square">
            <a:spAutoFit/>
          </a:bodyPr>
          <a:lstStyle/>
          <a:p>
            <a:pPr lvl="0"/>
            <a:r>
              <a:rPr lang="ja-JP" altLang="ja-JP" sz="1000" dirty="0">
                <a:solidFill>
                  <a:prstClr val="black"/>
                </a:solidFill>
                <a:latin typeface="HGS明朝B" pitchFamily="18" charset="-128"/>
                <a:ea typeface="HGS明朝B" pitchFamily="18" charset="-128"/>
              </a:rPr>
              <a:t>発汗は心の機能を反映することがある</a:t>
            </a:r>
            <a:r>
              <a:rPr lang="ja-JP" altLang="ja-JP" sz="1000" dirty="0" smtClean="0">
                <a:solidFill>
                  <a:prstClr val="black"/>
                </a:solidFill>
                <a:latin typeface="HGS明朝B" pitchFamily="18" charset="-128"/>
                <a:ea typeface="HGS明朝B" pitchFamily="18" charset="-128"/>
              </a:rPr>
              <a:t>．心</a:t>
            </a:r>
            <a:r>
              <a:rPr lang="ja-JP" altLang="ja-JP" sz="1000" dirty="0">
                <a:solidFill>
                  <a:prstClr val="black"/>
                </a:solidFill>
                <a:latin typeface="HGS明朝B" pitchFamily="18" charset="-128"/>
                <a:ea typeface="HGS明朝B" pitchFamily="18" charset="-128"/>
              </a:rPr>
              <a:t>陽虚では汗がしたたるように</a:t>
            </a:r>
            <a:r>
              <a:rPr lang="ja-JP" altLang="ja-JP" sz="1000" dirty="0" smtClean="0">
                <a:solidFill>
                  <a:prstClr val="black"/>
                </a:solidFill>
                <a:latin typeface="HGS明朝B" pitchFamily="18" charset="-128"/>
                <a:ea typeface="HGS明朝B" pitchFamily="18" charset="-128"/>
              </a:rPr>
              <a:t>出る</a:t>
            </a:r>
            <a:r>
              <a:rPr lang="ja-JP" altLang="en-US" sz="1000" dirty="0" smtClean="0">
                <a:solidFill>
                  <a:prstClr val="black"/>
                </a:solidFill>
                <a:latin typeface="HGS明朝B" pitchFamily="18" charset="-128"/>
                <a:ea typeface="HGS明朝B" pitchFamily="18" charset="-128"/>
              </a:rPr>
              <a:t>ことがある</a:t>
            </a:r>
            <a:r>
              <a:rPr lang="ja-JP" altLang="ja-JP" sz="1000" dirty="0" smtClean="0">
                <a:solidFill>
                  <a:prstClr val="black"/>
                </a:solidFill>
                <a:latin typeface="HGS明朝B" pitchFamily="18" charset="-128"/>
                <a:ea typeface="HGS明朝B" pitchFamily="18" charset="-128"/>
              </a:rPr>
              <a:t>．</a:t>
            </a:r>
            <a:endParaRPr lang="en-US" altLang="ja-JP" sz="1000" dirty="0">
              <a:solidFill>
                <a:prstClr val="black"/>
              </a:solidFill>
              <a:latin typeface="HGS明朝B" pitchFamily="18" charset="-128"/>
              <a:ea typeface="HGS明朝B" pitchFamily="18" charset="-128"/>
            </a:endParaRPr>
          </a:p>
        </p:txBody>
      </p:sp>
      <p:sp>
        <p:nvSpPr>
          <p:cNvPr id="22" name="正方形/長方形 21"/>
          <p:cNvSpPr/>
          <p:nvPr/>
        </p:nvSpPr>
        <p:spPr>
          <a:xfrm>
            <a:off x="1772817" y="1121524"/>
            <a:ext cx="4190750" cy="553998"/>
          </a:xfrm>
          <a:prstGeom prst="rect">
            <a:avLst/>
          </a:prstGeom>
        </p:spPr>
        <p:txBody>
          <a:bodyPr wrap="square">
            <a:spAutoFit/>
          </a:bodyPr>
          <a:lstStyle/>
          <a:p>
            <a:r>
              <a:rPr lang="ja-JP" altLang="ja-JP" sz="1000" dirty="0">
                <a:solidFill>
                  <a:prstClr val="black"/>
                </a:solidFill>
                <a:latin typeface="HGS明朝B" pitchFamily="18" charset="-128"/>
                <a:ea typeface="HGS明朝B" pitchFamily="18" charset="-128"/>
              </a:rPr>
              <a:t>心がよく</a:t>
            </a:r>
            <a:r>
              <a:rPr lang="ja-JP" altLang="ja-JP" sz="1000" dirty="0" smtClean="0">
                <a:solidFill>
                  <a:prstClr val="black"/>
                </a:solidFill>
                <a:latin typeface="HGS明朝B" pitchFamily="18" charset="-128"/>
                <a:ea typeface="HGS明朝B" pitchFamily="18" charset="-128"/>
              </a:rPr>
              <a:t>働いていれば</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顔の色つやもよい</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心気が不足し</a:t>
            </a:r>
            <a:r>
              <a:rPr lang="ja-JP" altLang="ja-JP" sz="1000" dirty="0" smtClean="0">
                <a:solidFill>
                  <a:prstClr val="black"/>
                </a:solidFill>
                <a:latin typeface="HGS明朝B" pitchFamily="18" charset="-128"/>
                <a:ea typeface="HGS明朝B" pitchFamily="18" charset="-128"/>
              </a:rPr>
              <a:t>，血</a:t>
            </a:r>
            <a:r>
              <a:rPr lang="ja-JP" altLang="ja-JP" sz="1000" dirty="0">
                <a:solidFill>
                  <a:prstClr val="black"/>
                </a:solidFill>
                <a:latin typeface="HGS明朝B" pitchFamily="18" charset="-128"/>
                <a:ea typeface="HGS明朝B" pitchFamily="18" charset="-128"/>
              </a:rPr>
              <a:t>虚になると</a:t>
            </a:r>
            <a:r>
              <a:rPr lang="ja-JP" altLang="ja-JP" sz="1000" dirty="0">
                <a:solidFill>
                  <a:srgbClr val="0070C0"/>
                </a:solidFill>
                <a:latin typeface="HGS明朝B" pitchFamily="18" charset="-128"/>
                <a:ea typeface="HGS明朝B" pitchFamily="18" charset="-128"/>
              </a:rPr>
              <a:t>青白くつやがない顔色</a:t>
            </a:r>
            <a:r>
              <a:rPr lang="ja-JP" altLang="ja-JP" sz="1000" dirty="0">
                <a:solidFill>
                  <a:prstClr val="black"/>
                </a:solidFill>
                <a:latin typeface="HGS明朝B" pitchFamily="18" charset="-128"/>
                <a:ea typeface="HGS明朝B" pitchFamily="18" charset="-128"/>
              </a:rPr>
              <a:t>になり</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血が停滞して血瘀になると顔色が青紫色になることが多い</a:t>
            </a:r>
            <a:r>
              <a:rPr lang="ja-JP" altLang="en-US" sz="1000" dirty="0">
                <a:solidFill>
                  <a:prstClr val="black"/>
                </a:solidFill>
                <a:latin typeface="HGS明朝B" pitchFamily="18" charset="-128"/>
                <a:ea typeface="HGS明朝B" pitchFamily="18" charset="-128"/>
              </a:rPr>
              <a:t>．</a:t>
            </a:r>
            <a:endParaRPr lang="ja-JP" altLang="en-US" dirty="0"/>
          </a:p>
        </p:txBody>
      </p:sp>
      <p:sp>
        <p:nvSpPr>
          <p:cNvPr id="24" name="正方形/長方形 23"/>
          <p:cNvSpPr/>
          <p:nvPr/>
        </p:nvSpPr>
        <p:spPr>
          <a:xfrm>
            <a:off x="1962316" y="1668464"/>
            <a:ext cx="3319909" cy="553998"/>
          </a:xfrm>
          <a:prstGeom prst="rect">
            <a:avLst/>
          </a:prstGeom>
        </p:spPr>
        <p:txBody>
          <a:bodyPr wrap="square">
            <a:spAutoFit/>
          </a:bodyPr>
          <a:lstStyle/>
          <a:p>
            <a:pPr lvl="0"/>
            <a:r>
              <a:rPr lang="ja-JP" altLang="ja-JP" sz="1000" dirty="0">
                <a:solidFill>
                  <a:prstClr val="black"/>
                </a:solidFill>
                <a:latin typeface="HGS明朝B" pitchFamily="18" charset="-128"/>
                <a:ea typeface="HGS明朝B" pitchFamily="18" charset="-128"/>
              </a:rPr>
              <a:t>味覚の変化や，舌のこわばり，舌質の色彩，光沢に変化が現れる</a:t>
            </a:r>
            <a:r>
              <a:rPr lang="ja-JP" altLang="ja-JP" sz="1000" dirty="0" smtClean="0">
                <a:solidFill>
                  <a:prstClr val="black"/>
                </a:solidFill>
                <a:latin typeface="HGS明朝B" pitchFamily="18" charset="-128"/>
                <a:ea typeface="HGS明朝B" pitchFamily="18" charset="-128"/>
              </a:rPr>
              <a:t>．</a:t>
            </a:r>
            <a:r>
              <a:rPr lang="ja-JP" altLang="en-US" sz="1000" dirty="0" smtClean="0">
                <a:solidFill>
                  <a:prstClr val="black"/>
                </a:solidFill>
                <a:latin typeface="HGS明朝B" pitchFamily="18" charset="-128"/>
                <a:ea typeface="HGS明朝B" pitchFamily="18" charset="-128"/>
              </a:rPr>
              <a:t>また，舌の先端（舌尖）が痛い，舌の潰瘍などができたりする．</a:t>
            </a:r>
            <a:endParaRPr lang="ja-JP" altLang="ja-JP" sz="1000" dirty="0">
              <a:solidFill>
                <a:prstClr val="black"/>
              </a:solidFill>
              <a:latin typeface="HGS明朝B" pitchFamily="18" charset="-128"/>
              <a:ea typeface="HGS明朝B" pitchFamily="18" charset="-128"/>
            </a:endParaRPr>
          </a:p>
        </p:txBody>
      </p:sp>
      <p:sp>
        <p:nvSpPr>
          <p:cNvPr id="26" name="正方形/長方形 25"/>
          <p:cNvSpPr/>
          <p:nvPr/>
        </p:nvSpPr>
        <p:spPr>
          <a:xfrm>
            <a:off x="476672" y="1136578"/>
            <a:ext cx="1338828" cy="246221"/>
          </a:xfrm>
          <a:prstGeom prst="rect">
            <a:avLst/>
          </a:prstGeom>
        </p:spPr>
        <p:txBody>
          <a:bodyPr wrap="none">
            <a:spAutoFit/>
          </a:bodyPr>
          <a:lstStyle/>
          <a:p>
            <a:pPr lvl="0"/>
            <a:r>
              <a:rPr lang="ja-JP" altLang="en-US" sz="1000" dirty="0">
                <a:solidFill>
                  <a:prstClr val="black"/>
                </a:solidFill>
                <a:latin typeface="HGS明朝B" pitchFamily="18" charset="-128"/>
                <a:ea typeface="HGS明朝B" pitchFamily="18" charset="-128"/>
              </a:rPr>
              <a:t>・「華は顔にある」</a:t>
            </a:r>
            <a:endParaRPr lang="en-US" altLang="ja-JP" sz="1000" dirty="0">
              <a:solidFill>
                <a:prstClr val="black"/>
              </a:solidFill>
              <a:latin typeface="HGS明朝B" pitchFamily="18" charset="-128"/>
              <a:ea typeface="HGS明朝B" pitchFamily="18" charset="-128"/>
            </a:endParaRPr>
          </a:p>
        </p:txBody>
      </p:sp>
      <p:sp>
        <p:nvSpPr>
          <p:cNvPr id="27" name="正方形/長方形 26"/>
          <p:cNvSpPr/>
          <p:nvPr/>
        </p:nvSpPr>
        <p:spPr>
          <a:xfrm>
            <a:off x="476673" y="1682443"/>
            <a:ext cx="1595309" cy="246221"/>
          </a:xfrm>
          <a:prstGeom prst="rect">
            <a:avLst/>
          </a:prstGeom>
        </p:spPr>
        <p:txBody>
          <a:bodyPr wrap="none">
            <a:spAutoFit/>
          </a:bodyPr>
          <a:lstStyle/>
          <a:p>
            <a:pPr lvl="0"/>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「心は舌に開竅する」</a:t>
            </a:r>
          </a:p>
        </p:txBody>
      </p:sp>
    </p:spTree>
    <p:extLst>
      <p:ext uri="{BB962C8B-B14F-4D97-AF65-F5344CB8AC3E}">
        <p14:creationId xmlns:p14="http://schemas.microsoft.com/office/powerpoint/2010/main" val="2477991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09883" y="434083"/>
            <a:ext cx="709836" cy="551082"/>
          </a:xfrm>
        </p:spPr>
        <p:txBody>
          <a:bodyPr>
            <a:normAutofit/>
          </a:bodyPr>
          <a:lstStyle/>
          <a:p>
            <a:r>
              <a:rPr lang="ja-JP" altLang="en-US" sz="2400" b="1" dirty="0">
                <a:latin typeface="メイリオ" pitchFamily="50" charset="-128"/>
                <a:ea typeface="メイリオ" pitchFamily="50" charset="-128"/>
              </a:rPr>
              <a:t>肺</a:t>
            </a:r>
          </a:p>
        </p:txBody>
      </p:sp>
      <p:sp>
        <p:nvSpPr>
          <p:cNvPr id="4" name="正方形/長方形 3"/>
          <p:cNvSpPr/>
          <p:nvPr/>
        </p:nvSpPr>
        <p:spPr>
          <a:xfrm>
            <a:off x="882763" y="3584848"/>
            <a:ext cx="4234780" cy="1077206"/>
          </a:xfrm>
          <a:prstGeom prst="rect">
            <a:avLst/>
          </a:prstGeom>
        </p:spPr>
        <p:txBody>
          <a:bodyPr wrap="square" lIns="91428" tIns="45714" rIns="91428" bIns="45714">
            <a:spAutoFit/>
          </a:bodyPr>
          <a:lstStyle/>
          <a:p>
            <a:r>
              <a:rPr lang="ja-JP" altLang="ja-JP" sz="1400" dirty="0">
                <a:latin typeface="HGS明朝B" pitchFamily="18" charset="-128"/>
                <a:ea typeface="HGS明朝B" pitchFamily="18" charset="-128"/>
              </a:rPr>
              <a:t>肺と強い</a:t>
            </a:r>
            <a:r>
              <a:rPr lang="ja-JP" altLang="en-US" sz="1400" dirty="0">
                <a:latin typeface="HGS明朝B" pitchFamily="18" charset="-128"/>
                <a:ea typeface="HGS明朝B" pitchFamily="18" charset="-128"/>
              </a:rPr>
              <a:t>関係・・・</a:t>
            </a:r>
            <a:r>
              <a:rPr lang="ja-JP" altLang="ja-JP" sz="1400" dirty="0">
                <a:solidFill>
                  <a:srgbClr val="FF0000"/>
                </a:solidFill>
                <a:latin typeface="HGS明朝B" pitchFamily="18" charset="-128"/>
                <a:ea typeface="HGS明朝B" pitchFamily="18" charset="-128"/>
              </a:rPr>
              <a:t>涕</a:t>
            </a:r>
            <a:r>
              <a:rPr lang="en-US" altLang="ja-JP" sz="1400" dirty="0">
                <a:solidFill>
                  <a:srgbClr val="FF0000"/>
                </a:solidFill>
                <a:latin typeface="HGS明朝B" pitchFamily="18" charset="-128"/>
                <a:ea typeface="HGS明朝B" pitchFamily="18" charset="-128"/>
              </a:rPr>
              <a:t>(</a:t>
            </a:r>
            <a:r>
              <a:rPr lang="ja-JP" altLang="ja-JP" sz="1400" dirty="0">
                <a:solidFill>
                  <a:srgbClr val="FF0000"/>
                </a:solidFill>
                <a:latin typeface="HGS明朝B" pitchFamily="18" charset="-128"/>
                <a:ea typeface="HGS明朝B" pitchFamily="18" charset="-128"/>
              </a:rPr>
              <a:t>鼻水</a:t>
            </a:r>
            <a:r>
              <a:rPr lang="en-US" altLang="ja-JP" sz="1400" dirty="0" smtClean="0">
                <a:solidFill>
                  <a:srgbClr val="FF0000"/>
                </a:solidFill>
                <a:latin typeface="HGS明朝B" pitchFamily="18" charset="-128"/>
                <a:ea typeface="HGS明朝B" pitchFamily="18" charset="-128"/>
              </a:rPr>
              <a:t>)</a:t>
            </a:r>
            <a:r>
              <a:rPr lang="ja-JP" altLang="en-US" sz="1400" dirty="0" err="1">
                <a:latin typeface="HGS明朝B" pitchFamily="18" charset="-128"/>
                <a:ea typeface="HGS明朝B" pitchFamily="18" charset="-128"/>
              </a:rPr>
              <a:t>，</a:t>
            </a:r>
            <a:r>
              <a:rPr lang="ja-JP" altLang="en-US" sz="1400" dirty="0" smtClean="0">
                <a:latin typeface="HGS明朝B" pitchFamily="18" charset="-128"/>
                <a:ea typeface="HGS明朝B" pitchFamily="18" charset="-128"/>
              </a:rPr>
              <a:t>鼻，</a:t>
            </a:r>
            <a:r>
              <a:rPr lang="ja-JP" altLang="ja-JP" sz="1400" dirty="0" smtClean="0">
                <a:latin typeface="HGS明朝B" pitchFamily="18" charset="-128"/>
                <a:ea typeface="HGS明朝B" pitchFamily="18" charset="-128"/>
              </a:rPr>
              <a:t>皮毛</a:t>
            </a:r>
            <a:endParaRPr lang="en-US" altLang="ja-JP" sz="1400" dirty="0">
              <a:latin typeface="HGS明朝B" pitchFamily="18" charset="-128"/>
              <a:ea typeface="HGS明朝B" pitchFamily="18" charset="-128"/>
            </a:endParaRPr>
          </a:p>
          <a:p>
            <a:r>
              <a:rPr lang="ja-JP" altLang="en-US" sz="1000" dirty="0">
                <a:latin typeface="HGS明朝B" pitchFamily="18" charset="-128"/>
                <a:ea typeface="HGS明朝B" pitchFamily="18" charset="-128"/>
              </a:rPr>
              <a:t>　「涕は肺の液」</a:t>
            </a:r>
            <a:endParaRPr lang="en-US"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　</a:t>
            </a:r>
            <a:endParaRPr lang="en-US" altLang="ja-JP" sz="1000" dirty="0">
              <a:latin typeface="HGS明朝B" pitchFamily="18" charset="-128"/>
              <a:ea typeface="HGS明朝B" pitchFamily="18" charset="-128"/>
            </a:endParaRPr>
          </a:p>
          <a:p>
            <a:r>
              <a:rPr lang="ja-JP" altLang="en-US" sz="1000" dirty="0" smtClean="0">
                <a:latin typeface="HGS明朝B" pitchFamily="18" charset="-128"/>
                <a:ea typeface="HGS明朝B" pitchFamily="18" charset="-128"/>
              </a:rPr>
              <a:t>　「</a:t>
            </a:r>
            <a:r>
              <a:rPr lang="ja-JP" altLang="en-US" sz="1000" dirty="0">
                <a:latin typeface="HGS明朝B" pitchFamily="18" charset="-128"/>
                <a:ea typeface="HGS明朝B" pitchFamily="18" charset="-128"/>
              </a:rPr>
              <a:t>体は皮に合し，華は毛にある」</a:t>
            </a:r>
            <a:endParaRPr lang="en-US"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　</a:t>
            </a:r>
            <a:endParaRPr lang="en-US" altLang="ja-JP" sz="1000" dirty="0" smtClean="0">
              <a:latin typeface="HGS明朝B" pitchFamily="18" charset="-128"/>
              <a:ea typeface="HGS明朝B" pitchFamily="18" charset="-128"/>
            </a:endParaRPr>
          </a:p>
          <a:p>
            <a:r>
              <a:rPr lang="ja-JP" altLang="en-US" sz="1000" dirty="0">
                <a:latin typeface="HGS明朝B" pitchFamily="18" charset="-128"/>
                <a:ea typeface="HGS明朝B" pitchFamily="18" charset="-128"/>
              </a:rPr>
              <a:t>　</a:t>
            </a:r>
            <a:r>
              <a:rPr lang="ja-JP" altLang="en-US" sz="1000" dirty="0" smtClean="0">
                <a:latin typeface="HGS明朝B" pitchFamily="18" charset="-128"/>
                <a:ea typeface="HGS明朝B" pitchFamily="18" charset="-128"/>
              </a:rPr>
              <a:t>「</a:t>
            </a:r>
            <a:r>
              <a:rPr lang="ja-JP" altLang="en-US" sz="1000" dirty="0">
                <a:latin typeface="HGS明朝B" pitchFamily="18" charset="-128"/>
                <a:ea typeface="HGS明朝B" pitchFamily="18" charset="-128"/>
              </a:rPr>
              <a:t>肺は鼻に開竅する」</a:t>
            </a:r>
            <a:endParaRPr lang="ja-JP" altLang="ja-JP" sz="1000" dirty="0">
              <a:latin typeface="HGS明朝B" pitchFamily="18" charset="-128"/>
              <a:ea typeface="HGS明朝B" pitchFamily="18" charset="-128"/>
            </a:endParaRPr>
          </a:p>
        </p:txBody>
      </p:sp>
      <p:sp>
        <p:nvSpPr>
          <p:cNvPr id="5" name="正方形/長方形 4"/>
          <p:cNvSpPr/>
          <p:nvPr/>
        </p:nvSpPr>
        <p:spPr>
          <a:xfrm>
            <a:off x="802804" y="1620900"/>
            <a:ext cx="3595832" cy="307764"/>
          </a:xfrm>
          <a:prstGeom prst="rect">
            <a:avLst/>
          </a:prstGeom>
        </p:spPr>
        <p:txBody>
          <a:bodyPr wrap="none" lIns="91428" tIns="45714" rIns="91428" bIns="45714">
            <a:spAutoFit/>
          </a:bodyPr>
          <a:lstStyle/>
          <a:p>
            <a:pPr lvl="0"/>
            <a:r>
              <a:rPr lang="ja-JP" altLang="en-US" sz="1400" dirty="0">
                <a:solidFill>
                  <a:prstClr val="black"/>
                </a:solidFill>
                <a:latin typeface="HGS明朝B" pitchFamily="18" charset="-128"/>
                <a:ea typeface="HGS明朝B" pitchFamily="18" charset="-128"/>
              </a:rPr>
              <a:t>気・</a:t>
            </a:r>
            <a:r>
              <a:rPr lang="ja-JP" altLang="ja-JP" sz="1400" dirty="0">
                <a:solidFill>
                  <a:prstClr val="black"/>
                </a:solidFill>
                <a:latin typeface="HGS明朝B" pitchFamily="18" charset="-128"/>
                <a:ea typeface="HGS明朝B" pitchFamily="18" charset="-128"/>
              </a:rPr>
              <a:t>呼吸</a:t>
            </a:r>
            <a:r>
              <a:rPr lang="ja-JP" altLang="en-US" sz="1400" dirty="0">
                <a:solidFill>
                  <a:prstClr val="black"/>
                </a:solidFill>
                <a:latin typeface="HGS明朝B" pitchFamily="18" charset="-128"/>
                <a:ea typeface="HGS明朝B" pitchFamily="18" charset="-128"/>
              </a:rPr>
              <a:t>・</a:t>
            </a:r>
            <a:r>
              <a:rPr lang="ja-JP" altLang="ja-JP" sz="1400" dirty="0">
                <a:solidFill>
                  <a:prstClr val="black"/>
                </a:solidFill>
                <a:latin typeface="HGS明朝B" pitchFamily="18" charset="-128"/>
                <a:ea typeface="HGS明朝B" pitchFamily="18" charset="-128"/>
              </a:rPr>
              <a:t>宣発と粛降</a:t>
            </a:r>
            <a:r>
              <a:rPr lang="ja-JP" altLang="en-US" sz="1400" dirty="0">
                <a:solidFill>
                  <a:prstClr val="black"/>
                </a:solidFill>
                <a:latin typeface="HGS明朝B" pitchFamily="18" charset="-128"/>
                <a:ea typeface="HGS明朝B" pitchFamily="18" charset="-128"/>
              </a:rPr>
              <a:t>・</a:t>
            </a:r>
            <a:r>
              <a:rPr lang="ja-JP" altLang="ja-JP" sz="1400" dirty="0">
                <a:solidFill>
                  <a:prstClr val="black"/>
                </a:solidFill>
                <a:latin typeface="HGS明朝B" pitchFamily="18" charset="-128"/>
                <a:ea typeface="HGS明朝B" pitchFamily="18" charset="-128"/>
              </a:rPr>
              <a:t>水のめぐりを</a:t>
            </a:r>
            <a:r>
              <a:rPr lang="ja-JP" altLang="en-US" sz="1400" dirty="0">
                <a:solidFill>
                  <a:prstClr val="black"/>
                </a:solidFill>
                <a:latin typeface="HGS明朝B" pitchFamily="18" charset="-128"/>
                <a:ea typeface="HGS明朝B" pitchFamily="18" charset="-128"/>
              </a:rPr>
              <a:t>主</a:t>
            </a:r>
            <a:r>
              <a:rPr lang="ja-JP" altLang="en-US" sz="1400" dirty="0" err="1">
                <a:solidFill>
                  <a:prstClr val="black"/>
                </a:solidFill>
                <a:latin typeface="HGS明朝B" pitchFamily="18" charset="-128"/>
                <a:ea typeface="HGS明朝B" pitchFamily="18" charset="-128"/>
              </a:rPr>
              <a:t>る</a:t>
            </a:r>
            <a:endParaRPr lang="ja-JP" altLang="ja-JP" sz="1400" dirty="0">
              <a:solidFill>
                <a:prstClr val="black"/>
              </a:solidFill>
              <a:latin typeface="HGS明朝B" pitchFamily="18" charset="-128"/>
              <a:ea typeface="HGS明朝B" pitchFamily="18" charset="-128"/>
            </a:endParaRPr>
          </a:p>
        </p:txBody>
      </p:sp>
      <p:sp>
        <p:nvSpPr>
          <p:cNvPr id="8" name="正方形/長方形 7"/>
          <p:cNvSpPr/>
          <p:nvPr/>
        </p:nvSpPr>
        <p:spPr>
          <a:xfrm>
            <a:off x="810881" y="1856222"/>
            <a:ext cx="5464210" cy="1631204"/>
          </a:xfrm>
          <a:prstGeom prst="rect">
            <a:avLst/>
          </a:prstGeom>
        </p:spPr>
        <p:txBody>
          <a:bodyPr wrap="square" lIns="91428" tIns="45714" rIns="91428" bIns="45714">
            <a:spAutoFit/>
          </a:bodyPr>
          <a:lstStyle/>
          <a:p>
            <a:r>
              <a:rPr lang="ja-JP" altLang="ja-JP" sz="1000" dirty="0">
                <a:solidFill>
                  <a:prstClr val="black"/>
                </a:solidFill>
                <a:latin typeface="HGS明朝B" pitchFamily="18" charset="-128"/>
                <a:ea typeface="HGS明朝B" pitchFamily="18" charset="-128"/>
              </a:rPr>
              <a:t>肺は</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呼吸を行う</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大気中の清らかな気</a:t>
            </a:r>
            <a:r>
              <a:rPr lang="en-US" altLang="ja-JP"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清気</a:t>
            </a:r>
            <a:r>
              <a:rPr lang="en-US" altLang="ja-JP"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をからだに吸い込み</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体内をまわって汚れた気</a:t>
            </a:r>
            <a:r>
              <a:rPr lang="en-US" altLang="ja-JP"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濁気</a:t>
            </a:r>
            <a:r>
              <a:rPr lang="en-US" altLang="ja-JP"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を外に出す</a:t>
            </a:r>
            <a:r>
              <a:rPr lang="ja-JP" altLang="en-US" sz="1000" dirty="0">
                <a:solidFill>
                  <a:prstClr val="black"/>
                </a:solidFill>
                <a:latin typeface="HGS明朝B" pitchFamily="18" charset="-128"/>
                <a:ea typeface="HGS明朝B" pitchFamily="18" charset="-128"/>
              </a:rPr>
              <a:t>．</a:t>
            </a:r>
            <a:endParaRPr lang="en-US" altLang="ja-JP" sz="1000" dirty="0">
              <a:solidFill>
                <a:prstClr val="black"/>
              </a:solidFill>
              <a:latin typeface="HGS明朝B" pitchFamily="18" charset="-128"/>
              <a:ea typeface="HGS明朝B" pitchFamily="18" charset="-128"/>
            </a:endParaRPr>
          </a:p>
          <a:p>
            <a:r>
              <a:rPr lang="ja-JP" altLang="ja-JP" sz="1000" dirty="0">
                <a:solidFill>
                  <a:srgbClr val="0070C0"/>
                </a:solidFill>
                <a:latin typeface="HGS明朝B" pitchFamily="18" charset="-128"/>
                <a:ea typeface="HGS明朝B" pitchFamily="18" charset="-128"/>
              </a:rPr>
              <a:t>宣発は</a:t>
            </a:r>
            <a:r>
              <a:rPr lang="ja-JP" altLang="ja-JP" sz="1000" dirty="0" smtClean="0">
                <a:solidFill>
                  <a:srgbClr val="0070C0"/>
                </a:solidFill>
                <a:latin typeface="HGS明朝B" pitchFamily="18" charset="-128"/>
                <a:ea typeface="HGS明朝B" pitchFamily="18" charset="-128"/>
              </a:rPr>
              <a:t>上</a:t>
            </a:r>
            <a:r>
              <a:rPr lang="ja-JP" altLang="en-US" sz="1000" dirty="0" smtClean="0">
                <a:solidFill>
                  <a:srgbClr val="0070C0"/>
                </a:solidFill>
                <a:latin typeface="HGS明朝B" pitchFamily="18" charset="-128"/>
                <a:ea typeface="HGS明朝B" pitchFamily="18" charset="-128"/>
              </a:rPr>
              <a:t>や外</a:t>
            </a:r>
            <a:r>
              <a:rPr lang="ja-JP" altLang="ja-JP" sz="1000" dirty="0" smtClean="0">
                <a:solidFill>
                  <a:srgbClr val="0070C0"/>
                </a:solidFill>
                <a:latin typeface="HGS明朝B" pitchFamily="18" charset="-128"/>
                <a:ea typeface="HGS明朝B" pitchFamily="18" charset="-128"/>
              </a:rPr>
              <a:t>に</a:t>
            </a:r>
            <a:r>
              <a:rPr lang="ja-JP" altLang="ja-JP" sz="1000" dirty="0">
                <a:solidFill>
                  <a:srgbClr val="0070C0"/>
                </a:solidFill>
                <a:latin typeface="HGS明朝B" pitchFamily="18" charset="-128"/>
                <a:ea typeface="HGS明朝B" pitchFamily="18" charset="-128"/>
              </a:rPr>
              <a:t>広げること</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拡散させて</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全身に行きわたらせる</a:t>
            </a:r>
            <a:r>
              <a:rPr lang="ja-JP" altLang="en-US" sz="1000" dirty="0">
                <a:solidFill>
                  <a:prstClr val="black"/>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粛降は逆に</a:t>
            </a:r>
            <a:r>
              <a:rPr lang="ja-JP" altLang="en-US" sz="1000" dirty="0">
                <a:solidFill>
                  <a:srgbClr val="0070C0"/>
                </a:solidFill>
                <a:latin typeface="HGS明朝B" pitchFamily="18" charset="-128"/>
                <a:ea typeface="HGS明朝B" pitchFamily="18" charset="-128"/>
              </a:rPr>
              <a:t>，</a:t>
            </a:r>
            <a:r>
              <a:rPr lang="ja-JP" altLang="ja-JP" sz="1000" dirty="0" smtClean="0">
                <a:solidFill>
                  <a:srgbClr val="0070C0"/>
                </a:solidFill>
                <a:latin typeface="HGS明朝B" pitchFamily="18" charset="-128"/>
                <a:ea typeface="HGS明朝B" pitchFamily="18" charset="-128"/>
              </a:rPr>
              <a:t>下</a:t>
            </a:r>
            <a:r>
              <a:rPr lang="ja-JP" altLang="en-US" sz="1000" dirty="0" smtClean="0">
                <a:solidFill>
                  <a:srgbClr val="0070C0"/>
                </a:solidFill>
                <a:latin typeface="HGS明朝B" pitchFamily="18" charset="-128"/>
                <a:ea typeface="HGS明朝B" pitchFamily="18" charset="-128"/>
              </a:rPr>
              <a:t>や内</a:t>
            </a:r>
            <a:r>
              <a:rPr lang="ja-JP" altLang="ja-JP" sz="1000" dirty="0" smtClean="0">
                <a:solidFill>
                  <a:srgbClr val="0070C0"/>
                </a:solidFill>
                <a:latin typeface="HGS明朝B" pitchFamily="18" charset="-128"/>
                <a:ea typeface="HGS明朝B" pitchFamily="18" charset="-128"/>
              </a:rPr>
              <a:t>に</a:t>
            </a:r>
            <a:r>
              <a:rPr lang="ja-JP" altLang="ja-JP" sz="1000" dirty="0">
                <a:solidFill>
                  <a:srgbClr val="0070C0"/>
                </a:solidFill>
                <a:latin typeface="HGS明朝B" pitchFamily="18" charset="-128"/>
                <a:ea typeface="HGS明朝B" pitchFamily="18" charset="-128"/>
              </a:rPr>
              <a:t>おろすこと</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肺の宣発機能のおかげで</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体内の濁気は</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上へ</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外側へと運ばれていき</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吐き出される</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津液や栄養分が拡散して</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全身に行きわたる</a:t>
            </a:r>
            <a:r>
              <a:rPr lang="ja-JP" altLang="en-US" sz="1000" dirty="0" smtClean="0">
                <a:solidFill>
                  <a:prstClr val="black"/>
                </a:solidFill>
                <a:latin typeface="HGS明朝B" pitchFamily="18" charset="-128"/>
                <a:ea typeface="HGS明朝B" pitchFamily="18" charset="-128"/>
              </a:rPr>
              <a:t>．体</a:t>
            </a:r>
            <a:r>
              <a:rPr lang="ja-JP" altLang="ja-JP" sz="1000" dirty="0">
                <a:solidFill>
                  <a:prstClr val="black"/>
                </a:solidFill>
                <a:latin typeface="HGS明朝B" pitchFamily="18" charset="-128"/>
                <a:ea typeface="HGS明朝B" pitchFamily="18" charset="-128"/>
              </a:rPr>
              <a:t>の表面は</a:t>
            </a:r>
            <a:r>
              <a:rPr lang="ja-JP" altLang="en-US" sz="1000" dirty="0">
                <a:solidFill>
                  <a:prstClr val="black"/>
                </a:solidFill>
                <a:latin typeface="HGS明朝B" pitchFamily="18" charset="-128"/>
                <a:ea typeface="HGS明朝B" pitchFamily="18" charset="-128"/>
              </a:rPr>
              <a:t>，</a:t>
            </a:r>
            <a:r>
              <a:rPr lang="ja-JP" altLang="ja-JP" sz="1000" b="1" dirty="0">
                <a:solidFill>
                  <a:srgbClr val="0070C0"/>
                </a:solidFill>
                <a:latin typeface="HGS明朝B" pitchFamily="18" charset="-128"/>
                <a:ea typeface="HGS明朝B" pitchFamily="18" charset="-128"/>
              </a:rPr>
              <a:t>外邪の侵入を防ぐ衛気</a:t>
            </a:r>
            <a:r>
              <a:rPr lang="ja-JP" altLang="ja-JP" sz="1000" dirty="0">
                <a:solidFill>
                  <a:prstClr val="black"/>
                </a:solidFill>
                <a:latin typeface="HGS明朝B" pitchFamily="18" charset="-128"/>
                <a:ea typeface="HGS明朝B" pitchFamily="18" charset="-128"/>
              </a:rPr>
              <a:t>に覆われており</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体内で生成された衛気は</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肺の宣発機能によって</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体表面にくまなく広がる</a:t>
            </a:r>
            <a:r>
              <a:rPr lang="ja-JP" altLang="en-US" sz="1000" dirty="0">
                <a:solidFill>
                  <a:prstClr val="black"/>
                </a:solidFill>
                <a:latin typeface="HGS明朝B" pitchFamily="18" charset="-128"/>
                <a:ea typeface="HGS明朝B" pitchFamily="18" charset="-128"/>
              </a:rPr>
              <a:t>．</a:t>
            </a:r>
            <a:r>
              <a:rPr lang="ja-JP" altLang="ja-JP" sz="1000" dirty="0" smtClean="0">
                <a:solidFill>
                  <a:prstClr val="black"/>
                </a:solidFill>
                <a:latin typeface="HGS明朝B" pitchFamily="18" charset="-128"/>
                <a:ea typeface="HGS明朝B" pitchFamily="18" charset="-128"/>
              </a:rPr>
              <a:t>粛降</a:t>
            </a:r>
            <a:r>
              <a:rPr lang="ja-JP" altLang="ja-JP" sz="1000" dirty="0">
                <a:solidFill>
                  <a:prstClr val="black"/>
                </a:solidFill>
                <a:latin typeface="HGS明朝B" pitchFamily="18" charset="-128"/>
                <a:ea typeface="HGS明朝B" pitchFamily="18" charset="-128"/>
              </a:rPr>
              <a:t>は</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大気から清らかな</a:t>
            </a:r>
            <a:r>
              <a:rPr lang="ja-JP" altLang="ja-JP" sz="1000" dirty="0" smtClean="0">
                <a:solidFill>
                  <a:prstClr val="black"/>
                </a:solidFill>
                <a:latin typeface="HGS明朝B" pitchFamily="18" charset="-128"/>
                <a:ea typeface="HGS明朝B" pitchFamily="18" charset="-128"/>
              </a:rPr>
              <a:t>気</a:t>
            </a:r>
            <a:r>
              <a:rPr lang="ja-JP" altLang="en-US" sz="1000" dirty="0" smtClean="0">
                <a:solidFill>
                  <a:prstClr val="black"/>
                </a:solidFill>
                <a:latin typeface="HGS明朝B" pitchFamily="18" charset="-128"/>
                <a:ea typeface="HGS明朝B" pitchFamily="18" charset="-128"/>
              </a:rPr>
              <a:t>（清気）</a:t>
            </a:r>
            <a:r>
              <a:rPr lang="ja-JP" altLang="ja-JP" sz="1000" dirty="0" smtClean="0">
                <a:solidFill>
                  <a:prstClr val="black"/>
                </a:solidFill>
                <a:latin typeface="HGS明朝B" pitchFamily="18" charset="-128"/>
                <a:ea typeface="HGS明朝B" pitchFamily="18" charset="-128"/>
              </a:rPr>
              <a:t>を</a:t>
            </a:r>
            <a:r>
              <a:rPr lang="ja-JP" altLang="ja-JP" sz="1000" dirty="0">
                <a:solidFill>
                  <a:prstClr val="black"/>
                </a:solidFill>
                <a:latin typeface="HGS明朝B" pitchFamily="18" charset="-128"/>
                <a:ea typeface="HGS明朝B" pitchFamily="18" charset="-128"/>
              </a:rPr>
              <a:t>吸い込み</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体内に</a:t>
            </a:r>
            <a:r>
              <a:rPr lang="ja-JP" altLang="ja-JP" sz="1000" dirty="0" smtClean="0">
                <a:solidFill>
                  <a:prstClr val="black"/>
                </a:solidFill>
                <a:latin typeface="HGS明朝B" pitchFamily="18" charset="-128"/>
                <a:ea typeface="HGS明朝B" pitchFamily="18" charset="-128"/>
              </a:rPr>
              <a:t>おろ</a:t>
            </a:r>
            <a:r>
              <a:rPr lang="ja-JP" altLang="en-US" sz="1000" dirty="0" smtClean="0">
                <a:solidFill>
                  <a:prstClr val="black"/>
                </a:solidFill>
                <a:latin typeface="HGS明朝B" pitchFamily="18" charset="-128"/>
                <a:ea typeface="HGS明朝B" pitchFamily="18" charset="-128"/>
              </a:rPr>
              <a:t>し，腎に送り込む．</a:t>
            </a:r>
            <a:r>
              <a:rPr lang="ja-JP" altLang="ja-JP" sz="1000" dirty="0">
                <a:solidFill>
                  <a:prstClr val="black"/>
                </a:solidFill>
                <a:latin typeface="HGS明朝B" pitchFamily="18" charset="-128"/>
                <a:ea typeface="HGS明朝B" pitchFamily="18" charset="-128"/>
              </a:rPr>
              <a:t>これによって</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清気</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津液</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栄養分がからだの下のほうに運ばれる</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宣発と粛降によって</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体内の水分の動きも調節されている</a:t>
            </a:r>
            <a:r>
              <a:rPr lang="ja-JP" altLang="en-US" sz="1000" dirty="0">
                <a:solidFill>
                  <a:prstClr val="black"/>
                </a:solidFill>
                <a:latin typeface="HGS明朝B" pitchFamily="18" charset="-128"/>
                <a:ea typeface="HGS明朝B" pitchFamily="18" charset="-128"/>
              </a:rPr>
              <a:t>．</a:t>
            </a:r>
            <a:endParaRPr lang="ja-JP" altLang="en-US" sz="1000" dirty="0"/>
          </a:p>
          <a:p>
            <a:r>
              <a:rPr lang="ja-JP" altLang="en-US" sz="1000" dirty="0">
                <a:latin typeface="HGS明朝B" pitchFamily="18" charset="-128"/>
                <a:ea typeface="HGS明朝B" pitchFamily="18" charset="-128"/>
              </a:rPr>
              <a:t>　　　　</a:t>
            </a:r>
            <a:endParaRPr lang="ja-JP" altLang="en-US" sz="1000" dirty="0"/>
          </a:p>
        </p:txBody>
      </p:sp>
      <p:grpSp>
        <p:nvGrpSpPr>
          <p:cNvPr id="27" name="グループ化 26"/>
          <p:cNvGrpSpPr/>
          <p:nvPr/>
        </p:nvGrpSpPr>
        <p:grpSpPr>
          <a:xfrm>
            <a:off x="602307" y="5144008"/>
            <a:ext cx="6080396" cy="3640132"/>
            <a:chOff x="548680" y="4103549"/>
            <a:chExt cx="6080396" cy="3640132"/>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848" y="4534435"/>
              <a:ext cx="2560888" cy="2942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正方形/長方形 9"/>
            <p:cNvSpPr/>
            <p:nvPr/>
          </p:nvSpPr>
          <p:spPr>
            <a:xfrm>
              <a:off x="548680" y="4103549"/>
              <a:ext cx="1862715" cy="877163"/>
            </a:xfrm>
            <a:prstGeom prst="rect">
              <a:avLst/>
            </a:prstGeom>
          </p:spPr>
          <p:txBody>
            <a:bodyPr wrap="square">
              <a:spAutoFit/>
            </a:bodyPr>
            <a:lstStyle/>
            <a:p>
              <a:r>
                <a:rPr lang="ja-JP" altLang="en-US" sz="1000" dirty="0">
                  <a:latin typeface="HGS明朝B" pitchFamily="18" charset="-128"/>
                  <a:ea typeface="HGS明朝B" pitchFamily="18" charset="-128"/>
                </a:rPr>
                <a:t>◆</a:t>
              </a:r>
              <a:r>
                <a:rPr lang="ja-JP" altLang="ja-JP" sz="1100" b="1" dirty="0">
                  <a:latin typeface="HGS明朝B" pitchFamily="18" charset="-128"/>
                  <a:ea typeface="HGS明朝B" pitchFamily="18" charset="-128"/>
                </a:rPr>
                <a:t>呼吸</a:t>
              </a:r>
            </a:p>
            <a:p>
              <a:r>
                <a:rPr lang="ja-JP" altLang="ja-JP" sz="1000" dirty="0">
                  <a:latin typeface="HGS明朝B" pitchFamily="18" charset="-128"/>
                  <a:ea typeface="HGS明朝B" pitchFamily="18" charset="-128"/>
                </a:rPr>
                <a:t>呼吸と水の動きを</a:t>
              </a:r>
              <a:r>
                <a:rPr lang="ja-JP" altLang="en-US" sz="1000" dirty="0">
                  <a:latin typeface="HGS明朝B" pitchFamily="18" charset="-128"/>
                  <a:ea typeface="HGS明朝B" pitchFamily="18" charset="-128"/>
                </a:rPr>
                <a:t>主</a:t>
              </a:r>
              <a:r>
                <a:rPr lang="ja-JP" altLang="en-US" sz="1000" dirty="0" err="1">
                  <a:latin typeface="HGS明朝B" pitchFamily="18" charset="-128"/>
                  <a:ea typeface="HGS明朝B" pitchFamily="18" charset="-128"/>
                </a:rPr>
                <a:t>る</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宣発と粛降の機能もある</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大気からきれいな気を吸い込み</a:t>
              </a:r>
              <a:r>
                <a:rPr lang="ja-JP" altLang="en-US" sz="1000" dirty="0">
                  <a:latin typeface="HGS明朝B" pitchFamily="18" charset="-128"/>
                  <a:ea typeface="HGS明朝B" pitchFamily="18" charset="-128"/>
                </a:rPr>
                <a:t>，体内</a:t>
              </a:r>
              <a:r>
                <a:rPr lang="ja-JP" altLang="ja-JP" sz="1000" dirty="0">
                  <a:latin typeface="HGS明朝B" pitchFamily="18" charset="-128"/>
                  <a:ea typeface="HGS明朝B" pitchFamily="18" charset="-128"/>
                </a:rPr>
                <a:t>から汚れた気を吐き出す</a:t>
              </a:r>
              <a:r>
                <a:rPr lang="ja-JP" altLang="en-US" sz="1000" dirty="0">
                  <a:latin typeface="HGS明朝B" pitchFamily="18" charset="-128"/>
                  <a:ea typeface="HGS明朝B" pitchFamily="18" charset="-128"/>
                </a:rPr>
                <a:t>．</a:t>
              </a:r>
              <a:endParaRPr lang="ja-JP" altLang="ja-JP" sz="1000" dirty="0">
                <a:latin typeface="HGS明朝B" pitchFamily="18" charset="-128"/>
                <a:ea typeface="HGS明朝B" pitchFamily="18" charset="-128"/>
              </a:endParaRPr>
            </a:p>
          </p:txBody>
        </p:sp>
        <p:sp>
          <p:nvSpPr>
            <p:cNvPr id="11" name="正方形/長方形 10"/>
            <p:cNvSpPr/>
            <p:nvPr/>
          </p:nvSpPr>
          <p:spPr>
            <a:xfrm>
              <a:off x="592013" y="5241032"/>
              <a:ext cx="1619970" cy="892552"/>
            </a:xfrm>
            <a:prstGeom prst="rect">
              <a:avLst/>
            </a:prstGeom>
          </p:spPr>
          <p:txBody>
            <a:bodyPr wrap="square">
              <a:spAutoFit/>
            </a:bodyPr>
            <a:lstStyle/>
            <a:p>
              <a:r>
                <a:rPr lang="ja-JP" altLang="en-US" sz="1000" dirty="0">
                  <a:latin typeface="HGS明朝B" pitchFamily="18" charset="-128"/>
                  <a:ea typeface="HGS明朝B" pitchFamily="18" charset="-128"/>
                </a:rPr>
                <a:t>◆</a:t>
              </a:r>
              <a:r>
                <a:rPr lang="ja-JP" altLang="ja-JP" sz="1200" b="1" dirty="0">
                  <a:latin typeface="HGS明朝B" pitchFamily="18" charset="-128"/>
                  <a:ea typeface="HGS明朝B" pitchFamily="18" charset="-128"/>
                </a:rPr>
                <a:t>汗</a:t>
              </a:r>
            </a:p>
            <a:p>
              <a:r>
                <a:rPr lang="ja-JP" altLang="en-US" sz="1000" dirty="0">
                  <a:latin typeface="HGS明朝B" pitchFamily="18" charset="-128"/>
                  <a:ea typeface="HGS明朝B" pitchFamily="18" charset="-128"/>
                </a:rPr>
                <a:t>汗</a:t>
              </a:r>
              <a:r>
                <a:rPr lang="ja-JP" altLang="ja-JP" sz="1000" dirty="0">
                  <a:latin typeface="HGS明朝B" pitchFamily="18" charset="-128"/>
                  <a:ea typeface="HGS明朝B" pitchFamily="18" charset="-128"/>
                </a:rPr>
                <a:t>腺の</a:t>
              </a:r>
              <a:r>
                <a:rPr lang="ja-JP" altLang="ja-JP" sz="1000" dirty="0" smtClean="0">
                  <a:latin typeface="HGS明朝B" pitchFamily="18" charset="-128"/>
                  <a:ea typeface="HGS明朝B" pitchFamily="18" charset="-128"/>
                </a:rPr>
                <a:t>開</a:t>
              </a:r>
              <a:r>
                <a:rPr lang="ja-JP" altLang="en-US" sz="1000" dirty="0" smtClean="0">
                  <a:latin typeface="HGS明朝B" pitchFamily="18" charset="-128"/>
                  <a:ea typeface="HGS明朝B" pitchFamily="18" charset="-128"/>
                </a:rPr>
                <a:t>閉</a:t>
              </a:r>
              <a:r>
                <a:rPr lang="ja-JP" altLang="ja-JP" sz="1000" dirty="0" smtClean="0">
                  <a:latin typeface="HGS明朝B" pitchFamily="18" charset="-128"/>
                  <a:ea typeface="HGS明朝B" pitchFamily="18" charset="-128"/>
                </a:rPr>
                <a:t>を</a:t>
              </a:r>
              <a:r>
                <a:rPr lang="ja-JP" altLang="ja-JP" sz="1000" dirty="0">
                  <a:latin typeface="HGS明朝B" pitchFamily="18" charset="-128"/>
                  <a:ea typeface="HGS明朝B" pitchFamily="18" charset="-128"/>
                </a:rPr>
                <a:t>調節し</a:t>
              </a:r>
              <a:r>
                <a:rPr lang="ja-JP" altLang="en-US" sz="1000" dirty="0">
                  <a:latin typeface="HGS明朝B" pitchFamily="18" charset="-128"/>
                  <a:ea typeface="HGS明朝B" pitchFamily="18" charset="-128"/>
                </a:rPr>
                <a:t>，汗</a:t>
              </a:r>
              <a:endParaRPr lang="ja-JP" altLang="ja-JP" sz="1000" dirty="0">
                <a:latin typeface="HGS明朝B" pitchFamily="18" charset="-128"/>
                <a:ea typeface="HGS明朝B" pitchFamily="18" charset="-128"/>
              </a:endParaRPr>
            </a:p>
            <a:p>
              <a:r>
                <a:rPr lang="ja-JP" altLang="ja-JP" sz="1000" dirty="0">
                  <a:latin typeface="HGS明朝B" pitchFamily="18" charset="-128"/>
                  <a:ea typeface="HGS明朝B" pitchFamily="18" charset="-128"/>
                </a:rPr>
                <a:t>を出す役目</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肺が弱ると</a:t>
              </a:r>
            </a:p>
            <a:p>
              <a:r>
                <a:rPr lang="ja-JP" altLang="en-US" sz="1000" dirty="0">
                  <a:latin typeface="HGS明朝B" pitchFamily="18" charset="-128"/>
                  <a:ea typeface="HGS明朝B" pitchFamily="18" charset="-128"/>
                </a:rPr>
                <a:t>汗</a:t>
              </a:r>
              <a:r>
                <a:rPr lang="ja-JP" altLang="ja-JP" sz="1000" dirty="0">
                  <a:latin typeface="HGS明朝B" pitchFamily="18" charset="-128"/>
                  <a:ea typeface="HGS明朝B" pitchFamily="18" charset="-128"/>
                </a:rPr>
                <a:t>をかきやすく</a:t>
              </a:r>
              <a:r>
                <a:rPr lang="ja-JP" altLang="ja-JP" sz="1000" dirty="0" smtClean="0">
                  <a:latin typeface="HGS明朝B" pitchFamily="18" charset="-128"/>
                  <a:ea typeface="HGS明朝B" pitchFamily="18" charset="-128"/>
                </a:rPr>
                <a:t>な</a:t>
              </a:r>
              <a:r>
                <a:rPr lang="ja-JP" altLang="en-US" sz="1000" dirty="0" smtClean="0">
                  <a:latin typeface="HGS明朝B" pitchFamily="18" charset="-128"/>
                  <a:ea typeface="HGS明朝B" pitchFamily="18" charset="-128"/>
                </a:rPr>
                <a:t>ったりす</a:t>
              </a:r>
              <a:r>
                <a:rPr lang="ja-JP" altLang="ja-JP" sz="1000" dirty="0" smtClean="0">
                  <a:latin typeface="HGS明朝B" pitchFamily="18" charset="-128"/>
                  <a:ea typeface="HGS明朝B" pitchFamily="18" charset="-128"/>
                </a:rPr>
                <a:t>る</a:t>
              </a:r>
              <a:r>
                <a:rPr lang="ja-JP" altLang="en-US" sz="1000" dirty="0">
                  <a:latin typeface="HGS明朝B" pitchFamily="18" charset="-128"/>
                  <a:ea typeface="HGS明朝B" pitchFamily="18" charset="-128"/>
                </a:rPr>
                <a:t>．</a:t>
              </a:r>
              <a:endParaRPr lang="ja-JP" altLang="ja-JP" sz="1000" dirty="0">
                <a:latin typeface="HGS明朝B" pitchFamily="18" charset="-128"/>
                <a:ea typeface="HGS明朝B" pitchFamily="18" charset="-128"/>
              </a:endParaRPr>
            </a:p>
          </p:txBody>
        </p:sp>
        <p:sp>
          <p:nvSpPr>
            <p:cNvPr id="12" name="正方形/長方形 11"/>
            <p:cNvSpPr/>
            <p:nvPr/>
          </p:nvSpPr>
          <p:spPr>
            <a:xfrm>
              <a:off x="4445450" y="6046969"/>
              <a:ext cx="2183626" cy="584775"/>
            </a:xfrm>
            <a:prstGeom prst="rect">
              <a:avLst/>
            </a:prstGeom>
          </p:spPr>
          <p:txBody>
            <a:bodyPr wrap="square">
              <a:spAutoFit/>
            </a:bodyPr>
            <a:lstStyle/>
            <a:p>
              <a:r>
                <a:rPr lang="ja-JP" altLang="ja-JP" sz="1000" dirty="0">
                  <a:latin typeface="HGS明朝B" pitchFamily="18" charset="-128"/>
                  <a:ea typeface="HGS明朝B" pitchFamily="18" charset="-128"/>
                </a:rPr>
                <a:t>血が全身から肺に</a:t>
              </a:r>
            </a:p>
            <a:p>
              <a:r>
                <a:rPr lang="ja-JP" altLang="ja-JP" sz="1000" dirty="0">
                  <a:latin typeface="HGS明朝B" pitchFamily="18" charset="-128"/>
                  <a:ea typeface="HGS明朝B" pitchFamily="18" charset="-128"/>
                </a:rPr>
                <a:t>集まってくると考えられる</a:t>
              </a:r>
              <a:r>
                <a:rPr lang="ja-JP" altLang="en-US" sz="1000" dirty="0">
                  <a:latin typeface="HGS明朝B" pitchFamily="18" charset="-128"/>
                  <a:ea typeface="HGS明朝B" pitchFamily="18" charset="-128"/>
                </a:rPr>
                <a:t>．</a:t>
              </a:r>
              <a:endParaRPr lang="en-US"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a:t>
              </a:r>
              <a:r>
                <a:rPr lang="ja-JP" altLang="en-US" sz="1200" b="1" dirty="0">
                  <a:latin typeface="HGS明朝B" pitchFamily="18" charset="-128"/>
                  <a:ea typeface="HGS明朝B" pitchFamily="18" charset="-128"/>
                </a:rPr>
                <a:t>肺は百脈を朝す</a:t>
              </a:r>
              <a:r>
                <a:rPr lang="ja-JP" altLang="en-US" sz="1000" dirty="0">
                  <a:latin typeface="HGS明朝B" pitchFamily="18" charset="-128"/>
                  <a:ea typeface="HGS明朝B" pitchFamily="18" charset="-128"/>
                </a:rPr>
                <a:t>」</a:t>
              </a:r>
              <a:endParaRPr lang="ja-JP" altLang="ja-JP" sz="1000" dirty="0">
                <a:latin typeface="HGS明朝B" pitchFamily="18" charset="-128"/>
                <a:ea typeface="HGS明朝B" pitchFamily="18" charset="-128"/>
              </a:endParaRPr>
            </a:p>
          </p:txBody>
        </p:sp>
        <p:sp>
          <p:nvSpPr>
            <p:cNvPr id="13" name="正方形/長方形 12"/>
            <p:cNvSpPr/>
            <p:nvPr/>
          </p:nvSpPr>
          <p:spPr>
            <a:xfrm>
              <a:off x="591597" y="6825208"/>
              <a:ext cx="1714500" cy="892552"/>
            </a:xfrm>
            <a:prstGeom prst="rect">
              <a:avLst/>
            </a:prstGeom>
          </p:spPr>
          <p:txBody>
            <a:bodyPr>
              <a:spAutoFit/>
            </a:bodyPr>
            <a:lstStyle/>
            <a:p>
              <a:pPr lvl="0"/>
              <a:r>
                <a:rPr lang="en-US" altLang="ja-JP" sz="1000" dirty="0">
                  <a:solidFill>
                    <a:prstClr val="black"/>
                  </a:solidFill>
                  <a:latin typeface="HGS明朝B" pitchFamily="18" charset="-128"/>
                  <a:ea typeface="HGS明朝B" pitchFamily="18" charset="-128"/>
                </a:rPr>
                <a:t>.</a:t>
              </a:r>
              <a:r>
                <a:rPr lang="ja-JP" altLang="en-US" sz="1000" dirty="0">
                  <a:solidFill>
                    <a:prstClr val="black"/>
                  </a:solidFill>
                  <a:latin typeface="HGS明朝B" pitchFamily="18" charset="-128"/>
                  <a:ea typeface="HGS明朝B" pitchFamily="18" charset="-128"/>
                </a:rPr>
                <a:t>◆</a:t>
              </a:r>
              <a:r>
                <a:rPr lang="ja-JP" altLang="ja-JP" sz="1200" b="1" dirty="0">
                  <a:solidFill>
                    <a:prstClr val="black"/>
                  </a:solidFill>
                  <a:latin typeface="HGS明朝B" pitchFamily="18" charset="-128"/>
                  <a:ea typeface="HGS明朝B" pitchFamily="18" charset="-128"/>
                </a:rPr>
                <a:t>粛降</a:t>
              </a:r>
            </a:p>
            <a:p>
              <a:pPr lvl="0"/>
              <a:r>
                <a:rPr lang="ja-JP" altLang="ja-JP" sz="1000" dirty="0">
                  <a:solidFill>
                    <a:prstClr val="black"/>
                  </a:solidFill>
                  <a:latin typeface="HGS明朝B" pitchFamily="18" charset="-128"/>
                  <a:ea typeface="HGS明朝B" pitchFamily="18" charset="-128"/>
                </a:rPr>
                <a:t>気や津</a:t>
              </a:r>
              <a:r>
                <a:rPr lang="ja-JP" altLang="ja-JP" sz="1000" dirty="0" smtClean="0">
                  <a:solidFill>
                    <a:prstClr val="black"/>
                  </a:solidFill>
                  <a:latin typeface="HGS明朝B" pitchFamily="18" charset="-128"/>
                  <a:ea typeface="HGS明朝B" pitchFamily="18" charset="-128"/>
                </a:rPr>
                <a:t>液</a:t>
              </a:r>
              <a:r>
                <a:rPr lang="ja-JP" altLang="en-US" sz="1000" dirty="0" smtClean="0">
                  <a:solidFill>
                    <a:prstClr val="black"/>
                  </a:solidFill>
                  <a:latin typeface="HGS明朝B" pitchFamily="18" charset="-128"/>
                  <a:ea typeface="HGS明朝B" pitchFamily="18" charset="-128"/>
                </a:rPr>
                <a:t>な</a:t>
              </a:r>
              <a:r>
                <a:rPr lang="ja-JP" altLang="ja-JP" sz="1000" dirty="0" smtClean="0">
                  <a:solidFill>
                    <a:prstClr val="black"/>
                  </a:solidFill>
                  <a:latin typeface="HGS明朝B" pitchFamily="18" charset="-128"/>
                  <a:ea typeface="HGS明朝B" pitchFamily="18" charset="-128"/>
                </a:rPr>
                <a:t>どを</a:t>
              </a:r>
              <a:r>
                <a:rPr lang="ja-JP" altLang="ja-JP" sz="1000" dirty="0">
                  <a:solidFill>
                    <a:prstClr val="black"/>
                  </a:solidFill>
                  <a:latin typeface="HGS明朝B" pitchFamily="18" charset="-128"/>
                  <a:ea typeface="HGS明朝B" pitchFamily="18" charset="-128"/>
                </a:rPr>
                <a:t>上から下におろし</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また</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気道をきれいにする機能</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気を吸い込むのは粛降のはたらき</a:t>
              </a:r>
              <a:r>
                <a:rPr lang="ja-JP" altLang="en-US" sz="1000" dirty="0">
                  <a:solidFill>
                    <a:prstClr val="black"/>
                  </a:solidFill>
                  <a:latin typeface="HGS明朝B" pitchFamily="18" charset="-128"/>
                  <a:ea typeface="HGS明朝B" pitchFamily="18" charset="-128"/>
                </a:rPr>
                <a:t>．</a:t>
              </a:r>
              <a:endParaRPr lang="ja-JP" altLang="ja-JP" sz="1000" dirty="0">
                <a:solidFill>
                  <a:prstClr val="black"/>
                </a:solidFill>
                <a:latin typeface="HGS明朝B" pitchFamily="18" charset="-128"/>
                <a:ea typeface="HGS明朝B" pitchFamily="18" charset="-128"/>
              </a:endParaRPr>
            </a:p>
          </p:txBody>
        </p:sp>
        <p:sp>
          <p:nvSpPr>
            <p:cNvPr id="14" name="正方形/長方形 13"/>
            <p:cNvSpPr/>
            <p:nvPr/>
          </p:nvSpPr>
          <p:spPr>
            <a:xfrm>
              <a:off x="592013" y="6106854"/>
              <a:ext cx="1773849" cy="738664"/>
            </a:xfrm>
            <a:prstGeom prst="rect">
              <a:avLst/>
            </a:prstGeom>
          </p:spPr>
          <p:txBody>
            <a:bodyPr wrap="square">
              <a:spAutoFit/>
            </a:bodyPr>
            <a:lstStyle/>
            <a:p>
              <a:pPr lvl="0"/>
              <a:r>
                <a:rPr lang="ja-JP" altLang="en-US" sz="1000" dirty="0">
                  <a:solidFill>
                    <a:prstClr val="black"/>
                  </a:solidFill>
                  <a:latin typeface="HGS明朝B" pitchFamily="18" charset="-128"/>
                  <a:ea typeface="HGS明朝B" pitchFamily="18" charset="-128"/>
                </a:rPr>
                <a:t>◆</a:t>
              </a:r>
              <a:r>
                <a:rPr lang="ja-JP" altLang="ja-JP" sz="1200" b="1" dirty="0">
                  <a:solidFill>
                    <a:prstClr val="black"/>
                  </a:solidFill>
                  <a:latin typeface="HGS明朝B" pitchFamily="18" charset="-128"/>
                  <a:ea typeface="HGS明朝B" pitchFamily="18" charset="-128"/>
                </a:rPr>
                <a:t>宣発</a:t>
              </a:r>
            </a:p>
            <a:p>
              <a:pPr lvl="0"/>
              <a:r>
                <a:rPr lang="ja-JP" altLang="ja-JP" sz="1000" dirty="0">
                  <a:solidFill>
                    <a:prstClr val="black"/>
                  </a:solidFill>
                  <a:latin typeface="HGS明朝B" pitchFamily="18" charset="-128"/>
                  <a:ea typeface="HGS明朝B" pitchFamily="18" charset="-128"/>
                </a:rPr>
                <a:t>気や津液</a:t>
              </a:r>
              <a:r>
                <a:rPr lang="ja-JP" altLang="en-US" sz="1000" dirty="0" smtClean="0">
                  <a:solidFill>
                    <a:prstClr val="black"/>
                  </a:solidFill>
                  <a:latin typeface="HGS明朝B" pitchFamily="18" charset="-128"/>
                  <a:ea typeface="HGS明朝B" pitchFamily="18" charset="-128"/>
                </a:rPr>
                <a:t>，</a:t>
              </a:r>
              <a:r>
                <a:rPr lang="ja-JP" altLang="en-US" sz="1000" dirty="0">
                  <a:solidFill>
                    <a:prstClr val="black"/>
                  </a:solidFill>
                  <a:latin typeface="HGS明朝B" pitchFamily="18" charset="-128"/>
                  <a:ea typeface="HGS明朝B" pitchFamily="18" charset="-128"/>
                </a:rPr>
                <a:t>栄養</a:t>
              </a:r>
              <a:r>
                <a:rPr lang="ja-JP" altLang="ja-JP" sz="1000" dirty="0" smtClean="0">
                  <a:solidFill>
                    <a:prstClr val="black"/>
                  </a:solidFill>
                  <a:latin typeface="HGS明朝B" pitchFamily="18" charset="-128"/>
                  <a:ea typeface="HGS明朝B" pitchFamily="18" charset="-128"/>
                </a:rPr>
                <a:t>分</a:t>
              </a:r>
              <a:r>
                <a:rPr lang="ja-JP" altLang="en-US" sz="1000" dirty="0">
                  <a:solidFill>
                    <a:prstClr val="black"/>
                  </a:solidFill>
                  <a:latin typeface="HGS明朝B" pitchFamily="18" charset="-128"/>
                  <a:ea typeface="HGS明朝B" pitchFamily="18" charset="-128"/>
                </a:rPr>
                <a:t>など</a:t>
              </a:r>
              <a:r>
                <a:rPr lang="ja-JP" altLang="ja-JP" sz="1000" dirty="0">
                  <a:solidFill>
                    <a:prstClr val="black"/>
                  </a:solidFill>
                  <a:latin typeface="HGS明朝B" pitchFamily="18" charset="-128"/>
                  <a:ea typeface="HGS明朝B" pitchFamily="18" charset="-128"/>
                </a:rPr>
                <a:t>を全身に広げて</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行きわたらせる</a:t>
              </a:r>
            </a:p>
          </p:txBody>
        </p:sp>
        <p:sp>
          <p:nvSpPr>
            <p:cNvPr id="15" name="正方形/長方形 14"/>
            <p:cNvSpPr/>
            <p:nvPr/>
          </p:nvSpPr>
          <p:spPr>
            <a:xfrm>
              <a:off x="4221089" y="4736975"/>
              <a:ext cx="2232248" cy="584775"/>
            </a:xfrm>
            <a:prstGeom prst="rect">
              <a:avLst/>
            </a:prstGeom>
          </p:spPr>
          <p:txBody>
            <a:bodyPr wrap="square">
              <a:spAutoFit/>
            </a:bodyPr>
            <a:lstStyle/>
            <a:p>
              <a:r>
                <a:rPr lang="ja-JP" altLang="en-US" sz="1000" dirty="0">
                  <a:latin typeface="HGS明朝B" pitchFamily="18" charset="-128"/>
                  <a:ea typeface="HGS明朝B" pitchFamily="18" charset="-128"/>
                </a:rPr>
                <a:t>◆</a:t>
              </a:r>
              <a:r>
                <a:rPr lang="ja-JP" altLang="ja-JP" sz="1200" b="1" dirty="0">
                  <a:latin typeface="HGS明朝B" pitchFamily="18" charset="-128"/>
                  <a:ea typeface="HGS明朝B" pitchFamily="18" charset="-128"/>
                </a:rPr>
                <a:t>衛気</a:t>
              </a:r>
            </a:p>
            <a:p>
              <a:r>
                <a:rPr lang="ja-JP" altLang="ja-JP" sz="1000" dirty="0">
                  <a:latin typeface="HGS明朝B" pitchFamily="18" charset="-128"/>
                  <a:ea typeface="HGS明朝B" pitchFamily="18" charset="-128"/>
                </a:rPr>
                <a:t>体表面に気</a:t>
              </a:r>
              <a:r>
                <a:rPr lang="en-US" altLang="ja-JP" sz="1000" dirty="0">
                  <a:latin typeface="HGS明朝B" pitchFamily="18" charset="-128"/>
                  <a:ea typeface="HGS明朝B" pitchFamily="18" charset="-128"/>
                </a:rPr>
                <a:t>(</a:t>
              </a:r>
              <a:r>
                <a:rPr lang="ja-JP" altLang="ja-JP" sz="1000" dirty="0">
                  <a:latin typeface="HGS明朝B" pitchFamily="18" charset="-128"/>
                  <a:ea typeface="HGS明朝B" pitchFamily="18" charset="-128"/>
                </a:rPr>
                <a:t>衛気</a:t>
              </a:r>
              <a:r>
                <a:rPr lang="en-US" altLang="ja-JP" sz="1000" dirty="0">
                  <a:latin typeface="HGS明朝B" pitchFamily="18" charset="-128"/>
                  <a:ea typeface="HGS明朝B" pitchFamily="18" charset="-128"/>
                </a:rPr>
                <a:t>)</a:t>
              </a:r>
              <a:r>
                <a:rPr lang="ja-JP" altLang="ja-JP" sz="1000" dirty="0">
                  <a:latin typeface="HGS明朝B" pitchFamily="18" charset="-128"/>
                  <a:ea typeface="HGS明朝B" pitchFamily="18" charset="-128"/>
                </a:rPr>
                <a:t>を行きわたら</a:t>
              </a:r>
              <a:r>
                <a:rPr lang="ja-JP" altLang="en-US" sz="1000" dirty="0">
                  <a:latin typeface="HGS明朝B" pitchFamily="18" charset="-128"/>
                  <a:ea typeface="HGS明朝B" pitchFamily="18" charset="-128"/>
                </a:rPr>
                <a:t>せ</a:t>
              </a:r>
              <a:endParaRPr lang="ja-JP" altLang="ja-JP" sz="1000" dirty="0">
                <a:latin typeface="HGS明朝B" pitchFamily="18" charset="-128"/>
                <a:ea typeface="HGS明朝B" pitchFamily="18" charset="-128"/>
              </a:endParaRPr>
            </a:p>
            <a:p>
              <a:r>
                <a:rPr lang="ja-JP" altLang="ja-JP" sz="1000" dirty="0">
                  <a:latin typeface="HGS明朝B" pitchFamily="18" charset="-128"/>
                  <a:ea typeface="HGS明朝B" pitchFamily="18" charset="-128"/>
                </a:rPr>
                <a:t>て</a:t>
              </a:r>
              <a:r>
                <a:rPr lang="ja-JP" altLang="en-US" sz="1000" dirty="0">
                  <a:latin typeface="HGS明朝B" pitchFamily="18" charset="-128"/>
                  <a:ea typeface="HGS明朝B" pitchFamily="18" charset="-128"/>
                </a:rPr>
                <a:t>，体</a:t>
              </a:r>
              <a:r>
                <a:rPr lang="ja-JP" altLang="ja-JP" sz="1000" dirty="0">
                  <a:latin typeface="HGS明朝B" pitchFamily="18" charset="-128"/>
                  <a:ea typeface="HGS明朝B" pitchFamily="18" charset="-128"/>
                </a:rPr>
                <a:t>を守る</a:t>
              </a:r>
              <a:r>
                <a:rPr lang="ja-JP" altLang="en-US" sz="1000" dirty="0">
                  <a:latin typeface="HGS明朝B" pitchFamily="18" charset="-128"/>
                  <a:ea typeface="HGS明朝B" pitchFamily="18" charset="-128"/>
                </a:rPr>
                <a:t>．</a:t>
              </a:r>
              <a:endParaRPr lang="ja-JP" altLang="ja-JP" sz="1000" dirty="0">
                <a:latin typeface="HGS明朝B" pitchFamily="18" charset="-128"/>
                <a:ea typeface="HGS明朝B" pitchFamily="18" charset="-128"/>
              </a:endParaRPr>
            </a:p>
          </p:txBody>
        </p:sp>
        <p:sp>
          <p:nvSpPr>
            <p:cNvPr id="16" name="正方形/長方形 15"/>
            <p:cNvSpPr/>
            <p:nvPr/>
          </p:nvSpPr>
          <p:spPr>
            <a:xfrm>
              <a:off x="4077072" y="6851129"/>
              <a:ext cx="1893476" cy="892552"/>
            </a:xfrm>
            <a:prstGeom prst="rect">
              <a:avLst/>
            </a:prstGeom>
          </p:spPr>
          <p:txBody>
            <a:bodyPr wrap="square">
              <a:spAutoFit/>
            </a:bodyPr>
            <a:lstStyle/>
            <a:p>
              <a:r>
                <a:rPr lang="ja-JP" altLang="en-US" sz="1000" dirty="0">
                  <a:latin typeface="HGS明朝B" pitchFamily="18" charset="-128"/>
                  <a:ea typeface="HGS明朝B" pitchFamily="18" charset="-128"/>
                </a:rPr>
                <a:t>◆</a:t>
              </a:r>
              <a:r>
                <a:rPr lang="ja-JP" altLang="ja-JP" sz="1200" b="1" dirty="0">
                  <a:latin typeface="HGS明朝B" pitchFamily="18" charset="-128"/>
                  <a:ea typeface="HGS明朝B" pitchFamily="18" charset="-128"/>
                </a:rPr>
                <a:t>水のめぐりを調節</a:t>
              </a:r>
            </a:p>
            <a:p>
              <a:r>
                <a:rPr lang="ja-JP" altLang="en-US" sz="1000" dirty="0">
                  <a:latin typeface="HGS明朝B" pitchFamily="18" charset="-128"/>
                  <a:ea typeface="HGS明朝B" pitchFamily="18" charset="-128"/>
                </a:rPr>
                <a:t>脾</a:t>
              </a:r>
              <a:r>
                <a:rPr lang="ja-JP" altLang="ja-JP" sz="1000" dirty="0">
                  <a:latin typeface="HGS明朝B" pitchFamily="18" charset="-128"/>
                  <a:ea typeface="HGS明朝B" pitchFamily="18" charset="-128"/>
                </a:rPr>
                <a:t>か</a:t>
              </a:r>
              <a:r>
                <a:rPr lang="ja-JP" altLang="en-US" sz="1000" dirty="0">
                  <a:latin typeface="HGS明朝B" pitchFamily="18" charset="-128"/>
                  <a:ea typeface="HGS明朝B" pitchFamily="18" charset="-128"/>
                </a:rPr>
                <a:t>ら</a:t>
              </a:r>
              <a:r>
                <a:rPr lang="ja-JP" altLang="ja-JP" sz="1000" dirty="0">
                  <a:latin typeface="HGS明朝B" pitchFamily="18" charset="-128"/>
                  <a:ea typeface="HGS明朝B" pitchFamily="18" charset="-128"/>
                </a:rPr>
                <a:t>まわってきた水分を全身に運</a:t>
              </a:r>
              <a:r>
                <a:rPr lang="ja-JP" altLang="en-US" sz="1000" dirty="0">
                  <a:latin typeface="HGS明朝B" pitchFamily="18" charset="-128"/>
                  <a:ea typeface="HGS明朝B" pitchFamily="18" charset="-128"/>
                </a:rPr>
                <a:t>ぶ．</a:t>
              </a:r>
              <a:r>
                <a:rPr lang="ja-JP" altLang="ja-JP" sz="1000" dirty="0">
                  <a:latin typeface="HGS明朝B" pitchFamily="18" charset="-128"/>
                  <a:ea typeface="HGS明朝B" pitchFamily="18" charset="-128"/>
                </a:rPr>
                <a:t>一部は汗になる</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不必要な水分は</a:t>
              </a:r>
              <a:r>
                <a:rPr lang="ja-JP" altLang="en-US" sz="1000" dirty="0">
                  <a:latin typeface="HGS明朝B" pitchFamily="18" charset="-128"/>
                  <a:ea typeface="HGS明朝B" pitchFamily="18" charset="-128"/>
                </a:rPr>
                <a:t>膀胱</a:t>
              </a:r>
              <a:r>
                <a:rPr lang="ja-JP" altLang="ja-JP" sz="1000" dirty="0">
                  <a:latin typeface="HGS明朝B" pitchFamily="18" charset="-128"/>
                  <a:ea typeface="HGS明朝B" pitchFamily="18" charset="-128"/>
                </a:rPr>
                <a:t>から</a:t>
              </a:r>
              <a:r>
                <a:rPr lang="ja-JP" altLang="en-US" sz="1000" dirty="0">
                  <a:latin typeface="HGS明朝B" pitchFamily="18" charset="-128"/>
                  <a:ea typeface="HGS明朝B" pitchFamily="18" charset="-128"/>
                </a:rPr>
                <a:t>排泄す</a:t>
              </a:r>
              <a:r>
                <a:rPr lang="ja-JP" altLang="ja-JP" sz="1000" dirty="0">
                  <a:latin typeface="HGS明朝B" pitchFamily="18" charset="-128"/>
                  <a:ea typeface="HGS明朝B" pitchFamily="18" charset="-128"/>
                </a:rPr>
                <a:t>る</a:t>
              </a:r>
              <a:endParaRPr lang="ja-JP" altLang="en-US" sz="1000" dirty="0">
                <a:latin typeface="HGS明朝B" pitchFamily="18" charset="-128"/>
                <a:ea typeface="HGS明朝B" pitchFamily="18" charset="-128"/>
              </a:endParaRPr>
            </a:p>
          </p:txBody>
        </p:sp>
        <p:cxnSp>
          <p:nvCxnSpPr>
            <p:cNvPr id="18" name="直線コネクタ 17"/>
            <p:cNvCxnSpPr/>
            <p:nvPr/>
          </p:nvCxnSpPr>
          <p:spPr>
            <a:xfrm flipV="1">
              <a:off x="4077072" y="5025515"/>
              <a:ext cx="144016" cy="50354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3645024" y="6851128"/>
              <a:ext cx="360040" cy="404967"/>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H="1">
              <a:off x="2304641" y="6939102"/>
              <a:ext cx="881739" cy="347114"/>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H="1">
              <a:off x="1340768" y="5817096"/>
              <a:ext cx="1605758" cy="289758"/>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4005064" y="6247025"/>
              <a:ext cx="440386" cy="0"/>
            </a:xfrm>
            <a:prstGeom prst="line">
              <a:avLst/>
            </a:prstGeom>
            <a:ln w="19050"/>
          </p:spPr>
          <p:style>
            <a:lnRef idx="1">
              <a:schemeClr val="accent1"/>
            </a:lnRef>
            <a:fillRef idx="0">
              <a:schemeClr val="accent1"/>
            </a:fillRef>
            <a:effectRef idx="0">
              <a:schemeClr val="accent1"/>
            </a:effectRef>
            <a:fontRef idx="minor">
              <a:schemeClr val="tx1"/>
            </a:fontRef>
          </p:style>
        </p:cxnSp>
      </p:grpSp>
      <p:sp>
        <p:nvSpPr>
          <p:cNvPr id="3" name="テキスト ボックス 2"/>
          <p:cNvSpPr txBox="1"/>
          <p:nvPr/>
        </p:nvSpPr>
        <p:spPr>
          <a:xfrm>
            <a:off x="1124746" y="1136576"/>
            <a:ext cx="1145783" cy="369320"/>
          </a:xfrm>
          <a:prstGeom prst="rect">
            <a:avLst/>
          </a:prstGeom>
          <a:noFill/>
          <a:ln>
            <a:solidFill>
              <a:schemeClr val="tx1"/>
            </a:solidFill>
          </a:ln>
        </p:spPr>
        <p:txBody>
          <a:bodyPr wrap="square" lIns="91428" tIns="45714" rIns="91428" bIns="45714" rtlCol="0">
            <a:spAutoFit/>
          </a:bodyPr>
          <a:lstStyle/>
          <a:p>
            <a:r>
              <a:rPr kumimoji="1" lang="ja-JP" altLang="en-US" dirty="0" smtClean="0">
                <a:latin typeface="HGS明朝B" pitchFamily="18" charset="-128"/>
                <a:ea typeface="HGS明朝B" pitchFamily="18" charset="-128"/>
              </a:rPr>
              <a:t>肺の生理</a:t>
            </a:r>
            <a:endParaRPr kumimoji="1" lang="ja-JP" altLang="en-US" dirty="0">
              <a:latin typeface="HGS明朝B" pitchFamily="18" charset="-128"/>
              <a:ea typeface="HGS明朝B" pitchFamily="18" charset="-128"/>
            </a:endParaRPr>
          </a:p>
        </p:txBody>
      </p:sp>
      <p:sp>
        <p:nvSpPr>
          <p:cNvPr id="6" name="正方形/長方形 5"/>
          <p:cNvSpPr/>
          <p:nvPr/>
        </p:nvSpPr>
        <p:spPr>
          <a:xfrm>
            <a:off x="1445924" y="488504"/>
            <a:ext cx="4829167" cy="415498"/>
          </a:xfrm>
          <a:prstGeom prst="rect">
            <a:avLst/>
          </a:prstGeom>
        </p:spPr>
        <p:txBody>
          <a:bodyPr wrap="square">
            <a:spAutoFit/>
          </a:bodyPr>
          <a:lstStyle/>
          <a:p>
            <a:r>
              <a:rPr lang="ja-JP" altLang="en-US" sz="1050" dirty="0">
                <a:latin typeface="HGS明朝B" pitchFamily="18" charset="-128"/>
                <a:ea typeface="HGS明朝B" pitchFamily="18" charset="-128"/>
              </a:rPr>
              <a:t>肺は「相傳の官」と</a:t>
            </a:r>
            <a:r>
              <a:rPr lang="ja-JP" altLang="en-US" sz="1050" dirty="0" smtClean="0">
                <a:latin typeface="HGS明朝B" pitchFamily="18" charset="-128"/>
                <a:ea typeface="HGS明朝B" pitchFamily="18" charset="-128"/>
              </a:rPr>
              <a:t>いわれ，君主</a:t>
            </a:r>
            <a:r>
              <a:rPr lang="ja-JP" altLang="en-US" sz="1050" dirty="0">
                <a:latin typeface="HGS明朝B" pitchFamily="18" charset="-128"/>
                <a:ea typeface="HGS明朝B" pitchFamily="18" charset="-128"/>
              </a:rPr>
              <a:t>である心を補佐する宰相の役割を</a:t>
            </a:r>
            <a:r>
              <a:rPr lang="ja-JP" altLang="en-US" sz="1050" dirty="0" smtClean="0">
                <a:latin typeface="HGS明朝B" pitchFamily="18" charset="-128"/>
                <a:ea typeface="HGS明朝B" pitchFamily="18" charset="-128"/>
              </a:rPr>
              <a:t>果たす．すなわち，血</a:t>
            </a:r>
            <a:r>
              <a:rPr lang="ja-JP" altLang="en-US" sz="1050" dirty="0">
                <a:latin typeface="HGS明朝B" pitchFamily="18" charset="-128"/>
                <a:ea typeface="HGS明朝B" pitchFamily="18" charset="-128"/>
              </a:rPr>
              <a:t>の循環を調節</a:t>
            </a:r>
            <a:r>
              <a:rPr lang="ja-JP" altLang="en-US" sz="1050" dirty="0" smtClean="0">
                <a:latin typeface="HGS明朝B" pitchFamily="18" charset="-128"/>
                <a:ea typeface="HGS明朝B" pitchFamily="18" charset="-128"/>
              </a:rPr>
              <a:t>し，気</a:t>
            </a:r>
            <a:r>
              <a:rPr lang="ja-JP" altLang="en-US" sz="1050" dirty="0">
                <a:latin typeface="HGS明朝B" pitchFamily="18" charset="-128"/>
                <a:ea typeface="HGS明朝B" pitchFamily="18" charset="-128"/>
              </a:rPr>
              <a:t>血を調整して五臓をよく協調</a:t>
            </a:r>
            <a:r>
              <a:rPr lang="ja-JP" altLang="en-US" sz="1050" dirty="0" smtClean="0">
                <a:latin typeface="HGS明朝B" pitchFamily="18" charset="-128"/>
                <a:ea typeface="HGS明朝B" pitchFamily="18" charset="-128"/>
              </a:rPr>
              <a:t>させる</a:t>
            </a:r>
            <a:r>
              <a:rPr lang="ja-JP" altLang="en-US" sz="1050" dirty="0">
                <a:latin typeface="HGS明朝B" pitchFamily="18" charset="-128"/>
                <a:ea typeface="HGS明朝B" pitchFamily="18" charset="-128"/>
              </a:rPr>
              <a:t>．</a:t>
            </a:r>
          </a:p>
        </p:txBody>
      </p:sp>
      <p:sp>
        <p:nvSpPr>
          <p:cNvPr id="7" name="テキスト ボックス 6"/>
          <p:cNvSpPr txBox="1"/>
          <p:nvPr/>
        </p:nvSpPr>
        <p:spPr>
          <a:xfrm>
            <a:off x="2076696" y="3789143"/>
            <a:ext cx="2576440" cy="246221"/>
          </a:xfrm>
          <a:prstGeom prst="rect">
            <a:avLst/>
          </a:prstGeom>
          <a:noFill/>
        </p:spPr>
        <p:txBody>
          <a:bodyPr wrap="square" rtlCol="0">
            <a:spAutoFit/>
          </a:bodyPr>
          <a:lstStyle/>
          <a:p>
            <a:r>
              <a:rPr kumimoji="1" lang="ja-JP" altLang="en-US" sz="1000" dirty="0" smtClean="0">
                <a:latin typeface="HGP明朝B" pitchFamily="18" charset="-128"/>
                <a:ea typeface="HGP明朝B" pitchFamily="18" charset="-128"/>
              </a:rPr>
              <a:t>涕は鼻竅を潤す．正常なら外には流れない</a:t>
            </a:r>
            <a:endParaRPr kumimoji="1" lang="ja-JP" altLang="en-US" sz="1000" dirty="0">
              <a:latin typeface="HGP明朝B" pitchFamily="18" charset="-128"/>
              <a:ea typeface="HGP明朝B" pitchFamily="18" charset="-128"/>
            </a:endParaRPr>
          </a:p>
        </p:txBody>
      </p:sp>
      <p:sp>
        <p:nvSpPr>
          <p:cNvPr id="9" name="テキスト ボックス 8"/>
          <p:cNvSpPr txBox="1"/>
          <p:nvPr/>
        </p:nvSpPr>
        <p:spPr>
          <a:xfrm>
            <a:off x="2989415" y="4088904"/>
            <a:ext cx="2671833" cy="246221"/>
          </a:xfrm>
          <a:prstGeom prst="rect">
            <a:avLst/>
          </a:prstGeom>
          <a:noFill/>
        </p:spPr>
        <p:txBody>
          <a:bodyPr wrap="square" rtlCol="0">
            <a:spAutoFit/>
          </a:bodyPr>
          <a:lstStyle/>
          <a:p>
            <a:r>
              <a:rPr kumimoji="1" lang="ja-JP" altLang="en-US" sz="1000" dirty="0" smtClean="0">
                <a:latin typeface="HGP明朝B" pitchFamily="18" charset="-128"/>
                <a:ea typeface="HGP明朝B" pitchFamily="18" charset="-128"/>
              </a:rPr>
              <a:t>皮毛は衛気と津液により温養され潤されている．</a:t>
            </a:r>
            <a:endParaRPr kumimoji="1" lang="ja-JP" altLang="en-US" sz="1000" dirty="0">
              <a:latin typeface="HGP明朝B" pitchFamily="18" charset="-128"/>
              <a:ea typeface="HGP明朝B" pitchFamily="18" charset="-128"/>
            </a:endParaRPr>
          </a:p>
        </p:txBody>
      </p:sp>
      <p:sp>
        <p:nvSpPr>
          <p:cNvPr id="17" name="テキスト ボックス 16"/>
          <p:cNvSpPr txBox="1"/>
          <p:nvPr/>
        </p:nvSpPr>
        <p:spPr>
          <a:xfrm>
            <a:off x="2412616" y="4415833"/>
            <a:ext cx="3240360" cy="246221"/>
          </a:xfrm>
          <a:prstGeom prst="rect">
            <a:avLst/>
          </a:prstGeom>
          <a:noFill/>
        </p:spPr>
        <p:txBody>
          <a:bodyPr wrap="square" rtlCol="0">
            <a:spAutoFit/>
          </a:bodyPr>
          <a:lstStyle/>
          <a:p>
            <a:r>
              <a:rPr kumimoji="1" lang="ja-JP" altLang="en-US" sz="1000" dirty="0" smtClean="0">
                <a:latin typeface="HGP明朝B" pitchFamily="18" charset="-128"/>
                <a:ea typeface="HGP明朝B" pitchFamily="18" charset="-128"/>
              </a:rPr>
              <a:t>鼻と喉は互いに通じおり，肺に連絡している</a:t>
            </a:r>
            <a:endParaRPr kumimoji="1" lang="ja-JP" altLang="en-US" sz="1000" dirty="0">
              <a:latin typeface="HGP明朝B" pitchFamily="18" charset="-128"/>
              <a:ea typeface="HGP明朝B" pitchFamily="18" charset="-128"/>
            </a:endParaRPr>
          </a:p>
        </p:txBody>
      </p:sp>
    </p:spTree>
    <p:extLst>
      <p:ext uri="{BB962C8B-B14F-4D97-AF65-F5344CB8AC3E}">
        <p14:creationId xmlns:p14="http://schemas.microsoft.com/office/powerpoint/2010/main" val="1455637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620688" y="451724"/>
            <a:ext cx="1131204" cy="369320"/>
          </a:xfrm>
          <a:prstGeom prst="rect">
            <a:avLst/>
          </a:prstGeom>
          <a:noFill/>
          <a:ln>
            <a:solidFill>
              <a:schemeClr val="tx1"/>
            </a:solidFill>
          </a:ln>
        </p:spPr>
        <p:txBody>
          <a:bodyPr wrap="square" lIns="91428" tIns="45714" rIns="91428" bIns="45714" rtlCol="0">
            <a:spAutoFit/>
          </a:bodyPr>
          <a:lstStyle/>
          <a:p>
            <a:r>
              <a:rPr kumimoji="1" lang="ja-JP" altLang="en-US" dirty="0" smtClean="0">
                <a:latin typeface="HGS明朝B" pitchFamily="18" charset="-128"/>
                <a:ea typeface="HGS明朝B" pitchFamily="18" charset="-128"/>
              </a:rPr>
              <a:t>肺の失調</a:t>
            </a:r>
            <a:endParaRPr kumimoji="1" lang="ja-JP" altLang="en-US" dirty="0">
              <a:latin typeface="HGS明朝B" pitchFamily="18" charset="-128"/>
              <a:ea typeface="HGS明朝B" pitchFamily="18" charset="-128"/>
            </a:endParaRPr>
          </a:p>
        </p:txBody>
      </p:sp>
      <p:sp>
        <p:nvSpPr>
          <p:cNvPr id="6" name="正方形/長方形 5"/>
          <p:cNvSpPr/>
          <p:nvPr/>
        </p:nvSpPr>
        <p:spPr>
          <a:xfrm>
            <a:off x="785456" y="1321618"/>
            <a:ext cx="5523865" cy="1323427"/>
          </a:xfrm>
          <a:prstGeom prst="rect">
            <a:avLst/>
          </a:prstGeom>
        </p:spPr>
        <p:txBody>
          <a:bodyPr wrap="square" lIns="91428" tIns="45714" rIns="91428" bIns="45714">
            <a:spAutoFit/>
          </a:bodyPr>
          <a:lstStyle/>
          <a:p>
            <a:pPr lvl="0"/>
            <a:r>
              <a:rPr lang="ja-JP" altLang="ja-JP" sz="1000" dirty="0">
                <a:solidFill>
                  <a:prstClr val="black"/>
                </a:solidFill>
                <a:latin typeface="HGS明朝B" pitchFamily="18" charset="-128"/>
                <a:ea typeface="HGS明朝B" pitchFamily="18" charset="-128"/>
              </a:rPr>
              <a:t>肺が変調すると</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宣発と粛降の機能が低下</a:t>
            </a:r>
            <a:r>
              <a:rPr lang="ja-JP" altLang="en-US" sz="1000" dirty="0">
                <a:solidFill>
                  <a:prstClr val="black"/>
                </a:solidFill>
                <a:latin typeface="HGS明朝B" pitchFamily="18" charset="-128"/>
                <a:ea typeface="HGS明朝B" pitchFamily="18" charset="-128"/>
              </a:rPr>
              <a:t>し，</a:t>
            </a:r>
            <a:r>
              <a:rPr lang="ja-JP" altLang="ja-JP" sz="1000" dirty="0">
                <a:solidFill>
                  <a:prstClr val="black"/>
                </a:solidFill>
                <a:latin typeface="HGS明朝B" pitchFamily="18" charset="-128"/>
                <a:ea typeface="HGS明朝B" pitchFamily="18" charset="-128"/>
              </a:rPr>
              <a:t>邪気に対する抵抗力と</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汗を出す</a:t>
            </a:r>
            <a:r>
              <a:rPr lang="ja-JP" altLang="en-US" sz="1000" dirty="0">
                <a:solidFill>
                  <a:prstClr val="black"/>
                </a:solidFill>
                <a:latin typeface="HGS明朝B" pitchFamily="18" charset="-128"/>
                <a:ea typeface="HGS明朝B" pitchFamily="18" charset="-128"/>
              </a:rPr>
              <a:t>働きに</a:t>
            </a:r>
            <a:r>
              <a:rPr lang="ja-JP" altLang="ja-JP" sz="1000" dirty="0">
                <a:solidFill>
                  <a:prstClr val="black"/>
                </a:solidFill>
                <a:latin typeface="HGS明朝B" pitchFamily="18" charset="-128"/>
                <a:ea typeface="HGS明朝B" pitchFamily="18" charset="-128"/>
              </a:rPr>
              <a:t>影響する</a:t>
            </a:r>
            <a:r>
              <a:rPr lang="ja-JP" altLang="en-US" sz="1000" dirty="0" smtClean="0">
                <a:solidFill>
                  <a:prstClr val="black"/>
                </a:solidFill>
                <a:latin typeface="HGS明朝B" pitchFamily="18" charset="-128"/>
                <a:ea typeface="HGS明朝B" pitchFamily="18" charset="-128"/>
              </a:rPr>
              <a:t>．</a:t>
            </a:r>
            <a:r>
              <a:rPr lang="ja-JP" altLang="ja-JP" sz="1000" dirty="0" smtClean="0">
                <a:solidFill>
                  <a:prstClr val="black"/>
                </a:solidFill>
                <a:latin typeface="HGS明朝B" pitchFamily="18" charset="-128"/>
                <a:ea typeface="HGS明朝B" pitchFamily="18" charset="-128"/>
              </a:rPr>
              <a:t>宣発</a:t>
            </a:r>
            <a:r>
              <a:rPr lang="ja-JP" altLang="ja-JP" sz="1000" dirty="0">
                <a:solidFill>
                  <a:prstClr val="black"/>
                </a:solidFill>
                <a:latin typeface="HGS明朝B" pitchFamily="18" charset="-128"/>
                <a:ea typeface="HGS明朝B" pitchFamily="18" charset="-128"/>
              </a:rPr>
              <a:t>機能がうまく働かないと</a:t>
            </a:r>
            <a:r>
              <a:rPr lang="ja-JP" altLang="en-US" sz="1000" dirty="0">
                <a:solidFill>
                  <a:prstClr val="black"/>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衛</a:t>
            </a:r>
            <a:r>
              <a:rPr lang="ja-JP" altLang="ja-JP" sz="1000" dirty="0" smtClean="0">
                <a:solidFill>
                  <a:srgbClr val="0070C0"/>
                </a:solidFill>
                <a:latin typeface="HGS明朝B" pitchFamily="18" charset="-128"/>
                <a:ea typeface="HGS明朝B" pitchFamily="18" charset="-128"/>
              </a:rPr>
              <a:t>気</a:t>
            </a:r>
            <a:r>
              <a:rPr lang="ja-JP" altLang="en-US" sz="1000" dirty="0" smtClean="0">
                <a:solidFill>
                  <a:srgbClr val="0070C0"/>
                </a:solidFill>
                <a:latin typeface="HGS明朝B" pitchFamily="18" charset="-128"/>
                <a:ea typeface="HGS明朝B" pitchFamily="18" charset="-128"/>
              </a:rPr>
              <a:t>（</a:t>
            </a:r>
            <a:r>
              <a:rPr lang="ja-JP" altLang="en-US" sz="1000" dirty="0" smtClean="0">
                <a:solidFill>
                  <a:prstClr val="black"/>
                </a:solidFill>
                <a:latin typeface="HGS明朝B" pitchFamily="18" charset="-128"/>
                <a:ea typeface="HGS明朝B" pitchFamily="18" charset="-128"/>
              </a:rPr>
              <a:t>体</a:t>
            </a:r>
            <a:r>
              <a:rPr lang="ja-JP" altLang="ja-JP" sz="1000" dirty="0">
                <a:solidFill>
                  <a:prstClr val="black"/>
                </a:solidFill>
                <a:latin typeface="HGS明朝B" pitchFamily="18" charset="-128"/>
                <a:ea typeface="HGS明朝B" pitchFamily="18" charset="-128"/>
              </a:rPr>
              <a:t>の</a:t>
            </a:r>
            <a:r>
              <a:rPr lang="ja-JP" altLang="ja-JP" sz="1000" dirty="0" smtClean="0">
                <a:solidFill>
                  <a:prstClr val="black"/>
                </a:solidFill>
                <a:latin typeface="HGS明朝B" pitchFamily="18" charset="-128"/>
                <a:ea typeface="HGS明朝B" pitchFamily="18" charset="-128"/>
              </a:rPr>
              <a:t>表面</a:t>
            </a:r>
            <a:r>
              <a:rPr lang="ja-JP" altLang="en-US" sz="1000" dirty="0" smtClean="0">
                <a:solidFill>
                  <a:prstClr val="black"/>
                </a:solidFill>
                <a:latin typeface="HGS明朝B" pitchFamily="18" charset="-128"/>
                <a:ea typeface="HGS明朝B" pitchFamily="18" charset="-128"/>
              </a:rPr>
              <a:t>を覆う</a:t>
            </a:r>
            <a:r>
              <a:rPr lang="ja-JP" altLang="ja-JP" sz="1000" dirty="0" smtClean="0">
                <a:solidFill>
                  <a:prstClr val="black"/>
                </a:solidFill>
                <a:latin typeface="HGS明朝B" pitchFamily="18" charset="-128"/>
                <a:ea typeface="HGS明朝B" pitchFamily="18" charset="-128"/>
              </a:rPr>
              <a:t>外</a:t>
            </a:r>
            <a:r>
              <a:rPr lang="ja-JP" altLang="ja-JP" sz="1000" dirty="0">
                <a:solidFill>
                  <a:prstClr val="black"/>
                </a:solidFill>
                <a:latin typeface="HGS明朝B" pitchFamily="18" charset="-128"/>
                <a:ea typeface="HGS明朝B" pitchFamily="18" charset="-128"/>
              </a:rPr>
              <a:t>邪の侵入を</a:t>
            </a:r>
            <a:r>
              <a:rPr lang="ja-JP" altLang="ja-JP" sz="1000" dirty="0" smtClean="0">
                <a:solidFill>
                  <a:prstClr val="black"/>
                </a:solidFill>
                <a:latin typeface="HGS明朝B" pitchFamily="18" charset="-128"/>
                <a:ea typeface="HGS明朝B" pitchFamily="18" charset="-128"/>
              </a:rPr>
              <a:t>防ぐ</a:t>
            </a:r>
            <a:r>
              <a:rPr lang="ja-JP" altLang="en-US" sz="1000" dirty="0" smtClean="0">
                <a:solidFill>
                  <a:prstClr val="black"/>
                </a:solidFill>
                <a:latin typeface="HGS明朝B" pitchFamily="18" charset="-128"/>
                <a:ea typeface="HGS明朝B" pitchFamily="18" charset="-128"/>
              </a:rPr>
              <a:t>気）</a:t>
            </a:r>
            <a:r>
              <a:rPr lang="ja-JP" altLang="ja-JP" sz="1000" dirty="0" smtClean="0">
                <a:solidFill>
                  <a:srgbClr val="0070C0"/>
                </a:solidFill>
                <a:latin typeface="HGS明朝B" pitchFamily="18" charset="-128"/>
                <a:ea typeface="HGS明朝B" pitchFamily="18" charset="-128"/>
              </a:rPr>
              <a:t>を</a:t>
            </a:r>
            <a:r>
              <a:rPr lang="ja-JP" altLang="ja-JP" sz="1000" dirty="0">
                <a:solidFill>
                  <a:srgbClr val="0070C0"/>
                </a:solidFill>
                <a:latin typeface="HGS明朝B" pitchFamily="18" charset="-128"/>
                <a:ea typeface="HGS明朝B" pitchFamily="18" charset="-128"/>
              </a:rPr>
              <a:t>広げることができず</a:t>
            </a:r>
            <a:r>
              <a:rPr lang="ja-JP" altLang="en-US" sz="1000" dirty="0">
                <a:solidFill>
                  <a:srgbClr val="0070C0"/>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外邪に対して無防備</a:t>
            </a:r>
            <a:r>
              <a:rPr lang="ja-JP" altLang="ja-JP" sz="1000" dirty="0">
                <a:solidFill>
                  <a:prstClr val="black"/>
                </a:solidFill>
                <a:latin typeface="HGS明朝B" pitchFamily="18" charset="-128"/>
                <a:ea typeface="HGS明朝B" pitchFamily="18" charset="-128"/>
              </a:rPr>
              <a:t>となってしまう．衛気は</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汗腺の開閉もコントロールして</a:t>
            </a:r>
            <a:r>
              <a:rPr lang="ja-JP" altLang="ja-JP" sz="1000" dirty="0" smtClean="0">
                <a:solidFill>
                  <a:prstClr val="black"/>
                </a:solidFill>
                <a:latin typeface="HGS明朝B" pitchFamily="18" charset="-128"/>
                <a:ea typeface="HGS明朝B" pitchFamily="18" charset="-128"/>
              </a:rPr>
              <a:t>いる</a:t>
            </a:r>
            <a:r>
              <a:rPr lang="ja-JP" altLang="en-US" sz="1000" dirty="0" smtClean="0">
                <a:solidFill>
                  <a:prstClr val="black"/>
                </a:solidFill>
                <a:latin typeface="HGS明朝B" pitchFamily="18" charset="-128"/>
                <a:ea typeface="HGS明朝B" pitchFamily="18" charset="-128"/>
              </a:rPr>
              <a:t>が</a:t>
            </a:r>
            <a:r>
              <a:rPr lang="ja-JP" altLang="ja-JP" sz="1000" dirty="0" smtClean="0">
                <a:solidFill>
                  <a:prstClr val="black"/>
                </a:solidFill>
                <a:latin typeface="HGS明朝B" pitchFamily="18" charset="-128"/>
                <a:ea typeface="HGS明朝B" pitchFamily="18" charset="-128"/>
              </a:rPr>
              <a:t>肺</a:t>
            </a:r>
            <a:r>
              <a:rPr lang="ja-JP" altLang="ja-JP" sz="1000" dirty="0">
                <a:solidFill>
                  <a:prstClr val="black"/>
                </a:solidFill>
                <a:latin typeface="HGS明朝B" pitchFamily="18" charset="-128"/>
                <a:ea typeface="HGS明朝B" pitchFamily="18" charset="-128"/>
              </a:rPr>
              <a:t>の変調で衛気がうまく広がらないと</a:t>
            </a:r>
            <a:r>
              <a:rPr lang="ja-JP" altLang="en-US" sz="1000" dirty="0">
                <a:solidFill>
                  <a:prstClr val="black"/>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汗腺が閉じたままになり汗が出なくなる</a:t>
            </a:r>
            <a:r>
              <a:rPr lang="ja-JP" altLang="ja-JP" sz="1000" dirty="0">
                <a:solidFill>
                  <a:prstClr val="black"/>
                </a:solidFill>
                <a:latin typeface="HGS明朝B" pitchFamily="18" charset="-128"/>
                <a:ea typeface="HGS明朝B" pitchFamily="18" charset="-128"/>
              </a:rPr>
              <a:t>．一方</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粛降機能がうまく働かないと，</a:t>
            </a:r>
            <a:r>
              <a:rPr lang="ja-JP" altLang="ja-JP" sz="1000" dirty="0">
                <a:solidFill>
                  <a:srgbClr val="0070C0"/>
                </a:solidFill>
                <a:latin typeface="HGS明朝B" pitchFamily="18" charset="-128"/>
                <a:ea typeface="HGS明朝B" pitchFamily="18" charset="-128"/>
              </a:rPr>
              <a:t>体の中へ気を降ろせなくなり</a:t>
            </a:r>
            <a:r>
              <a:rPr lang="ja-JP" altLang="ja-JP" sz="1000" dirty="0" smtClean="0">
                <a:solidFill>
                  <a:srgbClr val="0070C0"/>
                </a:solidFill>
                <a:latin typeface="HGS明朝B" pitchFamily="18" charset="-128"/>
                <a:ea typeface="HGS明朝B" pitchFamily="18" charset="-128"/>
              </a:rPr>
              <a:t>，</a:t>
            </a:r>
            <a:r>
              <a:rPr lang="ja-JP" altLang="en-US" sz="1000" dirty="0" smtClean="0">
                <a:latin typeface="HGS明朝B" pitchFamily="18" charset="-128"/>
                <a:ea typeface="HGS明朝B" pitchFamily="18" charset="-128"/>
              </a:rPr>
              <a:t>腎に精気が届かないと，</a:t>
            </a:r>
            <a:r>
              <a:rPr lang="ja-JP" altLang="ja-JP" sz="1000" dirty="0" smtClean="0">
                <a:solidFill>
                  <a:srgbClr val="0070C0"/>
                </a:solidFill>
                <a:latin typeface="HGS明朝B" pitchFamily="18" charset="-128"/>
                <a:ea typeface="HGS明朝B" pitchFamily="18" charset="-128"/>
              </a:rPr>
              <a:t>吸気</a:t>
            </a:r>
            <a:r>
              <a:rPr lang="ja-JP" altLang="ja-JP" sz="1000" dirty="0">
                <a:solidFill>
                  <a:srgbClr val="0070C0"/>
                </a:solidFill>
                <a:latin typeface="HGS明朝B" pitchFamily="18" charset="-128"/>
                <a:ea typeface="HGS明朝B" pitchFamily="18" charset="-128"/>
              </a:rPr>
              <a:t>が異常になり</a:t>
            </a:r>
            <a:r>
              <a:rPr lang="ja-JP" altLang="en-US" sz="1000" dirty="0">
                <a:solidFill>
                  <a:srgbClr val="0070C0"/>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喘息や咳の症状</a:t>
            </a:r>
            <a:r>
              <a:rPr lang="ja-JP" altLang="ja-JP" sz="1000" dirty="0">
                <a:solidFill>
                  <a:prstClr val="black"/>
                </a:solidFill>
                <a:latin typeface="HGS明朝B" pitchFamily="18" charset="-128"/>
                <a:ea typeface="HGS明朝B" pitchFamily="18" charset="-128"/>
              </a:rPr>
              <a:t>がでる</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宣発が不調になると</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粛降にも影響が</a:t>
            </a:r>
            <a:r>
              <a:rPr lang="ja-JP" altLang="en-US" sz="1000" dirty="0">
                <a:solidFill>
                  <a:prstClr val="black"/>
                </a:solidFill>
                <a:latin typeface="HGS明朝B" pitchFamily="18" charset="-128"/>
                <a:ea typeface="HGS明朝B" pitchFamily="18" charset="-128"/>
              </a:rPr>
              <a:t>出て，</a:t>
            </a:r>
            <a:r>
              <a:rPr lang="ja-JP" altLang="ja-JP" sz="1000" dirty="0">
                <a:solidFill>
                  <a:prstClr val="black"/>
                </a:solidFill>
                <a:latin typeface="HGS明朝B" pitchFamily="18" charset="-128"/>
                <a:ea typeface="HGS明朝B" pitchFamily="18" charset="-128"/>
              </a:rPr>
              <a:t>両方が正常</a:t>
            </a:r>
            <a:r>
              <a:rPr lang="ja-JP" altLang="en-US" sz="1000" dirty="0">
                <a:solidFill>
                  <a:prstClr val="black"/>
                </a:solidFill>
                <a:latin typeface="HGS明朝B" pitchFamily="18" charset="-128"/>
                <a:ea typeface="HGS明朝B" pitchFamily="18" charset="-128"/>
              </a:rPr>
              <a:t>でない</a:t>
            </a:r>
            <a:r>
              <a:rPr lang="ja-JP" altLang="ja-JP" sz="1000" dirty="0">
                <a:solidFill>
                  <a:prstClr val="black"/>
                </a:solidFill>
                <a:latin typeface="HGS明朝B" pitchFamily="18" charset="-128"/>
                <a:ea typeface="HGS明朝B" pitchFamily="18" charset="-128"/>
              </a:rPr>
              <a:t>と</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呼吸に異常がおこる</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息が浅い</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呼吸回数が増える</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息切れ</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咳や喘息などの症状がでる</a:t>
            </a:r>
            <a:r>
              <a:rPr lang="ja-JP" altLang="en-US" sz="1000" dirty="0" smtClean="0">
                <a:solidFill>
                  <a:prstClr val="black"/>
                </a:solidFill>
                <a:latin typeface="HGS明朝B" pitchFamily="18" charset="-128"/>
                <a:ea typeface="HGS明朝B" pitchFamily="18" charset="-128"/>
              </a:rPr>
              <a:t>．</a:t>
            </a:r>
            <a:endParaRPr lang="ja-JP" altLang="en-US" dirty="0"/>
          </a:p>
        </p:txBody>
      </p:sp>
      <p:sp>
        <p:nvSpPr>
          <p:cNvPr id="7" name="正方形/長方形 6"/>
          <p:cNvSpPr/>
          <p:nvPr/>
        </p:nvSpPr>
        <p:spPr>
          <a:xfrm>
            <a:off x="725464" y="952982"/>
            <a:ext cx="1964713" cy="307764"/>
          </a:xfrm>
          <a:prstGeom prst="rect">
            <a:avLst/>
          </a:prstGeom>
        </p:spPr>
        <p:txBody>
          <a:bodyPr wrap="square" lIns="91428" tIns="45714" rIns="91428" bIns="45714">
            <a:spAutoFit/>
          </a:bodyPr>
          <a:lstStyle/>
          <a:p>
            <a:pPr lvl="0"/>
            <a:r>
              <a:rPr lang="ja-JP" altLang="ja-JP" sz="1400" dirty="0">
                <a:solidFill>
                  <a:prstClr val="black"/>
                </a:solidFill>
                <a:latin typeface="HGS明朝B" pitchFamily="18" charset="-128"/>
                <a:ea typeface="HGS明朝B" pitchFamily="18" charset="-128"/>
              </a:rPr>
              <a:t>宣発と粛降機能の不調</a:t>
            </a:r>
          </a:p>
        </p:txBody>
      </p:sp>
      <p:sp>
        <p:nvSpPr>
          <p:cNvPr id="8" name="正方形/長方形 7"/>
          <p:cNvSpPr/>
          <p:nvPr/>
        </p:nvSpPr>
        <p:spPr>
          <a:xfrm>
            <a:off x="3179379" y="975446"/>
            <a:ext cx="1261860" cy="307764"/>
          </a:xfrm>
          <a:prstGeom prst="rect">
            <a:avLst/>
          </a:prstGeom>
        </p:spPr>
        <p:txBody>
          <a:bodyPr wrap="none" lIns="91428" tIns="45714" rIns="91428" bIns="45714">
            <a:spAutoFit/>
          </a:bodyPr>
          <a:lstStyle/>
          <a:p>
            <a:pPr lvl="0"/>
            <a:r>
              <a:rPr lang="ja-JP" altLang="en-US" sz="1400" dirty="0">
                <a:solidFill>
                  <a:prstClr val="black"/>
                </a:solidFill>
                <a:latin typeface="HGS明朝B" pitchFamily="18" charset="-128"/>
                <a:ea typeface="HGS明朝B" pitchFamily="18" charset="-128"/>
              </a:rPr>
              <a:t>呼吸</a:t>
            </a:r>
            <a:r>
              <a:rPr lang="ja-JP" altLang="ja-JP" sz="1400" dirty="0">
                <a:solidFill>
                  <a:prstClr val="black"/>
                </a:solidFill>
                <a:latin typeface="HGS明朝B" pitchFamily="18" charset="-128"/>
                <a:ea typeface="HGS明朝B" pitchFamily="18" charset="-128"/>
              </a:rPr>
              <a:t>器の症状</a:t>
            </a:r>
          </a:p>
        </p:txBody>
      </p:sp>
      <p:sp>
        <p:nvSpPr>
          <p:cNvPr id="9" name="右矢印 8"/>
          <p:cNvSpPr/>
          <p:nvPr/>
        </p:nvSpPr>
        <p:spPr>
          <a:xfrm>
            <a:off x="2690175" y="975447"/>
            <a:ext cx="489204" cy="330243"/>
          </a:xfrm>
          <a:prstGeom prst="rightArrow">
            <a:avLst/>
          </a:prstGeom>
        </p:spPr>
        <p:style>
          <a:lnRef idx="1">
            <a:schemeClr val="accent5"/>
          </a:lnRef>
          <a:fillRef idx="3">
            <a:schemeClr val="accent5"/>
          </a:fillRef>
          <a:effectRef idx="2">
            <a:schemeClr val="accent5"/>
          </a:effectRef>
          <a:fontRef idx="minor">
            <a:schemeClr val="lt1"/>
          </a:fontRef>
        </p:style>
        <p:txBody>
          <a:bodyPr lIns="91428" tIns="45714" rIns="91428" bIns="45714" rtlCol="0" anchor="ctr"/>
          <a:lstStyle/>
          <a:p>
            <a:pPr algn="ctr"/>
            <a:endParaRPr kumimoji="1" lang="ja-JP" altLang="en-US"/>
          </a:p>
        </p:txBody>
      </p:sp>
      <p:grpSp>
        <p:nvGrpSpPr>
          <p:cNvPr id="17" name="グループ化 16"/>
          <p:cNvGrpSpPr/>
          <p:nvPr/>
        </p:nvGrpSpPr>
        <p:grpSpPr>
          <a:xfrm>
            <a:off x="314540" y="5669940"/>
            <a:ext cx="2034340" cy="1850368"/>
            <a:chOff x="584996" y="6733457"/>
            <a:chExt cx="2142352" cy="1850368"/>
          </a:xfrm>
        </p:grpSpPr>
        <p:sp>
          <p:nvSpPr>
            <p:cNvPr id="4" name="正方形/長方形 3"/>
            <p:cNvSpPr/>
            <p:nvPr/>
          </p:nvSpPr>
          <p:spPr>
            <a:xfrm>
              <a:off x="598938" y="6952621"/>
              <a:ext cx="2128410" cy="1631204"/>
            </a:xfrm>
            <a:prstGeom prst="rect">
              <a:avLst/>
            </a:prstGeom>
          </p:spPr>
          <p:txBody>
            <a:bodyPr wrap="square" lIns="91428" tIns="45714" rIns="91428" bIns="45714">
              <a:spAutoFit/>
            </a:bodyPr>
            <a:lstStyle/>
            <a:p>
              <a:r>
                <a:rPr lang="ja-JP" altLang="ja-JP" sz="1000" dirty="0">
                  <a:latin typeface="HGS明朝B" pitchFamily="18" charset="-128"/>
                  <a:ea typeface="HGS明朝B" pitchFamily="18" charset="-128"/>
                </a:rPr>
                <a:t>肺は</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宣発と粛降の機能によって</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水分の循環を調節している</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宣発機能が</a:t>
              </a:r>
              <a:r>
                <a:rPr lang="ja-JP" altLang="en-US" sz="1000" dirty="0">
                  <a:latin typeface="HGS明朝B" pitchFamily="18" charset="-128"/>
                  <a:ea typeface="HGS明朝B" pitchFamily="18" charset="-128"/>
                </a:rPr>
                <a:t>働かない</a:t>
              </a:r>
              <a:r>
                <a:rPr lang="ja-JP" altLang="ja-JP" sz="1000" dirty="0">
                  <a:latin typeface="HGS明朝B" pitchFamily="18" charset="-128"/>
                  <a:ea typeface="HGS明朝B" pitchFamily="18" charset="-128"/>
                </a:rPr>
                <a:t>と</a:t>
              </a:r>
              <a:r>
                <a:rPr lang="ja-JP" altLang="en-US" sz="1000" dirty="0">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汗がとまる</a:t>
              </a:r>
              <a:r>
                <a:rPr lang="ja-JP" altLang="en-US" sz="1000" dirty="0">
                  <a:solidFill>
                    <a:srgbClr val="0070C0"/>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上部にある水分が停滞し</a:t>
              </a:r>
              <a:r>
                <a:rPr lang="ja-JP" altLang="en-US" sz="1000" dirty="0">
                  <a:solidFill>
                    <a:srgbClr val="0070C0"/>
                  </a:solidFill>
                  <a:latin typeface="HGS明朝B" pitchFamily="18" charset="-128"/>
                  <a:ea typeface="HGS明朝B" pitchFamily="18" charset="-128"/>
                </a:rPr>
                <a:t>，肺に停滞すると痰湿が生じる</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粛降機能が</a:t>
              </a:r>
              <a:r>
                <a:rPr lang="ja-JP" altLang="en-US" sz="1000" dirty="0">
                  <a:latin typeface="HGS明朝B" pitchFamily="18" charset="-128"/>
                  <a:ea typeface="HGS明朝B" pitchFamily="18" charset="-128"/>
                </a:rPr>
                <a:t>働かな</a:t>
              </a:r>
              <a:r>
                <a:rPr lang="ja-JP" altLang="ja-JP" sz="1000" dirty="0">
                  <a:latin typeface="HGS明朝B" pitchFamily="18" charset="-128"/>
                  <a:ea typeface="HGS明朝B" pitchFamily="18" charset="-128"/>
                </a:rPr>
                <a:t>いと</a:t>
              </a:r>
              <a:r>
                <a:rPr lang="ja-JP" altLang="en-US" sz="1000" dirty="0">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下部の水分が停滞し</a:t>
              </a:r>
              <a:r>
                <a:rPr lang="ja-JP" altLang="en-US" sz="1000" dirty="0">
                  <a:solidFill>
                    <a:srgbClr val="0070C0"/>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尿</a:t>
              </a:r>
              <a:r>
                <a:rPr lang="ja-JP" altLang="ja-JP" sz="1000" dirty="0" smtClean="0">
                  <a:solidFill>
                    <a:srgbClr val="0070C0"/>
                  </a:solidFill>
                  <a:latin typeface="HGS明朝B" pitchFamily="18" charset="-128"/>
                  <a:ea typeface="HGS明朝B" pitchFamily="18" charset="-128"/>
                </a:rPr>
                <a:t>が</a:t>
              </a:r>
              <a:r>
                <a:rPr lang="ja-JP" altLang="en-US" sz="1000" dirty="0">
                  <a:solidFill>
                    <a:srgbClr val="0070C0"/>
                  </a:solidFill>
                  <a:latin typeface="HGS明朝B" pitchFamily="18" charset="-128"/>
                  <a:ea typeface="HGS明朝B" pitchFamily="18" charset="-128"/>
                </a:rPr>
                <a:t>減り</a:t>
              </a:r>
              <a:r>
                <a:rPr lang="ja-JP" altLang="en-US" sz="1000" dirty="0" smtClean="0">
                  <a:solidFill>
                    <a:srgbClr val="0070C0"/>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足にむくみ</a:t>
              </a:r>
              <a:r>
                <a:rPr lang="ja-JP" altLang="ja-JP" sz="1000" dirty="0">
                  <a:latin typeface="HGS明朝B" pitchFamily="18" charset="-128"/>
                  <a:ea typeface="HGS明朝B" pitchFamily="18" charset="-128"/>
                </a:rPr>
                <a:t>がでる．また，</a:t>
              </a:r>
              <a:r>
                <a:rPr lang="ja-JP" altLang="ja-JP" sz="1000" dirty="0">
                  <a:solidFill>
                    <a:srgbClr val="0070C0"/>
                  </a:solidFill>
                  <a:latin typeface="HGS明朝B" pitchFamily="18" charset="-128"/>
                  <a:ea typeface="HGS明朝B" pitchFamily="18" charset="-128"/>
                </a:rPr>
                <a:t>鼻</a:t>
              </a:r>
              <a:r>
                <a:rPr lang="en-US" altLang="ja-JP" sz="1000" dirty="0">
                  <a:solidFill>
                    <a:srgbClr val="0070C0"/>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水が増えたり</a:t>
              </a:r>
              <a:r>
                <a:rPr lang="ja-JP" altLang="en-US" sz="1000" dirty="0">
                  <a:solidFill>
                    <a:srgbClr val="0070C0"/>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鼻がつまったり</a:t>
              </a:r>
              <a:r>
                <a:rPr lang="ja-JP" altLang="en-US" sz="1000" dirty="0">
                  <a:solidFill>
                    <a:srgbClr val="0070C0"/>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嗅覚がおかしくなる</a:t>
              </a:r>
              <a:r>
                <a:rPr lang="ja-JP" altLang="en-US" sz="1000" dirty="0">
                  <a:latin typeface="HGS明朝B" pitchFamily="18" charset="-128"/>
                  <a:ea typeface="HGS明朝B" pitchFamily="18" charset="-128"/>
                </a:rPr>
                <a:t>．</a:t>
              </a:r>
              <a:endParaRPr lang="ja-JP" altLang="ja-JP" sz="1000" dirty="0">
                <a:latin typeface="HGS明朝B" pitchFamily="18" charset="-128"/>
                <a:ea typeface="HGS明朝B" pitchFamily="18" charset="-128"/>
              </a:endParaRPr>
            </a:p>
          </p:txBody>
        </p:sp>
        <p:sp>
          <p:nvSpPr>
            <p:cNvPr id="10" name="テキスト ボックス 9"/>
            <p:cNvSpPr txBox="1"/>
            <p:nvPr/>
          </p:nvSpPr>
          <p:spPr>
            <a:xfrm>
              <a:off x="584996" y="6733457"/>
              <a:ext cx="1835892" cy="307764"/>
            </a:xfrm>
            <a:prstGeom prst="rect">
              <a:avLst/>
            </a:prstGeom>
            <a:noFill/>
          </p:spPr>
          <p:txBody>
            <a:bodyPr wrap="square" lIns="91428" tIns="45714" rIns="91428" bIns="45714" rtlCol="0">
              <a:spAutoFit/>
            </a:bodyPr>
            <a:lstStyle/>
            <a:p>
              <a:r>
                <a:rPr lang="ja-JP" altLang="en-US" sz="1400" dirty="0">
                  <a:latin typeface="HGS明朝B" pitchFamily="18" charset="-128"/>
                  <a:ea typeface="HGS明朝B" pitchFamily="18" charset="-128"/>
                </a:rPr>
                <a:t>水のめぐりの不調</a:t>
              </a:r>
            </a:p>
          </p:txBody>
        </p:sp>
      </p:grpSp>
      <p:grpSp>
        <p:nvGrpSpPr>
          <p:cNvPr id="18" name="グループ化 17"/>
          <p:cNvGrpSpPr/>
          <p:nvPr/>
        </p:nvGrpSpPr>
        <p:grpSpPr>
          <a:xfrm>
            <a:off x="4797152" y="5530226"/>
            <a:ext cx="1944216" cy="2153844"/>
            <a:chOff x="3810322" y="6812770"/>
            <a:chExt cx="2448272" cy="1676567"/>
          </a:xfrm>
        </p:grpSpPr>
        <p:sp>
          <p:nvSpPr>
            <p:cNvPr id="11" name="正方形/長方形 10"/>
            <p:cNvSpPr/>
            <p:nvPr/>
          </p:nvSpPr>
          <p:spPr>
            <a:xfrm>
              <a:off x="3810322" y="6980021"/>
              <a:ext cx="2448272" cy="1509316"/>
            </a:xfrm>
            <a:prstGeom prst="rect">
              <a:avLst/>
            </a:prstGeom>
          </p:spPr>
          <p:txBody>
            <a:bodyPr wrap="square" lIns="91428" tIns="45714" rIns="91428" bIns="45714">
              <a:spAutoFit/>
            </a:bodyPr>
            <a:lstStyle/>
            <a:p>
              <a:pPr lvl="0"/>
              <a:r>
                <a:rPr lang="ja-JP" altLang="ja-JP" sz="1000" dirty="0">
                  <a:solidFill>
                    <a:prstClr val="black"/>
                  </a:solidFill>
                  <a:latin typeface="HGS明朝B" pitchFamily="18" charset="-128"/>
                  <a:ea typeface="HGS明朝B" pitchFamily="18" charset="-128"/>
                </a:rPr>
                <a:t>肺は</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呼吸や皮膚を通じて</a:t>
              </a:r>
              <a:r>
                <a:rPr lang="ja-JP" altLang="en-US" sz="1000" dirty="0">
                  <a:solidFill>
                    <a:prstClr val="black"/>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寒さや熱さの刺激が入ってきやすい</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肺が弱っていると</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刺激に過敏になるため</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ちょっとした気温の変化でも</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すぐにくしゃみや鼻水がでて</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かぜをひきやすくなっていることが多い</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肺は憂いの感情と強くかかわるとされ</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強い</a:t>
              </a:r>
              <a:r>
                <a:rPr lang="ja-JP" altLang="ja-JP" sz="1000" dirty="0">
                  <a:solidFill>
                    <a:schemeClr val="accent1"/>
                  </a:solidFill>
                  <a:latin typeface="HGS明朝B" pitchFamily="18" charset="-128"/>
                  <a:ea typeface="HGS明朝B" pitchFamily="18" charset="-128"/>
                </a:rPr>
                <a:t>悲しみや憂い</a:t>
              </a:r>
              <a:r>
                <a:rPr lang="ja-JP" altLang="ja-JP" sz="1000" dirty="0">
                  <a:solidFill>
                    <a:prstClr val="black"/>
                  </a:solidFill>
                  <a:latin typeface="HGS明朝B" pitchFamily="18" charset="-128"/>
                  <a:ea typeface="HGS明朝B" pitchFamily="18" charset="-128"/>
                </a:rPr>
                <a:t>は肺を傷つける</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すると気が弱くなり</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元気がなくなる．</a:t>
              </a:r>
            </a:p>
          </p:txBody>
        </p:sp>
        <p:sp>
          <p:nvSpPr>
            <p:cNvPr id="12" name="テキスト ボックス 11"/>
            <p:cNvSpPr txBox="1"/>
            <p:nvPr/>
          </p:nvSpPr>
          <p:spPr>
            <a:xfrm>
              <a:off x="3861050" y="6812770"/>
              <a:ext cx="1634903" cy="307764"/>
            </a:xfrm>
            <a:prstGeom prst="rect">
              <a:avLst/>
            </a:prstGeom>
            <a:noFill/>
          </p:spPr>
          <p:txBody>
            <a:bodyPr wrap="square" lIns="91428" tIns="45714" rIns="91428" bIns="45714" rtlCol="0">
              <a:spAutoFit/>
            </a:bodyPr>
            <a:lstStyle/>
            <a:p>
              <a:r>
                <a:rPr lang="ja-JP" altLang="en-US" sz="1400" dirty="0">
                  <a:latin typeface="HGS明朝B" pitchFamily="18" charset="-128"/>
                  <a:ea typeface="HGS明朝B" pitchFamily="18" charset="-128"/>
                </a:rPr>
                <a:t>肺は嬌臓</a:t>
              </a:r>
            </a:p>
          </p:txBody>
        </p:sp>
      </p:grpSp>
      <p:grpSp>
        <p:nvGrpSpPr>
          <p:cNvPr id="16" name="グループ化 15"/>
          <p:cNvGrpSpPr/>
          <p:nvPr/>
        </p:nvGrpSpPr>
        <p:grpSpPr>
          <a:xfrm>
            <a:off x="1080050" y="3008784"/>
            <a:ext cx="5085256" cy="3079009"/>
            <a:chOff x="1080050" y="3282201"/>
            <a:chExt cx="5085256" cy="3079009"/>
          </a:xfrm>
        </p:grpSpPr>
        <p:sp>
          <p:nvSpPr>
            <p:cNvPr id="13" name="テキスト ボックス 12"/>
            <p:cNvSpPr txBox="1"/>
            <p:nvPr/>
          </p:nvSpPr>
          <p:spPr>
            <a:xfrm>
              <a:off x="4168701" y="3282201"/>
              <a:ext cx="1848058" cy="307764"/>
            </a:xfrm>
            <a:prstGeom prst="rect">
              <a:avLst/>
            </a:prstGeom>
            <a:noFill/>
          </p:spPr>
          <p:txBody>
            <a:bodyPr wrap="square" lIns="91428" tIns="45714" rIns="91428" bIns="45714" rtlCol="0">
              <a:spAutoFit/>
            </a:bodyPr>
            <a:lstStyle/>
            <a:p>
              <a:r>
                <a:rPr lang="ja-JP" altLang="en-US" sz="1400" dirty="0">
                  <a:latin typeface="HGS明朝B" pitchFamily="18" charset="-128"/>
                  <a:ea typeface="HGS明朝B" pitchFamily="18" charset="-128"/>
                </a:rPr>
                <a:t>肺に特徴的な症状</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5963" y="3562352"/>
              <a:ext cx="2886075" cy="2781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1297514" y="3944890"/>
              <a:ext cx="908758" cy="400097"/>
            </a:xfrm>
            <a:prstGeom prst="rect">
              <a:avLst/>
            </a:prstGeom>
          </p:spPr>
          <p:style>
            <a:lnRef idx="1">
              <a:schemeClr val="accent3"/>
            </a:lnRef>
            <a:fillRef idx="2">
              <a:schemeClr val="accent3"/>
            </a:fillRef>
            <a:effectRef idx="1">
              <a:schemeClr val="accent3"/>
            </a:effectRef>
            <a:fontRef idx="minor">
              <a:schemeClr val="dk1"/>
            </a:fontRef>
          </p:style>
          <p:txBody>
            <a:bodyPr wrap="square" lIns="91428" tIns="45714" rIns="91428" bIns="45714" rtlCol="0">
              <a:spAutoFit/>
            </a:bodyPr>
            <a:lstStyle/>
            <a:p>
              <a:r>
                <a:rPr lang="ja-JP" altLang="en-US" sz="1000" dirty="0">
                  <a:latin typeface="HGS明朝B" pitchFamily="18" charset="-128"/>
                  <a:ea typeface="HGS明朝B" pitchFamily="18" charset="-128"/>
                </a:rPr>
                <a:t>くしゃみ，鼻水，鼻閉</a:t>
              </a:r>
            </a:p>
          </p:txBody>
        </p:sp>
        <p:sp>
          <p:nvSpPr>
            <p:cNvPr id="3" name="テキスト ボックス 2"/>
            <p:cNvSpPr txBox="1"/>
            <p:nvPr/>
          </p:nvSpPr>
          <p:spPr>
            <a:xfrm>
              <a:off x="2206271" y="5961113"/>
              <a:ext cx="646665" cy="400097"/>
            </a:xfrm>
            <a:prstGeom prst="rect">
              <a:avLst/>
            </a:prstGeom>
          </p:spPr>
          <p:style>
            <a:lnRef idx="1">
              <a:schemeClr val="accent3"/>
            </a:lnRef>
            <a:fillRef idx="2">
              <a:schemeClr val="accent3"/>
            </a:fillRef>
            <a:effectRef idx="1">
              <a:schemeClr val="accent3"/>
            </a:effectRef>
            <a:fontRef idx="minor">
              <a:schemeClr val="dk1"/>
            </a:fontRef>
          </p:style>
          <p:txBody>
            <a:bodyPr wrap="square" lIns="91428" tIns="45714" rIns="91428" bIns="45714" rtlCol="0">
              <a:spAutoFit/>
            </a:bodyPr>
            <a:lstStyle/>
            <a:p>
              <a:r>
                <a:rPr lang="ja-JP" altLang="en-US" sz="1000" dirty="0">
                  <a:latin typeface="HGS明朝B" pitchFamily="18" charset="-128"/>
                  <a:ea typeface="HGS明朝B" pitchFamily="18" charset="-128"/>
                </a:rPr>
                <a:t>津液の停滞</a:t>
              </a:r>
            </a:p>
          </p:txBody>
        </p:sp>
        <p:sp>
          <p:nvSpPr>
            <p:cNvPr id="22" name="テキスト ボックス 21"/>
            <p:cNvSpPr txBox="1"/>
            <p:nvPr/>
          </p:nvSpPr>
          <p:spPr>
            <a:xfrm>
              <a:off x="4441265" y="4564015"/>
              <a:ext cx="1724041" cy="400097"/>
            </a:xfrm>
            <a:prstGeom prst="rect">
              <a:avLst/>
            </a:prstGeom>
          </p:spPr>
          <p:style>
            <a:lnRef idx="1">
              <a:schemeClr val="accent3"/>
            </a:lnRef>
            <a:fillRef idx="2">
              <a:schemeClr val="accent3"/>
            </a:fillRef>
            <a:effectRef idx="1">
              <a:schemeClr val="accent3"/>
            </a:effectRef>
            <a:fontRef idx="minor">
              <a:schemeClr val="dk1"/>
            </a:fontRef>
          </p:style>
          <p:txBody>
            <a:bodyPr wrap="square" lIns="91428" tIns="45714" rIns="91428" bIns="45714" rtlCol="0">
              <a:spAutoFit/>
            </a:bodyPr>
            <a:lstStyle/>
            <a:p>
              <a:r>
                <a:rPr lang="ja-JP" altLang="en-US" sz="1000" dirty="0">
                  <a:latin typeface="HGS明朝B" pitchFamily="18" charset="-128"/>
                  <a:ea typeface="HGS明朝B" pitchFamily="18" charset="-128"/>
                </a:rPr>
                <a:t>衛気を広げられずに，汗がコントロールできない</a:t>
              </a:r>
            </a:p>
          </p:txBody>
        </p:sp>
        <p:sp>
          <p:nvSpPr>
            <p:cNvPr id="23" name="テキスト ボックス 22"/>
            <p:cNvSpPr txBox="1"/>
            <p:nvPr/>
          </p:nvSpPr>
          <p:spPr>
            <a:xfrm>
              <a:off x="1080050" y="4566297"/>
              <a:ext cx="908757" cy="400097"/>
            </a:xfrm>
            <a:prstGeom prst="rect">
              <a:avLst/>
            </a:prstGeom>
            <a:ln w="12700">
              <a:solidFill>
                <a:srgbClr val="92D050"/>
              </a:solidFill>
            </a:ln>
          </p:spPr>
          <p:style>
            <a:lnRef idx="1">
              <a:schemeClr val="accent3"/>
            </a:lnRef>
            <a:fillRef idx="2">
              <a:schemeClr val="accent3"/>
            </a:fillRef>
            <a:effectRef idx="1">
              <a:schemeClr val="accent3"/>
            </a:effectRef>
            <a:fontRef idx="minor">
              <a:schemeClr val="dk1"/>
            </a:fontRef>
          </p:style>
          <p:txBody>
            <a:bodyPr wrap="square" lIns="91428" tIns="45714" rIns="91428" bIns="45714" rtlCol="0">
              <a:spAutoFit/>
            </a:bodyPr>
            <a:lstStyle/>
            <a:p>
              <a:r>
                <a:rPr lang="ja-JP" altLang="en-US" sz="1000" dirty="0">
                  <a:latin typeface="HGS明朝B" pitchFamily="18" charset="-128"/>
                  <a:ea typeface="HGS明朝B" pitchFamily="18" charset="-128"/>
                </a:rPr>
                <a:t>呼吸に障害</a:t>
              </a:r>
              <a:endParaRPr lang="en-US"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咳</a:t>
              </a:r>
            </a:p>
          </p:txBody>
        </p:sp>
        <p:cxnSp>
          <p:nvCxnSpPr>
            <p:cNvPr id="25" name="直線コネクタ 24"/>
            <p:cNvCxnSpPr>
              <a:stCxn id="2" idx="3"/>
            </p:cNvCxnSpPr>
            <p:nvPr/>
          </p:nvCxnSpPr>
          <p:spPr>
            <a:xfrm>
              <a:off x="2206272" y="4144939"/>
              <a:ext cx="214618" cy="200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p:cNvCxnSpPr>
              <a:stCxn id="23" idx="3"/>
            </p:cNvCxnSpPr>
            <p:nvPr/>
          </p:nvCxnSpPr>
          <p:spPr>
            <a:xfrm flipV="1">
              <a:off x="1988807" y="4566298"/>
              <a:ext cx="540795" cy="200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H="1">
              <a:off x="4293098" y="4766350"/>
              <a:ext cx="148167" cy="114643"/>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2852937" y="6105128"/>
              <a:ext cx="432049"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4107069" y="3589978"/>
              <a:ext cx="1971323" cy="369320"/>
            </a:xfrm>
            <a:prstGeom prst="rect">
              <a:avLst/>
            </a:prstGeom>
          </p:spPr>
          <p:style>
            <a:lnRef idx="1">
              <a:schemeClr val="accent3"/>
            </a:lnRef>
            <a:fillRef idx="3">
              <a:schemeClr val="accent3"/>
            </a:fillRef>
            <a:effectRef idx="2">
              <a:schemeClr val="accent3"/>
            </a:effectRef>
            <a:fontRef idx="minor">
              <a:schemeClr val="lt1"/>
            </a:fontRef>
          </p:style>
          <p:txBody>
            <a:bodyPr wrap="square" lIns="91428" tIns="45714" rIns="91428" bIns="45714" rtlCol="0">
              <a:spAutoFit/>
            </a:bodyPr>
            <a:lstStyle/>
            <a:p>
              <a:r>
                <a:rPr kumimoji="1" lang="ja-JP" altLang="en-US" b="1" dirty="0" smtClean="0">
                  <a:latin typeface="HGS明朝B" pitchFamily="18" charset="-128"/>
                  <a:ea typeface="HGS明朝B" pitchFamily="18" charset="-128"/>
                </a:rPr>
                <a:t>鼻水・咳嗽・痰</a:t>
              </a:r>
              <a:endParaRPr kumimoji="1" lang="ja-JP" altLang="en-US" b="1" dirty="0">
                <a:latin typeface="HGS明朝B" pitchFamily="18" charset="-128"/>
                <a:ea typeface="HGS明朝B" pitchFamily="18" charset="-128"/>
              </a:endParaRPr>
            </a:p>
          </p:txBody>
        </p:sp>
      </p:grpSp>
      <p:sp>
        <p:nvSpPr>
          <p:cNvPr id="24" name="正方形/長方形 23"/>
          <p:cNvSpPr/>
          <p:nvPr/>
        </p:nvSpPr>
        <p:spPr>
          <a:xfrm>
            <a:off x="2277115" y="6969626"/>
            <a:ext cx="1847865" cy="1261872"/>
          </a:xfrm>
          <a:prstGeom prst="rect">
            <a:avLst/>
          </a:prstGeom>
        </p:spPr>
        <p:txBody>
          <a:bodyPr wrap="square" lIns="91428" tIns="45714" rIns="91428" bIns="45714">
            <a:spAutoFit/>
          </a:bodyPr>
          <a:lstStyle/>
          <a:p>
            <a:pPr lvl="0"/>
            <a:r>
              <a:rPr lang="ja-JP" altLang="en-US" sz="1200" b="1" dirty="0">
                <a:solidFill>
                  <a:prstClr val="black"/>
                </a:solidFill>
                <a:latin typeface="HGS明朝B" pitchFamily="18" charset="-128"/>
                <a:ea typeface="HGS明朝B" pitchFamily="18" charset="-128"/>
              </a:rPr>
              <a:t>脾</a:t>
            </a:r>
            <a:r>
              <a:rPr lang="ja-JP" altLang="ja-JP" sz="1000" dirty="0">
                <a:solidFill>
                  <a:prstClr val="black"/>
                </a:solidFill>
                <a:latin typeface="HGS明朝B" pitchFamily="18" charset="-128"/>
                <a:ea typeface="HGS明朝B" pitchFamily="18" charset="-128"/>
              </a:rPr>
              <a:t>の運化機能がうまく</a:t>
            </a:r>
            <a:r>
              <a:rPr lang="ja-JP" altLang="en-US" sz="1000" dirty="0">
                <a:solidFill>
                  <a:prstClr val="black"/>
                </a:solidFill>
                <a:latin typeface="HGS明朝B" pitchFamily="18" charset="-128"/>
                <a:ea typeface="HGS明朝B" pitchFamily="18" charset="-128"/>
              </a:rPr>
              <a:t>働かな</a:t>
            </a:r>
            <a:r>
              <a:rPr lang="ja-JP" altLang="ja-JP" sz="1000" dirty="0">
                <a:solidFill>
                  <a:prstClr val="black"/>
                </a:solidFill>
                <a:latin typeface="HGS明朝B" pitchFamily="18" charset="-128"/>
                <a:ea typeface="HGS明朝B" pitchFamily="18" charset="-128"/>
              </a:rPr>
              <a:t>いと</a:t>
            </a:r>
            <a:r>
              <a:rPr lang="ja-JP" altLang="en-US" sz="1000" dirty="0">
                <a:solidFill>
                  <a:prstClr val="black"/>
                </a:solidFill>
                <a:latin typeface="HGS明朝B" pitchFamily="18" charset="-128"/>
                <a:ea typeface="HGS明朝B" pitchFamily="18" charset="-128"/>
              </a:rPr>
              <a:t>痰</a:t>
            </a:r>
            <a:r>
              <a:rPr lang="ja-JP" altLang="ja-JP" sz="1000" dirty="0">
                <a:solidFill>
                  <a:prstClr val="black"/>
                </a:solidFill>
                <a:latin typeface="HGS明朝B" pitchFamily="18" charset="-128"/>
                <a:ea typeface="HGS明朝B" pitchFamily="18" charset="-128"/>
              </a:rPr>
              <a:t>が生じる</a:t>
            </a:r>
            <a:r>
              <a:rPr lang="ja-JP" altLang="en-US" sz="1000" dirty="0">
                <a:solidFill>
                  <a:prstClr val="black"/>
                </a:solidFill>
                <a:latin typeface="HGS明朝B" pitchFamily="18" charset="-128"/>
                <a:ea typeface="HGS明朝B" pitchFamily="18" charset="-128"/>
              </a:rPr>
              <a:t>．痰</a:t>
            </a:r>
            <a:r>
              <a:rPr lang="ja-JP" altLang="ja-JP" sz="1000" dirty="0">
                <a:solidFill>
                  <a:prstClr val="black"/>
                </a:solidFill>
                <a:latin typeface="HGS明朝B" pitchFamily="18" charset="-128"/>
                <a:ea typeface="HGS明朝B" pitchFamily="18" charset="-128"/>
              </a:rPr>
              <a:t>は上にのぼって肺にたま</a:t>
            </a:r>
            <a:r>
              <a:rPr lang="ja-JP" altLang="en-US" sz="1000" dirty="0">
                <a:solidFill>
                  <a:prstClr val="black"/>
                </a:solidFill>
                <a:latin typeface="HGS明朝B" pitchFamily="18" charset="-128"/>
                <a:ea typeface="HGS明朝B" pitchFamily="18" charset="-128"/>
              </a:rPr>
              <a:t>り，</a:t>
            </a:r>
            <a:r>
              <a:rPr lang="ja-JP" altLang="ja-JP" sz="1000" dirty="0">
                <a:solidFill>
                  <a:prstClr val="black"/>
                </a:solidFill>
                <a:latin typeface="HGS明朝B" pitchFamily="18" charset="-128"/>
                <a:ea typeface="HGS明朝B" pitchFamily="18" charset="-128"/>
              </a:rPr>
              <a:t>宣発と粛降の作用が失調して</a:t>
            </a:r>
            <a:r>
              <a:rPr lang="ja-JP" altLang="en-US" sz="1000" dirty="0">
                <a:solidFill>
                  <a:prstClr val="black"/>
                </a:solidFill>
                <a:latin typeface="HGS明朝B" pitchFamily="18" charset="-128"/>
                <a:ea typeface="HGS明朝B" pitchFamily="18" charset="-128"/>
              </a:rPr>
              <a:t>，咳</a:t>
            </a:r>
            <a:r>
              <a:rPr lang="ja-JP" altLang="ja-JP" sz="1000" dirty="0">
                <a:solidFill>
                  <a:prstClr val="black"/>
                </a:solidFill>
                <a:latin typeface="HGS明朝B" pitchFamily="18" charset="-128"/>
                <a:ea typeface="HGS明朝B" pitchFamily="18" charset="-128"/>
              </a:rPr>
              <a:t>や疲がでるようになる</a:t>
            </a:r>
            <a:r>
              <a:rPr lang="ja-JP" altLang="en-US" sz="1000" dirty="0">
                <a:solidFill>
                  <a:prstClr val="black"/>
                </a:solidFill>
                <a:latin typeface="HGS明朝B" pitchFamily="18" charset="-128"/>
                <a:ea typeface="HGS明朝B" pitchFamily="18" charset="-128"/>
              </a:rPr>
              <a:t>．</a:t>
            </a:r>
            <a:endParaRPr lang="en-US" altLang="ja-JP" sz="1000" dirty="0">
              <a:solidFill>
                <a:prstClr val="black"/>
              </a:solidFill>
              <a:latin typeface="HGS明朝B" pitchFamily="18" charset="-128"/>
              <a:ea typeface="HGS明朝B" pitchFamily="18" charset="-128"/>
            </a:endParaRPr>
          </a:p>
          <a:p>
            <a:pPr lvl="0"/>
            <a:r>
              <a:rPr lang="ja-JP" altLang="ja-JP" sz="1000" dirty="0">
                <a:solidFill>
                  <a:prstClr val="black"/>
                </a:solidFill>
                <a:latin typeface="HGS明朝B" pitchFamily="18" charset="-128"/>
                <a:ea typeface="HGS明朝B" pitchFamily="18" charset="-128"/>
              </a:rPr>
              <a:t>このため肺</a:t>
            </a:r>
            <a:r>
              <a:rPr lang="ja-JP" altLang="ja-JP" sz="1000" dirty="0" smtClean="0">
                <a:solidFill>
                  <a:prstClr val="black"/>
                </a:solidFill>
                <a:latin typeface="HGS明朝B" pitchFamily="18" charset="-128"/>
                <a:ea typeface="HGS明朝B" pitchFamily="18" charset="-128"/>
              </a:rPr>
              <a:t>は</a:t>
            </a:r>
            <a:endParaRPr lang="en-US" altLang="ja-JP" sz="1000" dirty="0" smtClean="0">
              <a:solidFill>
                <a:prstClr val="black"/>
              </a:solidFill>
              <a:latin typeface="HGS明朝B" pitchFamily="18" charset="-128"/>
              <a:ea typeface="HGS明朝B" pitchFamily="18" charset="-128"/>
            </a:endParaRPr>
          </a:p>
          <a:p>
            <a:pPr lvl="0"/>
            <a:r>
              <a:rPr lang="ja-JP" altLang="ja-JP" sz="1200" b="1" dirty="0" smtClean="0">
                <a:solidFill>
                  <a:prstClr val="black"/>
                </a:solidFill>
                <a:latin typeface="HGS明朝B" pitchFamily="18" charset="-128"/>
                <a:ea typeface="HGS明朝B" pitchFamily="18" charset="-128"/>
              </a:rPr>
              <a:t>「貯</a:t>
            </a:r>
            <a:r>
              <a:rPr lang="ja-JP" altLang="en-US" sz="1200" b="1" dirty="0" smtClean="0">
                <a:solidFill>
                  <a:prstClr val="black"/>
                </a:solidFill>
                <a:latin typeface="HGS明朝B" pitchFamily="18" charset="-128"/>
                <a:ea typeface="HGS明朝B" pitchFamily="18" charset="-128"/>
              </a:rPr>
              <a:t>痰</a:t>
            </a:r>
            <a:r>
              <a:rPr lang="ja-JP" altLang="ja-JP" sz="1200" b="1" dirty="0" smtClean="0">
                <a:solidFill>
                  <a:prstClr val="black"/>
                </a:solidFill>
                <a:latin typeface="HGS明朝B" pitchFamily="18" charset="-128"/>
                <a:ea typeface="HGS明朝B" pitchFamily="18" charset="-128"/>
              </a:rPr>
              <a:t>の</a:t>
            </a:r>
            <a:r>
              <a:rPr lang="ja-JP" altLang="ja-JP" sz="1200" b="1" dirty="0">
                <a:solidFill>
                  <a:prstClr val="black"/>
                </a:solidFill>
                <a:latin typeface="HGS明朝B" pitchFamily="18" charset="-128"/>
                <a:ea typeface="HGS明朝B" pitchFamily="18" charset="-128"/>
              </a:rPr>
              <a:t>器</a:t>
            </a:r>
            <a:r>
              <a:rPr lang="ja-JP" altLang="en-US" sz="1200" b="1"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といわれる</a:t>
            </a:r>
            <a:r>
              <a:rPr lang="ja-JP" altLang="en-US" sz="1000" dirty="0">
                <a:solidFill>
                  <a:prstClr val="black"/>
                </a:solidFill>
                <a:latin typeface="HGS明朝B" pitchFamily="18" charset="-128"/>
                <a:ea typeface="HGS明朝B" pitchFamily="18" charset="-128"/>
              </a:rPr>
              <a:t>．</a:t>
            </a:r>
            <a:endParaRPr lang="ja-JP" altLang="ja-JP" sz="1000" dirty="0">
              <a:solidFill>
                <a:prstClr val="black"/>
              </a:solidFill>
              <a:latin typeface="HGS明朝B" pitchFamily="18" charset="-128"/>
              <a:ea typeface="HGS明朝B" pitchFamily="18" charset="-128"/>
            </a:endParaRPr>
          </a:p>
        </p:txBody>
      </p:sp>
      <p:sp>
        <p:nvSpPr>
          <p:cNvPr id="15" name="テキスト ボックス 14"/>
          <p:cNvSpPr txBox="1"/>
          <p:nvPr/>
        </p:nvSpPr>
        <p:spPr>
          <a:xfrm>
            <a:off x="785456" y="2504728"/>
            <a:ext cx="5595872" cy="415498"/>
          </a:xfrm>
          <a:prstGeom prst="rect">
            <a:avLst/>
          </a:prstGeom>
          <a:noFill/>
        </p:spPr>
        <p:txBody>
          <a:bodyPr wrap="square" rtlCol="0">
            <a:spAutoFit/>
          </a:bodyPr>
          <a:lstStyle/>
          <a:p>
            <a:r>
              <a:rPr kumimoji="1" lang="ja-JP" altLang="en-US" sz="1000" dirty="0" smtClean="0">
                <a:latin typeface="HGP明朝B" pitchFamily="18" charset="-128"/>
                <a:ea typeface="HGP明朝B" pitchFamily="18" charset="-128"/>
              </a:rPr>
              <a:t>また，肺の失調により，水穀の精微や気を全身や皮毛に散布できなくなり非常に疲れやすくなったり，各臓の機能が低下する．また，皮膚の</a:t>
            </a:r>
            <a:r>
              <a:rPr lang="ja-JP" altLang="en-US" sz="1000" dirty="0" smtClean="0">
                <a:latin typeface="HGP明朝B" pitchFamily="18" charset="-128"/>
                <a:ea typeface="HGP明朝B" pitchFamily="18" charset="-128"/>
              </a:rPr>
              <a:t>潤い</a:t>
            </a:r>
            <a:r>
              <a:rPr lang="ja-JP" altLang="en-US" sz="1000" dirty="0">
                <a:latin typeface="HGP明朝B" pitchFamily="18" charset="-128"/>
                <a:ea typeface="HGP明朝B" pitchFamily="18" charset="-128"/>
              </a:rPr>
              <a:t>を</a:t>
            </a:r>
            <a:r>
              <a:rPr lang="ja-JP" altLang="en-US" sz="1000" dirty="0" smtClean="0">
                <a:latin typeface="HGP明朝B" pitchFamily="18" charset="-128"/>
                <a:ea typeface="HGP明朝B" pitchFamily="18" charset="-128"/>
              </a:rPr>
              <a:t>保てず</a:t>
            </a:r>
            <a:r>
              <a:rPr lang="ja-JP" altLang="en-US" sz="1000" dirty="0">
                <a:latin typeface="HGP明朝B" pitchFamily="18" charset="-128"/>
                <a:ea typeface="HGP明朝B" pitchFamily="18" charset="-128"/>
              </a:rPr>
              <a:t>乾燥</a:t>
            </a:r>
            <a:r>
              <a:rPr lang="ja-JP" altLang="en-US" sz="1000" dirty="0" smtClean="0">
                <a:latin typeface="HGP明朝B" pitchFamily="18" charset="-128"/>
                <a:ea typeface="HGP明朝B" pitchFamily="18" charset="-128"/>
              </a:rPr>
              <a:t>する</a:t>
            </a:r>
            <a:r>
              <a:rPr lang="ja-JP" altLang="en-US" sz="1000" dirty="0">
                <a:latin typeface="HGP明朝B" pitchFamily="18" charset="-128"/>
                <a:ea typeface="HGP明朝B" pitchFamily="18" charset="-128"/>
              </a:rPr>
              <a:t>．</a:t>
            </a:r>
            <a:endParaRPr kumimoji="1" lang="ja-JP" altLang="en-US" sz="1000" dirty="0">
              <a:latin typeface="HGP明朝B" pitchFamily="18" charset="-128"/>
              <a:ea typeface="HGP明朝B" pitchFamily="18" charset="-128"/>
            </a:endParaRPr>
          </a:p>
        </p:txBody>
      </p:sp>
      <p:sp>
        <p:nvSpPr>
          <p:cNvPr id="28" name="正方形/長方形 27"/>
          <p:cNvSpPr/>
          <p:nvPr/>
        </p:nvSpPr>
        <p:spPr>
          <a:xfrm>
            <a:off x="602656" y="8409384"/>
            <a:ext cx="4234780" cy="1154150"/>
          </a:xfrm>
          <a:prstGeom prst="rect">
            <a:avLst/>
          </a:prstGeom>
        </p:spPr>
        <p:txBody>
          <a:bodyPr wrap="square" lIns="91428" tIns="45714" rIns="91428" bIns="45714">
            <a:spAutoFit/>
          </a:bodyPr>
          <a:lstStyle/>
          <a:p>
            <a:r>
              <a:rPr lang="ja-JP" altLang="ja-JP" sz="1400" dirty="0">
                <a:latin typeface="HGS明朝B" pitchFamily="18" charset="-128"/>
                <a:ea typeface="HGS明朝B" pitchFamily="18" charset="-128"/>
              </a:rPr>
              <a:t>肺と強い</a:t>
            </a:r>
            <a:r>
              <a:rPr lang="ja-JP" altLang="en-US" sz="1400" dirty="0" smtClean="0">
                <a:latin typeface="HGS明朝B" pitchFamily="18" charset="-128"/>
                <a:ea typeface="HGS明朝B" pitchFamily="18" charset="-128"/>
              </a:rPr>
              <a:t>関係のある</a:t>
            </a:r>
            <a:r>
              <a:rPr lang="ja-JP" altLang="ja-JP" sz="1400" dirty="0" smtClean="0">
                <a:solidFill>
                  <a:srgbClr val="FF0000"/>
                </a:solidFill>
                <a:latin typeface="HGS明朝B" pitchFamily="18" charset="-128"/>
                <a:ea typeface="HGS明朝B" pitchFamily="18" charset="-128"/>
              </a:rPr>
              <a:t>涕</a:t>
            </a:r>
            <a:r>
              <a:rPr lang="en-US" altLang="ja-JP" sz="1400" dirty="0">
                <a:solidFill>
                  <a:srgbClr val="FF0000"/>
                </a:solidFill>
                <a:latin typeface="HGS明朝B" pitchFamily="18" charset="-128"/>
                <a:ea typeface="HGS明朝B" pitchFamily="18" charset="-128"/>
              </a:rPr>
              <a:t>(</a:t>
            </a:r>
            <a:r>
              <a:rPr lang="ja-JP" altLang="ja-JP" sz="1400" dirty="0">
                <a:solidFill>
                  <a:srgbClr val="FF0000"/>
                </a:solidFill>
                <a:latin typeface="HGS明朝B" pitchFamily="18" charset="-128"/>
                <a:ea typeface="HGS明朝B" pitchFamily="18" charset="-128"/>
              </a:rPr>
              <a:t>鼻水</a:t>
            </a:r>
            <a:r>
              <a:rPr lang="en-US" altLang="ja-JP" sz="1400" dirty="0" smtClean="0">
                <a:solidFill>
                  <a:srgbClr val="FF0000"/>
                </a:solidFill>
                <a:latin typeface="HGS明朝B" pitchFamily="18" charset="-128"/>
                <a:ea typeface="HGS明朝B" pitchFamily="18" charset="-128"/>
              </a:rPr>
              <a:t>)</a:t>
            </a:r>
            <a:r>
              <a:rPr lang="ja-JP" altLang="en-US" sz="1400" dirty="0" err="1">
                <a:latin typeface="HGS明朝B" pitchFamily="18" charset="-128"/>
                <a:ea typeface="HGS明朝B" pitchFamily="18" charset="-128"/>
              </a:rPr>
              <a:t>，</a:t>
            </a:r>
            <a:r>
              <a:rPr lang="ja-JP" altLang="en-US" sz="1400" dirty="0" smtClean="0">
                <a:latin typeface="HGS明朝B" pitchFamily="18" charset="-128"/>
                <a:ea typeface="HGS明朝B" pitchFamily="18" charset="-128"/>
              </a:rPr>
              <a:t>鼻，</a:t>
            </a:r>
            <a:r>
              <a:rPr lang="ja-JP" altLang="ja-JP" sz="1400" dirty="0" smtClean="0">
                <a:latin typeface="HGS明朝B" pitchFamily="18" charset="-128"/>
                <a:ea typeface="HGS明朝B" pitchFamily="18" charset="-128"/>
              </a:rPr>
              <a:t>皮毛</a:t>
            </a:r>
            <a:r>
              <a:rPr lang="ja-JP" altLang="en-US" sz="1400" dirty="0" smtClean="0">
                <a:latin typeface="HGS明朝B" pitchFamily="18" charset="-128"/>
                <a:ea typeface="HGS明朝B" pitchFamily="18" charset="-128"/>
              </a:rPr>
              <a:t>の異常</a:t>
            </a:r>
            <a:endParaRPr lang="en-US" altLang="ja-JP" sz="1400" dirty="0">
              <a:latin typeface="HGS明朝B" pitchFamily="18" charset="-128"/>
              <a:ea typeface="HGS明朝B" pitchFamily="18" charset="-128"/>
            </a:endParaRPr>
          </a:p>
          <a:p>
            <a:r>
              <a:rPr lang="ja-JP" altLang="en-US" sz="1000" dirty="0">
                <a:latin typeface="HGS明朝B" pitchFamily="18" charset="-128"/>
                <a:ea typeface="HGS明朝B" pitchFamily="18" charset="-128"/>
              </a:rPr>
              <a:t>　</a:t>
            </a:r>
            <a:r>
              <a:rPr lang="ja-JP" altLang="en-US" sz="1100" dirty="0" smtClean="0">
                <a:latin typeface="HGS明朝B" pitchFamily="18" charset="-128"/>
                <a:ea typeface="HGS明朝B" pitchFamily="18" charset="-128"/>
              </a:rPr>
              <a:t>・「</a:t>
            </a:r>
            <a:r>
              <a:rPr lang="ja-JP" altLang="en-US" sz="1100" dirty="0">
                <a:latin typeface="HGS明朝B" pitchFamily="18" charset="-128"/>
                <a:ea typeface="HGS明朝B" pitchFamily="18" charset="-128"/>
              </a:rPr>
              <a:t>涕は肺の液」</a:t>
            </a:r>
            <a:endParaRPr lang="en-US" altLang="ja-JP" sz="1100" dirty="0">
              <a:latin typeface="HGS明朝B" pitchFamily="18" charset="-128"/>
              <a:ea typeface="HGS明朝B" pitchFamily="18" charset="-128"/>
            </a:endParaRPr>
          </a:p>
          <a:p>
            <a:r>
              <a:rPr lang="ja-JP" altLang="en-US" sz="1100" dirty="0">
                <a:latin typeface="HGS明朝B" pitchFamily="18" charset="-128"/>
                <a:ea typeface="HGS明朝B" pitchFamily="18" charset="-128"/>
              </a:rPr>
              <a:t>　</a:t>
            </a:r>
            <a:endParaRPr lang="en-US" altLang="ja-JP" sz="1100" dirty="0" smtClean="0">
              <a:latin typeface="HGS明朝B" pitchFamily="18" charset="-128"/>
              <a:ea typeface="HGS明朝B" pitchFamily="18" charset="-128"/>
            </a:endParaRPr>
          </a:p>
          <a:p>
            <a:r>
              <a:rPr lang="ja-JP" altLang="en-US" sz="1100" dirty="0">
                <a:latin typeface="HGS明朝B" pitchFamily="18" charset="-128"/>
                <a:ea typeface="HGS明朝B" pitchFamily="18" charset="-128"/>
              </a:rPr>
              <a:t>　</a:t>
            </a:r>
            <a:r>
              <a:rPr lang="ja-JP" altLang="en-US" sz="1100" dirty="0" smtClean="0">
                <a:latin typeface="HGS明朝B" pitchFamily="18" charset="-128"/>
                <a:ea typeface="HGS明朝B" pitchFamily="18" charset="-128"/>
              </a:rPr>
              <a:t>・「</a:t>
            </a:r>
            <a:r>
              <a:rPr lang="ja-JP" altLang="en-US" sz="1100" dirty="0">
                <a:latin typeface="HGS明朝B" pitchFamily="18" charset="-128"/>
                <a:ea typeface="HGS明朝B" pitchFamily="18" charset="-128"/>
              </a:rPr>
              <a:t>体は皮に合し，華は毛にある」</a:t>
            </a:r>
            <a:endParaRPr lang="en-US" altLang="ja-JP" sz="1100" dirty="0">
              <a:latin typeface="HGS明朝B" pitchFamily="18" charset="-128"/>
              <a:ea typeface="HGS明朝B" pitchFamily="18" charset="-128"/>
            </a:endParaRPr>
          </a:p>
          <a:p>
            <a:r>
              <a:rPr lang="ja-JP" altLang="en-US" sz="1100" dirty="0">
                <a:latin typeface="HGS明朝B" pitchFamily="18" charset="-128"/>
                <a:ea typeface="HGS明朝B" pitchFamily="18" charset="-128"/>
              </a:rPr>
              <a:t>　</a:t>
            </a:r>
            <a:endParaRPr lang="en-US" altLang="ja-JP" sz="1100" dirty="0" smtClean="0">
              <a:latin typeface="HGS明朝B" pitchFamily="18" charset="-128"/>
              <a:ea typeface="HGS明朝B" pitchFamily="18" charset="-128"/>
            </a:endParaRPr>
          </a:p>
          <a:p>
            <a:r>
              <a:rPr lang="ja-JP" altLang="en-US" sz="1100" dirty="0" smtClean="0">
                <a:latin typeface="HGS明朝B" pitchFamily="18" charset="-128"/>
                <a:ea typeface="HGS明朝B" pitchFamily="18" charset="-128"/>
              </a:rPr>
              <a:t>　・「</a:t>
            </a:r>
            <a:r>
              <a:rPr lang="ja-JP" altLang="en-US" sz="1100" dirty="0">
                <a:latin typeface="HGS明朝B" pitchFamily="18" charset="-128"/>
                <a:ea typeface="HGS明朝B" pitchFamily="18" charset="-128"/>
              </a:rPr>
              <a:t>肺は鼻に開竅する」</a:t>
            </a:r>
            <a:endParaRPr lang="ja-JP" altLang="ja-JP" sz="1100" dirty="0">
              <a:latin typeface="HGS明朝B" pitchFamily="18" charset="-128"/>
              <a:ea typeface="HGS明朝B" pitchFamily="18" charset="-128"/>
            </a:endParaRPr>
          </a:p>
        </p:txBody>
      </p:sp>
      <p:sp>
        <p:nvSpPr>
          <p:cNvPr id="19" name="テキスト ボックス 18"/>
          <p:cNvSpPr txBox="1"/>
          <p:nvPr/>
        </p:nvSpPr>
        <p:spPr>
          <a:xfrm>
            <a:off x="1985963" y="8625408"/>
            <a:ext cx="3528391" cy="400110"/>
          </a:xfrm>
          <a:prstGeom prst="rect">
            <a:avLst/>
          </a:prstGeom>
          <a:noFill/>
        </p:spPr>
        <p:txBody>
          <a:bodyPr wrap="square" rtlCol="0">
            <a:spAutoFit/>
          </a:bodyPr>
          <a:lstStyle/>
          <a:p>
            <a:r>
              <a:rPr kumimoji="1" lang="ja-JP" altLang="en-US" sz="1000" dirty="0" smtClean="0">
                <a:latin typeface="HGP明朝B" pitchFamily="18" charset="-128"/>
                <a:ea typeface="HGP明朝B" pitchFamily="18" charset="-128"/>
              </a:rPr>
              <a:t>肺が冷えると水様の鼻汁，肺に熱があると黄色い鼻汁が出る，肺が乾いていると，鼻も乾く</a:t>
            </a:r>
            <a:endParaRPr kumimoji="1" lang="ja-JP" altLang="en-US" sz="1000" dirty="0">
              <a:latin typeface="HGP明朝B" pitchFamily="18" charset="-128"/>
              <a:ea typeface="HGP明朝B" pitchFamily="18" charset="-128"/>
            </a:endParaRPr>
          </a:p>
        </p:txBody>
      </p:sp>
      <p:sp>
        <p:nvSpPr>
          <p:cNvPr id="20" name="テキスト ボックス 19"/>
          <p:cNvSpPr txBox="1"/>
          <p:nvPr/>
        </p:nvSpPr>
        <p:spPr>
          <a:xfrm>
            <a:off x="2996952" y="8985448"/>
            <a:ext cx="3240360" cy="369332"/>
          </a:xfrm>
          <a:prstGeom prst="rect">
            <a:avLst/>
          </a:prstGeom>
          <a:noFill/>
        </p:spPr>
        <p:txBody>
          <a:bodyPr wrap="square" rtlCol="0">
            <a:spAutoFit/>
          </a:bodyPr>
          <a:lstStyle/>
          <a:p>
            <a:r>
              <a:rPr kumimoji="1" lang="ja-JP" altLang="en-US" sz="900" dirty="0" smtClean="0">
                <a:latin typeface="HGP明朝B" pitchFamily="18" charset="-128"/>
                <a:ea typeface="HGP明朝B" pitchFamily="18" charset="-128"/>
              </a:rPr>
              <a:t>皮毛が外邪の影響をうけると，衛気が鬱滞したり，外邪が肺に侵入したりする．</a:t>
            </a:r>
            <a:endParaRPr kumimoji="1" lang="ja-JP" altLang="en-US" sz="900" dirty="0">
              <a:latin typeface="HGP明朝B" pitchFamily="18" charset="-128"/>
              <a:ea typeface="HGP明朝B" pitchFamily="18" charset="-128"/>
            </a:endParaRPr>
          </a:p>
        </p:txBody>
      </p:sp>
      <p:sp>
        <p:nvSpPr>
          <p:cNvPr id="21" name="テキスト ボックス 20"/>
          <p:cNvSpPr txBox="1"/>
          <p:nvPr/>
        </p:nvSpPr>
        <p:spPr>
          <a:xfrm>
            <a:off x="2348880" y="9302055"/>
            <a:ext cx="4032448" cy="246221"/>
          </a:xfrm>
          <a:prstGeom prst="rect">
            <a:avLst/>
          </a:prstGeom>
          <a:noFill/>
        </p:spPr>
        <p:txBody>
          <a:bodyPr wrap="square" rtlCol="0">
            <a:spAutoFit/>
          </a:bodyPr>
          <a:lstStyle/>
          <a:p>
            <a:r>
              <a:rPr kumimoji="1" lang="ja-JP" altLang="en-US" sz="1000" dirty="0" smtClean="0">
                <a:latin typeface="HGP明朝B" pitchFamily="18" charset="-128"/>
                <a:ea typeface="HGP明朝B" pitchFamily="18" charset="-128"/>
              </a:rPr>
              <a:t>鼻づまり，鼻汁，くしゃみ，喉のかゆみ，嗄声などの鼻や喉の症状</a:t>
            </a:r>
            <a:endParaRPr kumimoji="1" lang="ja-JP" altLang="en-US" sz="1000" dirty="0">
              <a:latin typeface="HGP明朝B" pitchFamily="18" charset="-128"/>
              <a:ea typeface="HGP明朝B" pitchFamily="18" charset="-128"/>
            </a:endParaRPr>
          </a:p>
        </p:txBody>
      </p:sp>
    </p:spTree>
    <p:extLst>
      <p:ext uri="{BB962C8B-B14F-4D97-AF65-F5344CB8AC3E}">
        <p14:creationId xmlns:p14="http://schemas.microsoft.com/office/powerpoint/2010/main" val="3654657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4005064" y="6559254"/>
            <a:ext cx="2468353" cy="553986"/>
          </a:xfrm>
          <a:prstGeom prst="rect">
            <a:avLst/>
          </a:prstGeom>
        </p:spPr>
        <p:txBody>
          <a:bodyPr wrap="square" lIns="91428" tIns="45714" rIns="91428" bIns="45714">
            <a:spAutoFit/>
          </a:bodyPr>
          <a:lstStyle/>
          <a:p>
            <a:r>
              <a:rPr lang="ja-JP" altLang="ja-JP" sz="1000" dirty="0">
                <a:latin typeface="HGS明朝B" pitchFamily="18" charset="-128"/>
                <a:ea typeface="HGS明朝B" pitchFamily="18" charset="-128"/>
              </a:rPr>
              <a:t>肺の慢性疾患</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脾気虚などが原因で生まれた湿が痰となり</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肺に影響する</a:t>
            </a:r>
            <a:r>
              <a:rPr lang="ja-JP" altLang="en-US" sz="1000" dirty="0">
                <a:latin typeface="HGS明朝B" pitchFamily="18" charset="-128"/>
                <a:ea typeface="HGS明朝B" pitchFamily="18" charset="-128"/>
              </a:rPr>
              <a:t>．</a:t>
            </a:r>
            <a:endParaRPr lang="ja-JP" altLang="ja-JP" sz="1000" dirty="0">
              <a:latin typeface="HGS明朝B" pitchFamily="18" charset="-128"/>
              <a:ea typeface="HGS明朝B" pitchFamily="18" charset="-128"/>
            </a:endParaRPr>
          </a:p>
          <a:p>
            <a:r>
              <a:rPr lang="ja-JP" altLang="ja-JP" sz="1000" dirty="0">
                <a:latin typeface="HGS明朝B" pitchFamily="18" charset="-128"/>
                <a:ea typeface="HGS明朝B" pitchFamily="18" charset="-128"/>
              </a:rPr>
              <a:t>　　咳嗽</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多痰</a:t>
            </a:r>
          </a:p>
        </p:txBody>
      </p:sp>
      <p:sp>
        <p:nvSpPr>
          <p:cNvPr id="8" name="正方形/長方形 7"/>
          <p:cNvSpPr/>
          <p:nvPr/>
        </p:nvSpPr>
        <p:spPr>
          <a:xfrm>
            <a:off x="4005064" y="1085640"/>
            <a:ext cx="2436633" cy="861762"/>
          </a:xfrm>
          <a:prstGeom prst="rect">
            <a:avLst/>
          </a:prstGeom>
        </p:spPr>
        <p:txBody>
          <a:bodyPr wrap="square" lIns="91428" tIns="45714" rIns="91428" bIns="45714">
            <a:spAutoFit/>
          </a:bodyPr>
          <a:lstStyle/>
          <a:p>
            <a:r>
              <a:rPr lang="ja-JP" altLang="ja-JP" sz="1000" dirty="0">
                <a:latin typeface="HGS明朝B" pitchFamily="18" charset="-128"/>
                <a:ea typeface="HGS明朝B" pitchFamily="18" charset="-128"/>
              </a:rPr>
              <a:t>風熱邪や風寒邪が化熱して肺にいたることで起こることが多い</a:t>
            </a:r>
            <a:r>
              <a:rPr lang="ja-JP" altLang="en-US" sz="1000" dirty="0" smtClean="0">
                <a:latin typeface="HGS明朝B" pitchFamily="18" charset="-128"/>
                <a:ea typeface="HGS明朝B" pitchFamily="18" charset="-128"/>
              </a:rPr>
              <a:t>．</a:t>
            </a:r>
            <a:endParaRPr lang="en-US" altLang="ja-JP" sz="1000" dirty="0" smtClean="0">
              <a:latin typeface="HGS明朝B" pitchFamily="18" charset="-128"/>
              <a:ea typeface="HGS明朝B" pitchFamily="18" charset="-128"/>
            </a:endParaRPr>
          </a:p>
          <a:p>
            <a:r>
              <a:rPr lang="ja-JP" altLang="en-US" sz="1000" dirty="0" smtClean="0">
                <a:latin typeface="HGS明朝B" pitchFamily="18" charset="-128"/>
                <a:ea typeface="HGS明朝B" pitchFamily="18" charset="-128"/>
              </a:rPr>
              <a:t>痰熱</a:t>
            </a:r>
            <a:r>
              <a:rPr lang="ja-JP" altLang="en-US" sz="1000" dirty="0">
                <a:latin typeface="HGS明朝B" pitchFamily="18" charset="-128"/>
                <a:ea typeface="HGS明朝B" pitchFamily="18" charset="-128"/>
              </a:rPr>
              <a:t>の</a:t>
            </a:r>
            <a:r>
              <a:rPr lang="ja-JP" altLang="en-US" sz="1000" dirty="0" smtClean="0">
                <a:latin typeface="HGS明朝B" pitchFamily="18" charset="-128"/>
                <a:ea typeface="HGS明朝B" pitchFamily="18" charset="-128"/>
              </a:rPr>
              <a:t>症状と肺の熱症状がでる．</a:t>
            </a:r>
            <a:endParaRPr lang="ja-JP" altLang="ja-JP" sz="1000" dirty="0">
              <a:latin typeface="HGS明朝B" pitchFamily="18" charset="-128"/>
              <a:ea typeface="HGS明朝B" pitchFamily="18" charset="-128"/>
            </a:endParaRPr>
          </a:p>
          <a:p>
            <a:r>
              <a:rPr lang="ja-JP" altLang="ja-JP" sz="1000" dirty="0">
                <a:latin typeface="HGS明朝B" pitchFamily="18" charset="-128"/>
                <a:ea typeface="HGS明朝B" pitchFamily="18" charset="-128"/>
              </a:rPr>
              <a:t>咳嗽</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痰</a:t>
            </a:r>
            <a:r>
              <a:rPr lang="ja-JP" altLang="en-US" sz="1000" dirty="0">
                <a:latin typeface="HGS明朝B" pitchFamily="18" charset="-128"/>
                <a:ea typeface="HGS明朝B" pitchFamily="18" charset="-128"/>
              </a:rPr>
              <a:t>は黄色く粘性，</a:t>
            </a:r>
            <a:r>
              <a:rPr lang="ja-JP" altLang="ja-JP" sz="1000" dirty="0">
                <a:latin typeface="HGS明朝B" pitchFamily="18" charset="-128"/>
                <a:ea typeface="HGS明朝B" pitchFamily="18" charset="-128"/>
              </a:rPr>
              <a:t>口渇</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高熱</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煩躁不安</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衄血</a:t>
            </a:r>
            <a:r>
              <a:rPr lang="ja-JP" altLang="en-US" sz="1000" dirty="0">
                <a:latin typeface="HGS明朝B" pitchFamily="18" charset="-128"/>
                <a:ea typeface="HGS明朝B" pitchFamily="18" charset="-128"/>
              </a:rPr>
              <a:t>（</a:t>
            </a:r>
            <a:r>
              <a:rPr lang="ja-JP" altLang="en-US" sz="1000" dirty="0" err="1">
                <a:latin typeface="HGS明朝B" pitchFamily="18" charset="-128"/>
                <a:ea typeface="HGS明朝B" pitchFamily="18" charset="-128"/>
              </a:rPr>
              <a:t>じくけつ</a:t>
            </a:r>
            <a:r>
              <a:rPr lang="en-US" altLang="ja-JP" sz="1000" dirty="0">
                <a:latin typeface="HGS明朝B" pitchFamily="18" charset="-128"/>
                <a:ea typeface="HGS明朝B" pitchFamily="18" charset="-128"/>
              </a:rPr>
              <a:t>=</a:t>
            </a:r>
            <a:r>
              <a:rPr lang="ja-JP" altLang="en-US" sz="1000" dirty="0">
                <a:latin typeface="HGS明朝B" pitchFamily="18" charset="-128"/>
                <a:ea typeface="HGS明朝B" pitchFamily="18" charset="-128"/>
              </a:rPr>
              <a:t>鼻血</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胸痛</a:t>
            </a:r>
            <a:endParaRPr lang="ja-JP" altLang="ja-JP" sz="1000" dirty="0">
              <a:latin typeface="HGS明朝B" pitchFamily="18" charset="-128"/>
              <a:ea typeface="HGS明朝B" pitchFamily="18" charset="-128"/>
            </a:endParaRPr>
          </a:p>
        </p:txBody>
      </p:sp>
      <p:sp>
        <p:nvSpPr>
          <p:cNvPr id="50" name="正方形/長方形 49"/>
          <p:cNvSpPr/>
          <p:nvPr/>
        </p:nvSpPr>
        <p:spPr>
          <a:xfrm>
            <a:off x="4004336" y="7617707"/>
            <a:ext cx="2469082" cy="707874"/>
          </a:xfrm>
          <a:prstGeom prst="rect">
            <a:avLst/>
          </a:prstGeom>
        </p:spPr>
        <p:txBody>
          <a:bodyPr wrap="square" lIns="91428" tIns="45714" rIns="91428" bIns="45714">
            <a:spAutoFit/>
          </a:bodyPr>
          <a:lstStyle/>
          <a:p>
            <a:r>
              <a:rPr lang="ja-JP" altLang="ja-JP" sz="1000" dirty="0">
                <a:latin typeface="HGS明朝B" pitchFamily="18" charset="-128"/>
                <a:ea typeface="HGS明朝B" pitchFamily="18" charset="-128"/>
              </a:rPr>
              <a:t>風寒邪が肺に影響して起こる</a:t>
            </a:r>
            <a:r>
              <a:rPr lang="ja-JP" altLang="en-US" sz="1000" dirty="0">
                <a:latin typeface="HGS明朝B" pitchFamily="18" charset="-128"/>
                <a:ea typeface="HGS明朝B" pitchFamily="18" charset="-128"/>
              </a:rPr>
              <a:t>．</a:t>
            </a:r>
            <a:endParaRPr lang="ja-JP" altLang="ja-JP" sz="1000" dirty="0">
              <a:latin typeface="HGS明朝B" pitchFamily="18" charset="-128"/>
              <a:ea typeface="HGS明朝B" pitchFamily="18" charset="-128"/>
            </a:endParaRPr>
          </a:p>
          <a:p>
            <a:r>
              <a:rPr lang="ja-JP" altLang="ja-JP" sz="1000" dirty="0">
                <a:latin typeface="HGS明朝B" pitchFamily="18" charset="-128"/>
                <a:ea typeface="HGS明朝B" pitchFamily="18" charset="-128"/>
              </a:rPr>
              <a:t>咳嗽</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稀白痰</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悪寒</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発熱</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鼻閉</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鼻声</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サラサラ鼻水</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のどの痒み</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くしゃみ</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頭痛</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無汗</a:t>
            </a:r>
          </a:p>
        </p:txBody>
      </p:sp>
      <p:grpSp>
        <p:nvGrpSpPr>
          <p:cNvPr id="57" name="グループ化 56"/>
          <p:cNvGrpSpPr/>
          <p:nvPr/>
        </p:nvGrpSpPr>
        <p:grpSpPr>
          <a:xfrm>
            <a:off x="536472" y="767244"/>
            <a:ext cx="5856944" cy="6093039"/>
            <a:chOff x="536471" y="1068402"/>
            <a:chExt cx="5856944" cy="6093039"/>
          </a:xfrm>
        </p:grpSpPr>
        <p:sp>
          <p:nvSpPr>
            <p:cNvPr id="4" name="正方形/長方形 3"/>
            <p:cNvSpPr/>
            <p:nvPr/>
          </p:nvSpPr>
          <p:spPr>
            <a:xfrm>
              <a:off x="4022453" y="2504728"/>
              <a:ext cx="2370962" cy="707886"/>
            </a:xfrm>
            <a:prstGeom prst="rect">
              <a:avLst/>
            </a:prstGeom>
          </p:spPr>
          <p:txBody>
            <a:bodyPr wrap="square">
              <a:spAutoFit/>
            </a:bodyPr>
            <a:lstStyle/>
            <a:p>
              <a:r>
                <a:rPr lang="ja-JP" altLang="ja-JP" sz="1000" dirty="0">
                  <a:latin typeface="HGS明朝B" pitchFamily="18" charset="-128"/>
                  <a:ea typeface="HGS明朝B" pitchFamily="18" charset="-128"/>
                </a:rPr>
                <a:t>風熱邪が肺に影響して起こる</a:t>
              </a:r>
              <a:r>
                <a:rPr lang="ja-JP" altLang="en-US" sz="1000" dirty="0">
                  <a:latin typeface="HGS明朝B" pitchFamily="18" charset="-128"/>
                  <a:ea typeface="HGS明朝B" pitchFamily="18" charset="-128"/>
                </a:rPr>
                <a:t>．</a:t>
              </a:r>
              <a:endParaRPr lang="ja-JP" altLang="ja-JP" sz="1000" dirty="0">
                <a:latin typeface="HGS明朝B" pitchFamily="18" charset="-128"/>
                <a:ea typeface="HGS明朝B" pitchFamily="18" charset="-128"/>
              </a:endParaRPr>
            </a:p>
            <a:p>
              <a:r>
                <a:rPr lang="ja-JP" altLang="ja-JP" sz="1000" dirty="0" smtClean="0">
                  <a:latin typeface="HGS明朝B" pitchFamily="18" charset="-128"/>
                  <a:ea typeface="HGS明朝B" pitchFamily="18" charset="-128"/>
                </a:rPr>
                <a:t>咳嗽</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痰</a:t>
              </a:r>
              <a:r>
                <a:rPr lang="ja-JP" altLang="en-US" sz="1000" dirty="0">
                  <a:latin typeface="HGS明朝B" pitchFamily="18" charset="-128"/>
                  <a:ea typeface="HGS明朝B" pitchFamily="18" charset="-128"/>
                </a:rPr>
                <a:t>は黄色く粘性，</a:t>
              </a:r>
              <a:r>
                <a:rPr lang="ja-JP" altLang="ja-JP" sz="1000" dirty="0">
                  <a:latin typeface="HGS明朝B" pitchFamily="18" charset="-128"/>
                  <a:ea typeface="HGS明朝B" pitchFamily="18" charset="-128"/>
                </a:rPr>
                <a:t>発熱</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軽度の悪風</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頭痛</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鼻閉</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鼻づまり</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咽喉部の発赤・疼痛</a:t>
              </a:r>
            </a:p>
          </p:txBody>
        </p:sp>
        <p:grpSp>
          <p:nvGrpSpPr>
            <p:cNvPr id="29" name="グループ化 28"/>
            <p:cNvGrpSpPr/>
            <p:nvPr/>
          </p:nvGrpSpPr>
          <p:grpSpPr>
            <a:xfrm>
              <a:off x="620688" y="3129761"/>
              <a:ext cx="5714014" cy="3901116"/>
              <a:chOff x="572486" y="5150224"/>
              <a:chExt cx="5714014" cy="3901116"/>
            </a:xfrm>
          </p:grpSpPr>
          <p:cxnSp>
            <p:nvCxnSpPr>
              <p:cNvPr id="30" name="直線コネクタ 29"/>
              <p:cNvCxnSpPr/>
              <p:nvPr/>
            </p:nvCxnSpPr>
            <p:spPr>
              <a:xfrm>
                <a:off x="1105917" y="7041232"/>
                <a:ext cx="4604519"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3408176" y="5601072"/>
                <a:ext cx="0" cy="302433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2111463" y="7109096"/>
                <a:ext cx="750458" cy="30777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ja-JP" altLang="en-US" sz="1400" dirty="0">
                    <a:latin typeface="HGS明朝B" pitchFamily="18" charset="-128"/>
                    <a:ea typeface="HGS明朝B" pitchFamily="18" charset="-128"/>
                  </a:rPr>
                  <a:t>肺</a:t>
                </a:r>
                <a:r>
                  <a:rPr kumimoji="1" lang="ja-JP" altLang="en-US" sz="1400" dirty="0" smtClean="0">
                    <a:latin typeface="HGS明朝B" pitchFamily="18" charset="-128"/>
                    <a:ea typeface="HGS明朝B" pitchFamily="18" charset="-128"/>
                  </a:rPr>
                  <a:t>気虚</a:t>
                </a:r>
                <a:endParaRPr kumimoji="1" lang="ja-JP" altLang="en-US" sz="1400" dirty="0">
                  <a:latin typeface="HGS明朝B" pitchFamily="18" charset="-128"/>
                  <a:ea typeface="HGS明朝B" pitchFamily="18" charset="-128"/>
                </a:endParaRPr>
              </a:p>
            </p:txBody>
          </p:sp>
          <p:sp>
            <p:nvSpPr>
              <p:cNvPr id="34" name="正方形/長方形 33"/>
              <p:cNvSpPr/>
              <p:nvPr/>
            </p:nvSpPr>
            <p:spPr>
              <a:xfrm>
                <a:off x="3995936" y="5925124"/>
                <a:ext cx="1082323" cy="30777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ja-JP" altLang="en-US" sz="1400" dirty="0" smtClean="0">
                    <a:latin typeface="HGS明朝B" pitchFamily="18" charset="-128"/>
                    <a:ea typeface="HGS明朝B" pitchFamily="18" charset="-128"/>
                  </a:rPr>
                  <a:t>熱邪壅肺</a:t>
                </a:r>
                <a:r>
                  <a:rPr lang="ja-JP" altLang="ja-JP" sz="1400" dirty="0" smtClean="0">
                    <a:latin typeface="HGS明朝B" pitchFamily="18" charset="-128"/>
                    <a:ea typeface="HGS明朝B" pitchFamily="18" charset="-128"/>
                  </a:rPr>
                  <a:t>証</a:t>
                </a:r>
                <a:endParaRPr lang="ja-JP" altLang="ja-JP" sz="1400" dirty="0">
                  <a:latin typeface="HGS明朝B" pitchFamily="18" charset="-128"/>
                  <a:ea typeface="HGS明朝B" pitchFamily="18" charset="-128"/>
                </a:endParaRPr>
              </a:p>
            </p:txBody>
          </p:sp>
          <p:sp>
            <p:nvSpPr>
              <p:cNvPr id="35" name="正方形/長方形 34"/>
              <p:cNvSpPr/>
              <p:nvPr/>
            </p:nvSpPr>
            <p:spPr>
              <a:xfrm>
                <a:off x="3995936" y="7390062"/>
                <a:ext cx="1082348" cy="307777"/>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lvl="0"/>
                <a:r>
                  <a:rPr lang="ja-JP" altLang="en-US" sz="1400" dirty="0" smtClean="0">
                    <a:solidFill>
                      <a:prstClr val="black"/>
                    </a:solidFill>
                    <a:latin typeface="HGS明朝B" pitchFamily="18" charset="-128"/>
                    <a:ea typeface="HGS明朝B" pitchFamily="18" charset="-128"/>
                  </a:rPr>
                  <a:t>痰</a:t>
                </a:r>
                <a:r>
                  <a:rPr lang="ja-JP" altLang="ja-JP" sz="1400" dirty="0" smtClean="0">
                    <a:solidFill>
                      <a:prstClr val="black"/>
                    </a:solidFill>
                    <a:latin typeface="HGS明朝B" pitchFamily="18" charset="-128"/>
                    <a:ea typeface="HGS明朝B" pitchFamily="18" charset="-128"/>
                  </a:rPr>
                  <a:t>湿</a:t>
                </a:r>
                <a:r>
                  <a:rPr lang="ja-JP" altLang="en-US" sz="1400" dirty="0" smtClean="0">
                    <a:solidFill>
                      <a:prstClr val="black"/>
                    </a:solidFill>
                    <a:latin typeface="HGS明朝B" pitchFamily="18" charset="-128"/>
                    <a:ea typeface="HGS明朝B" pitchFamily="18" charset="-128"/>
                  </a:rPr>
                  <a:t>阻肺</a:t>
                </a:r>
                <a:r>
                  <a:rPr lang="ja-JP" altLang="ja-JP" sz="1400" dirty="0" smtClean="0">
                    <a:solidFill>
                      <a:prstClr val="black"/>
                    </a:solidFill>
                    <a:latin typeface="HGS明朝B" pitchFamily="18" charset="-128"/>
                    <a:ea typeface="HGS明朝B" pitchFamily="18" charset="-128"/>
                  </a:rPr>
                  <a:t>証</a:t>
                </a:r>
                <a:endParaRPr lang="ja-JP" altLang="ja-JP" sz="1400" dirty="0">
                  <a:solidFill>
                    <a:prstClr val="black"/>
                  </a:solidFill>
                  <a:latin typeface="HGS明朝B" pitchFamily="18" charset="-128"/>
                  <a:ea typeface="HGS明朝B" pitchFamily="18" charset="-128"/>
                </a:endParaRPr>
              </a:p>
            </p:txBody>
          </p:sp>
          <p:sp>
            <p:nvSpPr>
              <p:cNvPr id="37" name="テキスト ボックス 36"/>
              <p:cNvSpPr txBox="1"/>
              <p:nvPr/>
            </p:nvSpPr>
            <p:spPr>
              <a:xfrm>
                <a:off x="1766243" y="6246670"/>
                <a:ext cx="750458" cy="30777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sz="1400" dirty="0" smtClean="0">
                    <a:latin typeface="HGS明朝B" pitchFamily="18" charset="-128"/>
                    <a:ea typeface="HGS明朝B" pitchFamily="18" charset="-128"/>
                  </a:rPr>
                  <a:t>肺</a:t>
                </a:r>
                <a:r>
                  <a:rPr lang="ja-JP" altLang="en-US" sz="1400" dirty="0">
                    <a:latin typeface="HGS明朝B" pitchFamily="18" charset="-128"/>
                    <a:ea typeface="HGS明朝B" pitchFamily="18" charset="-128"/>
                  </a:rPr>
                  <a:t>陰</a:t>
                </a:r>
                <a:r>
                  <a:rPr kumimoji="1" lang="ja-JP" altLang="en-US" sz="1400" dirty="0" smtClean="0">
                    <a:latin typeface="HGS明朝B" pitchFamily="18" charset="-128"/>
                    <a:ea typeface="HGS明朝B" pitchFamily="18" charset="-128"/>
                  </a:rPr>
                  <a:t>虚</a:t>
                </a:r>
                <a:endParaRPr kumimoji="1" lang="ja-JP" altLang="en-US" sz="1400" dirty="0">
                  <a:latin typeface="HGS明朝B" pitchFamily="18" charset="-128"/>
                  <a:ea typeface="HGS明朝B" pitchFamily="18" charset="-128"/>
                </a:endParaRPr>
              </a:p>
            </p:txBody>
          </p:sp>
          <p:sp>
            <p:nvSpPr>
              <p:cNvPr id="38" name="テキスト ボックス 37"/>
              <p:cNvSpPr txBox="1"/>
              <p:nvPr/>
            </p:nvSpPr>
            <p:spPr>
              <a:xfrm>
                <a:off x="5710436" y="6841718"/>
                <a:ext cx="576064" cy="369332"/>
              </a:xfrm>
              <a:prstGeom prst="rect">
                <a:avLst/>
              </a:prstGeom>
              <a:noFill/>
            </p:spPr>
            <p:txBody>
              <a:bodyPr wrap="square" rtlCol="0">
                <a:spAutoFit/>
              </a:bodyPr>
              <a:lstStyle/>
              <a:p>
                <a:r>
                  <a:rPr kumimoji="1" lang="ja-JP" altLang="en-US" dirty="0" smtClean="0">
                    <a:latin typeface="HGS明朝B" pitchFamily="18" charset="-128"/>
                    <a:ea typeface="HGS明朝B" pitchFamily="18" charset="-128"/>
                  </a:rPr>
                  <a:t>実</a:t>
                </a:r>
                <a:endParaRPr kumimoji="1" lang="ja-JP" altLang="en-US" dirty="0">
                  <a:latin typeface="HGS明朝B" pitchFamily="18" charset="-128"/>
                  <a:ea typeface="HGS明朝B" pitchFamily="18" charset="-128"/>
                </a:endParaRPr>
              </a:p>
            </p:txBody>
          </p:sp>
          <p:sp>
            <p:nvSpPr>
              <p:cNvPr id="39" name="テキスト ボックス 38"/>
              <p:cNvSpPr txBox="1"/>
              <p:nvPr/>
            </p:nvSpPr>
            <p:spPr>
              <a:xfrm>
                <a:off x="572486" y="6791548"/>
                <a:ext cx="413221" cy="369332"/>
              </a:xfrm>
              <a:prstGeom prst="rect">
                <a:avLst/>
              </a:prstGeom>
              <a:noFill/>
            </p:spPr>
            <p:txBody>
              <a:bodyPr wrap="square" rtlCol="0">
                <a:spAutoFit/>
              </a:bodyPr>
              <a:lstStyle/>
              <a:p>
                <a:r>
                  <a:rPr kumimoji="1" lang="ja-JP" altLang="en-US" dirty="0" smtClean="0">
                    <a:latin typeface="HGS明朝B" pitchFamily="18" charset="-128"/>
                    <a:ea typeface="HGS明朝B" pitchFamily="18" charset="-128"/>
                  </a:rPr>
                  <a:t>虚</a:t>
                </a:r>
                <a:endParaRPr kumimoji="1" lang="ja-JP" altLang="en-US" dirty="0">
                  <a:latin typeface="HGS明朝B" pitchFamily="18" charset="-128"/>
                  <a:ea typeface="HGS明朝B" pitchFamily="18" charset="-128"/>
                </a:endParaRPr>
              </a:p>
            </p:txBody>
          </p:sp>
          <p:sp>
            <p:nvSpPr>
              <p:cNvPr id="40" name="テキスト ボックス 39"/>
              <p:cNvSpPr txBox="1"/>
              <p:nvPr/>
            </p:nvSpPr>
            <p:spPr>
              <a:xfrm>
                <a:off x="3212976" y="5150224"/>
                <a:ext cx="498248" cy="369332"/>
              </a:xfrm>
              <a:prstGeom prst="rect">
                <a:avLst/>
              </a:prstGeom>
              <a:noFill/>
            </p:spPr>
            <p:txBody>
              <a:bodyPr wrap="square" rtlCol="0">
                <a:spAutoFit/>
              </a:bodyPr>
              <a:lstStyle/>
              <a:p>
                <a:r>
                  <a:rPr kumimoji="1" lang="ja-JP" altLang="en-US" dirty="0" smtClean="0">
                    <a:latin typeface="HGS明朝B" pitchFamily="18" charset="-128"/>
                    <a:ea typeface="HGS明朝B" pitchFamily="18" charset="-128"/>
                  </a:rPr>
                  <a:t>熱</a:t>
                </a:r>
                <a:endParaRPr kumimoji="1" lang="ja-JP" altLang="en-US" dirty="0">
                  <a:latin typeface="HGS明朝B" pitchFamily="18" charset="-128"/>
                  <a:ea typeface="HGS明朝B" pitchFamily="18" charset="-128"/>
                </a:endParaRPr>
              </a:p>
            </p:txBody>
          </p:sp>
          <p:sp>
            <p:nvSpPr>
              <p:cNvPr id="41" name="テキスト ボックス 40"/>
              <p:cNvSpPr txBox="1"/>
              <p:nvPr/>
            </p:nvSpPr>
            <p:spPr>
              <a:xfrm>
                <a:off x="3246228" y="8682008"/>
                <a:ext cx="623968" cy="369332"/>
              </a:xfrm>
              <a:prstGeom prst="rect">
                <a:avLst/>
              </a:prstGeom>
              <a:noFill/>
            </p:spPr>
            <p:txBody>
              <a:bodyPr wrap="square" rtlCol="0">
                <a:spAutoFit/>
              </a:bodyPr>
              <a:lstStyle/>
              <a:p>
                <a:r>
                  <a:rPr kumimoji="1" lang="ja-JP" altLang="en-US" dirty="0" smtClean="0">
                    <a:latin typeface="HGS明朝B" pitchFamily="18" charset="-128"/>
                    <a:ea typeface="HGS明朝B" pitchFamily="18" charset="-128"/>
                  </a:rPr>
                  <a:t>寒</a:t>
                </a:r>
                <a:endParaRPr kumimoji="1" lang="ja-JP" altLang="en-US" dirty="0">
                  <a:latin typeface="HGS明朝B" pitchFamily="18" charset="-128"/>
                  <a:ea typeface="HGS明朝B" pitchFamily="18" charset="-128"/>
                </a:endParaRPr>
              </a:p>
            </p:txBody>
          </p:sp>
        </p:grpSp>
        <p:sp>
          <p:nvSpPr>
            <p:cNvPr id="42" name="正方形/長方形 41"/>
            <p:cNvSpPr/>
            <p:nvPr/>
          </p:nvSpPr>
          <p:spPr>
            <a:xfrm>
              <a:off x="4034388" y="4385321"/>
              <a:ext cx="1082348" cy="307777"/>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ja-JP" altLang="en-US" sz="1400" dirty="0" smtClean="0">
                  <a:latin typeface="HGS明朝B" pitchFamily="18" charset="-128"/>
                  <a:ea typeface="HGS明朝B" pitchFamily="18" charset="-128"/>
                </a:rPr>
                <a:t>風熱犯肺</a:t>
              </a:r>
              <a:r>
                <a:rPr lang="ja-JP" altLang="ja-JP" sz="1400" dirty="0" smtClean="0">
                  <a:latin typeface="HGS明朝B" pitchFamily="18" charset="-128"/>
                  <a:ea typeface="HGS明朝B" pitchFamily="18" charset="-128"/>
                </a:rPr>
                <a:t>証</a:t>
              </a:r>
              <a:endParaRPr lang="ja-JP" altLang="ja-JP" sz="1400" dirty="0">
                <a:latin typeface="HGS明朝B" pitchFamily="18" charset="-128"/>
                <a:ea typeface="HGS明朝B" pitchFamily="18" charset="-128"/>
              </a:endParaRPr>
            </a:p>
          </p:txBody>
        </p:sp>
        <p:sp>
          <p:nvSpPr>
            <p:cNvPr id="43" name="正方形/長方形 42"/>
            <p:cNvSpPr/>
            <p:nvPr/>
          </p:nvSpPr>
          <p:spPr>
            <a:xfrm>
              <a:off x="4034388" y="4867732"/>
              <a:ext cx="1082348" cy="307777"/>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ja-JP" altLang="en-US" sz="1400" dirty="0" smtClean="0">
                  <a:latin typeface="HGS明朝B" pitchFamily="18" charset="-128"/>
                  <a:ea typeface="HGS明朝B" pitchFamily="18" charset="-128"/>
                </a:rPr>
                <a:t>燥</a:t>
              </a:r>
              <a:r>
                <a:rPr lang="ja-JP" altLang="en-US" sz="1400" dirty="0">
                  <a:latin typeface="HGS明朝B" pitchFamily="18" charset="-128"/>
                  <a:ea typeface="HGS明朝B" pitchFamily="18" charset="-128"/>
                </a:rPr>
                <a:t>邪</a:t>
              </a:r>
              <a:r>
                <a:rPr lang="ja-JP" altLang="en-US" sz="1400" dirty="0" smtClean="0">
                  <a:latin typeface="HGS明朝B" pitchFamily="18" charset="-128"/>
                  <a:ea typeface="HGS明朝B" pitchFamily="18" charset="-128"/>
                </a:rPr>
                <a:t>犯肺</a:t>
              </a:r>
              <a:r>
                <a:rPr lang="ja-JP" altLang="ja-JP" sz="1400" dirty="0" smtClean="0">
                  <a:latin typeface="HGS明朝B" pitchFamily="18" charset="-128"/>
                  <a:ea typeface="HGS明朝B" pitchFamily="18" charset="-128"/>
                </a:rPr>
                <a:t>証</a:t>
              </a:r>
              <a:endParaRPr lang="ja-JP" altLang="ja-JP" sz="1400" dirty="0">
                <a:latin typeface="HGS明朝B" pitchFamily="18" charset="-128"/>
                <a:ea typeface="HGS明朝B" pitchFamily="18" charset="-128"/>
              </a:endParaRPr>
            </a:p>
          </p:txBody>
        </p:sp>
        <p:sp>
          <p:nvSpPr>
            <p:cNvPr id="44" name="正方形/長方形 43"/>
            <p:cNvSpPr/>
            <p:nvPr/>
          </p:nvSpPr>
          <p:spPr>
            <a:xfrm>
              <a:off x="4077072" y="5865863"/>
              <a:ext cx="1082348" cy="307777"/>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lvl="0"/>
              <a:r>
                <a:rPr lang="ja-JP" altLang="en-US" sz="1400" dirty="0" smtClean="0">
                  <a:solidFill>
                    <a:prstClr val="black"/>
                  </a:solidFill>
                  <a:latin typeface="HGS明朝B" pitchFamily="18" charset="-128"/>
                  <a:ea typeface="HGS明朝B" pitchFamily="18" charset="-128"/>
                </a:rPr>
                <a:t>風寒束肺</a:t>
              </a:r>
              <a:r>
                <a:rPr lang="ja-JP" altLang="ja-JP" sz="1400" dirty="0" smtClean="0">
                  <a:solidFill>
                    <a:prstClr val="black"/>
                  </a:solidFill>
                  <a:latin typeface="HGS明朝B" pitchFamily="18" charset="-128"/>
                  <a:ea typeface="HGS明朝B" pitchFamily="18" charset="-128"/>
                </a:rPr>
                <a:t>証</a:t>
              </a:r>
              <a:endParaRPr lang="ja-JP" altLang="ja-JP" sz="1400" dirty="0">
                <a:solidFill>
                  <a:prstClr val="black"/>
                </a:solidFill>
                <a:latin typeface="HGS明朝B" pitchFamily="18" charset="-128"/>
                <a:ea typeface="HGS明朝B" pitchFamily="18" charset="-128"/>
              </a:endParaRPr>
            </a:p>
          </p:txBody>
        </p:sp>
        <p:sp>
          <p:nvSpPr>
            <p:cNvPr id="45" name="テキスト ボックス 44"/>
            <p:cNvSpPr txBox="1"/>
            <p:nvPr/>
          </p:nvSpPr>
          <p:spPr>
            <a:xfrm>
              <a:off x="732128" y="1068402"/>
              <a:ext cx="1688759" cy="369332"/>
            </a:xfrm>
            <a:prstGeom prst="rect">
              <a:avLst/>
            </a:prstGeom>
            <a:noFill/>
            <a:ln>
              <a:solidFill>
                <a:schemeClr val="tx1"/>
              </a:solidFill>
            </a:ln>
          </p:spPr>
          <p:txBody>
            <a:bodyPr wrap="square" rtlCol="0">
              <a:spAutoFit/>
            </a:bodyPr>
            <a:lstStyle/>
            <a:p>
              <a:r>
                <a:rPr kumimoji="1" lang="ja-JP" altLang="en-US" dirty="0" smtClean="0">
                  <a:latin typeface="HGS明朝B" pitchFamily="18" charset="-128"/>
                  <a:ea typeface="HGS明朝B" pitchFamily="18" charset="-128"/>
                </a:rPr>
                <a:t>肺病弁証分類</a:t>
              </a:r>
              <a:endParaRPr kumimoji="1" lang="ja-JP" altLang="en-US" dirty="0">
                <a:latin typeface="HGS明朝B" pitchFamily="18" charset="-128"/>
                <a:ea typeface="HGS明朝B" pitchFamily="18" charset="-128"/>
              </a:endParaRPr>
            </a:p>
          </p:txBody>
        </p:sp>
        <p:sp>
          <p:nvSpPr>
            <p:cNvPr id="46" name="正方形/長方形 45"/>
            <p:cNvSpPr/>
            <p:nvPr/>
          </p:nvSpPr>
          <p:spPr>
            <a:xfrm>
              <a:off x="536471" y="6145778"/>
              <a:ext cx="2533037" cy="1015663"/>
            </a:xfrm>
            <a:prstGeom prst="rect">
              <a:avLst/>
            </a:prstGeom>
          </p:spPr>
          <p:txBody>
            <a:bodyPr wrap="square">
              <a:spAutoFit/>
            </a:bodyPr>
            <a:lstStyle/>
            <a:p>
              <a:r>
                <a:rPr lang="ja-JP" altLang="ja-JP" sz="1000" dirty="0">
                  <a:latin typeface="HGS明朝B" pitchFamily="18" charset="-128"/>
                  <a:ea typeface="HGS明朝B" pitchFamily="18" charset="-128"/>
                </a:rPr>
                <a:t>慢性の咳嗽により肺気を損傷したり</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脾気虚のため</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気の生成ができないとおこる</a:t>
              </a:r>
              <a:r>
                <a:rPr lang="ja-JP" altLang="en-US" sz="1000" dirty="0">
                  <a:latin typeface="HGS明朝B" pitchFamily="18" charset="-128"/>
                  <a:ea typeface="HGS明朝B" pitchFamily="18" charset="-128"/>
                </a:rPr>
                <a:t>．</a:t>
              </a:r>
              <a:endParaRPr lang="ja-JP" altLang="ja-JP" sz="1000" dirty="0">
                <a:latin typeface="HGS明朝B" pitchFamily="18" charset="-128"/>
                <a:ea typeface="HGS明朝B" pitchFamily="18" charset="-128"/>
              </a:endParaRPr>
            </a:p>
            <a:p>
              <a:r>
                <a:rPr lang="ja-JP" altLang="ja-JP" sz="1000" dirty="0" smtClean="0">
                  <a:latin typeface="HGS明朝B" pitchFamily="18" charset="-128"/>
                  <a:ea typeface="HGS明朝B" pitchFamily="18" charset="-128"/>
                </a:rPr>
                <a:t>力</a:t>
              </a:r>
              <a:r>
                <a:rPr lang="ja-JP" altLang="ja-JP" sz="1000" dirty="0">
                  <a:latin typeface="HGS明朝B" pitchFamily="18" charset="-128"/>
                  <a:ea typeface="HGS明朝B" pitchFamily="18" charset="-128"/>
                </a:rPr>
                <a:t>のない咳喘</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息切れ</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自汗</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カゼに罹りやすい</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声が</a:t>
              </a:r>
              <a:r>
                <a:rPr lang="ja-JP" altLang="ja-JP" sz="1000" dirty="0" smtClean="0">
                  <a:latin typeface="HGS明朝B" pitchFamily="18" charset="-128"/>
                  <a:ea typeface="HGS明朝B" pitchFamily="18" charset="-128"/>
                </a:rPr>
                <a:t>小さい</a:t>
              </a:r>
              <a:r>
                <a:rPr lang="ja-JP" altLang="en-US" sz="1000" dirty="0" smtClean="0">
                  <a:latin typeface="HGS明朝B" pitchFamily="18" charset="-128"/>
                  <a:ea typeface="HGS明朝B" pitchFamily="18" charset="-128"/>
                </a:rPr>
                <a:t>＋一般</a:t>
              </a:r>
              <a:r>
                <a:rPr lang="ja-JP" altLang="ja-JP" sz="1000" dirty="0" smtClean="0">
                  <a:latin typeface="HGS明朝B" pitchFamily="18" charset="-128"/>
                  <a:ea typeface="HGS明朝B" pitchFamily="18" charset="-128"/>
                </a:rPr>
                <a:t>気</a:t>
              </a:r>
              <a:r>
                <a:rPr lang="ja-JP" altLang="ja-JP" sz="1000" dirty="0">
                  <a:latin typeface="HGS明朝B" pitchFamily="18" charset="-128"/>
                  <a:ea typeface="HGS明朝B" pitchFamily="18" charset="-128"/>
                </a:rPr>
                <a:t>虚</a:t>
              </a:r>
              <a:r>
                <a:rPr lang="ja-JP" altLang="ja-JP" sz="1000" dirty="0" smtClean="0">
                  <a:latin typeface="HGS明朝B" pitchFamily="18" charset="-128"/>
                  <a:ea typeface="HGS明朝B" pitchFamily="18" charset="-128"/>
                </a:rPr>
                <a:t>症状</a:t>
              </a:r>
              <a:endParaRPr lang="en-US" altLang="ja-JP" sz="1000" dirty="0" smtClean="0">
                <a:latin typeface="HGS明朝B" pitchFamily="18" charset="-128"/>
                <a:ea typeface="HGS明朝B" pitchFamily="18" charset="-128"/>
              </a:endParaRPr>
            </a:p>
            <a:p>
              <a:endParaRPr lang="ja-JP" altLang="ja-JP" sz="1000" dirty="0">
                <a:latin typeface="HGS明朝B" pitchFamily="18" charset="-128"/>
                <a:ea typeface="HGS明朝B" pitchFamily="18" charset="-128"/>
              </a:endParaRPr>
            </a:p>
          </p:txBody>
        </p:sp>
        <p:sp>
          <p:nvSpPr>
            <p:cNvPr id="48" name="正方形/長方形 47"/>
            <p:cNvSpPr/>
            <p:nvPr/>
          </p:nvSpPr>
          <p:spPr>
            <a:xfrm>
              <a:off x="582503" y="2504728"/>
              <a:ext cx="2263965" cy="1015663"/>
            </a:xfrm>
            <a:prstGeom prst="rect">
              <a:avLst/>
            </a:prstGeom>
          </p:spPr>
          <p:txBody>
            <a:bodyPr wrap="square">
              <a:spAutoFit/>
            </a:bodyPr>
            <a:lstStyle/>
            <a:p>
              <a:r>
                <a:rPr lang="ja-JP" altLang="ja-JP" sz="1000" dirty="0">
                  <a:latin typeface="HGS明朝B" pitchFamily="18" charset="-128"/>
                  <a:ea typeface="HGS明朝B" pitchFamily="18" charset="-128"/>
                </a:rPr>
                <a:t>肺の陰津が損傷し</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虚熱が発生しておこる</a:t>
              </a:r>
              <a:r>
                <a:rPr lang="ja-JP" altLang="en-US" sz="1000" dirty="0">
                  <a:latin typeface="HGS明朝B" pitchFamily="18" charset="-128"/>
                  <a:ea typeface="HGS明朝B" pitchFamily="18" charset="-128"/>
                </a:rPr>
                <a:t>．</a:t>
              </a:r>
              <a:endParaRPr lang="ja-JP" altLang="ja-JP" sz="1000" dirty="0">
                <a:latin typeface="HGS明朝B" pitchFamily="18" charset="-128"/>
                <a:ea typeface="HGS明朝B" pitchFamily="18" charset="-128"/>
              </a:endParaRPr>
            </a:p>
            <a:p>
              <a:r>
                <a:rPr lang="ja-JP" altLang="ja-JP" sz="1000" dirty="0">
                  <a:latin typeface="HGS明朝B" pitchFamily="18" charset="-128"/>
                  <a:ea typeface="HGS明朝B" pitchFamily="18" charset="-128"/>
                </a:rPr>
                <a:t>乾いた咳</a:t>
              </a:r>
              <a:r>
                <a:rPr lang="ja-JP" altLang="en-US" sz="1000" dirty="0">
                  <a:latin typeface="HGS明朝B" pitchFamily="18" charset="-128"/>
                  <a:ea typeface="HGS明朝B" pitchFamily="18" charset="-128"/>
                </a:rPr>
                <a:t>，無痰もしくは</a:t>
              </a:r>
              <a:r>
                <a:rPr lang="ja-JP" altLang="ja-JP" sz="1000" dirty="0">
                  <a:latin typeface="HGS明朝B" pitchFamily="18" charset="-128"/>
                  <a:ea typeface="HGS明朝B" pitchFamily="18" charset="-128"/>
                </a:rPr>
                <a:t>少痰</a:t>
              </a:r>
              <a:r>
                <a:rPr lang="ja-JP" altLang="en-US" sz="1000" dirty="0">
                  <a:latin typeface="HGS明朝B" pitchFamily="18" charset="-128"/>
                  <a:ea typeface="HGS明朝B" pitchFamily="18" charset="-128"/>
                </a:rPr>
                <a:t>（粘性），</a:t>
              </a:r>
              <a:r>
                <a:rPr lang="ja-JP" altLang="ja-JP" sz="1000" dirty="0">
                  <a:latin typeface="HGS明朝B" pitchFamily="18" charset="-128"/>
                  <a:ea typeface="HGS明朝B" pitchFamily="18" charset="-128"/>
                </a:rPr>
                <a:t>咽頭の渇き</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声のかすれ</a:t>
              </a:r>
              <a:r>
                <a:rPr lang="ja-JP" altLang="en-US" sz="1000" dirty="0">
                  <a:latin typeface="HGS明朝B" pitchFamily="18" charset="-128"/>
                  <a:ea typeface="HGS明朝B" pitchFamily="18" charset="-128"/>
                </a:rPr>
                <a:t>，一般的な陰虚症状（</a:t>
              </a:r>
              <a:r>
                <a:rPr lang="ja-JP" altLang="ja-JP" sz="1000" dirty="0">
                  <a:latin typeface="HGS明朝B" pitchFamily="18" charset="-128"/>
                  <a:ea typeface="HGS明朝B" pitchFamily="18" charset="-128"/>
                </a:rPr>
                <a:t>頬部の</a:t>
              </a:r>
              <a:r>
                <a:rPr lang="zh-CN" altLang="ja-JP" sz="1000" dirty="0">
                  <a:latin typeface="HGS明朝B" pitchFamily="18" charset="-128"/>
                  <a:ea typeface="HGS明朝B" pitchFamily="18" charset="-128"/>
                </a:rPr>
                <a:t>紅潮</a:t>
              </a:r>
              <a:r>
                <a:rPr lang="zh-CN" altLang="en-US" sz="1000" dirty="0">
                  <a:latin typeface="HGS明朝B" pitchFamily="18" charset="-128"/>
                  <a:ea typeface="HGS明朝B" pitchFamily="18" charset="-128"/>
                </a:rPr>
                <a:t>，</a:t>
              </a:r>
              <a:r>
                <a:rPr lang="zh-CN" altLang="ja-JP" sz="1000" dirty="0">
                  <a:latin typeface="HGS明朝B" pitchFamily="18" charset="-128"/>
                  <a:ea typeface="HGS明朝B" pitchFamily="18" charset="-128"/>
                </a:rPr>
                <a:t>潮熱</a:t>
              </a:r>
              <a:r>
                <a:rPr lang="zh-CN" altLang="en-US" sz="1000" dirty="0">
                  <a:latin typeface="HGS明朝B" pitchFamily="18" charset="-128"/>
                  <a:ea typeface="HGS明朝B" pitchFamily="18" charset="-128"/>
                </a:rPr>
                <a:t>，</a:t>
              </a:r>
              <a:r>
                <a:rPr lang="zh-CN" altLang="ja-JP" sz="1000" dirty="0">
                  <a:latin typeface="HGS明朝B" pitchFamily="18" charset="-128"/>
                  <a:ea typeface="HGS明朝B" pitchFamily="18" charset="-128"/>
                </a:rPr>
                <a:t>五心煩熱</a:t>
              </a:r>
              <a:r>
                <a:rPr lang="zh-CN" altLang="en-US" sz="1000" dirty="0">
                  <a:latin typeface="HGS明朝B" pitchFamily="18" charset="-128"/>
                  <a:ea typeface="HGS明朝B" pitchFamily="18" charset="-128"/>
                </a:rPr>
                <a:t>，</a:t>
              </a:r>
              <a:r>
                <a:rPr lang="zh-CN" altLang="ja-JP" sz="1000" dirty="0">
                  <a:latin typeface="HGS明朝B" pitchFamily="18" charset="-128"/>
                  <a:ea typeface="HGS明朝B" pitchFamily="18" charset="-128"/>
                </a:rPr>
                <a:t>盗汗</a:t>
              </a:r>
              <a:r>
                <a:rPr lang="ja-JP" altLang="en-US" sz="1000" dirty="0">
                  <a:latin typeface="HGS明朝B" pitchFamily="18" charset="-128"/>
                  <a:ea typeface="HGS明朝B" pitchFamily="18" charset="-128"/>
                </a:rPr>
                <a:t>）</a:t>
              </a:r>
              <a:endParaRPr lang="ja-JP" altLang="ja-JP" sz="1000" dirty="0">
                <a:latin typeface="HGS明朝B" pitchFamily="18" charset="-128"/>
                <a:ea typeface="HGS明朝B" pitchFamily="18" charset="-128"/>
              </a:endParaRPr>
            </a:p>
          </p:txBody>
        </p:sp>
        <p:sp>
          <p:nvSpPr>
            <p:cNvPr id="2" name="テキスト ボックス 1"/>
            <p:cNvSpPr txBox="1"/>
            <p:nvPr/>
          </p:nvSpPr>
          <p:spPr>
            <a:xfrm>
              <a:off x="582503" y="2248560"/>
              <a:ext cx="1093797" cy="307777"/>
            </a:xfrm>
            <a:prstGeom prst="rect">
              <a:avLst/>
            </a:prstGeom>
            <a:noFill/>
          </p:spPr>
          <p:txBody>
            <a:bodyPr wrap="square" rtlCol="0">
              <a:spAutoFit/>
            </a:bodyPr>
            <a:lstStyle/>
            <a:p>
              <a:r>
                <a:rPr lang="ja-JP" altLang="en-US" sz="1400" dirty="0">
                  <a:latin typeface="HGS明朝B" pitchFamily="18" charset="-128"/>
                  <a:ea typeface="HGS明朝B" pitchFamily="18" charset="-128"/>
                </a:rPr>
                <a:t>肺陰虚証</a:t>
              </a:r>
            </a:p>
          </p:txBody>
        </p:sp>
        <p:sp>
          <p:nvSpPr>
            <p:cNvPr id="52" name="テキスト ボックス 51"/>
            <p:cNvSpPr txBox="1"/>
            <p:nvPr/>
          </p:nvSpPr>
          <p:spPr>
            <a:xfrm>
              <a:off x="548679" y="5902230"/>
              <a:ext cx="1093797" cy="307777"/>
            </a:xfrm>
            <a:prstGeom prst="rect">
              <a:avLst/>
            </a:prstGeom>
            <a:noFill/>
          </p:spPr>
          <p:txBody>
            <a:bodyPr wrap="square" rtlCol="0">
              <a:spAutoFit/>
            </a:bodyPr>
            <a:lstStyle/>
            <a:p>
              <a:r>
                <a:rPr lang="ja-JP" altLang="en-US" sz="1400" dirty="0">
                  <a:latin typeface="HGS明朝B" pitchFamily="18" charset="-128"/>
                  <a:ea typeface="HGS明朝B" pitchFamily="18" charset="-128"/>
                </a:rPr>
                <a:t>肺気虚証</a:t>
              </a:r>
            </a:p>
          </p:txBody>
        </p:sp>
        <p:sp>
          <p:nvSpPr>
            <p:cNvPr id="3" name="正方形/長方形 2"/>
            <p:cNvSpPr/>
            <p:nvPr/>
          </p:nvSpPr>
          <p:spPr>
            <a:xfrm>
              <a:off x="3986057" y="6624517"/>
              <a:ext cx="1082348" cy="307777"/>
            </a:xfrm>
            <a:prstGeom prst="rect">
              <a:avLst/>
            </a:prstGeom>
          </p:spPr>
          <p:txBody>
            <a:bodyPr wrap="none">
              <a:spAutoFit/>
            </a:bodyPr>
            <a:lstStyle/>
            <a:p>
              <a:pPr lvl="0"/>
              <a:r>
                <a:rPr lang="ja-JP" altLang="ja-JP" sz="1400" dirty="0">
                  <a:solidFill>
                    <a:prstClr val="black"/>
                  </a:solidFill>
                  <a:latin typeface="HGS明朝B" pitchFamily="18" charset="-128"/>
                  <a:ea typeface="HGS明朝B" pitchFamily="18" charset="-128"/>
                </a:rPr>
                <a:t>痰湿阻肺証</a:t>
              </a:r>
            </a:p>
          </p:txBody>
        </p:sp>
        <p:sp>
          <p:nvSpPr>
            <p:cNvPr id="53" name="正方形/長方形 52"/>
            <p:cNvSpPr/>
            <p:nvPr/>
          </p:nvSpPr>
          <p:spPr>
            <a:xfrm>
              <a:off x="4014588" y="2301830"/>
              <a:ext cx="1082348" cy="307777"/>
            </a:xfrm>
            <a:prstGeom prst="rect">
              <a:avLst/>
            </a:prstGeom>
          </p:spPr>
          <p:txBody>
            <a:bodyPr wrap="none">
              <a:spAutoFit/>
            </a:bodyPr>
            <a:lstStyle/>
            <a:p>
              <a:pPr lvl="0"/>
              <a:r>
                <a:rPr lang="ja-JP" altLang="ja-JP" sz="1400" dirty="0">
                  <a:solidFill>
                    <a:prstClr val="black"/>
                  </a:solidFill>
                  <a:latin typeface="HGS明朝B" pitchFamily="18" charset="-128"/>
                  <a:ea typeface="HGS明朝B" pitchFamily="18" charset="-128"/>
                </a:rPr>
                <a:t>風熱犯肺証</a:t>
              </a:r>
            </a:p>
          </p:txBody>
        </p:sp>
        <p:sp>
          <p:nvSpPr>
            <p:cNvPr id="54" name="正方形/長方形 53"/>
            <p:cNvSpPr/>
            <p:nvPr/>
          </p:nvSpPr>
          <p:spPr>
            <a:xfrm>
              <a:off x="4002835" y="1182915"/>
              <a:ext cx="1082348" cy="307777"/>
            </a:xfrm>
            <a:prstGeom prst="rect">
              <a:avLst/>
            </a:prstGeom>
          </p:spPr>
          <p:txBody>
            <a:bodyPr wrap="none">
              <a:spAutoFit/>
            </a:bodyPr>
            <a:lstStyle/>
            <a:p>
              <a:pPr lvl="0"/>
              <a:r>
                <a:rPr lang="ja-JP" altLang="ja-JP" sz="1400" dirty="0">
                  <a:solidFill>
                    <a:prstClr val="black"/>
                  </a:solidFill>
                  <a:latin typeface="HGS明朝B" pitchFamily="18" charset="-128"/>
                  <a:ea typeface="HGS明朝B" pitchFamily="18" charset="-128"/>
                </a:rPr>
                <a:t>熱邪壅肺証</a:t>
              </a:r>
            </a:p>
          </p:txBody>
        </p:sp>
      </p:grpSp>
      <p:sp>
        <p:nvSpPr>
          <p:cNvPr id="55" name="正方形/長方形 54"/>
          <p:cNvSpPr/>
          <p:nvPr/>
        </p:nvSpPr>
        <p:spPr>
          <a:xfrm>
            <a:off x="4044139" y="7381540"/>
            <a:ext cx="1082323" cy="307764"/>
          </a:xfrm>
          <a:prstGeom prst="rect">
            <a:avLst/>
          </a:prstGeom>
        </p:spPr>
        <p:txBody>
          <a:bodyPr wrap="none" lIns="91428" tIns="45714" rIns="91428" bIns="45714">
            <a:spAutoFit/>
          </a:bodyPr>
          <a:lstStyle/>
          <a:p>
            <a:pPr lvl="0"/>
            <a:r>
              <a:rPr lang="ja-JP" altLang="ja-JP" sz="1400" dirty="0">
                <a:solidFill>
                  <a:prstClr val="black"/>
                </a:solidFill>
                <a:latin typeface="HGS明朝B" pitchFamily="18" charset="-128"/>
                <a:ea typeface="HGS明朝B" pitchFamily="18" charset="-128"/>
              </a:rPr>
              <a:t>風寒束肺証</a:t>
            </a:r>
          </a:p>
        </p:txBody>
      </p:sp>
      <p:sp>
        <p:nvSpPr>
          <p:cNvPr id="56" name="正方形/長方形 55"/>
          <p:cNvSpPr/>
          <p:nvPr/>
        </p:nvSpPr>
        <p:spPr>
          <a:xfrm>
            <a:off x="358638" y="7308542"/>
            <a:ext cx="3402353" cy="1169539"/>
          </a:xfrm>
          <a:prstGeom prst="rect">
            <a:avLst/>
          </a:prstGeom>
        </p:spPr>
        <p:txBody>
          <a:bodyPr wrap="square" lIns="91428" tIns="45714" rIns="91428" bIns="45714">
            <a:spAutoFit/>
          </a:bodyPr>
          <a:lstStyle/>
          <a:p>
            <a:r>
              <a:rPr lang="ja-JP" altLang="en-US" sz="1000" dirty="0">
                <a:latin typeface="HGS明朝B" pitchFamily="18" charset="-128"/>
                <a:ea typeface="HGS明朝B" pitchFamily="18" charset="-128"/>
              </a:rPr>
              <a:t>①　</a:t>
            </a:r>
            <a:r>
              <a:rPr lang="en-US" altLang="ja-JP" sz="1000" dirty="0">
                <a:latin typeface="HGS明朝B" pitchFamily="18" charset="-128"/>
                <a:ea typeface="HGS明朝B" pitchFamily="18" charset="-128"/>
              </a:rPr>
              <a:t>6</a:t>
            </a:r>
            <a:r>
              <a:rPr lang="ja-JP" altLang="ja-JP" sz="1000" dirty="0">
                <a:latin typeface="HGS明朝B" pitchFamily="18" charset="-128"/>
                <a:ea typeface="HGS明朝B" pitchFamily="18" charset="-128"/>
              </a:rPr>
              <a:t>歳　男子　</a:t>
            </a:r>
            <a:r>
              <a:rPr lang="en-US" altLang="ja-JP" sz="1000" dirty="0">
                <a:latin typeface="HGS明朝B" pitchFamily="18" charset="-128"/>
                <a:ea typeface="HGS明朝B" pitchFamily="18" charset="-128"/>
              </a:rPr>
              <a:t>115</a:t>
            </a:r>
            <a:r>
              <a:rPr lang="ja-JP" altLang="ja-JP" sz="1000" dirty="0">
                <a:latin typeface="HGS明朝B" pitchFamily="18" charset="-128"/>
                <a:ea typeface="HGS明朝B" pitchFamily="18" charset="-128"/>
              </a:rPr>
              <a:t>ｃｍ　</a:t>
            </a:r>
            <a:r>
              <a:rPr lang="en-US" altLang="ja-JP" sz="1000" dirty="0">
                <a:latin typeface="HGS明朝B" pitchFamily="18" charset="-128"/>
                <a:ea typeface="HGS明朝B" pitchFamily="18" charset="-128"/>
              </a:rPr>
              <a:t>17kg</a:t>
            </a:r>
            <a:r>
              <a:rPr lang="ja-JP" altLang="ja-JP" sz="1000" dirty="0">
                <a:latin typeface="HGS明朝B" pitchFamily="18" charset="-128"/>
                <a:ea typeface="HGS明朝B" pitchFamily="18" charset="-128"/>
              </a:rPr>
              <a:t>　</a:t>
            </a:r>
            <a:endParaRPr lang="en-US" altLang="ja-JP" sz="1000" dirty="0">
              <a:latin typeface="HGS明朝B" pitchFamily="18" charset="-128"/>
              <a:ea typeface="HGS明朝B" pitchFamily="18" charset="-128"/>
            </a:endParaRPr>
          </a:p>
          <a:p>
            <a:r>
              <a:rPr lang="ja-JP" altLang="ja-JP" sz="1000" dirty="0">
                <a:latin typeface="HGS明朝B" pitchFamily="18" charset="-128"/>
                <a:ea typeface="HGS明朝B" pitchFamily="18" charset="-128"/>
              </a:rPr>
              <a:t>主訴；かぜをひきやすい　症状；</a:t>
            </a:r>
            <a:r>
              <a:rPr lang="ja-JP" altLang="ja-JP" sz="1000" dirty="0" smtClean="0">
                <a:latin typeface="HGS明朝B" pitchFamily="18" charset="-128"/>
                <a:ea typeface="HGS明朝B" pitchFamily="18" charset="-128"/>
              </a:rPr>
              <a:t>喘息</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声</a:t>
            </a:r>
            <a:r>
              <a:rPr lang="ja-JP" altLang="ja-JP" sz="1000" dirty="0">
                <a:latin typeface="HGS明朝B" pitchFamily="18" charset="-128"/>
                <a:ea typeface="HGS明朝B" pitchFamily="18" charset="-128"/>
              </a:rPr>
              <a:t>が</a:t>
            </a:r>
            <a:r>
              <a:rPr lang="ja-JP" altLang="ja-JP" sz="1000" dirty="0" smtClean="0">
                <a:latin typeface="HGS明朝B" pitchFamily="18" charset="-128"/>
                <a:ea typeface="HGS明朝B" pitchFamily="18" charset="-128"/>
              </a:rPr>
              <a:t>小さい</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息切れしやすい</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舌</a:t>
            </a:r>
            <a:r>
              <a:rPr lang="ja-JP" altLang="en-US" sz="1000" dirty="0" smtClean="0">
                <a:latin typeface="HGS明朝B" pitchFamily="18" charset="-128"/>
                <a:ea typeface="HGS明朝B" pitchFamily="18" charset="-128"/>
              </a:rPr>
              <a:t>質</a:t>
            </a:r>
            <a:r>
              <a:rPr lang="ja-JP" altLang="ja-JP" sz="1000" dirty="0" smtClean="0">
                <a:latin typeface="HGS明朝B" pitchFamily="18" charset="-128"/>
                <a:ea typeface="HGS明朝B" pitchFamily="18" charset="-128"/>
              </a:rPr>
              <a:t>やや</a:t>
            </a:r>
            <a:r>
              <a:rPr lang="ja-JP" altLang="ja-JP" sz="1000" dirty="0">
                <a:latin typeface="HGS明朝B" pitchFamily="18" charset="-128"/>
                <a:ea typeface="HGS明朝B" pitchFamily="18" charset="-128"/>
              </a:rPr>
              <a:t>淡微白</a:t>
            </a:r>
            <a:r>
              <a:rPr lang="ja-JP" altLang="ja-JP" sz="1000" dirty="0" smtClean="0">
                <a:latin typeface="HGS明朝B" pitchFamily="18" charset="-128"/>
                <a:ea typeface="HGS明朝B" pitchFamily="18" charset="-128"/>
              </a:rPr>
              <a:t>苔</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脈</a:t>
            </a:r>
            <a:r>
              <a:rPr lang="ja-JP" altLang="ja-JP" sz="1000" dirty="0">
                <a:latin typeface="HGS明朝B" pitchFamily="18" charset="-128"/>
                <a:ea typeface="HGS明朝B" pitchFamily="18" charset="-128"/>
              </a:rPr>
              <a:t>虚</a:t>
            </a:r>
          </a:p>
          <a:p>
            <a:endParaRPr lang="en-US" altLang="ja-JP" sz="1000" dirty="0">
              <a:latin typeface="HGS明朝B" pitchFamily="18" charset="-128"/>
              <a:ea typeface="HGS明朝B" pitchFamily="18" charset="-128"/>
            </a:endParaRPr>
          </a:p>
          <a:p>
            <a:r>
              <a:rPr lang="ja-JP" altLang="ja-JP" sz="1000" dirty="0">
                <a:latin typeface="HGS明朝B" pitchFamily="18" charset="-128"/>
                <a:ea typeface="HGS明朝B" pitchFamily="18" charset="-128"/>
              </a:rPr>
              <a:t>弁証（　　　　　　　　　　　）　　</a:t>
            </a:r>
            <a:endParaRPr lang="en-US" altLang="ja-JP" sz="1000" dirty="0">
              <a:latin typeface="HGS明朝B" pitchFamily="18" charset="-128"/>
              <a:ea typeface="HGS明朝B" pitchFamily="18" charset="-128"/>
            </a:endParaRPr>
          </a:p>
          <a:p>
            <a:endParaRPr lang="en-US" altLang="ja-JP" sz="1000" dirty="0">
              <a:latin typeface="HGS明朝B" pitchFamily="18" charset="-128"/>
              <a:ea typeface="HGS明朝B" pitchFamily="18" charset="-128"/>
            </a:endParaRPr>
          </a:p>
          <a:p>
            <a:r>
              <a:rPr lang="ja-JP" altLang="ja-JP" sz="1000" dirty="0">
                <a:latin typeface="HGS明朝B" pitchFamily="18" charset="-128"/>
                <a:ea typeface="HGS明朝B" pitchFamily="18" charset="-128"/>
              </a:rPr>
              <a:t>治法（　　　　　　　　　　）</a:t>
            </a:r>
          </a:p>
        </p:txBody>
      </p:sp>
      <p:sp>
        <p:nvSpPr>
          <p:cNvPr id="58" name="テキスト ボックス 57"/>
          <p:cNvSpPr txBox="1"/>
          <p:nvPr/>
        </p:nvSpPr>
        <p:spPr>
          <a:xfrm>
            <a:off x="404665" y="6921440"/>
            <a:ext cx="1139828" cy="369320"/>
          </a:xfrm>
          <a:prstGeom prst="rect">
            <a:avLst/>
          </a:prstGeom>
          <a:noFill/>
        </p:spPr>
        <p:txBody>
          <a:bodyPr wrap="square" lIns="91428" tIns="45714" rIns="91428" bIns="45714" rtlCol="0">
            <a:spAutoFit/>
          </a:bodyPr>
          <a:lstStyle/>
          <a:p>
            <a:r>
              <a:rPr lang="ja-JP" altLang="en-US" dirty="0">
                <a:latin typeface="HGP創英角ﾎﾟｯﾌﾟ体" pitchFamily="50" charset="-128"/>
                <a:ea typeface="HGP創英角ﾎﾟｯﾌﾟ体" pitchFamily="50" charset="-128"/>
              </a:rPr>
              <a:t>プチ</a:t>
            </a:r>
            <a:r>
              <a:rPr kumimoji="1" lang="en-US" altLang="ja-JP" dirty="0" smtClean="0">
                <a:latin typeface="HGP創英角ﾎﾟｯﾌﾟ体" pitchFamily="50" charset="-128"/>
                <a:ea typeface="HGP創英角ﾎﾟｯﾌﾟ体" pitchFamily="50" charset="-128"/>
              </a:rPr>
              <a:t>Q</a:t>
            </a:r>
            <a:endParaRPr kumimoji="1" lang="ja-JP" altLang="en-US" dirty="0">
              <a:latin typeface="HGP創英角ﾎﾟｯﾌﾟ体" pitchFamily="50" charset="-128"/>
              <a:ea typeface="HGP創英角ﾎﾟｯﾌﾟ体" pitchFamily="50" charset="-128"/>
            </a:endParaRPr>
          </a:p>
        </p:txBody>
      </p:sp>
      <p:sp>
        <p:nvSpPr>
          <p:cNvPr id="59" name="正方形/長方形 58"/>
          <p:cNvSpPr/>
          <p:nvPr/>
        </p:nvSpPr>
        <p:spPr>
          <a:xfrm>
            <a:off x="332656" y="8625409"/>
            <a:ext cx="4653000" cy="861762"/>
          </a:xfrm>
          <a:prstGeom prst="rect">
            <a:avLst/>
          </a:prstGeom>
        </p:spPr>
        <p:txBody>
          <a:bodyPr wrap="square" lIns="91428" tIns="45714" rIns="91428" bIns="45714">
            <a:spAutoFit/>
          </a:bodyPr>
          <a:lstStyle/>
          <a:p>
            <a:pPr lvl="0"/>
            <a:r>
              <a:rPr lang="ja-JP" altLang="en-US" sz="1000" dirty="0">
                <a:solidFill>
                  <a:prstClr val="black"/>
                </a:solidFill>
                <a:latin typeface="HGS明朝B" pitchFamily="18" charset="-128"/>
                <a:ea typeface="HGS明朝B" pitchFamily="18" charset="-128"/>
              </a:rPr>
              <a:t>②　</a:t>
            </a:r>
            <a:r>
              <a:rPr lang="en-US" altLang="ja-JP" sz="1000" dirty="0">
                <a:solidFill>
                  <a:prstClr val="black"/>
                </a:solidFill>
                <a:latin typeface="HGS明朝B" pitchFamily="18" charset="-128"/>
                <a:ea typeface="HGS明朝B" pitchFamily="18" charset="-128"/>
              </a:rPr>
              <a:t>77</a:t>
            </a:r>
            <a:r>
              <a:rPr lang="ja-JP" altLang="ja-JP" sz="1000" dirty="0">
                <a:solidFill>
                  <a:prstClr val="black"/>
                </a:solidFill>
                <a:latin typeface="HGS明朝B" pitchFamily="18" charset="-128"/>
                <a:ea typeface="HGS明朝B" pitchFamily="18" charset="-128"/>
              </a:rPr>
              <a:t>歳　女性　</a:t>
            </a:r>
            <a:r>
              <a:rPr lang="en-US" altLang="ja-JP" sz="1000" dirty="0">
                <a:solidFill>
                  <a:prstClr val="black"/>
                </a:solidFill>
                <a:latin typeface="HGS明朝B" pitchFamily="18" charset="-128"/>
                <a:ea typeface="HGS明朝B" pitchFamily="18" charset="-128"/>
              </a:rPr>
              <a:t>148</a:t>
            </a:r>
            <a:r>
              <a:rPr lang="ja-JP" altLang="ja-JP" sz="1000" dirty="0">
                <a:solidFill>
                  <a:prstClr val="black"/>
                </a:solidFill>
                <a:latin typeface="HGS明朝B" pitchFamily="18" charset="-128"/>
                <a:ea typeface="HGS明朝B" pitchFamily="18" charset="-128"/>
              </a:rPr>
              <a:t>ｃｍ　</a:t>
            </a:r>
            <a:r>
              <a:rPr lang="en-US" altLang="ja-JP" sz="1000" dirty="0">
                <a:solidFill>
                  <a:prstClr val="black"/>
                </a:solidFill>
                <a:latin typeface="HGS明朝B" pitchFamily="18" charset="-128"/>
                <a:ea typeface="HGS明朝B" pitchFamily="18" charset="-128"/>
              </a:rPr>
              <a:t>38kg</a:t>
            </a:r>
            <a:r>
              <a:rPr lang="ja-JP" altLang="ja-JP" sz="1000" dirty="0">
                <a:solidFill>
                  <a:prstClr val="black"/>
                </a:solidFill>
                <a:latin typeface="HGS明朝B" pitchFamily="18" charset="-128"/>
                <a:ea typeface="HGS明朝B" pitchFamily="18" charset="-128"/>
              </a:rPr>
              <a:t>　</a:t>
            </a:r>
            <a:endParaRPr lang="en-US" altLang="ja-JP" sz="1000" dirty="0">
              <a:solidFill>
                <a:prstClr val="black"/>
              </a:solidFill>
              <a:latin typeface="HGS明朝B" pitchFamily="18" charset="-128"/>
              <a:ea typeface="HGS明朝B" pitchFamily="18" charset="-128"/>
            </a:endParaRPr>
          </a:p>
          <a:p>
            <a:pPr lvl="0"/>
            <a:r>
              <a:rPr lang="ja-JP" altLang="ja-JP" sz="1000" dirty="0">
                <a:solidFill>
                  <a:prstClr val="black"/>
                </a:solidFill>
                <a:latin typeface="HGS明朝B" pitchFamily="18" charset="-128"/>
                <a:ea typeface="HGS明朝B" pitchFamily="18" charset="-128"/>
              </a:rPr>
              <a:t>主訴；夜間の空咳　症状；切れにくい</a:t>
            </a:r>
            <a:r>
              <a:rPr lang="ja-JP" altLang="ja-JP" sz="1000" dirty="0" smtClean="0">
                <a:solidFill>
                  <a:prstClr val="black"/>
                </a:solidFill>
                <a:latin typeface="HGS明朝B" pitchFamily="18" charset="-128"/>
                <a:ea typeface="HGS明朝B" pitchFamily="18" charset="-128"/>
              </a:rPr>
              <a:t>黄痰</a:t>
            </a:r>
            <a:r>
              <a:rPr lang="ja-JP" altLang="en-US" sz="1000" dirty="0" smtClean="0">
                <a:solidFill>
                  <a:prstClr val="black"/>
                </a:solidFill>
                <a:latin typeface="HGS明朝B" pitchFamily="18" charset="-128"/>
                <a:ea typeface="HGS明朝B" pitchFamily="18" charset="-128"/>
              </a:rPr>
              <a:t>，</a:t>
            </a:r>
            <a:r>
              <a:rPr lang="ja-JP" altLang="ja-JP" sz="1000" dirty="0" smtClean="0">
                <a:solidFill>
                  <a:prstClr val="black"/>
                </a:solidFill>
                <a:latin typeface="HGS明朝B" pitchFamily="18" charset="-128"/>
                <a:ea typeface="HGS明朝B" pitchFamily="18" charset="-128"/>
              </a:rPr>
              <a:t>声</a:t>
            </a:r>
            <a:r>
              <a:rPr lang="ja-JP" altLang="ja-JP" sz="1000" dirty="0">
                <a:solidFill>
                  <a:prstClr val="black"/>
                </a:solidFill>
                <a:latin typeface="HGS明朝B" pitchFamily="18" charset="-128"/>
                <a:ea typeface="HGS明朝B" pitchFamily="18" charset="-128"/>
              </a:rPr>
              <a:t>が</a:t>
            </a:r>
            <a:r>
              <a:rPr lang="ja-JP" altLang="ja-JP" sz="1000" dirty="0" smtClean="0">
                <a:solidFill>
                  <a:prstClr val="black"/>
                </a:solidFill>
                <a:latin typeface="HGS明朝B" pitchFamily="18" charset="-128"/>
                <a:ea typeface="HGS明朝B" pitchFamily="18" charset="-128"/>
              </a:rPr>
              <a:t>かすれる</a:t>
            </a:r>
            <a:r>
              <a:rPr lang="ja-JP" altLang="en-US" sz="1000" dirty="0" smtClean="0">
                <a:solidFill>
                  <a:prstClr val="black"/>
                </a:solidFill>
                <a:latin typeface="HGS明朝B" pitchFamily="18" charset="-128"/>
                <a:ea typeface="HGS明朝B" pitchFamily="18" charset="-128"/>
              </a:rPr>
              <a:t>，</a:t>
            </a:r>
            <a:r>
              <a:rPr lang="ja-JP" altLang="ja-JP" sz="1000" dirty="0" smtClean="0">
                <a:solidFill>
                  <a:prstClr val="black"/>
                </a:solidFill>
                <a:latin typeface="HGS明朝B" pitchFamily="18" charset="-128"/>
                <a:ea typeface="HGS明朝B" pitchFamily="18" charset="-128"/>
              </a:rPr>
              <a:t>頬部紅潮</a:t>
            </a:r>
            <a:r>
              <a:rPr lang="ja-JP" altLang="en-US" sz="1000" dirty="0" smtClean="0">
                <a:solidFill>
                  <a:prstClr val="black"/>
                </a:solidFill>
                <a:latin typeface="HGS明朝B" pitchFamily="18" charset="-128"/>
                <a:ea typeface="HGS明朝B" pitchFamily="18" charset="-128"/>
              </a:rPr>
              <a:t>，</a:t>
            </a:r>
            <a:r>
              <a:rPr lang="ja-JP" altLang="ja-JP" sz="1000" dirty="0" smtClean="0">
                <a:solidFill>
                  <a:prstClr val="black"/>
                </a:solidFill>
                <a:latin typeface="HGS明朝B" pitchFamily="18" charset="-128"/>
                <a:ea typeface="HGS明朝B" pitchFamily="18" charset="-128"/>
              </a:rPr>
              <a:t>五心煩熱</a:t>
            </a:r>
            <a:r>
              <a:rPr lang="ja-JP" altLang="en-US" sz="1000" dirty="0" smtClean="0">
                <a:solidFill>
                  <a:prstClr val="black"/>
                </a:solidFill>
                <a:latin typeface="HGS明朝B" pitchFamily="18" charset="-128"/>
                <a:ea typeface="HGS明朝B" pitchFamily="18" charset="-128"/>
              </a:rPr>
              <a:t>，</a:t>
            </a:r>
            <a:r>
              <a:rPr lang="ja-JP" altLang="ja-JP" sz="1000" dirty="0" smtClean="0">
                <a:solidFill>
                  <a:prstClr val="black"/>
                </a:solidFill>
                <a:latin typeface="HGS明朝B" pitchFamily="18" charset="-128"/>
                <a:ea typeface="HGS明朝B" pitchFamily="18" charset="-128"/>
              </a:rPr>
              <a:t>舌</a:t>
            </a:r>
            <a:r>
              <a:rPr lang="ja-JP" altLang="en-US" sz="1000" dirty="0" smtClean="0">
                <a:solidFill>
                  <a:prstClr val="black"/>
                </a:solidFill>
                <a:latin typeface="HGS明朝B" pitchFamily="18" charset="-128"/>
                <a:ea typeface="HGS明朝B" pitchFamily="18" charset="-128"/>
              </a:rPr>
              <a:t>質</a:t>
            </a:r>
            <a:r>
              <a:rPr lang="ja-JP" altLang="ja-JP" sz="1000" dirty="0" smtClean="0">
                <a:solidFill>
                  <a:prstClr val="black"/>
                </a:solidFill>
                <a:latin typeface="HGS明朝B" pitchFamily="18" charset="-128"/>
                <a:ea typeface="HGS明朝B" pitchFamily="18" charset="-128"/>
              </a:rPr>
              <a:t>紅少苔裂紋</a:t>
            </a:r>
            <a:r>
              <a:rPr lang="ja-JP" altLang="en-US" sz="1000" dirty="0" smtClean="0">
                <a:solidFill>
                  <a:prstClr val="black"/>
                </a:solidFill>
                <a:latin typeface="HGS明朝B" pitchFamily="18" charset="-128"/>
                <a:ea typeface="HGS明朝B" pitchFamily="18" charset="-128"/>
              </a:rPr>
              <a:t>　</a:t>
            </a:r>
            <a:r>
              <a:rPr lang="ja-JP" altLang="ja-JP" sz="1000" dirty="0" smtClean="0">
                <a:solidFill>
                  <a:prstClr val="black"/>
                </a:solidFill>
                <a:latin typeface="HGS明朝B" pitchFamily="18" charset="-128"/>
                <a:ea typeface="HGS明朝B" pitchFamily="18" charset="-128"/>
              </a:rPr>
              <a:t>脈細数</a:t>
            </a:r>
            <a:endParaRPr lang="ja-JP" altLang="ja-JP" sz="1000" dirty="0">
              <a:solidFill>
                <a:prstClr val="black"/>
              </a:solidFill>
              <a:latin typeface="HGS明朝B" pitchFamily="18" charset="-128"/>
              <a:ea typeface="HGS明朝B" pitchFamily="18" charset="-128"/>
            </a:endParaRPr>
          </a:p>
          <a:p>
            <a:pPr lvl="0"/>
            <a:endParaRPr lang="en-US" altLang="ja-JP" sz="1000" dirty="0">
              <a:solidFill>
                <a:prstClr val="black"/>
              </a:solidFill>
              <a:latin typeface="HGS明朝B" pitchFamily="18" charset="-128"/>
              <a:ea typeface="HGS明朝B" pitchFamily="18" charset="-128"/>
            </a:endParaRPr>
          </a:p>
          <a:p>
            <a:pPr lvl="0"/>
            <a:r>
              <a:rPr lang="ja-JP" altLang="ja-JP" sz="1000" dirty="0">
                <a:solidFill>
                  <a:prstClr val="black"/>
                </a:solidFill>
                <a:latin typeface="HGS明朝B" pitchFamily="18" charset="-128"/>
                <a:ea typeface="HGS明朝B" pitchFamily="18" charset="-128"/>
              </a:rPr>
              <a:t>弁証（　　　　　　　　　　　）　　治法（　　　　　　　　　　）</a:t>
            </a:r>
          </a:p>
        </p:txBody>
      </p:sp>
    </p:spTree>
    <p:extLst>
      <p:ext uri="{BB962C8B-B14F-4D97-AF65-F5344CB8AC3E}">
        <p14:creationId xmlns:p14="http://schemas.microsoft.com/office/powerpoint/2010/main" val="1174284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505621" y="1750647"/>
            <a:ext cx="2779365" cy="1477327"/>
            <a:chOff x="477255" y="694612"/>
            <a:chExt cx="2779365" cy="1477326"/>
          </a:xfrm>
        </p:grpSpPr>
        <p:sp>
          <p:nvSpPr>
            <p:cNvPr id="5" name="正方形/長方形 4"/>
            <p:cNvSpPr/>
            <p:nvPr/>
          </p:nvSpPr>
          <p:spPr>
            <a:xfrm>
              <a:off x="503510" y="694612"/>
              <a:ext cx="1272927" cy="307777"/>
            </a:xfrm>
            <a:prstGeom prst="rect">
              <a:avLst/>
            </a:prstGeom>
          </p:spPr>
          <p:txBody>
            <a:bodyPr wrap="square">
              <a:spAutoFit/>
            </a:bodyPr>
            <a:lstStyle/>
            <a:p>
              <a:pPr lvl="0"/>
              <a:r>
                <a:rPr lang="ja-JP" altLang="en-US" sz="1400" dirty="0">
                  <a:solidFill>
                    <a:srgbClr val="FF0000"/>
                  </a:solidFill>
                  <a:latin typeface="HGS明朝B" pitchFamily="18" charset="-128"/>
                  <a:ea typeface="HGS明朝B" pitchFamily="18" charset="-128"/>
                </a:rPr>
                <a:t>運化</a:t>
              </a:r>
              <a:r>
                <a:rPr lang="ja-JP" altLang="en-US" sz="1400" dirty="0">
                  <a:solidFill>
                    <a:prstClr val="black"/>
                  </a:solidFill>
                  <a:latin typeface="HGS明朝B" pitchFamily="18" charset="-128"/>
                  <a:ea typeface="HGS明朝B" pitchFamily="18" charset="-128"/>
                </a:rPr>
                <a:t>を主</a:t>
              </a:r>
              <a:r>
                <a:rPr lang="ja-JP" altLang="en-US" sz="1400" dirty="0" err="1">
                  <a:solidFill>
                    <a:prstClr val="black"/>
                  </a:solidFill>
                  <a:latin typeface="HGS明朝B" pitchFamily="18" charset="-128"/>
                  <a:ea typeface="HGS明朝B" pitchFamily="18" charset="-128"/>
                </a:rPr>
                <a:t>る</a:t>
              </a:r>
              <a:endParaRPr lang="ja-JP" altLang="ja-JP" sz="1400" dirty="0">
                <a:solidFill>
                  <a:prstClr val="black"/>
                </a:solidFill>
                <a:latin typeface="HGS明朝B" pitchFamily="18" charset="-128"/>
                <a:ea typeface="HGS明朝B" pitchFamily="18" charset="-128"/>
              </a:endParaRPr>
            </a:p>
          </p:txBody>
        </p:sp>
        <p:sp>
          <p:nvSpPr>
            <p:cNvPr id="7" name="正方形/長方形 6"/>
            <p:cNvSpPr/>
            <p:nvPr/>
          </p:nvSpPr>
          <p:spPr>
            <a:xfrm>
              <a:off x="477255" y="1002388"/>
              <a:ext cx="2779365" cy="1169550"/>
            </a:xfrm>
            <a:prstGeom prst="rect">
              <a:avLst/>
            </a:prstGeom>
          </p:spPr>
          <p:txBody>
            <a:bodyPr wrap="square">
              <a:spAutoFit/>
            </a:bodyPr>
            <a:lstStyle/>
            <a:p>
              <a:pPr lvl="0"/>
              <a:r>
                <a:rPr lang="ja-JP" altLang="ja-JP" sz="1000" dirty="0">
                  <a:solidFill>
                    <a:prstClr val="black"/>
                  </a:solidFill>
                  <a:latin typeface="HGS明朝B" pitchFamily="18" charset="-128"/>
                  <a:ea typeface="HGS明朝B" pitchFamily="18" charset="-128"/>
                </a:rPr>
                <a:t>脾は</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消化・吸収を調節する臓器</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飲食物</a:t>
              </a:r>
              <a:r>
                <a:rPr lang="en-US" altLang="ja-JP"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水穀</a:t>
              </a:r>
              <a:r>
                <a:rPr lang="en-US" altLang="ja-JP"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から</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栄養分</a:t>
              </a:r>
              <a:r>
                <a:rPr lang="en-US" altLang="ja-JP"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精微</a:t>
              </a:r>
              <a:r>
                <a:rPr lang="en-US" altLang="ja-JP"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をつくりだし</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全身に送ることを</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水穀の運化という</a:t>
              </a:r>
              <a:r>
                <a:rPr lang="ja-JP" altLang="en-US" sz="1000" dirty="0">
                  <a:solidFill>
                    <a:prstClr val="black"/>
                  </a:solidFill>
                  <a:latin typeface="HGS明朝B" pitchFamily="18" charset="-128"/>
                  <a:ea typeface="HGS明朝B" pitchFamily="18" charset="-128"/>
                </a:rPr>
                <a:t>．</a:t>
              </a:r>
              <a:r>
                <a:rPr lang="ja-JP" altLang="ja-JP" sz="1000" dirty="0">
                  <a:solidFill>
                    <a:schemeClr val="accent1"/>
                  </a:solidFill>
                  <a:latin typeface="HGS明朝B" pitchFamily="18" charset="-128"/>
                  <a:ea typeface="HGS明朝B" pitchFamily="18" charset="-128"/>
                </a:rPr>
                <a:t>消化と吸収</a:t>
              </a:r>
              <a:r>
                <a:rPr lang="ja-JP" altLang="ja-JP" sz="1000" dirty="0">
                  <a:solidFill>
                    <a:prstClr val="black"/>
                  </a:solidFill>
                  <a:latin typeface="HGS明朝B" pitchFamily="18" charset="-128"/>
                  <a:ea typeface="HGS明朝B" pitchFamily="18" charset="-128"/>
                </a:rPr>
                <a:t>自体は小腸と胃が行うが</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それは</a:t>
              </a:r>
              <a:r>
                <a:rPr lang="ja-JP" altLang="ja-JP" sz="1000" dirty="0">
                  <a:solidFill>
                    <a:schemeClr val="accent1"/>
                  </a:solidFill>
                  <a:latin typeface="HGS明朝B" pitchFamily="18" charset="-128"/>
                  <a:ea typeface="HGS明朝B" pitchFamily="18" charset="-128"/>
                </a:rPr>
                <a:t>脾の運化機能で制御</a:t>
              </a:r>
              <a:r>
                <a:rPr lang="ja-JP" altLang="ja-JP" sz="1000" dirty="0">
                  <a:solidFill>
                    <a:prstClr val="black"/>
                  </a:solidFill>
                  <a:latin typeface="HGS明朝B" pitchFamily="18" charset="-128"/>
                  <a:ea typeface="HGS明朝B" pitchFamily="18" charset="-128"/>
                </a:rPr>
                <a:t>される</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また</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体の中で</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余った水分を肺と腎に送り</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汗と尿として排泄させるの</a:t>
              </a:r>
              <a:r>
                <a:rPr lang="ja-JP" altLang="en-US" sz="1000" dirty="0">
                  <a:solidFill>
                    <a:prstClr val="black"/>
                  </a:solidFill>
                  <a:latin typeface="HGS明朝B" pitchFamily="18" charset="-128"/>
                  <a:ea typeface="HGS明朝B" pitchFamily="18" charset="-128"/>
                </a:rPr>
                <a:t>は水液の</a:t>
              </a:r>
              <a:r>
                <a:rPr lang="ja-JP" altLang="ja-JP" sz="1000" dirty="0">
                  <a:solidFill>
                    <a:prstClr val="black"/>
                  </a:solidFill>
                  <a:latin typeface="HGS明朝B" pitchFamily="18" charset="-128"/>
                  <a:ea typeface="HGS明朝B" pitchFamily="18" charset="-128"/>
                </a:rPr>
                <a:t>運化機能</a:t>
              </a:r>
              <a:r>
                <a:rPr lang="ja-JP" altLang="en-US" sz="1000" dirty="0">
                  <a:solidFill>
                    <a:prstClr val="black"/>
                  </a:solidFill>
                  <a:latin typeface="HGS明朝B" pitchFamily="18" charset="-128"/>
                  <a:ea typeface="HGS明朝B" pitchFamily="18" charset="-128"/>
                </a:rPr>
                <a:t>という．</a:t>
              </a:r>
              <a:endParaRPr lang="ja-JP" altLang="ja-JP" sz="1000" dirty="0">
                <a:solidFill>
                  <a:prstClr val="black"/>
                </a:solidFill>
                <a:latin typeface="HGS明朝B" pitchFamily="18" charset="-128"/>
                <a:ea typeface="HGS明朝B" pitchFamily="18" charset="-128"/>
              </a:endParaRPr>
            </a:p>
          </p:txBody>
        </p:sp>
      </p:grpSp>
      <p:grpSp>
        <p:nvGrpSpPr>
          <p:cNvPr id="22" name="グループ化 21"/>
          <p:cNvGrpSpPr/>
          <p:nvPr/>
        </p:nvGrpSpPr>
        <p:grpSpPr>
          <a:xfrm>
            <a:off x="476673" y="3368826"/>
            <a:ext cx="2951374" cy="1141912"/>
            <a:chOff x="519863" y="2582163"/>
            <a:chExt cx="2951374" cy="1141912"/>
          </a:xfrm>
        </p:grpSpPr>
        <p:sp>
          <p:nvSpPr>
            <p:cNvPr id="8" name="テキスト ボックス 7"/>
            <p:cNvSpPr txBox="1"/>
            <p:nvPr/>
          </p:nvSpPr>
          <p:spPr>
            <a:xfrm>
              <a:off x="519863" y="2582163"/>
              <a:ext cx="2016224" cy="307777"/>
            </a:xfrm>
            <a:prstGeom prst="rect">
              <a:avLst/>
            </a:prstGeom>
            <a:noFill/>
          </p:spPr>
          <p:txBody>
            <a:bodyPr wrap="square" rtlCol="0">
              <a:spAutoFit/>
            </a:bodyPr>
            <a:lstStyle/>
            <a:p>
              <a:r>
                <a:rPr lang="ja-JP" altLang="en-US" sz="1400" dirty="0">
                  <a:solidFill>
                    <a:srgbClr val="FF0000"/>
                  </a:solidFill>
                  <a:latin typeface="HGS明朝B" pitchFamily="18" charset="-128"/>
                  <a:ea typeface="HGS明朝B" pitchFamily="18" charset="-128"/>
                </a:rPr>
                <a:t>昇清</a:t>
              </a:r>
              <a:r>
                <a:rPr lang="ja-JP" altLang="en-US" sz="1400" dirty="0">
                  <a:latin typeface="HGS明朝B" pitchFamily="18" charset="-128"/>
                  <a:ea typeface="HGS明朝B" pitchFamily="18" charset="-128"/>
                </a:rPr>
                <a:t>を主</a:t>
              </a:r>
              <a:r>
                <a:rPr lang="ja-JP" altLang="en-US" sz="1400" dirty="0" err="1">
                  <a:latin typeface="HGS明朝B" pitchFamily="18" charset="-128"/>
                  <a:ea typeface="HGS明朝B" pitchFamily="18" charset="-128"/>
                </a:rPr>
                <a:t>る</a:t>
              </a:r>
              <a:endParaRPr lang="ja-JP" altLang="en-US" sz="1400" dirty="0">
                <a:latin typeface="HGS明朝B" pitchFamily="18" charset="-128"/>
                <a:ea typeface="HGS明朝B" pitchFamily="18" charset="-128"/>
              </a:endParaRPr>
            </a:p>
          </p:txBody>
        </p:sp>
        <p:sp>
          <p:nvSpPr>
            <p:cNvPr id="9" name="正方形/長方形 8"/>
            <p:cNvSpPr/>
            <p:nvPr/>
          </p:nvSpPr>
          <p:spPr>
            <a:xfrm>
              <a:off x="526152" y="2862301"/>
              <a:ext cx="2945085" cy="861774"/>
            </a:xfrm>
            <a:prstGeom prst="rect">
              <a:avLst/>
            </a:prstGeom>
          </p:spPr>
          <p:txBody>
            <a:bodyPr wrap="square">
              <a:spAutoFit/>
            </a:bodyPr>
            <a:lstStyle/>
            <a:p>
              <a:pPr lvl="0"/>
              <a:r>
                <a:rPr lang="ja-JP" altLang="ja-JP" sz="1000" dirty="0">
                  <a:solidFill>
                    <a:prstClr val="black"/>
                  </a:solidFill>
                  <a:latin typeface="HGS明朝B" pitchFamily="18" charset="-128"/>
                  <a:ea typeface="HGS明朝B" pitchFamily="18" charset="-128"/>
                </a:rPr>
                <a:t>脾は</a:t>
              </a:r>
              <a:r>
                <a:rPr lang="ja-JP" altLang="en-US" sz="1000" dirty="0">
                  <a:solidFill>
                    <a:prstClr val="black"/>
                  </a:solidFill>
                  <a:latin typeface="HGS明朝B" pitchFamily="18" charset="-128"/>
                  <a:ea typeface="HGS明朝B" pitchFamily="18" charset="-128"/>
                </a:rPr>
                <a:t>，様々</a:t>
              </a:r>
              <a:r>
                <a:rPr lang="ja-JP" altLang="ja-JP" sz="1000" dirty="0">
                  <a:solidFill>
                    <a:prstClr val="black"/>
                  </a:solidFill>
                  <a:latin typeface="HGS明朝B" pitchFamily="18" charset="-128"/>
                  <a:ea typeface="HGS明朝B" pitchFamily="18" charset="-128"/>
                </a:rPr>
                <a:t>なものを上に持ちあげる機能</a:t>
              </a:r>
              <a:r>
                <a:rPr lang="en-US" altLang="ja-JP"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昇清</a:t>
              </a:r>
              <a:r>
                <a:rPr lang="en-US" altLang="ja-JP" sz="1000" dirty="0">
                  <a:solidFill>
                    <a:prstClr val="black"/>
                  </a:solidFill>
                  <a:latin typeface="HGS明朝B" pitchFamily="18" charset="-128"/>
                  <a:ea typeface="HGS明朝B" pitchFamily="18" charset="-128"/>
                </a:rPr>
                <a:t>) </a:t>
              </a:r>
              <a:r>
                <a:rPr lang="ja-JP" altLang="ja-JP" sz="1000" dirty="0">
                  <a:solidFill>
                    <a:prstClr val="black"/>
                  </a:solidFill>
                  <a:latin typeface="HGS明朝B" pitchFamily="18" charset="-128"/>
                  <a:ea typeface="HGS明朝B" pitchFamily="18" charset="-128"/>
                </a:rPr>
                <a:t>をもっ</a:t>
              </a:r>
              <a:r>
                <a:rPr lang="ja-JP" altLang="en-US" sz="1000" dirty="0">
                  <a:solidFill>
                    <a:prstClr val="black"/>
                  </a:solidFill>
                  <a:latin typeface="HGS明朝B" pitchFamily="18" charset="-128"/>
                  <a:ea typeface="HGS明朝B" pitchFamily="18" charset="-128"/>
                </a:rPr>
                <a:t>．清とは水穀の精微などの栄養物質のこと．</a:t>
              </a:r>
              <a:r>
                <a:rPr lang="ja-JP" altLang="ja-JP" sz="1000" dirty="0">
                  <a:solidFill>
                    <a:srgbClr val="0070C0"/>
                  </a:solidFill>
                  <a:latin typeface="HGS明朝B" pitchFamily="18" charset="-128"/>
                  <a:ea typeface="HGS明朝B" pitchFamily="18" charset="-128"/>
                </a:rPr>
                <a:t>昇清によって</a:t>
              </a:r>
              <a:r>
                <a:rPr lang="ja-JP" altLang="en-US" sz="1000" dirty="0">
                  <a:solidFill>
                    <a:srgbClr val="0070C0"/>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栄養分を体の上</a:t>
              </a:r>
              <a:r>
                <a:rPr lang="ja-JP" altLang="en-US" sz="1000" dirty="0">
                  <a:solidFill>
                    <a:prstClr val="black"/>
                  </a:solidFill>
                  <a:latin typeface="HGS明朝B" pitchFamily="18" charset="-128"/>
                  <a:ea typeface="HGS明朝B" pitchFamily="18" charset="-128"/>
                </a:rPr>
                <a:t>（心・肺・頭・顔面）</a:t>
              </a:r>
              <a:r>
                <a:rPr lang="ja-JP" altLang="ja-JP" sz="1000" dirty="0">
                  <a:solidFill>
                    <a:srgbClr val="0070C0"/>
                  </a:solidFill>
                  <a:latin typeface="HGS明朝B" pitchFamily="18" charset="-128"/>
                  <a:ea typeface="HGS明朝B" pitchFamily="18" charset="-128"/>
                </a:rPr>
                <a:t>へ</a:t>
              </a:r>
              <a:r>
                <a:rPr lang="ja-JP" altLang="en-US" sz="1000" dirty="0">
                  <a:solidFill>
                    <a:srgbClr val="0070C0"/>
                  </a:solidFill>
                  <a:latin typeface="HGS明朝B" pitchFamily="18" charset="-128"/>
                  <a:ea typeface="HGS明朝B" pitchFamily="18" charset="-128"/>
                </a:rPr>
                <a:t>上</a:t>
              </a:r>
              <a:r>
                <a:rPr lang="ja-JP" altLang="ja-JP" sz="1000" dirty="0">
                  <a:solidFill>
                    <a:srgbClr val="0070C0"/>
                  </a:solidFill>
                  <a:latin typeface="HGS明朝B" pitchFamily="18" charset="-128"/>
                  <a:ea typeface="HGS明朝B" pitchFamily="18" charset="-128"/>
                </a:rPr>
                <a:t>らせる</a:t>
              </a:r>
              <a:r>
                <a:rPr lang="ja-JP" altLang="ja-JP" sz="1000" dirty="0">
                  <a:solidFill>
                    <a:prstClr val="black"/>
                  </a:solidFill>
                  <a:latin typeface="HGS明朝B" pitchFamily="18" charset="-128"/>
                  <a:ea typeface="HGS明朝B" pitchFamily="18" charset="-128"/>
                </a:rPr>
                <a:t>．さらに</a:t>
              </a:r>
              <a:r>
                <a:rPr lang="ja-JP" altLang="en-US" sz="1000" dirty="0">
                  <a:solidFill>
                    <a:prstClr val="black"/>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内臓が落ちないように</a:t>
              </a:r>
              <a:r>
                <a:rPr lang="ja-JP" altLang="ja-JP" sz="1000" dirty="0" smtClean="0">
                  <a:solidFill>
                    <a:srgbClr val="0070C0"/>
                  </a:solidFill>
                  <a:latin typeface="HGS明朝B" pitchFamily="18" charset="-128"/>
                  <a:ea typeface="HGS明朝B" pitchFamily="18" charset="-128"/>
                </a:rPr>
                <a:t>持ちあげて</a:t>
              </a:r>
              <a:r>
                <a:rPr lang="ja-JP" altLang="ja-JP" sz="1000" dirty="0">
                  <a:solidFill>
                    <a:srgbClr val="0070C0"/>
                  </a:solidFill>
                  <a:latin typeface="HGS明朝B" pitchFamily="18" charset="-128"/>
                  <a:ea typeface="HGS明朝B" pitchFamily="18" charset="-128"/>
                </a:rPr>
                <a:t>いる</a:t>
              </a:r>
              <a:r>
                <a:rPr lang="ja-JP" altLang="en-US" sz="1000" dirty="0" smtClean="0">
                  <a:solidFill>
                    <a:srgbClr val="0070C0"/>
                  </a:solidFill>
                  <a:latin typeface="HGS明朝B" pitchFamily="18" charset="-128"/>
                  <a:ea typeface="HGS明朝B" pitchFamily="18" charset="-128"/>
                </a:rPr>
                <a:t>．（昇堤作用）</a:t>
              </a:r>
              <a:endParaRPr lang="ja-JP" altLang="en-US" dirty="0">
                <a:solidFill>
                  <a:srgbClr val="0070C0"/>
                </a:solidFill>
              </a:endParaRPr>
            </a:p>
          </p:txBody>
        </p:sp>
      </p:grpSp>
      <p:grpSp>
        <p:nvGrpSpPr>
          <p:cNvPr id="23" name="グループ化 22"/>
          <p:cNvGrpSpPr/>
          <p:nvPr/>
        </p:nvGrpSpPr>
        <p:grpSpPr>
          <a:xfrm>
            <a:off x="489326" y="4693825"/>
            <a:ext cx="2779365" cy="1002733"/>
            <a:chOff x="477255" y="4398974"/>
            <a:chExt cx="2779365" cy="1002733"/>
          </a:xfrm>
        </p:grpSpPr>
        <p:sp>
          <p:nvSpPr>
            <p:cNvPr id="4" name="正方形/長方形 3"/>
            <p:cNvSpPr/>
            <p:nvPr/>
          </p:nvSpPr>
          <p:spPr>
            <a:xfrm>
              <a:off x="477255" y="4693821"/>
              <a:ext cx="2779365" cy="707886"/>
            </a:xfrm>
            <a:prstGeom prst="rect">
              <a:avLst/>
            </a:prstGeom>
          </p:spPr>
          <p:txBody>
            <a:bodyPr wrap="square">
              <a:spAutoFit/>
            </a:bodyPr>
            <a:lstStyle/>
            <a:p>
              <a:r>
                <a:rPr lang="ja-JP" altLang="ja-JP" sz="1000" dirty="0">
                  <a:solidFill>
                    <a:srgbClr val="0070C0"/>
                  </a:solidFill>
                  <a:latin typeface="HGS明朝B" pitchFamily="18" charset="-128"/>
                  <a:ea typeface="HGS明朝B" pitchFamily="18" charset="-128"/>
                </a:rPr>
                <a:t>血が血管の外に漏れださないようにしている</a:t>
              </a:r>
              <a:r>
                <a:rPr lang="ja-JP" altLang="ja-JP" sz="1000" dirty="0">
                  <a:latin typeface="HGS明朝B" pitchFamily="18" charset="-128"/>
                  <a:ea typeface="HGS明朝B" pitchFamily="18" charset="-128"/>
                </a:rPr>
                <a:t>統血という機能ももつため</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脾が弱ると出血しやすくなる</a:t>
              </a:r>
              <a:r>
                <a:rPr lang="ja-JP" altLang="en-US" sz="1000" dirty="0">
                  <a:latin typeface="HGS明朝B" pitchFamily="18" charset="-128"/>
                  <a:ea typeface="HGS明朝B" pitchFamily="18" charset="-128"/>
                </a:rPr>
                <a:t>．脾の統血作用は，脾気の血に対する</a:t>
              </a:r>
              <a:r>
                <a:rPr lang="ja-JP" altLang="en-US" sz="1000" dirty="0">
                  <a:solidFill>
                    <a:schemeClr val="accent1"/>
                  </a:solidFill>
                  <a:latin typeface="HGS明朝B" pitchFamily="18" charset="-128"/>
                  <a:ea typeface="HGS明朝B" pitchFamily="18" charset="-128"/>
                </a:rPr>
                <a:t>固摂作用</a:t>
              </a:r>
              <a:r>
                <a:rPr lang="ja-JP" altLang="en-US" sz="1000" dirty="0">
                  <a:latin typeface="HGS明朝B" pitchFamily="18" charset="-128"/>
                  <a:ea typeface="HGS明朝B" pitchFamily="18" charset="-128"/>
                </a:rPr>
                <a:t>によるものである．</a:t>
              </a:r>
              <a:endParaRPr lang="ja-JP" altLang="ja-JP" sz="1000" dirty="0">
                <a:latin typeface="HGS明朝B" pitchFamily="18" charset="-128"/>
                <a:ea typeface="HGS明朝B" pitchFamily="18" charset="-128"/>
              </a:endParaRPr>
            </a:p>
          </p:txBody>
        </p:sp>
        <p:sp>
          <p:nvSpPr>
            <p:cNvPr id="10" name="テキスト ボックス 9"/>
            <p:cNvSpPr txBox="1"/>
            <p:nvPr/>
          </p:nvSpPr>
          <p:spPr>
            <a:xfrm>
              <a:off x="519062" y="4398974"/>
              <a:ext cx="1187219" cy="307777"/>
            </a:xfrm>
            <a:prstGeom prst="rect">
              <a:avLst/>
            </a:prstGeom>
            <a:noFill/>
          </p:spPr>
          <p:txBody>
            <a:bodyPr wrap="square" rtlCol="0">
              <a:spAutoFit/>
            </a:bodyPr>
            <a:lstStyle/>
            <a:p>
              <a:r>
                <a:rPr lang="ja-JP" altLang="en-US" sz="1400" dirty="0">
                  <a:solidFill>
                    <a:srgbClr val="FF0000"/>
                  </a:solidFill>
                  <a:latin typeface="HGS明朝B" pitchFamily="18" charset="-128"/>
                  <a:ea typeface="HGS明朝B" pitchFamily="18" charset="-128"/>
                </a:rPr>
                <a:t>統血</a:t>
              </a:r>
              <a:r>
                <a:rPr lang="ja-JP" altLang="en-US" sz="1400" dirty="0">
                  <a:latin typeface="HGS明朝B" pitchFamily="18" charset="-128"/>
                  <a:ea typeface="HGS明朝B" pitchFamily="18" charset="-128"/>
                </a:rPr>
                <a:t>を主</a:t>
              </a:r>
              <a:r>
                <a:rPr lang="ja-JP" altLang="en-US" sz="1400" dirty="0" err="1">
                  <a:latin typeface="HGS明朝B" pitchFamily="18" charset="-128"/>
                  <a:ea typeface="HGS明朝B" pitchFamily="18" charset="-128"/>
                </a:rPr>
                <a:t>る</a:t>
              </a:r>
              <a:endParaRPr lang="ja-JP" altLang="en-US" sz="1400" dirty="0">
                <a:latin typeface="HGS明朝B" pitchFamily="18" charset="-128"/>
                <a:ea typeface="HGS明朝B" pitchFamily="18" charset="-128"/>
              </a:endParaRPr>
            </a:p>
          </p:txBody>
        </p:sp>
      </p:grpSp>
      <p:sp>
        <p:nvSpPr>
          <p:cNvPr id="12" name="正方形/長方形 11"/>
          <p:cNvSpPr/>
          <p:nvPr/>
        </p:nvSpPr>
        <p:spPr>
          <a:xfrm>
            <a:off x="476672" y="5817096"/>
            <a:ext cx="2698150" cy="523208"/>
          </a:xfrm>
          <a:prstGeom prst="rect">
            <a:avLst/>
          </a:prstGeom>
        </p:spPr>
        <p:txBody>
          <a:bodyPr wrap="none" lIns="91428" tIns="45714" rIns="91428" bIns="45714">
            <a:spAutoFit/>
          </a:bodyPr>
          <a:lstStyle/>
          <a:p>
            <a:r>
              <a:rPr lang="ja-JP" altLang="ja-JP" sz="1400" dirty="0">
                <a:solidFill>
                  <a:prstClr val="black"/>
                </a:solidFill>
                <a:latin typeface="HGS明朝B" pitchFamily="18" charset="-128"/>
                <a:ea typeface="HGS明朝B" pitchFamily="18" charset="-128"/>
              </a:rPr>
              <a:t>脾と強</a:t>
            </a:r>
            <a:r>
              <a:rPr lang="ja-JP" altLang="en-US" sz="1400" dirty="0">
                <a:solidFill>
                  <a:prstClr val="black"/>
                </a:solidFill>
                <a:latin typeface="HGS明朝B" pitchFamily="18" charset="-128"/>
                <a:ea typeface="HGS明朝B" pitchFamily="18" charset="-128"/>
              </a:rPr>
              <a:t>く関係・</a:t>
            </a:r>
            <a:endParaRPr lang="en-US" altLang="ja-JP" sz="1400" dirty="0">
              <a:solidFill>
                <a:prstClr val="black"/>
              </a:solidFill>
              <a:latin typeface="HGS明朝B" pitchFamily="18" charset="-128"/>
              <a:ea typeface="HGS明朝B" pitchFamily="18" charset="-128"/>
            </a:endParaRPr>
          </a:p>
          <a:p>
            <a:r>
              <a:rPr lang="ja-JP" altLang="en-US" sz="1400" dirty="0">
                <a:solidFill>
                  <a:prstClr val="black"/>
                </a:solidFill>
                <a:latin typeface="HGS明朝B" pitchFamily="18" charset="-128"/>
                <a:ea typeface="HGS明朝B" pitchFamily="18" charset="-128"/>
              </a:rPr>
              <a:t>　　　　・・涎・肌肉・口・唇</a:t>
            </a:r>
            <a:endParaRPr lang="ja-JP" altLang="en-US" sz="1400" dirty="0"/>
          </a:p>
        </p:txBody>
      </p:sp>
      <p:sp>
        <p:nvSpPr>
          <p:cNvPr id="13" name="テキスト ボックス 12"/>
          <p:cNvSpPr txBox="1"/>
          <p:nvPr/>
        </p:nvSpPr>
        <p:spPr>
          <a:xfrm>
            <a:off x="554182" y="6295110"/>
            <a:ext cx="2376264" cy="553986"/>
          </a:xfrm>
          <a:prstGeom prst="rect">
            <a:avLst/>
          </a:prstGeom>
          <a:noFill/>
        </p:spPr>
        <p:txBody>
          <a:bodyPr wrap="square" lIns="91428" tIns="45714" rIns="91428" bIns="45714" rtlCol="0">
            <a:spAutoFit/>
          </a:bodyPr>
          <a:lstStyle/>
          <a:p>
            <a:r>
              <a:rPr lang="ja-JP" altLang="en-US" sz="1000" dirty="0">
                <a:latin typeface="HGS明朝B" pitchFamily="18" charset="-128"/>
                <a:ea typeface="HGS明朝B" pitchFamily="18" charset="-128"/>
              </a:rPr>
              <a:t>「涎は脾の液」</a:t>
            </a:r>
            <a:endParaRPr lang="en-US"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「脾は口に開竅する」</a:t>
            </a:r>
            <a:endParaRPr lang="en-US"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「華は唇にある」</a:t>
            </a:r>
          </a:p>
        </p:txBody>
      </p:sp>
      <p:sp>
        <p:nvSpPr>
          <p:cNvPr id="14" name="テキスト ボックス 13"/>
          <p:cNvSpPr txBox="1"/>
          <p:nvPr/>
        </p:nvSpPr>
        <p:spPr>
          <a:xfrm>
            <a:off x="862824" y="411699"/>
            <a:ext cx="468052" cy="461653"/>
          </a:xfrm>
          <a:prstGeom prst="rect">
            <a:avLst/>
          </a:prstGeom>
          <a:noFill/>
        </p:spPr>
        <p:txBody>
          <a:bodyPr wrap="square" lIns="91428" tIns="45714" rIns="91428" bIns="45714" rtlCol="0">
            <a:spAutoFit/>
          </a:bodyPr>
          <a:lstStyle/>
          <a:p>
            <a:r>
              <a:rPr lang="ja-JP" altLang="en-US" sz="2400" b="1" dirty="0">
                <a:latin typeface="メイリオ" pitchFamily="50" charset="-128"/>
                <a:ea typeface="メイリオ" pitchFamily="50" charset="-128"/>
              </a:rPr>
              <a:t>脾</a:t>
            </a:r>
          </a:p>
        </p:txBody>
      </p:sp>
      <p:sp>
        <p:nvSpPr>
          <p:cNvPr id="15" name="テキスト ボックス 14"/>
          <p:cNvSpPr txBox="1"/>
          <p:nvPr/>
        </p:nvSpPr>
        <p:spPr>
          <a:xfrm>
            <a:off x="4089806" y="1199304"/>
            <a:ext cx="1174619" cy="369320"/>
          </a:xfrm>
          <a:prstGeom prst="rect">
            <a:avLst/>
          </a:prstGeom>
          <a:noFill/>
          <a:ln>
            <a:solidFill>
              <a:schemeClr val="tx1"/>
            </a:solidFill>
          </a:ln>
        </p:spPr>
        <p:txBody>
          <a:bodyPr wrap="square" lIns="91428" tIns="45714" rIns="91428" bIns="45714" rtlCol="0">
            <a:spAutoFit/>
          </a:bodyPr>
          <a:lstStyle/>
          <a:p>
            <a:r>
              <a:rPr kumimoji="1" lang="ja-JP" altLang="en-US" dirty="0" smtClean="0">
                <a:latin typeface="HGS明朝B" pitchFamily="18" charset="-128"/>
                <a:ea typeface="HGS明朝B" pitchFamily="18" charset="-128"/>
              </a:rPr>
              <a:t>脾の失調</a:t>
            </a:r>
            <a:endParaRPr kumimoji="1" lang="ja-JP" altLang="en-US" dirty="0">
              <a:latin typeface="HGS明朝B" pitchFamily="18" charset="-128"/>
              <a:ea typeface="HGS明朝B" pitchFamily="18" charset="-128"/>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1218" y="7289212"/>
            <a:ext cx="1503609" cy="1978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正方形/長方形 16"/>
          <p:cNvSpPr/>
          <p:nvPr/>
        </p:nvSpPr>
        <p:spPr>
          <a:xfrm>
            <a:off x="3619423" y="1859122"/>
            <a:ext cx="3017143" cy="1785092"/>
          </a:xfrm>
          <a:prstGeom prst="rect">
            <a:avLst/>
          </a:prstGeom>
        </p:spPr>
        <p:txBody>
          <a:bodyPr wrap="square" lIns="91428" tIns="45714" rIns="91428" bIns="45714">
            <a:spAutoFit/>
          </a:bodyPr>
          <a:lstStyle/>
          <a:p>
            <a:pPr lvl="0"/>
            <a:r>
              <a:rPr lang="ja-JP" altLang="en-US" sz="1000" dirty="0">
                <a:solidFill>
                  <a:srgbClr val="0070C0"/>
                </a:solidFill>
                <a:latin typeface="HGS明朝B" pitchFamily="18" charset="-128"/>
                <a:ea typeface="HGS明朝B" pitchFamily="18" charset="-128"/>
              </a:rPr>
              <a:t>運化作用の低下で，</a:t>
            </a:r>
            <a:r>
              <a:rPr lang="ja-JP" altLang="ja-JP" sz="1000" dirty="0">
                <a:solidFill>
                  <a:srgbClr val="0070C0"/>
                </a:solidFill>
                <a:latin typeface="HGS明朝B" pitchFamily="18" charset="-128"/>
                <a:ea typeface="HGS明朝B" pitchFamily="18" charset="-128"/>
              </a:rPr>
              <a:t>消化と吸収に異常</a:t>
            </a:r>
            <a:r>
              <a:rPr lang="ja-JP" altLang="ja-JP" sz="1000" dirty="0">
                <a:solidFill>
                  <a:prstClr val="black"/>
                </a:solidFill>
                <a:latin typeface="HGS明朝B" pitchFamily="18" charset="-128"/>
                <a:ea typeface="HGS明朝B" pitchFamily="18" charset="-128"/>
              </a:rPr>
              <a:t>がおき</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食欲不振</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腹が張った感じ（腹脹）</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腹痛</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軟便．下痢がおこる</a:t>
            </a:r>
            <a:r>
              <a:rPr lang="ja-JP" altLang="en-US" sz="1000" dirty="0">
                <a:solidFill>
                  <a:prstClr val="black"/>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消化・吸収がうまくできないために</a:t>
            </a:r>
            <a:r>
              <a:rPr lang="ja-JP" altLang="en-US" sz="1000" dirty="0">
                <a:solidFill>
                  <a:srgbClr val="0070C0"/>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栄養が不足し，気・血・津液・精を十分に作ることが出来ず</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からだの様々な部位に不調が出る</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運化機能の低下は</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津液の循環にも影響する</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津液は</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体内をうまく循環できずに</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どこかで停滞すると</a:t>
            </a:r>
            <a:r>
              <a:rPr lang="ja-JP" altLang="en-US" sz="1000" dirty="0">
                <a:solidFill>
                  <a:prstClr val="black"/>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湿が生じる</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湿が集まると</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粘性のある痰になる</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疾は肺へ移動し</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気道にからみやすくなり</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咳や喘息といった</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呼吸器の異常がおこる</a:t>
            </a:r>
            <a:r>
              <a:rPr lang="ja-JP" altLang="en-US" sz="1000" dirty="0">
                <a:solidFill>
                  <a:prstClr val="black"/>
                </a:solidFill>
                <a:latin typeface="HGS明朝B" pitchFamily="18" charset="-128"/>
                <a:ea typeface="HGS明朝B" pitchFamily="18" charset="-128"/>
              </a:rPr>
              <a:t>．</a:t>
            </a:r>
            <a:endParaRPr lang="ja-JP" altLang="en-US" dirty="0"/>
          </a:p>
        </p:txBody>
      </p:sp>
      <p:sp>
        <p:nvSpPr>
          <p:cNvPr id="18" name="正方形/長方形 17"/>
          <p:cNvSpPr/>
          <p:nvPr/>
        </p:nvSpPr>
        <p:spPr>
          <a:xfrm>
            <a:off x="3603740" y="3872880"/>
            <a:ext cx="3102342" cy="1015651"/>
          </a:xfrm>
          <a:prstGeom prst="rect">
            <a:avLst/>
          </a:prstGeom>
        </p:spPr>
        <p:txBody>
          <a:bodyPr wrap="square" lIns="91428" tIns="45714" rIns="91428" bIns="45714">
            <a:spAutoFit/>
          </a:bodyPr>
          <a:lstStyle/>
          <a:p>
            <a:pPr lvl="0"/>
            <a:r>
              <a:rPr lang="ja-JP" altLang="ja-JP" sz="1000" dirty="0">
                <a:solidFill>
                  <a:prstClr val="black"/>
                </a:solidFill>
                <a:latin typeface="HGS明朝B" pitchFamily="18" charset="-128"/>
                <a:ea typeface="HGS明朝B" pitchFamily="18" charset="-128"/>
              </a:rPr>
              <a:t>昇清機能のおかげで</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内臓が持ちあげられて安定している</a:t>
            </a:r>
            <a:r>
              <a:rPr lang="ja-JP" altLang="en-US" sz="1000" dirty="0">
                <a:solidFill>
                  <a:prstClr val="black"/>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昇清機能の低下により，胃下垂，脱肛，慢性の下痢など</a:t>
            </a:r>
            <a:r>
              <a:rPr lang="ja-JP" altLang="ja-JP" sz="1000" dirty="0">
                <a:solidFill>
                  <a:prstClr val="black"/>
                </a:solidFill>
                <a:latin typeface="HGS明朝B" pitchFamily="18" charset="-128"/>
                <a:ea typeface="HGS明朝B" pitchFamily="18" charset="-128"/>
              </a:rPr>
              <a:t>がおこりやすい．</a:t>
            </a:r>
          </a:p>
          <a:p>
            <a:pPr lvl="0"/>
            <a:r>
              <a:rPr lang="ja-JP" altLang="en-US" sz="1000" dirty="0">
                <a:solidFill>
                  <a:prstClr val="black"/>
                </a:solidFill>
                <a:latin typeface="HGS明朝B" pitchFamily="18" charset="-128"/>
                <a:ea typeface="HGS明朝B" pitchFamily="18" charset="-128"/>
              </a:rPr>
              <a:t>また，</a:t>
            </a:r>
            <a:r>
              <a:rPr lang="ja-JP" altLang="en-US" sz="1000" dirty="0">
                <a:solidFill>
                  <a:srgbClr val="0070C0"/>
                </a:solidFill>
                <a:latin typeface="HGS明朝B" pitchFamily="18" charset="-128"/>
                <a:ea typeface="HGS明朝B" pitchFamily="18" charset="-128"/>
              </a:rPr>
              <a:t>昇清機能の低下で</a:t>
            </a:r>
            <a:r>
              <a:rPr lang="ja-JP" altLang="ja-JP" sz="1000" dirty="0">
                <a:solidFill>
                  <a:srgbClr val="0070C0"/>
                </a:solidFill>
                <a:latin typeface="HGS明朝B" pitchFamily="18" charset="-128"/>
                <a:ea typeface="HGS明朝B" pitchFamily="18" charset="-128"/>
              </a:rPr>
              <a:t>気や栄養分を十分に</a:t>
            </a:r>
            <a:r>
              <a:rPr lang="ja-JP" altLang="en-US" sz="1000" dirty="0">
                <a:solidFill>
                  <a:srgbClr val="0070C0"/>
                </a:solidFill>
                <a:latin typeface="HGS明朝B" pitchFamily="18" charset="-128"/>
                <a:ea typeface="HGS明朝B" pitchFamily="18" charset="-128"/>
              </a:rPr>
              <a:t>頭部</a:t>
            </a:r>
            <a:r>
              <a:rPr lang="ja-JP" altLang="ja-JP" sz="1000" dirty="0">
                <a:solidFill>
                  <a:srgbClr val="0070C0"/>
                </a:solidFill>
                <a:latin typeface="HGS明朝B" pitchFamily="18" charset="-128"/>
                <a:ea typeface="HGS明朝B" pitchFamily="18" charset="-128"/>
              </a:rPr>
              <a:t>に送れな</a:t>
            </a:r>
            <a:r>
              <a:rPr lang="ja-JP" altLang="en-US" sz="1000" dirty="0">
                <a:solidFill>
                  <a:srgbClr val="0070C0"/>
                </a:solidFill>
                <a:latin typeface="HGS明朝B" pitchFamily="18" charset="-128"/>
                <a:ea typeface="HGS明朝B" pitchFamily="18" charset="-128"/>
              </a:rPr>
              <a:t>い</a:t>
            </a:r>
            <a:r>
              <a:rPr lang="ja-JP" altLang="en-US" sz="1000" dirty="0">
                <a:solidFill>
                  <a:prstClr val="black"/>
                </a:solidFill>
                <a:latin typeface="HGS明朝B" pitchFamily="18" charset="-128"/>
                <a:ea typeface="HGS明朝B" pitchFamily="18" charset="-128"/>
              </a:rPr>
              <a:t>と，食後の</a:t>
            </a:r>
            <a:r>
              <a:rPr lang="ja-JP" altLang="ja-JP" sz="1000" dirty="0">
                <a:solidFill>
                  <a:prstClr val="black"/>
                </a:solidFill>
                <a:latin typeface="HGS明朝B" pitchFamily="18" charset="-128"/>
                <a:ea typeface="HGS明朝B" pitchFamily="18" charset="-128"/>
              </a:rPr>
              <a:t>眠</a:t>
            </a:r>
            <a:r>
              <a:rPr lang="ja-JP" altLang="en-US" sz="1000" dirty="0">
                <a:solidFill>
                  <a:prstClr val="black"/>
                </a:solidFill>
                <a:latin typeface="HGS明朝B" pitchFamily="18" charset="-128"/>
                <a:ea typeface="HGS明朝B" pitchFamily="18" charset="-128"/>
              </a:rPr>
              <a:t>気や，眩暈が生じることがある</a:t>
            </a:r>
            <a:r>
              <a:rPr lang="ja-JP" altLang="en-US" sz="1000" dirty="0" smtClean="0">
                <a:solidFill>
                  <a:prstClr val="black"/>
                </a:solidFill>
                <a:latin typeface="HGS明朝B" pitchFamily="18" charset="-128"/>
                <a:ea typeface="HGS明朝B" pitchFamily="18" charset="-128"/>
              </a:rPr>
              <a:t>．</a:t>
            </a:r>
            <a:endParaRPr lang="ja-JP" altLang="ja-JP" sz="1000" dirty="0">
              <a:solidFill>
                <a:prstClr val="black"/>
              </a:solidFill>
              <a:latin typeface="HGS明朝B" pitchFamily="18" charset="-128"/>
              <a:ea typeface="HGS明朝B" pitchFamily="18" charset="-128"/>
            </a:endParaRPr>
          </a:p>
        </p:txBody>
      </p:sp>
      <p:sp>
        <p:nvSpPr>
          <p:cNvPr id="20" name="テキスト ボックス 19"/>
          <p:cNvSpPr txBox="1"/>
          <p:nvPr/>
        </p:nvSpPr>
        <p:spPr>
          <a:xfrm>
            <a:off x="711458" y="1203673"/>
            <a:ext cx="1114303" cy="369320"/>
          </a:xfrm>
          <a:prstGeom prst="rect">
            <a:avLst/>
          </a:prstGeom>
          <a:noFill/>
          <a:ln>
            <a:solidFill>
              <a:schemeClr val="tx1"/>
            </a:solidFill>
          </a:ln>
        </p:spPr>
        <p:txBody>
          <a:bodyPr wrap="square" lIns="91428" tIns="45714" rIns="91428" bIns="45714" rtlCol="0">
            <a:spAutoFit/>
          </a:bodyPr>
          <a:lstStyle/>
          <a:p>
            <a:r>
              <a:rPr kumimoji="1" lang="ja-JP" altLang="en-US" dirty="0" smtClean="0">
                <a:latin typeface="HGS明朝B" pitchFamily="18" charset="-128"/>
                <a:ea typeface="HGS明朝B" pitchFamily="18" charset="-128"/>
              </a:rPr>
              <a:t>脾の生理</a:t>
            </a:r>
            <a:endParaRPr kumimoji="1" lang="ja-JP" altLang="en-US" dirty="0">
              <a:latin typeface="HGS明朝B" pitchFamily="18" charset="-128"/>
              <a:ea typeface="HGS明朝B" pitchFamily="18" charset="-128"/>
            </a:endParaRPr>
          </a:p>
        </p:txBody>
      </p:sp>
      <p:sp>
        <p:nvSpPr>
          <p:cNvPr id="21" name="テキスト ボックス 20"/>
          <p:cNvSpPr txBox="1"/>
          <p:nvPr/>
        </p:nvSpPr>
        <p:spPr>
          <a:xfrm>
            <a:off x="3689938" y="1620901"/>
            <a:ext cx="2005190" cy="307764"/>
          </a:xfrm>
          <a:prstGeom prst="rect">
            <a:avLst/>
          </a:prstGeom>
          <a:noFill/>
        </p:spPr>
        <p:txBody>
          <a:bodyPr wrap="square" lIns="91428" tIns="45714" rIns="91428" bIns="45714" rtlCol="0">
            <a:spAutoFit/>
          </a:bodyPr>
          <a:lstStyle/>
          <a:p>
            <a:r>
              <a:rPr lang="ja-JP" altLang="en-US" sz="1400" dirty="0">
                <a:latin typeface="HGS明朝B" pitchFamily="18" charset="-128"/>
                <a:ea typeface="HGS明朝B" pitchFamily="18" charset="-128"/>
              </a:rPr>
              <a:t>運化作用の低下</a:t>
            </a:r>
          </a:p>
        </p:txBody>
      </p:sp>
      <p:sp>
        <p:nvSpPr>
          <p:cNvPr id="24" name="テキスト ボックス 23"/>
          <p:cNvSpPr txBox="1"/>
          <p:nvPr/>
        </p:nvSpPr>
        <p:spPr>
          <a:xfrm>
            <a:off x="3726591" y="3637124"/>
            <a:ext cx="1430601" cy="307764"/>
          </a:xfrm>
          <a:prstGeom prst="rect">
            <a:avLst/>
          </a:prstGeom>
          <a:noFill/>
        </p:spPr>
        <p:txBody>
          <a:bodyPr wrap="square" lIns="91428" tIns="45714" rIns="91428" bIns="45714" rtlCol="0">
            <a:spAutoFit/>
          </a:bodyPr>
          <a:lstStyle/>
          <a:p>
            <a:r>
              <a:rPr lang="ja-JP" altLang="en-US" sz="1400" dirty="0">
                <a:latin typeface="HGS明朝B" pitchFamily="18" charset="-128"/>
                <a:ea typeface="HGS明朝B" pitchFamily="18" charset="-128"/>
              </a:rPr>
              <a:t>昇清機能の低下</a:t>
            </a:r>
          </a:p>
        </p:txBody>
      </p:sp>
      <p:grpSp>
        <p:nvGrpSpPr>
          <p:cNvPr id="3" name="グループ化 2"/>
          <p:cNvGrpSpPr/>
          <p:nvPr/>
        </p:nvGrpSpPr>
        <p:grpSpPr>
          <a:xfrm>
            <a:off x="3598628" y="4880992"/>
            <a:ext cx="3032051" cy="842017"/>
            <a:chOff x="3598628" y="5313041"/>
            <a:chExt cx="3032051" cy="842017"/>
          </a:xfrm>
        </p:grpSpPr>
        <p:sp>
          <p:nvSpPr>
            <p:cNvPr id="16" name="正方形/長方形 15"/>
            <p:cNvSpPr/>
            <p:nvPr/>
          </p:nvSpPr>
          <p:spPr>
            <a:xfrm>
              <a:off x="3598628" y="5601072"/>
              <a:ext cx="3032051" cy="553986"/>
            </a:xfrm>
            <a:prstGeom prst="rect">
              <a:avLst/>
            </a:prstGeom>
          </p:spPr>
          <p:txBody>
            <a:bodyPr wrap="square" lIns="91428" tIns="45714" rIns="91428" bIns="45714">
              <a:spAutoFit/>
            </a:bodyPr>
            <a:lstStyle/>
            <a:p>
              <a:r>
                <a:rPr lang="ja-JP" altLang="ja-JP" sz="1000" dirty="0" smtClean="0">
                  <a:latin typeface="HGS明朝B" pitchFamily="18" charset="-128"/>
                  <a:ea typeface="HGS明朝B" pitchFamily="18" charset="-128"/>
                </a:rPr>
                <a:t>統</a:t>
              </a:r>
              <a:r>
                <a:rPr lang="ja-JP" altLang="ja-JP" sz="1000" dirty="0">
                  <a:latin typeface="HGS明朝B" pitchFamily="18" charset="-128"/>
                  <a:ea typeface="HGS明朝B" pitchFamily="18" charset="-128"/>
                </a:rPr>
                <a:t>血機能が低下すると</a:t>
              </a:r>
              <a:r>
                <a:rPr lang="ja-JP" altLang="en-US" sz="1000" dirty="0">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血が漏れる</a:t>
              </a:r>
              <a:r>
                <a:rPr lang="ja-JP" altLang="ja-JP" sz="1000" dirty="0">
                  <a:latin typeface="HGS明朝B" pitchFamily="18" charset="-128"/>
                  <a:ea typeface="HGS明朝B" pitchFamily="18" charset="-128"/>
                </a:rPr>
                <a:t>ようになり</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血便</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血尿</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不正性器出血などがおきる</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統血機能の低下とは</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血がしみでている状態</a:t>
              </a:r>
              <a:r>
                <a:rPr lang="ja-JP" altLang="en-US" sz="1000" dirty="0">
                  <a:latin typeface="HGS明朝B" pitchFamily="18" charset="-128"/>
                  <a:ea typeface="HGS明朝B" pitchFamily="18" charset="-128"/>
                </a:rPr>
                <a:t>．</a:t>
              </a:r>
              <a:endParaRPr lang="ja-JP" altLang="ja-JP" sz="1000" dirty="0">
                <a:latin typeface="HGS明朝B" pitchFamily="18" charset="-128"/>
                <a:ea typeface="HGS明朝B" pitchFamily="18" charset="-128"/>
              </a:endParaRPr>
            </a:p>
          </p:txBody>
        </p:sp>
        <p:sp>
          <p:nvSpPr>
            <p:cNvPr id="25" name="テキスト ボックス 24"/>
            <p:cNvSpPr txBox="1"/>
            <p:nvPr/>
          </p:nvSpPr>
          <p:spPr>
            <a:xfrm>
              <a:off x="3672132" y="5313041"/>
              <a:ext cx="1629076" cy="307764"/>
            </a:xfrm>
            <a:prstGeom prst="rect">
              <a:avLst/>
            </a:prstGeom>
            <a:noFill/>
          </p:spPr>
          <p:txBody>
            <a:bodyPr wrap="square" lIns="91428" tIns="45714" rIns="91428" bIns="45714" rtlCol="0">
              <a:spAutoFit/>
            </a:bodyPr>
            <a:lstStyle/>
            <a:p>
              <a:r>
                <a:rPr lang="ja-JP" altLang="en-US" sz="1400" dirty="0">
                  <a:latin typeface="HGS明朝B" pitchFamily="18" charset="-128"/>
                  <a:ea typeface="HGS明朝B" pitchFamily="18" charset="-128"/>
                </a:rPr>
                <a:t>統血機能の低下</a:t>
              </a:r>
            </a:p>
          </p:txBody>
        </p:sp>
      </p:grpSp>
      <p:sp>
        <p:nvSpPr>
          <p:cNvPr id="26" name="正方形/長方形 25"/>
          <p:cNvSpPr/>
          <p:nvPr/>
        </p:nvSpPr>
        <p:spPr>
          <a:xfrm>
            <a:off x="4104827" y="7473280"/>
            <a:ext cx="1368772" cy="553986"/>
          </a:xfrm>
          <a:prstGeom prst="rect">
            <a:avLst/>
          </a:prstGeom>
        </p:spPr>
        <p:style>
          <a:lnRef idx="1">
            <a:schemeClr val="accent6"/>
          </a:lnRef>
          <a:fillRef idx="2">
            <a:schemeClr val="accent6"/>
          </a:fillRef>
          <a:effectRef idx="1">
            <a:schemeClr val="accent6"/>
          </a:effectRef>
          <a:fontRef idx="minor">
            <a:schemeClr val="dk1"/>
          </a:fontRef>
        </p:style>
        <p:txBody>
          <a:bodyPr wrap="square" lIns="91428" tIns="45714" rIns="91428" bIns="45714">
            <a:spAutoFit/>
          </a:bodyPr>
          <a:lstStyle/>
          <a:p>
            <a:r>
              <a:rPr lang="ja-JP" altLang="en-US" sz="1000" dirty="0">
                <a:latin typeface="HGS明朝B" pitchFamily="18" charset="-128"/>
                <a:ea typeface="HGS明朝B" pitchFamily="18" charset="-128"/>
              </a:rPr>
              <a:t>涎が増え，だらだらと漏れたり，反対に少な過ぎることも</a:t>
            </a:r>
          </a:p>
        </p:txBody>
      </p:sp>
      <p:cxnSp>
        <p:nvCxnSpPr>
          <p:cNvPr id="28" name="直線コネクタ 27"/>
          <p:cNvCxnSpPr/>
          <p:nvPr/>
        </p:nvCxnSpPr>
        <p:spPr>
          <a:xfrm flipV="1">
            <a:off x="3268690" y="7750281"/>
            <a:ext cx="836136" cy="277000"/>
          </a:xfrm>
          <a:prstGeom prst="line">
            <a:avLst/>
          </a:prstGeom>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4147914" y="8611173"/>
            <a:ext cx="1368152" cy="707874"/>
          </a:xfrm>
          <a:prstGeom prst="rect">
            <a:avLst/>
          </a:prstGeom>
        </p:spPr>
        <p:style>
          <a:lnRef idx="1">
            <a:schemeClr val="accent6"/>
          </a:lnRef>
          <a:fillRef idx="2">
            <a:schemeClr val="accent6"/>
          </a:fillRef>
          <a:effectRef idx="1">
            <a:schemeClr val="accent6"/>
          </a:effectRef>
          <a:fontRef idx="minor">
            <a:schemeClr val="dk1"/>
          </a:fontRef>
        </p:style>
        <p:txBody>
          <a:bodyPr wrap="square" lIns="91428" tIns="45714" rIns="91428" bIns="45714">
            <a:spAutoFit/>
          </a:bodyPr>
          <a:lstStyle/>
          <a:p>
            <a:r>
              <a:rPr lang="ja-JP" altLang="en-US" sz="1000" dirty="0">
                <a:latin typeface="HGS明朝B" pitchFamily="18" charset="-128"/>
                <a:ea typeface="HGS明朝B" pitchFamily="18" charset="-128"/>
              </a:rPr>
              <a:t>消化・吸収機能が不調になり，腹痛，膨満感，下痢など消化器系の症状</a:t>
            </a:r>
          </a:p>
        </p:txBody>
      </p:sp>
      <p:cxnSp>
        <p:nvCxnSpPr>
          <p:cNvPr id="31" name="直線コネクタ 30"/>
          <p:cNvCxnSpPr/>
          <p:nvPr/>
        </p:nvCxnSpPr>
        <p:spPr>
          <a:xfrm>
            <a:off x="3434412" y="8797999"/>
            <a:ext cx="713503" cy="72008"/>
          </a:xfrm>
          <a:prstGeom prst="line">
            <a:avLst/>
          </a:prstGeom>
        </p:spPr>
        <p:style>
          <a:lnRef idx="1">
            <a:schemeClr val="accent1"/>
          </a:lnRef>
          <a:fillRef idx="0">
            <a:schemeClr val="accent1"/>
          </a:fillRef>
          <a:effectRef idx="0">
            <a:schemeClr val="accent1"/>
          </a:effectRef>
          <a:fontRef idx="minor">
            <a:schemeClr val="tx1"/>
          </a:fontRef>
        </p:style>
      </p:cxnSp>
      <p:sp>
        <p:nvSpPr>
          <p:cNvPr id="3072" name="正方形/長方形 3071"/>
          <p:cNvSpPr/>
          <p:nvPr/>
        </p:nvSpPr>
        <p:spPr>
          <a:xfrm>
            <a:off x="1067468" y="7724812"/>
            <a:ext cx="1379146" cy="553986"/>
          </a:xfrm>
          <a:prstGeom prst="rect">
            <a:avLst/>
          </a:prstGeom>
        </p:spPr>
        <p:style>
          <a:lnRef idx="1">
            <a:schemeClr val="accent6"/>
          </a:lnRef>
          <a:fillRef idx="2">
            <a:schemeClr val="accent6"/>
          </a:fillRef>
          <a:effectRef idx="1">
            <a:schemeClr val="accent6"/>
          </a:effectRef>
          <a:fontRef idx="minor">
            <a:schemeClr val="dk1"/>
          </a:fontRef>
        </p:style>
        <p:txBody>
          <a:bodyPr wrap="square" lIns="91428" tIns="45714" rIns="91428" bIns="45714">
            <a:spAutoFit/>
          </a:bodyPr>
          <a:lstStyle/>
          <a:p>
            <a:r>
              <a:rPr lang="ja-JP" altLang="en-US" sz="1000" dirty="0">
                <a:latin typeface="HGS明朝B" pitchFamily="18" charset="-128"/>
                <a:ea typeface="HGS明朝B" pitchFamily="18" charset="-128"/>
              </a:rPr>
              <a:t>口の異常</a:t>
            </a:r>
            <a:endParaRPr lang="en-US"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味覚異常，口が甘い，苦いなど</a:t>
            </a:r>
          </a:p>
        </p:txBody>
      </p:sp>
      <p:cxnSp>
        <p:nvCxnSpPr>
          <p:cNvPr id="3075" name="直線コネクタ 3074"/>
          <p:cNvCxnSpPr/>
          <p:nvPr/>
        </p:nvCxnSpPr>
        <p:spPr>
          <a:xfrm flipH="1">
            <a:off x="2459356" y="8001812"/>
            <a:ext cx="537596" cy="25466"/>
          </a:xfrm>
          <a:prstGeom prst="line">
            <a:avLst/>
          </a:prstGeom>
        </p:spPr>
        <p:style>
          <a:lnRef idx="1">
            <a:schemeClr val="accent1"/>
          </a:lnRef>
          <a:fillRef idx="0">
            <a:schemeClr val="accent1"/>
          </a:fillRef>
          <a:effectRef idx="0">
            <a:schemeClr val="accent1"/>
          </a:effectRef>
          <a:fontRef idx="minor">
            <a:schemeClr val="tx1"/>
          </a:fontRef>
        </p:style>
      </p:cxnSp>
      <p:sp>
        <p:nvSpPr>
          <p:cNvPr id="3076" name="正方形/長方形 3075"/>
          <p:cNvSpPr/>
          <p:nvPr/>
        </p:nvSpPr>
        <p:spPr>
          <a:xfrm>
            <a:off x="1263597" y="6974091"/>
            <a:ext cx="1337620" cy="553986"/>
          </a:xfrm>
          <a:prstGeom prst="rect">
            <a:avLst/>
          </a:prstGeom>
        </p:spPr>
        <p:style>
          <a:lnRef idx="1">
            <a:schemeClr val="accent6"/>
          </a:lnRef>
          <a:fillRef idx="2">
            <a:schemeClr val="accent6"/>
          </a:fillRef>
          <a:effectRef idx="1">
            <a:schemeClr val="accent6"/>
          </a:effectRef>
          <a:fontRef idx="minor">
            <a:schemeClr val="dk1"/>
          </a:fontRef>
        </p:style>
        <p:txBody>
          <a:bodyPr wrap="square" lIns="91428" tIns="45714" rIns="91428" bIns="45714">
            <a:spAutoFit/>
          </a:bodyPr>
          <a:lstStyle/>
          <a:p>
            <a:r>
              <a:rPr lang="ja-JP" altLang="en-US" sz="1000" dirty="0">
                <a:latin typeface="HGS明朝B" pitchFamily="18" charset="-128"/>
                <a:ea typeface="HGS明朝B" pitchFamily="18" charset="-128"/>
              </a:rPr>
              <a:t>食後の眠気・眩暈</a:t>
            </a:r>
            <a:endParaRPr lang="en-US"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気や血などを頭部へ</a:t>
            </a:r>
            <a:endParaRPr lang="en-US"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上げれない</a:t>
            </a:r>
            <a:endParaRPr lang="en-US" altLang="ja-JP" sz="1000" dirty="0">
              <a:latin typeface="HGS明朝B" pitchFamily="18" charset="-128"/>
              <a:ea typeface="HGS明朝B" pitchFamily="18" charset="-128"/>
            </a:endParaRPr>
          </a:p>
        </p:txBody>
      </p:sp>
      <p:cxnSp>
        <p:nvCxnSpPr>
          <p:cNvPr id="3078" name="直線コネクタ 3077"/>
          <p:cNvCxnSpPr/>
          <p:nvPr/>
        </p:nvCxnSpPr>
        <p:spPr>
          <a:xfrm>
            <a:off x="2728155" y="7251093"/>
            <a:ext cx="268798" cy="222189"/>
          </a:xfrm>
          <a:prstGeom prst="line">
            <a:avLst/>
          </a:prstGeom>
        </p:spPr>
        <p:style>
          <a:lnRef idx="1">
            <a:schemeClr val="accent1"/>
          </a:lnRef>
          <a:fillRef idx="0">
            <a:schemeClr val="accent1"/>
          </a:fillRef>
          <a:effectRef idx="0">
            <a:schemeClr val="accent1"/>
          </a:effectRef>
          <a:fontRef idx="minor">
            <a:schemeClr val="tx1"/>
          </a:fontRef>
        </p:style>
      </p:cxnSp>
      <p:sp>
        <p:nvSpPr>
          <p:cNvPr id="3079" name="正方形/長方形 3078"/>
          <p:cNvSpPr/>
          <p:nvPr/>
        </p:nvSpPr>
        <p:spPr>
          <a:xfrm>
            <a:off x="699884" y="8444056"/>
            <a:ext cx="1261985" cy="553986"/>
          </a:xfrm>
          <a:prstGeom prst="rect">
            <a:avLst/>
          </a:prstGeom>
        </p:spPr>
        <p:style>
          <a:lnRef idx="1">
            <a:schemeClr val="accent6"/>
          </a:lnRef>
          <a:fillRef idx="2">
            <a:schemeClr val="accent6"/>
          </a:fillRef>
          <a:effectRef idx="1">
            <a:schemeClr val="accent6"/>
          </a:effectRef>
          <a:fontRef idx="minor">
            <a:schemeClr val="dk1"/>
          </a:fontRef>
        </p:style>
        <p:txBody>
          <a:bodyPr wrap="square" lIns="91428" tIns="45714" rIns="91428" bIns="45714">
            <a:spAutoFit/>
          </a:bodyPr>
          <a:lstStyle/>
          <a:p>
            <a:r>
              <a:rPr lang="ja-JP" altLang="en-US" sz="1000" dirty="0">
                <a:latin typeface="HGS明朝B" pitchFamily="18" charset="-128"/>
                <a:ea typeface="HGS明朝B" pitchFamily="18" charset="-128"/>
              </a:rPr>
              <a:t>脾は思（思考・思慮）と関係．考え過ぎは脾を傷める</a:t>
            </a:r>
          </a:p>
        </p:txBody>
      </p:sp>
      <p:cxnSp>
        <p:nvCxnSpPr>
          <p:cNvPr id="3083" name="直線コネクタ 3082"/>
          <p:cNvCxnSpPr>
            <a:stCxn id="3079" idx="3"/>
          </p:cNvCxnSpPr>
          <p:nvPr/>
        </p:nvCxnSpPr>
        <p:spPr>
          <a:xfrm flipV="1">
            <a:off x="1961869" y="8611174"/>
            <a:ext cx="1035085" cy="109875"/>
          </a:xfrm>
          <a:prstGeom prst="line">
            <a:avLst/>
          </a:prstGeom>
        </p:spPr>
        <p:style>
          <a:lnRef idx="1">
            <a:schemeClr val="accent1"/>
          </a:lnRef>
          <a:fillRef idx="0">
            <a:schemeClr val="accent1"/>
          </a:fillRef>
          <a:effectRef idx="0">
            <a:schemeClr val="accent1"/>
          </a:effectRef>
          <a:fontRef idx="minor">
            <a:schemeClr val="tx1"/>
          </a:fontRef>
        </p:style>
      </p:cxnSp>
      <p:sp>
        <p:nvSpPr>
          <p:cNvPr id="3084" name="テキスト ボックス 3083"/>
          <p:cNvSpPr txBox="1"/>
          <p:nvPr/>
        </p:nvSpPr>
        <p:spPr>
          <a:xfrm>
            <a:off x="3748695" y="6969744"/>
            <a:ext cx="1365341" cy="246209"/>
          </a:xfrm>
          <a:prstGeom prst="rect">
            <a:avLst/>
          </a:prstGeom>
        </p:spPr>
        <p:style>
          <a:lnRef idx="1">
            <a:schemeClr val="accent6"/>
          </a:lnRef>
          <a:fillRef idx="2">
            <a:schemeClr val="accent6"/>
          </a:fillRef>
          <a:effectRef idx="1">
            <a:schemeClr val="accent6"/>
          </a:effectRef>
          <a:fontRef idx="minor">
            <a:schemeClr val="dk1"/>
          </a:fontRef>
        </p:style>
        <p:txBody>
          <a:bodyPr wrap="square" lIns="91428" tIns="45714" rIns="91428" bIns="45714" rtlCol="0">
            <a:spAutoFit/>
          </a:bodyPr>
          <a:lstStyle/>
          <a:p>
            <a:r>
              <a:rPr lang="ja-JP" altLang="en-US" sz="1000" dirty="0">
                <a:latin typeface="HGS明朝B" pitchFamily="18" charset="-128"/>
                <a:ea typeface="HGS明朝B" pitchFamily="18" charset="-128"/>
              </a:rPr>
              <a:t>唇の色やつや</a:t>
            </a:r>
            <a:r>
              <a:rPr lang="ja-JP" altLang="en-US" sz="1000" dirty="0" err="1">
                <a:latin typeface="HGS明朝B" pitchFamily="18" charset="-128"/>
                <a:ea typeface="HGS明朝B" pitchFamily="18" charset="-128"/>
              </a:rPr>
              <a:t>が</a:t>
            </a:r>
            <a:r>
              <a:rPr lang="ja-JP" altLang="en-US" sz="1000" dirty="0">
                <a:latin typeface="HGS明朝B" pitchFamily="18" charset="-128"/>
                <a:ea typeface="HGS明朝B" pitchFamily="18" charset="-128"/>
              </a:rPr>
              <a:t>悪い</a:t>
            </a:r>
          </a:p>
        </p:txBody>
      </p:sp>
      <p:cxnSp>
        <p:nvCxnSpPr>
          <p:cNvPr id="3087" name="直線コネクタ 3086"/>
          <p:cNvCxnSpPr/>
          <p:nvPr/>
        </p:nvCxnSpPr>
        <p:spPr>
          <a:xfrm flipV="1">
            <a:off x="3268691" y="7215962"/>
            <a:ext cx="480004" cy="672816"/>
          </a:xfrm>
          <a:prstGeom prst="line">
            <a:avLst/>
          </a:prstGeom>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1554190" y="411698"/>
            <a:ext cx="4683122" cy="415498"/>
          </a:xfrm>
          <a:prstGeom prst="rect">
            <a:avLst/>
          </a:prstGeom>
        </p:spPr>
        <p:txBody>
          <a:bodyPr wrap="square">
            <a:spAutoFit/>
          </a:bodyPr>
          <a:lstStyle/>
          <a:p>
            <a:r>
              <a:rPr lang="ja-JP" altLang="en-US" sz="1050" dirty="0">
                <a:latin typeface="HGS明朝B" pitchFamily="18" charset="-128"/>
                <a:ea typeface="HGS明朝B" pitchFamily="18" charset="-128"/>
              </a:rPr>
              <a:t>脾は飲食物を受け入れ（</a:t>
            </a:r>
            <a:r>
              <a:rPr lang="ja-JP" altLang="en-US" sz="1050" dirty="0" smtClean="0">
                <a:latin typeface="HGS明朝B" pitchFamily="18" charset="-128"/>
                <a:ea typeface="HGS明朝B" pitchFamily="18" charset="-128"/>
              </a:rPr>
              <a:t>受納），それ</a:t>
            </a:r>
            <a:r>
              <a:rPr lang="ja-JP" altLang="en-US" sz="1050" dirty="0">
                <a:latin typeface="HGS明朝B" pitchFamily="18" charset="-128"/>
                <a:ea typeface="HGS明朝B" pitchFamily="18" charset="-128"/>
              </a:rPr>
              <a:t>を消化することから「倉廩の官」といわれて</a:t>
            </a:r>
            <a:r>
              <a:rPr lang="ja-JP" altLang="en-US" sz="1050" dirty="0" smtClean="0">
                <a:latin typeface="HGS明朝B" pitchFamily="18" charset="-128"/>
                <a:ea typeface="HGS明朝B" pitchFamily="18" charset="-128"/>
              </a:rPr>
              <a:t>いる</a:t>
            </a:r>
            <a:r>
              <a:rPr lang="ja-JP" altLang="en-US" sz="1050" dirty="0">
                <a:latin typeface="HGS明朝B" pitchFamily="18" charset="-128"/>
                <a:ea typeface="HGS明朝B" pitchFamily="18" charset="-128"/>
              </a:rPr>
              <a:t>．</a:t>
            </a:r>
            <a:r>
              <a:rPr lang="ja-JP" altLang="en-US" sz="1050" dirty="0" smtClean="0">
                <a:latin typeface="HGS明朝B" pitchFamily="18" charset="-128"/>
                <a:ea typeface="HGS明朝B" pitchFamily="18" charset="-128"/>
              </a:rPr>
              <a:t>倉廩</a:t>
            </a:r>
            <a:r>
              <a:rPr lang="ja-JP" altLang="en-US" sz="1050" dirty="0">
                <a:latin typeface="HGS明朝B" pitchFamily="18" charset="-128"/>
                <a:ea typeface="HGS明朝B" pitchFamily="18" charset="-128"/>
              </a:rPr>
              <a:t>とは穀物を蓄える倉のことをいう</a:t>
            </a:r>
            <a:r>
              <a:rPr lang="ja-JP" altLang="en-US" sz="1050" dirty="0" smtClean="0">
                <a:latin typeface="HGS明朝B" pitchFamily="18" charset="-128"/>
                <a:ea typeface="HGS明朝B" pitchFamily="18" charset="-128"/>
              </a:rPr>
              <a:t>。</a:t>
            </a:r>
            <a:endParaRPr lang="ja-JP" altLang="en-US" sz="1050" dirty="0">
              <a:latin typeface="HGS明朝B" pitchFamily="18" charset="-128"/>
              <a:ea typeface="HGS明朝B" pitchFamily="18" charset="-128"/>
            </a:endParaRPr>
          </a:p>
        </p:txBody>
      </p:sp>
      <p:sp>
        <p:nvSpPr>
          <p:cNvPr id="37" name="正方形/長方形 36"/>
          <p:cNvSpPr/>
          <p:nvPr/>
        </p:nvSpPr>
        <p:spPr>
          <a:xfrm>
            <a:off x="3711847" y="5797364"/>
            <a:ext cx="2159541" cy="307764"/>
          </a:xfrm>
          <a:prstGeom prst="rect">
            <a:avLst/>
          </a:prstGeom>
        </p:spPr>
        <p:txBody>
          <a:bodyPr wrap="none" lIns="91428" tIns="45714" rIns="91428" bIns="45714">
            <a:spAutoFit/>
          </a:bodyPr>
          <a:lstStyle/>
          <a:p>
            <a:r>
              <a:rPr lang="ja-JP" altLang="en-US" sz="1400" dirty="0" smtClean="0">
                <a:solidFill>
                  <a:prstClr val="black"/>
                </a:solidFill>
                <a:latin typeface="HGS明朝B" pitchFamily="18" charset="-128"/>
                <a:ea typeface="HGS明朝B" pitchFamily="18" charset="-128"/>
              </a:rPr>
              <a:t>涎</a:t>
            </a:r>
            <a:r>
              <a:rPr lang="ja-JP" altLang="en-US" sz="1400" dirty="0">
                <a:solidFill>
                  <a:prstClr val="black"/>
                </a:solidFill>
                <a:latin typeface="HGS明朝B" pitchFamily="18" charset="-128"/>
                <a:ea typeface="HGS明朝B" pitchFamily="18" charset="-128"/>
              </a:rPr>
              <a:t>・肌肉・口・</a:t>
            </a:r>
            <a:r>
              <a:rPr lang="ja-JP" altLang="en-US" sz="1400" dirty="0" smtClean="0">
                <a:solidFill>
                  <a:prstClr val="black"/>
                </a:solidFill>
                <a:latin typeface="HGS明朝B" pitchFamily="18" charset="-128"/>
                <a:ea typeface="HGS明朝B" pitchFamily="18" charset="-128"/>
              </a:rPr>
              <a:t>唇の異常</a:t>
            </a:r>
            <a:endParaRPr lang="ja-JP" altLang="en-US" sz="1400" dirty="0"/>
          </a:p>
        </p:txBody>
      </p:sp>
      <p:sp>
        <p:nvSpPr>
          <p:cNvPr id="6" name="テキスト ボックス 5"/>
          <p:cNvSpPr txBox="1"/>
          <p:nvPr/>
        </p:nvSpPr>
        <p:spPr>
          <a:xfrm>
            <a:off x="3645024" y="6033120"/>
            <a:ext cx="2488617" cy="553998"/>
          </a:xfrm>
          <a:prstGeom prst="rect">
            <a:avLst/>
          </a:prstGeom>
          <a:noFill/>
        </p:spPr>
        <p:txBody>
          <a:bodyPr wrap="square" rtlCol="0">
            <a:spAutoFit/>
          </a:bodyPr>
          <a:lstStyle/>
          <a:p>
            <a:r>
              <a:rPr kumimoji="1" lang="ja-JP" altLang="en-US" sz="1000" dirty="0" smtClean="0">
                <a:latin typeface="HGP明朝B" pitchFamily="18" charset="-128"/>
                <a:ea typeface="HGP明朝B" pitchFamily="18" charset="-128"/>
              </a:rPr>
              <a:t>脾の運化作用の失調は口，唇の症状が出やすい．口が粘る，味がない，唇の色が淡白など</a:t>
            </a:r>
            <a:endParaRPr kumimoji="1" lang="ja-JP" altLang="en-US" sz="1000" dirty="0">
              <a:latin typeface="HGP明朝B" pitchFamily="18" charset="-128"/>
              <a:ea typeface="HGP明朝B" pitchFamily="18" charset="-128"/>
            </a:endParaRPr>
          </a:p>
        </p:txBody>
      </p:sp>
    </p:spTree>
    <p:extLst>
      <p:ext uri="{BB962C8B-B14F-4D97-AF65-F5344CB8AC3E}">
        <p14:creationId xmlns:p14="http://schemas.microsoft.com/office/powerpoint/2010/main" val="2217496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178405" y="2871017"/>
            <a:ext cx="2262879" cy="861762"/>
          </a:xfrm>
          <a:prstGeom prst="rect">
            <a:avLst/>
          </a:prstGeom>
        </p:spPr>
        <p:txBody>
          <a:bodyPr wrap="square" lIns="91428" tIns="45714" rIns="91428" bIns="45714">
            <a:spAutoFit/>
          </a:bodyPr>
          <a:lstStyle/>
          <a:p>
            <a:r>
              <a:rPr lang="ja-JP" altLang="ja-JP" sz="1000" dirty="0">
                <a:latin typeface="HGS明朝B" pitchFamily="18" charset="-128"/>
                <a:ea typeface="HGS明朝B" pitchFamily="18" charset="-128"/>
              </a:rPr>
              <a:t>寒湿困脾より化火して</a:t>
            </a:r>
            <a:r>
              <a:rPr lang="ja-JP" altLang="ja-JP" sz="1000" dirty="0" smtClean="0">
                <a:latin typeface="HGS明朝B" pitchFamily="18" charset="-128"/>
                <a:ea typeface="HGS明朝B" pitchFamily="18" charset="-128"/>
              </a:rPr>
              <a:t>おこる</a:t>
            </a:r>
            <a:r>
              <a:rPr lang="ja-JP" altLang="en-US" sz="1000" dirty="0" smtClean="0">
                <a:latin typeface="HGS明朝B" pitchFamily="18" charset="-128"/>
                <a:ea typeface="HGS明朝B" pitchFamily="18" charset="-128"/>
              </a:rPr>
              <a:t>，もしくは</a:t>
            </a:r>
            <a:r>
              <a:rPr lang="ja-JP" altLang="ja-JP" sz="1000" dirty="0" smtClean="0">
                <a:latin typeface="HGS明朝B" pitchFamily="18" charset="-128"/>
                <a:ea typeface="HGS明朝B" pitchFamily="18" charset="-128"/>
              </a:rPr>
              <a:t>湿熱</a:t>
            </a:r>
            <a:r>
              <a:rPr lang="ja-JP" altLang="ja-JP" sz="1000" dirty="0">
                <a:latin typeface="HGS明朝B" pitchFamily="18" charset="-128"/>
                <a:ea typeface="HGS明朝B" pitchFamily="18" charset="-128"/>
              </a:rPr>
              <a:t>邪を外感しおこる</a:t>
            </a:r>
            <a:r>
              <a:rPr lang="ja-JP" altLang="en-US" sz="1000" dirty="0">
                <a:latin typeface="HGS明朝B" pitchFamily="18" charset="-128"/>
                <a:ea typeface="HGS明朝B" pitchFamily="18" charset="-128"/>
              </a:rPr>
              <a:t>．</a:t>
            </a:r>
            <a:endParaRPr lang="ja-JP" altLang="ja-JP" sz="1000" dirty="0">
              <a:latin typeface="HGS明朝B" pitchFamily="18" charset="-128"/>
              <a:ea typeface="HGS明朝B" pitchFamily="18" charset="-128"/>
            </a:endParaRPr>
          </a:p>
          <a:p>
            <a:r>
              <a:rPr lang="ja-JP" altLang="ja-JP" sz="1000" dirty="0">
                <a:latin typeface="HGS明朝B" pitchFamily="18" charset="-128"/>
                <a:ea typeface="HGS明朝B" pitchFamily="18" charset="-128"/>
              </a:rPr>
              <a:t>　脾気虚＋嘔気</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すっきり排便しない</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口苦</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口が粘る</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口臭</a:t>
            </a:r>
            <a:r>
              <a:rPr lang="ja-JP" altLang="en-US" sz="1000" dirty="0">
                <a:latin typeface="HGS明朝B" pitchFamily="18" charset="-128"/>
                <a:ea typeface="HGS明朝B" pitchFamily="18" charset="-128"/>
              </a:rPr>
              <a:t>，</a:t>
            </a:r>
            <a:r>
              <a:rPr lang="ja-JP" altLang="ja-JP" sz="1000" dirty="0">
                <a:latin typeface="HGS明朝B" pitchFamily="18" charset="-128"/>
                <a:ea typeface="HGS明朝B" pitchFamily="18" charset="-128"/>
              </a:rPr>
              <a:t>口渇あるも飲みたくない</a:t>
            </a:r>
          </a:p>
        </p:txBody>
      </p:sp>
      <p:sp>
        <p:nvSpPr>
          <p:cNvPr id="5" name="正方形/長方形 4"/>
          <p:cNvSpPr/>
          <p:nvPr/>
        </p:nvSpPr>
        <p:spPr>
          <a:xfrm>
            <a:off x="876053" y="1809189"/>
            <a:ext cx="5277198" cy="400097"/>
          </a:xfrm>
          <a:prstGeom prst="rect">
            <a:avLst/>
          </a:prstGeom>
        </p:spPr>
        <p:txBody>
          <a:bodyPr wrap="square" lIns="91428" tIns="45714" rIns="91428" bIns="45714">
            <a:spAutoFit/>
          </a:bodyPr>
          <a:lstStyle/>
          <a:p>
            <a:pPr lvl="0"/>
            <a:r>
              <a:rPr lang="ja-JP" altLang="ja-JP" sz="1000" dirty="0">
                <a:solidFill>
                  <a:prstClr val="black"/>
                </a:solidFill>
                <a:latin typeface="HGS明朝B" pitchFamily="18" charset="-128"/>
                <a:ea typeface="HGS明朝B" pitchFamily="18" charset="-128"/>
              </a:rPr>
              <a:t>飲食の不節制</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精神情志の失調</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過労などにより起こる</a:t>
            </a:r>
            <a:r>
              <a:rPr lang="ja-JP" altLang="en-US" sz="1000" dirty="0">
                <a:solidFill>
                  <a:prstClr val="black"/>
                </a:solidFill>
                <a:latin typeface="HGS明朝B" pitchFamily="18" charset="-128"/>
                <a:ea typeface="HGS明朝B" pitchFamily="18" charset="-128"/>
              </a:rPr>
              <a:t>．</a:t>
            </a:r>
            <a:endParaRPr lang="ja-JP" altLang="ja-JP" sz="1000" dirty="0">
              <a:solidFill>
                <a:prstClr val="black"/>
              </a:solidFill>
              <a:latin typeface="HGS明朝B" pitchFamily="18" charset="-128"/>
              <a:ea typeface="HGS明朝B" pitchFamily="18" charset="-128"/>
            </a:endParaRPr>
          </a:p>
          <a:p>
            <a:pPr lvl="0"/>
            <a:r>
              <a:rPr lang="ja-JP" altLang="ja-JP" sz="1000" dirty="0">
                <a:solidFill>
                  <a:prstClr val="black"/>
                </a:solidFill>
                <a:latin typeface="HGS明朝B" pitchFamily="18" charset="-128"/>
                <a:ea typeface="HGS明朝B" pitchFamily="18" charset="-128"/>
              </a:rPr>
              <a:t>　　食欲不振</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軟便・下痢</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腹部膨満感</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腹鳴</a:t>
            </a:r>
            <a:r>
              <a:rPr lang="ja-JP" altLang="en-US" sz="1000" dirty="0">
                <a:solidFill>
                  <a:prstClr val="black"/>
                </a:solidFill>
                <a:latin typeface="HGS明朝B" pitchFamily="18" charset="-128"/>
                <a:ea typeface="HGS明朝B" pitchFamily="18" charset="-128"/>
              </a:rPr>
              <a:t>，</a:t>
            </a:r>
            <a:r>
              <a:rPr lang="zh-CN" altLang="ja-JP" sz="1000" dirty="0">
                <a:solidFill>
                  <a:prstClr val="black"/>
                </a:solidFill>
                <a:latin typeface="HGS明朝B" pitchFamily="18" charset="-128"/>
                <a:ea typeface="HGS明朝B" pitchFamily="18" charset="-128"/>
              </a:rPr>
              <a:t>顔色萎黄</a:t>
            </a:r>
            <a:r>
              <a:rPr lang="zh-CN" altLang="en-US" sz="1000" dirty="0">
                <a:solidFill>
                  <a:prstClr val="black"/>
                </a:solidFill>
                <a:latin typeface="HGS明朝B" pitchFamily="18" charset="-128"/>
                <a:ea typeface="HGS明朝B" pitchFamily="18" charset="-128"/>
              </a:rPr>
              <a:t>，</a:t>
            </a:r>
            <a:r>
              <a:rPr lang="zh-CN" altLang="ja-JP" sz="1000" dirty="0">
                <a:solidFill>
                  <a:prstClr val="black"/>
                </a:solidFill>
                <a:latin typeface="HGS明朝B" pitchFamily="18" charset="-128"/>
                <a:ea typeface="HGS明朝B" pitchFamily="18" charset="-128"/>
              </a:rPr>
              <a:t>疲労感</a:t>
            </a:r>
            <a:r>
              <a:rPr lang="zh-CN" altLang="en-US" sz="1000" dirty="0">
                <a:solidFill>
                  <a:prstClr val="black"/>
                </a:solidFill>
                <a:latin typeface="HGS明朝B" pitchFamily="18" charset="-128"/>
                <a:ea typeface="HGS明朝B" pitchFamily="18" charset="-128"/>
              </a:rPr>
              <a:t>，</a:t>
            </a:r>
            <a:r>
              <a:rPr lang="zh-CN" altLang="ja-JP" sz="1000" dirty="0">
                <a:solidFill>
                  <a:prstClr val="black"/>
                </a:solidFill>
                <a:latin typeface="HGS明朝B" pitchFamily="18" charset="-128"/>
                <a:ea typeface="HGS明朝B" pitchFamily="18" charset="-128"/>
              </a:rPr>
              <a:t>無力感</a:t>
            </a:r>
            <a:endParaRPr lang="ja-JP" altLang="ja-JP" sz="1000" dirty="0">
              <a:solidFill>
                <a:prstClr val="black"/>
              </a:solidFill>
              <a:latin typeface="HGS明朝B" pitchFamily="18" charset="-128"/>
              <a:ea typeface="HGS明朝B" pitchFamily="18" charset="-128"/>
            </a:endParaRPr>
          </a:p>
        </p:txBody>
      </p:sp>
      <p:sp>
        <p:nvSpPr>
          <p:cNvPr id="6" name="正方形/長方形 5"/>
          <p:cNvSpPr/>
          <p:nvPr/>
        </p:nvSpPr>
        <p:spPr>
          <a:xfrm>
            <a:off x="570608" y="6810816"/>
            <a:ext cx="2916422" cy="553986"/>
          </a:xfrm>
          <a:prstGeom prst="rect">
            <a:avLst/>
          </a:prstGeom>
        </p:spPr>
        <p:txBody>
          <a:bodyPr wrap="square" lIns="91428" tIns="45714" rIns="91428" bIns="45714">
            <a:spAutoFit/>
          </a:bodyPr>
          <a:lstStyle/>
          <a:p>
            <a:pPr lvl="0"/>
            <a:r>
              <a:rPr lang="ja-JP" altLang="ja-JP" sz="1000" dirty="0">
                <a:solidFill>
                  <a:prstClr val="black"/>
                </a:solidFill>
                <a:latin typeface="HGS明朝B" pitchFamily="18" charset="-128"/>
                <a:ea typeface="HGS明朝B" pitchFamily="18" charset="-128"/>
              </a:rPr>
              <a:t>脾気虚が進み</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脾の昇</a:t>
            </a:r>
            <a:r>
              <a:rPr lang="ja-JP" altLang="ja-JP" sz="1000" dirty="0" smtClean="0">
                <a:solidFill>
                  <a:prstClr val="black"/>
                </a:solidFill>
                <a:latin typeface="HGS明朝B" pitchFamily="18" charset="-128"/>
                <a:ea typeface="HGS明朝B" pitchFamily="18" charset="-128"/>
              </a:rPr>
              <a:t>清</a:t>
            </a:r>
            <a:r>
              <a:rPr lang="ja-JP" altLang="en-US" sz="1000" dirty="0" smtClean="0">
                <a:solidFill>
                  <a:prstClr val="black"/>
                </a:solidFill>
                <a:latin typeface="HGS明朝B" pitchFamily="18" charset="-128"/>
                <a:ea typeface="HGS明朝B" pitchFamily="18" charset="-128"/>
              </a:rPr>
              <a:t>，昇堤</a:t>
            </a:r>
            <a:r>
              <a:rPr lang="ja-JP" altLang="ja-JP" sz="1000" dirty="0" smtClean="0">
                <a:solidFill>
                  <a:prstClr val="black"/>
                </a:solidFill>
                <a:latin typeface="HGS明朝B" pitchFamily="18" charset="-128"/>
                <a:ea typeface="HGS明朝B" pitchFamily="18" charset="-128"/>
              </a:rPr>
              <a:t>作用</a:t>
            </a:r>
            <a:r>
              <a:rPr lang="ja-JP" altLang="ja-JP" sz="1000" dirty="0">
                <a:solidFill>
                  <a:prstClr val="black"/>
                </a:solidFill>
                <a:latin typeface="HGS明朝B" pitchFamily="18" charset="-128"/>
                <a:ea typeface="HGS明朝B" pitchFamily="18" charset="-128"/>
              </a:rPr>
              <a:t>が低下したもの</a:t>
            </a:r>
          </a:p>
          <a:p>
            <a:pPr lvl="0"/>
            <a:r>
              <a:rPr lang="ja-JP" altLang="ja-JP" sz="1000" dirty="0" smtClean="0">
                <a:solidFill>
                  <a:prstClr val="black"/>
                </a:solidFill>
                <a:latin typeface="HGS明朝B" pitchFamily="18" charset="-128"/>
                <a:ea typeface="HGS明朝B" pitchFamily="18" charset="-128"/>
              </a:rPr>
              <a:t>脾</a:t>
            </a:r>
            <a:r>
              <a:rPr lang="ja-JP" altLang="ja-JP" sz="1000" dirty="0">
                <a:solidFill>
                  <a:prstClr val="black"/>
                </a:solidFill>
                <a:latin typeface="HGS明朝B" pitchFamily="18" charset="-128"/>
                <a:ea typeface="HGS明朝B" pitchFamily="18" charset="-128"/>
              </a:rPr>
              <a:t>気虚の症状＋内臓下垂</a:t>
            </a:r>
            <a:r>
              <a:rPr lang="ja-JP" altLang="en-US" sz="1000" dirty="0">
                <a:solidFill>
                  <a:prstClr val="black"/>
                </a:solidFill>
                <a:latin typeface="HGS明朝B" pitchFamily="18" charset="-128"/>
                <a:ea typeface="HGS明朝B" pitchFamily="18" charset="-128"/>
              </a:rPr>
              <a:t>，</a:t>
            </a:r>
            <a:r>
              <a:rPr lang="ja-JP" altLang="ja-JP" sz="1000" dirty="0" smtClean="0">
                <a:solidFill>
                  <a:prstClr val="black"/>
                </a:solidFill>
                <a:latin typeface="HGS明朝B" pitchFamily="18" charset="-128"/>
                <a:ea typeface="HGS明朝B" pitchFamily="18" charset="-128"/>
              </a:rPr>
              <a:t>めまい</a:t>
            </a:r>
            <a:r>
              <a:rPr lang="ja-JP" altLang="en-US" sz="1000" dirty="0" smtClean="0">
                <a:solidFill>
                  <a:prstClr val="black"/>
                </a:solidFill>
                <a:latin typeface="HGS明朝B" pitchFamily="18" charset="-128"/>
                <a:ea typeface="HGS明朝B" pitchFamily="18" charset="-128"/>
              </a:rPr>
              <a:t>，立ちくらみ</a:t>
            </a:r>
            <a:endParaRPr lang="ja-JP" altLang="en-US" dirty="0"/>
          </a:p>
        </p:txBody>
      </p:sp>
      <p:sp>
        <p:nvSpPr>
          <p:cNvPr id="7" name="正方形/長方形 6"/>
          <p:cNvSpPr/>
          <p:nvPr/>
        </p:nvSpPr>
        <p:spPr>
          <a:xfrm>
            <a:off x="602676" y="3759632"/>
            <a:ext cx="1962334" cy="707874"/>
          </a:xfrm>
          <a:prstGeom prst="rect">
            <a:avLst/>
          </a:prstGeom>
        </p:spPr>
        <p:txBody>
          <a:bodyPr wrap="square" lIns="91428" tIns="45714" rIns="91428" bIns="45714">
            <a:spAutoFit/>
          </a:bodyPr>
          <a:lstStyle/>
          <a:p>
            <a:pPr lvl="0"/>
            <a:r>
              <a:rPr lang="ja-JP" altLang="ja-JP" sz="1000" dirty="0">
                <a:solidFill>
                  <a:prstClr val="black"/>
                </a:solidFill>
                <a:latin typeface="HGS明朝B" pitchFamily="18" charset="-128"/>
                <a:ea typeface="HGS明朝B" pitchFamily="18" charset="-128"/>
              </a:rPr>
              <a:t>脾気虚が進み</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脾の統血作用が低下したもの</a:t>
            </a:r>
          </a:p>
          <a:p>
            <a:pPr lvl="0"/>
            <a:r>
              <a:rPr lang="ja-JP" altLang="ja-JP" sz="1000" dirty="0">
                <a:solidFill>
                  <a:prstClr val="black"/>
                </a:solidFill>
                <a:latin typeface="HGS明朝B" pitchFamily="18" charset="-128"/>
                <a:ea typeface="HGS明朝B" pitchFamily="18" charset="-128"/>
              </a:rPr>
              <a:t>　脾気虚の症状</a:t>
            </a:r>
            <a:r>
              <a:rPr lang="ja-JP" altLang="ja-JP" sz="1000" dirty="0" smtClean="0">
                <a:solidFill>
                  <a:prstClr val="black"/>
                </a:solidFill>
                <a:latin typeface="HGS明朝B" pitchFamily="18" charset="-128"/>
                <a:ea typeface="HGS明朝B" pitchFamily="18" charset="-128"/>
              </a:rPr>
              <a:t>＋</a:t>
            </a:r>
            <a:r>
              <a:rPr lang="ja-JP" altLang="en-US" sz="1000" dirty="0" smtClean="0">
                <a:solidFill>
                  <a:prstClr val="black"/>
                </a:solidFill>
                <a:latin typeface="HGS明朝B" pitchFamily="18" charset="-128"/>
                <a:ea typeface="HGS明朝B" pitchFamily="18" charset="-128"/>
              </a:rPr>
              <a:t>出血症状（</a:t>
            </a:r>
            <a:r>
              <a:rPr lang="ja-JP" altLang="ja-JP" sz="1000" dirty="0" smtClean="0">
                <a:solidFill>
                  <a:prstClr val="black"/>
                </a:solidFill>
                <a:latin typeface="HGS明朝B" pitchFamily="18" charset="-128"/>
                <a:ea typeface="HGS明朝B" pitchFamily="18" charset="-128"/>
              </a:rPr>
              <a:t>血便</a:t>
            </a:r>
            <a:r>
              <a:rPr lang="ja-JP" altLang="en-US" sz="1000" dirty="0">
                <a:solidFill>
                  <a:prstClr val="black"/>
                </a:solidFill>
                <a:latin typeface="HGS明朝B" pitchFamily="18" charset="-128"/>
                <a:ea typeface="HGS明朝B" pitchFamily="18" charset="-128"/>
              </a:rPr>
              <a:t>，</a:t>
            </a:r>
            <a:r>
              <a:rPr lang="ja-JP" altLang="ja-JP" sz="1000" dirty="0" smtClean="0">
                <a:solidFill>
                  <a:prstClr val="black"/>
                </a:solidFill>
                <a:latin typeface="HGS明朝B" pitchFamily="18" charset="-128"/>
                <a:ea typeface="HGS明朝B" pitchFamily="18" charset="-128"/>
              </a:rPr>
              <a:t>崩漏</a:t>
            </a:r>
            <a:r>
              <a:rPr lang="ja-JP" altLang="en-US" sz="1000" dirty="0" smtClean="0">
                <a:solidFill>
                  <a:prstClr val="black"/>
                </a:solidFill>
                <a:latin typeface="HGS明朝B" pitchFamily="18" charset="-128"/>
                <a:ea typeface="HGS明朝B" pitchFamily="18" charset="-128"/>
              </a:rPr>
              <a:t>など）</a:t>
            </a:r>
            <a:endParaRPr lang="ja-JP" altLang="ja-JP" sz="1000" dirty="0">
              <a:solidFill>
                <a:prstClr val="black"/>
              </a:solidFill>
              <a:latin typeface="HGS明朝B" pitchFamily="18" charset="-128"/>
              <a:ea typeface="HGS明朝B" pitchFamily="18" charset="-128"/>
            </a:endParaRPr>
          </a:p>
        </p:txBody>
      </p:sp>
      <p:sp>
        <p:nvSpPr>
          <p:cNvPr id="8" name="正方形/長方形 7"/>
          <p:cNvSpPr/>
          <p:nvPr/>
        </p:nvSpPr>
        <p:spPr>
          <a:xfrm>
            <a:off x="4136372" y="6753200"/>
            <a:ext cx="2262877" cy="707874"/>
          </a:xfrm>
          <a:prstGeom prst="rect">
            <a:avLst/>
          </a:prstGeom>
        </p:spPr>
        <p:txBody>
          <a:bodyPr wrap="square" lIns="91428" tIns="45714" rIns="91428" bIns="45714">
            <a:spAutoFit/>
          </a:bodyPr>
          <a:lstStyle/>
          <a:p>
            <a:pPr lvl="0"/>
            <a:r>
              <a:rPr lang="ja-JP" altLang="ja-JP" sz="1000" dirty="0">
                <a:solidFill>
                  <a:prstClr val="black"/>
                </a:solidFill>
                <a:latin typeface="HGS明朝B" pitchFamily="18" charset="-128"/>
                <a:ea typeface="HGS明朝B" pitchFamily="18" charset="-128"/>
              </a:rPr>
              <a:t>脾の運化作用低下により</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水液が停滞して湿邪となり起こる</a:t>
            </a:r>
            <a:r>
              <a:rPr lang="ja-JP" altLang="en-US" sz="1000" dirty="0">
                <a:solidFill>
                  <a:prstClr val="black"/>
                </a:solidFill>
                <a:latin typeface="HGS明朝B" pitchFamily="18" charset="-128"/>
                <a:ea typeface="HGS明朝B" pitchFamily="18" charset="-128"/>
              </a:rPr>
              <a:t>．</a:t>
            </a:r>
            <a:endParaRPr lang="ja-JP" altLang="ja-JP" sz="1000" dirty="0">
              <a:solidFill>
                <a:prstClr val="black"/>
              </a:solidFill>
              <a:latin typeface="HGS明朝B" pitchFamily="18" charset="-128"/>
              <a:ea typeface="HGS明朝B" pitchFamily="18" charset="-128"/>
            </a:endParaRPr>
          </a:p>
          <a:p>
            <a:pPr lvl="0"/>
            <a:r>
              <a:rPr lang="ja-JP" altLang="ja-JP" sz="1000" dirty="0">
                <a:solidFill>
                  <a:prstClr val="black"/>
                </a:solidFill>
                <a:latin typeface="HGS明朝B" pitchFamily="18" charset="-128"/>
                <a:ea typeface="HGS明朝B" pitchFamily="18" charset="-128"/>
              </a:rPr>
              <a:t>　脾気虚＋口渇あるも飲むと具合悪くなる</a:t>
            </a:r>
            <a:r>
              <a:rPr lang="ja-JP" altLang="en-US"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軽度浮腫</a:t>
            </a:r>
          </a:p>
        </p:txBody>
      </p:sp>
      <p:sp>
        <p:nvSpPr>
          <p:cNvPr id="9" name="テキスト ボックス 8"/>
          <p:cNvSpPr txBox="1"/>
          <p:nvPr/>
        </p:nvSpPr>
        <p:spPr>
          <a:xfrm>
            <a:off x="836712" y="416497"/>
            <a:ext cx="2782788" cy="307764"/>
          </a:xfrm>
          <a:prstGeom prst="rect">
            <a:avLst/>
          </a:prstGeom>
          <a:noFill/>
        </p:spPr>
        <p:txBody>
          <a:bodyPr wrap="square" lIns="91428" tIns="45714" rIns="91428" bIns="45714" rtlCol="0">
            <a:spAutoFit/>
          </a:bodyPr>
          <a:lstStyle/>
          <a:p>
            <a:r>
              <a:rPr lang="ja-JP" altLang="en-US" sz="1400" dirty="0">
                <a:latin typeface="HGS明朝B" pitchFamily="18" charset="-128"/>
                <a:ea typeface="HGS明朝B" pitchFamily="18" charset="-128"/>
              </a:rPr>
              <a:t>脾に特徴的な症状</a:t>
            </a:r>
          </a:p>
        </p:txBody>
      </p:sp>
      <p:sp>
        <p:nvSpPr>
          <p:cNvPr id="10" name="テキスト ボックス 9"/>
          <p:cNvSpPr txBox="1"/>
          <p:nvPr/>
        </p:nvSpPr>
        <p:spPr>
          <a:xfrm>
            <a:off x="974768" y="740538"/>
            <a:ext cx="5206851" cy="646319"/>
          </a:xfrm>
          <a:prstGeom prst="rect">
            <a:avLst/>
          </a:prstGeom>
        </p:spPr>
        <p:style>
          <a:lnRef idx="1">
            <a:schemeClr val="accent5"/>
          </a:lnRef>
          <a:fillRef idx="3">
            <a:schemeClr val="accent5"/>
          </a:fillRef>
          <a:effectRef idx="2">
            <a:schemeClr val="accent5"/>
          </a:effectRef>
          <a:fontRef idx="minor">
            <a:schemeClr val="lt1"/>
          </a:fontRef>
        </p:style>
        <p:txBody>
          <a:bodyPr wrap="square" lIns="91428" tIns="45714" rIns="91428" bIns="45714" rtlCol="0">
            <a:spAutoFit/>
          </a:bodyPr>
          <a:lstStyle/>
          <a:p>
            <a:r>
              <a:rPr kumimoji="1" lang="ja-JP" altLang="en-US" dirty="0" smtClean="0">
                <a:latin typeface="HGS明朝B" pitchFamily="18" charset="-128"/>
                <a:ea typeface="HGS明朝B" pitchFamily="18" charset="-128"/>
              </a:rPr>
              <a:t>消化器症状</a:t>
            </a:r>
            <a:endParaRPr kumimoji="1" lang="en-US" altLang="ja-JP" dirty="0" smtClean="0">
              <a:latin typeface="HGS明朝B" pitchFamily="18" charset="-128"/>
              <a:ea typeface="HGS明朝B" pitchFamily="18" charset="-128"/>
            </a:endParaRPr>
          </a:p>
          <a:p>
            <a:r>
              <a:rPr lang="ja-JP" altLang="en-US" dirty="0">
                <a:latin typeface="HGS明朝B" pitchFamily="18" charset="-128"/>
                <a:ea typeface="HGS明朝B" pitchFamily="18" charset="-128"/>
              </a:rPr>
              <a:t>　</a:t>
            </a:r>
            <a:r>
              <a:rPr lang="ja-JP" altLang="en-US" dirty="0" smtClean="0">
                <a:latin typeface="HGS明朝B" pitchFamily="18" charset="-128"/>
                <a:ea typeface="HGS明朝B" pitchFamily="18" charset="-128"/>
              </a:rPr>
              <a:t>　食欲不振・軟便・下痢・腹部膨満感</a:t>
            </a:r>
            <a:r>
              <a:rPr lang="ja-JP" altLang="en-US" sz="1000" dirty="0">
                <a:latin typeface="HGS明朝B" pitchFamily="18" charset="-128"/>
                <a:ea typeface="HGS明朝B" pitchFamily="18" charset="-128"/>
              </a:rPr>
              <a:t>など</a:t>
            </a:r>
          </a:p>
        </p:txBody>
      </p:sp>
      <p:sp>
        <p:nvSpPr>
          <p:cNvPr id="11" name="テキスト ボックス 10"/>
          <p:cNvSpPr txBox="1"/>
          <p:nvPr/>
        </p:nvSpPr>
        <p:spPr>
          <a:xfrm>
            <a:off x="2757118" y="443428"/>
            <a:ext cx="3412351" cy="246209"/>
          </a:xfrm>
          <a:prstGeom prst="rect">
            <a:avLst/>
          </a:prstGeom>
          <a:noFill/>
        </p:spPr>
        <p:txBody>
          <a:bodyPr wrap="square" lIns="91428" tIns="45714" rIns="91428" bIns="45714" rtlCol="0">
            <a:spAutoFit/>
          </a:bodyPr>
          <a:lstStyle/>
          <a:p>
            <a:r>
              <a:rPr lang="ja-JP" altLang="en-US" sz="1000" dirty="0">
                <a:latin typeface="HGS明朝B" pitchFamily="18" charset="-128"/>
                <a:ea typeface="HGS明朝B" pitchFamily="18" charset="-128"/>
              </a:rPr>
              <a:t>＊脾病はその多くは脾気虚から始まる</a:t>
            </a:r>
          </a:p>
        </p:txBody>
      </p:sp>
      <p:grpSp>
        <p:nvGrpSpPr>
          <p:cNvPr id="27" name="グループ化 26"/>
          <p:cNvGrpSpPr/>
          <p:nvPr/>
        </p:nvGrpSpPr>
        <p:grpSpPr>
          <a:xfrm>
            <a:off x="727269" y="3136474"/>
            <a:ext cx="5714014" cy="3901117"/>
            <a:chOff x="572486" y="5150224"/>
            <a:chExt cx="5714014" cy="3901116"/>
          </a:xfrm>
        </p:grpSpPr>
        <p:cxnSp>
          <p:nvCxnSpPr>
            <p:cNvPr id="13" name="直線コネクタ 12"/>
            <p:cNvCxnSpPr/>
            <p:nvPr/>
          </p:nvCxnSpPr>
          <p:spPr>
            <a:xfrm>
              <a:off x="1105917" y="7041232"/>
              <a:ext cx="4604519"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3408176" y="5601072"/>
              <a:ext cx="0" cy="302433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2410120" y="7113240"/>
              <a:ext cx="802855" cy="30777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ja-JP" altLang="en-US" sz="1400" dirty="0" smtClean="0">
                  <a:latin typeface="HGS明朝B" pitchFamily="18" charset="-128"/>
                  <a:ea typeface="HGS明朝B" pitchFamily="18" charset="-128"/>
                </a:rPr>
                <a:t>脾気虚</a:t>
              </a:r>
              <a:endParaRPr kumimoji="1" lang="ja-JP" altLang="en-US" sz="1400" dirty="0">
                <a:latin typeface="HGS明朝B" pitchFamily="18" charset="-128"/>
                <a:ea typeface="HGS明朝B" pitchFamily="18" charset="-128"/>
              </a:endParaRPr>
            </a:p>
          </p:txBody>
        </p:sp>
        <p:sp>
          <p:nvSpPr>
            <p:cNvPr id="17" name="正方形/長方形 16"/>
            <p:cNvSpPr/>
            <p:nvPr/>
          </p:nvSpPr>
          <p:spPr>
            <a:xfrm>
              <a:off x="931246" y="7543709"/>
              <a:ext cx="902811" cy="307777"/>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lvl="0"/>
              <a:r>
                <a:rPr lang="ja-JP" altLang="ja-JP" sz="1400" dirty="0">
                  <a:solidFill>
                    <a:prstClr val="black"/>
                  </a:solidFill>
                  <a:latin typeface="HGS明朝B" pitchFamily="18" charset="-128"/>
                  <a:ea typeface="HGS明朝B" pitchFamily="18" charset="-128"/>
                </a:rPr>
                <a:t>脾</a:t>
              </a:r>
              <a:r>
                <a:rPr lang="ja-JP" altLang="ja-JP" sz="1400" dirty="0" smtClean="0">
                  <a:solidFill>
                    <a:prstClr val="black"/>
                  </a:solidFill>
                  <a:latin typeface="HGS明朝B" pitchFamily="18" charset="-128"/>
                  <a:ea typeface="HGS明朝B" pitchFamily="18" charset="-128"/>
                </a:rPr>
                <a:t>気下陥</a:t>
              </a:r>
              <a:endParaRPr lang="ja-JP" altLang="ja-JP" sz="1400" dirty="0">
                <a:solidFill>
                  <a:prstClr val="black"/>
                </a:solidFill>
                <a:latin typeface="HGS明朝B" pitchFamily="18" charset="-128"/>
                <a:ea typeface="HGS明朝B" pitchFamily="18" charset="-128"/>
              </a:endParaRPr>
            </a:p>
          </p:txBody>
        </p:sp>
        <p:sp>
          <p:nvSpPr>
            <p:cNvPr id="18" name="正方形/長方形 17"/>
            <p:cNvSpPr/>
            <p:nvPr/>
          </p:nvSpPr>
          <p:spPr>
            <a:xfrm>
              <a:off x="4023621" y="6246670"/>
              <a:ext cx="902811" cy="307777"/>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ja-JP" altLang="ja-JP" sz="1400" dirty="0" smtClean="0">
                  <a:latin typeface="HGS明朝B" pitchFamily="18" charset="-128"/>
                  <a:ea typeface="HGS明朝B" pitchFamily="18" charset="-128"/>
                </a:rPr>
                <a:t>脾胃湿熱</a:t>
              </a:r>
              <a:endParaRPr lang="ja-JP" altLang="ja-JP" sz="1400" dirty="0">
                <a:latin typeface="HGS明朝B" pitchFamily="18" charset="-128"/>
                <a:ea typeface="HGS明朝B" pitchFamily="18" charset="-128"/>
              </a:endParaRPr>
            </a:p>
          </p:txBody>
        </p:sp>
        <p:sp>
          <p:nvSpPr>
            <p:cNvPr id="19" name="正方形/長方形 18"/>
            <p:cNvSpPr/>
            <p:nvPr/>
          </p:nvSpPr>
          <p:spPr>
            <a:xfrm>
              <a:off x="3995936" y="7605530"/>
              <a:ext cx="902811" cy="307777"/>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lvl="0"/>
              <a:r>
                <a:rPr lang="ja-JP" altLang="ja-JP" sz="1400" dirty="0" smtClean="0">
                  <a:solidFill>
                    <a:prstClr val="black"/>
                  </a:solidFill>
                  <a:latin typeface="HGS明朝B" pitchFamily="18" charset="-128"/>
                  <a:ea typeface="HGS明朝B" pitchFamily="18" charset="-128"/>
                </a:rPr>
                <a:t>寒湿困脾</a:t>
              </a:r>
              <a:endParaRPr lang="ja-JP" altLang="ja-JP" sz="1400" dirty="0">
                <a:solidFill>
                  <a:prstClr val="black"/>
                </a:solidFill>
                <a:latin typeface="HGS明朝B" pitchFamily="18" charset="-128"/>
                <a:ea typeface="HGS明朝B" pitchFamily="18" charset="-128"/>
              </a:endParaRPr>
            </a:p>
          </p:txBody>
        </p:sp>
        <p:sp>
          <p:nvSpPr>
            <p:cNvPr id="20" name="正方形/長方形 19"/>
            <p:cNvSpPr/>
            <p:nvPr/>
          </p:nvSpPr>
          <p:spPr>
            <a:xfrm>
              <a:off x="931246" y="7113240"/>
              <a:ext cx="902811" cy="307777"/>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lvl="0"/>
              <a:r>
                <a:rPr lang="ja-JP" altLang="ja-JP" sz="1400" dirty="0">
                  <a:solidFill>
                    <a:prstClr val="black"/>
                  </a:solidFill>
                  <a:latin typeface="HGS明朝B" pitchFamily="18" charset="-128"/>
                  <a:ea typeface="HGS明朝B" pitchFamily="18" charset="-128"/>
                </a:rPr>
                <a:t>脾不統</a:t>
              </a:r>
              <a:r>
                <a:rPr lang="ja-JP" altLang="ja-JP" sz="1400" dirty="0" smtClean="0">
                  <a:solidFill>
                    <a:prstClr val="black"/>
                  </a:solidFill>
                  <a:latin typeface="HGS明朝B" pitchFamily="18" charset="-128"/>
                  <a:ea typeface="HGS明朝B" pitchFamily="18" charset="-128"/>
                </a:rPr>
                <a:t>血</a:t>
              </a:r>
              <a:endParaRPr lang="ja-JP" altLang="ja-JP" sz="1400" dirty="0">
                <a:solidFill>
                  <a:prstClr val="black"/>
                </a:solidFill>
                <a:latin typeface="HGS明朝B" pitchFamily="18" charset="-128"/>
                <a:ea typeface="HGS明朝B" pitchFamily="18" charset="-128"/>
              </a:endParaRPr>
            </a:p>
          </p:txBody>
        </p:sp>
        <p:sp>
          <p:nvSpPr>
            <p:cNvPr id="21" name="テキスト ボックス 20"/>
            <p:cNvSpPr txBox="1"/>
            <p:nvPr/>
          </p:nvSpPr>
          <p:spPr>
            <a:xfrm>
              <a:off x="2170463" y="8228973"/>
              <a:ext cx="77665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1400" dirty="0" smtClean="0">
                  <a:latin typeface="HGS明朝B" pitchFamily="18" charset="-128"/>
                  <a:ea typeface="HGS明朝B" pitchFamily="18" charset="-128"/>
                </a:rPr>
                <a:t>脾陽虚</a:t>
              </a:r>
              <a:endParaRPr kumimoji="1" lang="ja-JP" altLang="en-US" sz="1400" dirty="0">
                <a:latin typeface="HGS明朝B" pitchFamily="18" charset="-128"/>
                <a:ea typeface="HGS明朝B" pitchFamily="18" charset="-128"/>
              </a:endParaRPr>
            </a:p>
          </p:txBody>
        </p:sp>
        <p:sp>
          <p:nvSpPr>
            <p:cNvPr id="23" name="テキスト ボックス 22"/>
            <p:cNvSpPr txBox="1"/>
            <p:nvPr/>
          </p:nvSpPr>
          <p:spPr>
            <a:xfrm>
              <a:off x="5710436" y="6841718"/>
              <a:ext cx="576064" cy="369332"/>
            </a:xfrm>
            <a:prstGeom prst="rect">
              <a:avLst/>
            </a:prstGeom>
            <a:noFill/>
          </p:spPr>
          <p:txBody>
            <a:bodyPr wrap="square" rtlCol="0">
              <a:spAutoFit/>
            </a:bodyPr>
            <a:lstStyle/>
            <a:p>
              <a:r>
                <a:rPr kumimoji="1" lang="ja-JP" altLang="en-US" dirty="0" smtClean="0">
                  <a:latin typeface="HGS明朝B" pitchFamily="18" charset="-128"/>
                  <a:ea typeface="HGS明朝B" pitchFamily="18" charset="-128"/>
                </a:rPr>
                <a:t>実</a:t>
              </a:r>
              <a:endParaRPr kumimoji="1" lang="ja-JP" altLang="en-US" dirty="0">
                <a:latin typeface="HGS明朝B" pitchFamily="18" charset="-128"/>
                <a:ea typeface="HGS明朝B" pitchFamily="18" charset="-128"/>
              </a:endParaRPr>
            </a:p>
          </p:txBody>
        </p:sp>
        <p:sp>
          <p:nvSpPr>
            <p:cNvPr id="24" name="テキスト ボックス 23"/>
            <p:cNvSpPr txBox="1"/>
            <p:nvPr/>
          </p:nvSpPr>
          <p:spPr>
            <a:xfrm>
              <a:off x="572486" y="6791548"/>
              <a:ext cx="413221" cy="369332"/>
            </a:xfrm>
            <a:prstGeom prst="rect">
              <a:avLst/>
            </a:prstGeom>
            <a:noFill/>
          </p:spPr>
          <p:txBody>
            <a:bodyPr wrap="square" rtlCol="0">
              <a:spAutoFit/>
            </a:bodyPr>
            <a:lstStyle/>
            <a:p>
              <a:r>
                <a:rPr kumimoji="1" lang="ja-JP" altLang="en-US" dirty="0" smtClean="0">
                  <a:latin typeface="HGS明朝B" pitchFamily="18" charset="-128"/>
                  <a:ea typeface="HGS明朝B" pitchFamily="18" charset="-128"/>
                </a:rPr>
                <a:t>虚</a:t>
              </a:r>
              <a:endParaRPr kumimoji="1" lang="ja-JP" altLang="en-US" dirty="0">
                <a:latin typeface="HGS明朝B" pitchFamily="18" charset="-128"/>
                <a:ea typeface="HGS明朝B" pitchFamily="18" charset="-128"/>
              </a:endParaRPr>
            </a:p>
          </p:txBody>
        </p:sp>
        <p:sp>
          <p:nvSpPr>
            <p:cNvPr id="25" name="テキスト ボックス 24"/>
            <p:cNvSpPr txBox="1"/>
            <p:nvPr/>
          </p:nvSpPr>
          <p:spPr>
            <a:xfrm>
              <a:off x="3212976" y="5150224"/>
              <a:ext cx="498248" cy="369332"/>
            </a:xfrm>
            <a:prstGeom prst="rect">
              <a:avLst/>
            </a:prstGeom>
            <a:noFill/>
          </p:spPr>
          <p:txBody>
            <a:bodyPr wrap="square" rtlCol="0">
              <a:spAutoFit/>
            </a:bodyPr>
            <a:lstStyle/>
            <a:p>
              <a:r>
                <a:rPr kumimoji="1" lang="ja-JP" altLang="en-US" dirty="0" smtClean="0">
                  <a:latin typeface="HGS明朝B" pitchFamily="18" charset="-128"/>
                  <a:ea typeface="HGS明朝B" pitchFamily="18" charset="-128"/>
                </a:rPr>
                <a:t>熱</a:t>
              </a:r>
              <a:endParaRPr kumimoji="1" lang="ja-JP" altLang="en-US" dirty="0">
                <a:latin typeface="HGS明朝B" pitchFamily="18" charset="-128"/>
                <a:ea typeface="HGS明朝B" pitchFamily="18" charset="-128"/>
              </a:endParaRPr>
            </a:p>
          </p:txBody>
        </p:sp>
        <p:sp>
          <p:nvSpPr>
            <p:cNvPr id="26" name="テキスト ボックス 25"/>
            <p:cNvSpPr txBox="1"/>
            <p:nvPr/>
          </p:nvSpPr>
          <p:spPr>
            <a:xfrm>
              <a:off x="3246228" y="8682008"/>
              <a:ext cx="623968" cy="369332"/>
            </a:xfrm>
            <a:prstGeom prst="rect">
              <a:avLst/>
            </a:prstGeom>
            <a:noFill/>
          </p:spPr>
          <p:txBody>
            <a:bodyPr wrap="square" rtlCol="0">
              <a:spAutoFit/>
            </a:bodyPr>
            <a:lstStyle/>
            <a:p>
              <a:r>
                <a:rPr kumimoji="1" lang="ja-JP" altLang="en-US" dirty="0" smtClean="0">
                  <a:latin typeface="HGS明朝B" pitchFamily="18" charset="-128"/>
                  <a:ea typeface="HGS明朝B" pitchFamily="18" charset="-128"/>
                </a:rPr>
                <a:t>寒</a:t>
              </a:r>
              <a:endParaRPr kumimoji="1" lang="ja-JP" altLang="en-US" dirty="0">
                <a:latin typeface="HGS明朝B" pitchFamily="18" charset="-128"/>
                <a:ea typeface="HGS明朝B" pitchFamily="18" charset="-128"/>
              </a:endParaRPr>
            </a:p>
          </p:txBody>
        </p:sp>
      </p:grpSp>
      <p:sp>
        <p:nvSpPr>
          <p:cNvPr id="28" name="正方形/長方形 27"/>
          <p:cNvSpPr/>
          <p:nvPr/>
        </p:nvSpPr>
        <p:spPr>
          <a:xfrm>
            <a:off x="773439" y="1528442"/>
            <a:ext cx="1011791" cy="338542"/>
          </a:xfrm>
          <a:prstGeom prst="rect">
            <a:avLst/>
          </a:prstGeom>
        </p:spPr>
        <p:txBody>
          <a:bodyPr wrap="none" lIns="91428" tIns="45714" rIns="91428" bIns="45714">
            <a:spAutoFit/>
          </a:bodyPr>
          <a:lstStyle/>
          <a:p>
            <a:pPr lvl="0"/>
            <a:r>
              <a:rPr lang="ja-JP" altLang="ja-JP" sz="1600" b="1" dirty="0">
                <a:solidFill>
                  <a:prstClr val="black"/>
                </a:solidFill>
                <a:latin typeface="HGS明朝B" pitchFamily="18" charset="-128"/>
                <a:ea typeface="HGS明朝B" pitchFamily="18" charset="-128"/>
              </a:rPr>
              <a:t>脾気虚証</a:t>
            </a:r>
          </a:p>
        </p:txBody>
      </p:sp>
      <p:sp>
        <p:nvSpPr>
          <p:cNvPr id="29" name="正方形/長方形 28"/>
          <p:cNvSpPr/>
          <p:nvPr/>
        </p:nvSpPr>
        <p:spPr>
          <a:xfrm>
            <a:off x="620688" y="3533410"/>
            <a:ext cx="1082323" cy="307764"/>
          </a:xfrm>
          <a:prstGeom prst="rect">
            <a:avLst/>
          </a:prstGeom>
        </p:spPr>
        <p:txBody>
          <a:bodyPr wrap="none" lIns="91428" tIns="45714" rIns="91428" bIns="45714">
            <a:spAutoFit/>
          </a:bodyPr>
          <a:lstStyle/>
          <a:p>
            <a:pPr lvl="0"/>
            <a:r>
              <a:rPr lang="ja-JP" altLang="ja-JP" sz="1400" dirty="0">
                <a:solidFill>
                  <a:prstClr val="black"/>
                </a:solidFill>
                <a:latin typeface="HGS明朝B" pitchFamily="18" charset="-128"/>
                <a:ea typeface="HGS明朝B" pitchFamily="18" charset="-128"/>
              </a:rPr>
              <a:t>脾不統血証</a:t>
            </a:r>
          </a:p>
        </p:txBody>
      </p:sp>
      <p:sp>
        <p:nvSpPr>
          <p:cNvPr id="30" name="正方形/長方形 29"/>
          <p:cNvSpPr/>
          <p:nvPr/>
        </p:nvSpPr>
        <p:spPr>
          <a:xfrm>
            <a:off x="583659" y="6610704"/>
            <a:ext cx="1082323" cy="307764"/>
          </a:xfrm>
          <a:prstGeom prst="rect">
            <a:avLst/>
          </a:prstGeom>
        </p:spPr>
        <p:txBody>
          <a:bodyPr wrap="none" lIns="91428" tIns="45714" rIns="91428" bIns="45714">
            <a:spAutoFit/>
          </a:bodyPr>
          <a:lstStyle/>
          <a:p>
            <a:pPr lvl="0"/>
            <a:r>
              <a:rPr lang="ja-JP" altLang="ja-JP" sz="1400" dirty="0">
                <a:solidFill>
                  <a:prstClr val="black"/>
                </a:solidFill>
                <a:latin typeface="HGS明朝B" pitchFamily="18" charset="-128"/>
                <a:ea typeface="HGS明朝B" pitchFamily="18" charset="-128"/>
              </a:rPr>
              <a:t>脾気下陥証</a:t>
            </a:r>
          </a:p>
        </p:txBody>
      </p:sp>
      <p:sp>
        <p:nvSpPr>
          <p:cNvPr id="31" name="正方形/長方形 30"/>
          <p:cNvSpPr/>
          <p:nvPr/>
        </p:nvSpPr>
        <p:spPr>
          <a:xfrm>
            <a:off x="4136371" y="6544967"/>
            <a:ext cx="1082323" cy="307764"/>
          </a:xfrm>
          <a:prstGeom prst="rect">
            <a:avLst/>
          </a:prstGeom>
        </p:spPr>
        <p:txBody>
          <a:bodyPr wrap="none" lIns="91428" tIns="45714" rIns="91428" bIns="45714">
            <a:spAutoFit/>
          </a:bodyPr>
          <a:lstStyle/>
          <a:p>
            <a:pPr lvl="0"/>
            <a:r>
              <a:rPr lang="ja-JP" altLang="ja-JP" sz="1400" dirty="0">
                <a:solidFill>
                  <a:prstClr val="black"/>
                </a:solidFill>
                <a:latin typeface="HGS明朝B" pitchFamily="18" charset="-128"/>
                <a:ea typeface="HGS明朝B" pitchFamily="18" charset="-128"/>
              </a:rPr>
              <a:t>寒湿困脾証</a:t>
            </a:r>
          </a:p>
        </p:txBody>
      </p:sp>
      <p:sp>
        <p:nvSpPr>
          <p:cNvPr id="32" name="正方形/長方形 31"/>
          <p:cNvSpPr/>
          <p:nvPr/>
        </p:nvSpPr>
        <p:spPr>
          <a:xfrm>
            <a:off x="4166684" y="2646406"/>
            <a:ext cx="1082323" cy="307764"/>
          </a:xfrm>
          <a:prstGeom prst="rect">
            <a:avLst/>
          </a:prstGeom>
        </p:spPr>
        <p:txBody>
          <a:bodyPr wrap="none" lIns="91428" tIns="45714" rIns="91428" bIns="45714">
            <a:spAutoFit/>
          </a:bodyPr>
          <a:lstStyle/>
          <a:p>
            <a:pPr lvl="0"/>
            <a:r>
              <a:rPr lang="ja-JP" altLang="ja-JP" sz="1400" dirty="0">
                <a:solidFill>
                  <a:prstClr val="black"/>
                </a:solidFill>
                <a:latin typeface="HGS明朝B" pitchFamily="18" charset="-128"/>
                <a:ea typeface="HGS明朝B" pitchFamily="18" charset="-128"/>
              </a:rPr>
              <a:t>脾胃湿熱証</a:t>
            </a:r>
          </a:p>
        </p:txBody>
      </p:sp>
      <p:sp>
        <p:nvSpPr>
          <p:cNvPr id="33" name="右矢印 32"/>
          <p:cNvSpPr/>
          <p:nvPr/>
        </p:nvSpPr>
        <p:spPr>
          <a:xfrm rot="10800000">
            <a:off x="2060849" y="5197300"/>
            <a:ext cx="476596" cy="209968"/>
          </a:xfrm>
          <a:prstGeom prst="rightArrow">
            <a:avLst/>
          </a:prstGeom>
        </p:spPr>
        <p:style>
          <a:lnRef idx="1">
            <a:schemeClr val="accent1"/>
          </a:lnRef>
          <a:fillRef idx="2">
            <a:schemeClr val="accent1"/>
          </a:fillRef>
          <a:effectRef idx="1">
            <a:schemeClr val="accent1"/>
          </a:effectRef>
          <a:fontRef idx="minor">
            <a:schemeClr val="dk1"/>
          </a:fontRef>
        </p:style>
        <p:txBody>
          <a:bodyPr lIns="91428" tIns="45714" rIns="91428" bIns="45714" rtlCol="0" anchor="ctr"/>
          <a:lstStyle/>
          <a:p>
            <a:pPr algn="ctr"/>
            <a:endParaRPr kumimoji="1" lang="ja-JP" altLang="en-US"/>
          </a:p>
        </p:txBody>
      </p:sp>
      <p:sp>
        <p:nvSpPr>
          <p:cNvPr id="34" name="右矢印 33"/>
          <p:cNvSpPr/>
          <p:nvPr/>
        </p:nvSpPr>
        <p:spPr>
          <a:xfrm rot="8597128">
            <a:off x="2079657" y="5535097"/>
            <a:ext cx="466543" cy="217737"/>
          </a:xfrm>
          <a:prstGeom prst="rightArrow">
            <a:avLst/>
          </a:prstGeom>
        </p:spPr>
        <p:style>
          <a:lnRef idx="1">
            <a:schemeClr val="accent1"/>
          </a:lnRef>
          <a:fillRef idx="2">
            <a:schemeClr val="accent1"/>
          </a:fillRef>
          <a:effectRef idx="1">
            <a:schemeClr val="accent1"/>
          </a:effectRef>
          <a:fontRef idx="minor">
            <a:schemeClr val="dk1"/>
          </a:fontRef>
        </p:style>
        <p:txBody>
          <a:bodyPr lIns="91428" tIns="45714" rIns="91428" bIns="45714" rtlCol="0" anchor="ctr"/>
          <a:lstStyle/>
          <a:p>
            <a:pPr algn="ctr"/>
            <a:endParaRPr kumimoji="1" lang="ja-JP" altLang="en-US"/>
          </a:p>
        </p:txBody>
      </p:sp>
      <p:sp>
        <p:nvSpPr>
          <p:cNvPr id="35" name="右矢印 34"/>
          <p:cNvSpPr/>
          <p:nvPr/>
        </p:nvSpPr>
        <p:spPr>
          <a:xfrm rot="5400000">
            <a:off x="2359093" y="5734876"/>
            <a:ext cx="631167" cy="219544"/>
          </a:xfrm>
          <a:prstGeom prst="rightArrow">
            <a:avLst/>
          </a:prstGeom>
        </p:spPr>
        <p:style>
          <a:lnRef idx="1">
            <a:schemeClr val="accent1"/>
          </a:lnRef>
          <a:fillRef idx="2">
            <a:schemeClr val="accent1"/>
          </a:fillRef>
          <a:effectRef idx="1">
            <a:schemeClr val="accent1"/>
          </a:effectRef>
          <a:fontRef idx="minor">
            <a:schemeClr val="dk1"/>
          </a:fontRef>
        </p:style>
        <p:txBody>
          <a:bodyPr lIns="91428" tIns="45714" rIns="91428" bIns="45714" rtlCol="0" anchor="ctr"/>
          <a:lstStyle/>
          <a:p>
            <a:pPr algn="ctr"/>
            <a:endParaRPr kumimoji="1" lang="ja-JP" altLang="en-US"/>
          </a:p>
        </p:txBody>
      </p:sp>
      <p:sp>
        <p:nvSpPr>
          <p:cNvPr id="36" name="右矢印 35"/>
          <p:cNvSpPr/>
          <p:nvPr/>
        </p:nvSpPr>
        <p:spPr>
          <a:xfrm rot="19109366">
            <a:off x="3371190" y="4641105"/>
            <a:ext cx="888838" cy="241855"/>
          </a:xfrm>
          <a:prstGeom prst="rightArrow">
            <a:avLst/>
          </a:prstGeom>
        </p:spPr>
        <p:style>
          <a:lnRef idx="1">
            <a:schemeClr val="accent1"/>
          </a:lnRef>
          <a:fillRef idx="2">
            <a:schemeClr val="accent1"/>
          </a:fillRef>
          <a:effectRef idx="1">
            <a:schemeClr val="accent1"/>
          </a:effectRef>
          <a:fontRef idx="minor">
            <a:schemeClr val="dk1"/>
          </a:fontRef>
        </p:style>
        <p:txBody>
          <a:bodyPr lIns="91428" tIns="45714" rIns="91428" bIns="45714" rtlCol="0" anchor="ctr"/>
          <a:lstStyle/>
          <a:p>
            <a:pPr algn="ctr"/>
            <a:endParaRPr kumimoji="1" lang="ja-JP" altLang="en-US"/>
          </a:p>
        </p:txBody>
      </p:sp>
      <p:sp>
        <p:nvSpPr>
          <p:cNvPr id="37" name="右矢印 36"/>
          <p:cNvSpPr/>
          <p:nvPr/>
        </p:nvSpPr>
        <p:spPr>
          <a:xfrm rot="1974649">
            <a:off x="3502621" y="5354486"/>
            <a:ext cx="630869" cy="243726"/>
          </a:xfrm>
          <a:prstGeom prst="rightArrow">
            <a:avLst/>
          </a:prstGeom>
        </p:spPr>
        <p:style>
          <a:lnRef idx="1">
            <a:schemeClr val="accent1"/>
          </a:lnRef>
          <a:fillRef idx="2">
            <a:schemeClr val="accent1"/>
          </a:fillRef>
          <a:effectRef idx="1">
            <a:schemeClr val="accent1"/>
          </a:effectRef>
          <a:fontRef idx="minor">
            <a:schemeClr val="dk1"/>
          </a:fontRef>
        </p:style>
        <p:txBody>
          <a:bodyPr lIns="91428" tIns="45714" rIns="91428" bIns="45714" rtlCol="0" anchor="ctr"/>
          <a:lstStyle/>
          <a:p>
            <a:pPr algn="ctr"/>
            <a:endParaRPr kumimoji="1" lang="ja-JP" altLang="en-US"/>
          </a:p>
        </p:txBody>
      </p:sp>
      <p:sp>
        <p:nvSpPr>
          <p:cNvPr id="2" name="正方形/長方形 1"/>
          <p:cNvSpPr/>
          <p:nvPr/>
        </p:nvSpPr>
        <p:spPr>
          <a:xfrm>
            <a:off x="629735" y="7977338"/>
            <a:ext cx="5523516" cy="1477315"/>
          </a:xfrm>
          <a:prstGeom prst="rect">
            <a:avLst/>
          </a:prstGeom>
        </p:spPr>
        <p:txBody>
          <a:bodyPr wrap="square" lIns="91428" tIns="45714" rIns="91428" bIns="45714">
            <a:spAutoFit/>
          </a:bodyPr>
          <a:lstStyle/>
          <a:p>
            <a:r>
              <a:rPr lang="ja-JP" altLang="en-US" sz="1000" dirty="0">
                <a:latin typeface="HGS明朝B" pitchFamily="18" charset="-128"/>
                <a:ea typeface="HGS明朝B" pitchFamily="18" charset="-128"/>
              </a:rPr>
              <a:t>①　</a:t>
            </a:r>
            <a:r>
              <a:rPr lang="en-US" altLang="ja-JP" sz="1000" dirty="0">
                <a:latin typeface="HGS明朝B" pitchFamily="18" charset="-128"/>
                <a:ea typeface="HGS明朝B" pitchFamily="18" charset="-128"/>
              </a:rPr>
              <a:t>22</a:t>
            </a:r>
            <a:r>
              <a:rPr lang="ja-JP" altLang="ja-JP" sz="1000" dirty="0">
                <a:latin typeface="HGS明朝B" pitchFamily="18" charset="-128"/>
                <a:ea typeface="HGS明朝B" pitchFamily="18" charset="-128"/>
              </a:rPr>
              <a:t>歳　女性　</a:t>
            </a:r>
            <a:r>
              <a:rPr lang="en-US" altLang="ja-JP" sz="1000" dirty="0">
                <a:latin typeface="HGS明朝B" pitchFamily="18" charset="-128"/>
                <a:ea typeface="HGS明朝B" pitchFamily="18" charset="-128"/>
              </a:rPr>
              <a:t>162</a:t>
            </a:r>
            <a:r>
              <a:rPr lang="ja-JP" altLang="ja-JP" sz="1000" dirty="0">
                <a:latin typeface="HGS明朝B" pitchFamily="18" charset="-128"/>
                <a:ea typeface="HGS明朝B" pitchFamily="18" charset="-128"/>
              </a:rPr>
              <a:t>ｃｍ　</a:t>
            </a:r>
            <a:r>
              <a:rPr lang="en-US" altLang="ja-JP" sz="1000" dirty="0">
                <a:latin typeface="HGS明朝B" pitchFamily="18" charset="-128"/>
                <a:ea typeface="HGS明朝B" pitchFamily="18" charset="-128"/>
              </a:rPr>
              <a:t>56kg</a:t>
            </a:r>
            <a:r>
              <a:rPr lang="ja-JP" altLang="ja-JP" sz="1000" dirty="0">
                <a:latin typeface="HGS明朝B" pitchFamily="18" charset="-128"/>
                <a:ea typeface="HGS明朝B" pitchFamily="18" charset="-128"/>
              </a:rPr>
              <a:t>　主訴；軟便　</a:t>
            </a:r>
            <a:endParaRPr lang="en-US" altLang="ja-JP" sz="1000" dirty="0">
              <a:latin typeface="HGS明朝B" pitchFamily="18" charset="-128"/>
              <a:ea typeface="HGS明朝B" pitchFamily="18" charset="-128"/>
            </a:endParaRPr>
          </a:p>
          <a:p>
            <a:r>
              <a:rPr lang="ja-JP" altLang="ja-JP" sz="1000" dirty="0">
                <a:latin typeface="HGS明朝B" pitchFamily="18" charset="-128"/>
                <a:ea typeface="HGS明朝B" pitchFamily="18" charset="-128"/>
              </a:rPr>
              <a:t>症状；食欲</a:t>
            </a:r>
            <a:r>
              <a:rPr lang="ja-JP" altLang="ja-JP" sz="1000" dirty="0" smtClean="0">
                <a:latin typeface="HGS明朝B" pitchFamily="18" charset="-128"/>
                <a:ea typeface="HGS明朝B" pitchFamily="18" charset="-128"/>
              </a:rPr>
              <a:t>不振</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食後</a:t>
            </a:r>
            <a:r>
              <a:rPr lang="ja-JP" altLang="ja-JP" sz="1000" dirty="0">
                <a:latin typeface="HGS明朝B" pitchFamily="18" charset="-128"/>
                <a:ea typeface="HGS明朝B" pitchFamily="18" charset="-128"/>
              </a:rPr>
              <a:t>に</a:t>
            </a:r>
            <a:r>
              <a:rPr lang="ja-JP" altLang="ja-JP" sz="1000" dirty="0" smtClean="0">
                <a:latin typeface="HGS明朝B" pitchFamily="18" charset="-128"/>
                <a:ea typeface="HGS明朝B" pitchFamily="18" charset="-128"/>
              </a:rPr>
              <a:t>眠たい</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疲労倦怠感</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胃下垂</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起立性低血圧</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舌</a:t>
            </a:r>
            <a:r>
              <a:rPr lang="ja-JP" altLang="en-US" sz="1000" dirty="0" smtClean="0">
                <a:latin typeface="HGS明朝B" pitchFamily="18" charset="-128"/>
                <a:ea typeface="HGS明朝B" pitchFamily="18" charset="-128"/>
              </a:rPr>
              <a:t>質</a:t>
            </a:r>
            <a:r>
              <a:rPr lang="ja-JP" altLang="ja-JP" sz="1000" dirty="0" smtClean="0">
                <a:latin typeface="HGS明朝B" pitchFamily="18" charset="-128"/>
                <a:ea typeface="HGS明朝B" pitchFamily="18" charset="-128"/>
              </a:rPr>
              <a:t>淡</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脈弱</a:t>
            </a:r>
            <a:endParaRPr lang="ja-JP" altLang="ja-JP" sz="1000" dirty="0">
              <a:latin typeface="HGS明朝B" pitchFamily="18" charset="-128"/>
              <a:ea typeface="HGS明朝B" pitchFamily="18" charset="-128"/>
            </a:endParaRPr>
          </a:p>
          <a:p>
            <a:endParaRPr lang="en-US" altLang="ja-JP" sz="1000" dirty="0">
              <a:latin typeface="HGS明朝B" pitchFamily="18" charset="-128"/>
              <a:ea typeface="HGS明朝B" pitchFamily="18" charset="-128"/>
            </a:endParaRPr>
          </a:p>
          <a:p>
            <a:r>
              <a:rPr lang="ja-JP" altLang="ja-JP" sz="1000" dirty="0">
                <a:latin typeface="HGS明朝B" pitchFamily="18" charset="-128"/>
                <a:ea typeface="HGS明朝B" pitchFamily="18" charset="-128"/>
              </a:rPr>
              <a:t>弁証（　　　　　　　　　　　）　　治法（　　　　　　　　　　）</a:t>
            </a:r>
          </a:p>
          <a:p>
            <a:r>
              <a:rPr lang="en-US" altLang="ja-JP" sz="1000" dirty="0">
                <a:latin typeface="HGS明朝B" pitchFamily="18" charset="-128"/>
                <a:ea typeface="HGS明朝B" pitchFamily="18" charset="-128"/>
              </a:rPr>
              <a:t> </a:t>
            </a:r>
            <a:endParaRPr lang="ja-JP"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②　</a:t>
            </a:r>
            <a:r>
              <a:rPr lang="en-US" altLang="ja-JP" sz="1000" dirty="0">
                <a:latin typeface="HGS明朝B" pitchFamily="18" charset="-128"/>
                <a:ea typeface="HGS明朝B" pitchFamily="18" charset="-128"/>
              </a:rPr>
              <a:t>19</a:t>
            </a:r>
            <a:r>
              <a:rPr lang="ja-JP" altLang="ja-JP" sz="1000" dirty="0">
                <a:latin typeface="HGS明朝B" pitchFamily="18" charset="-128"/>
                <a:ea typeface="HGS明朝B" pitchFamily="18" charset="-128"/>
              </a:rPr>
              <a:t>歳　男性　</a:t>
            </a:r>
            <a:r>
              <a:rPr lang="en-US" altLang="ja-JP" sz="1000" dirty="0">
                <a:latin typeface="HGS明朝B" pitchFamily="18" charset="-128"/>
                <a:ea typeface="HGS明朝B" pitchFamily="18" charset="-128"/>
              </a:rPr>
              <a:t>175</a:t>
            </a:r>
            <a:r>
              <a:rPr lang="ja-JP" altLang="ja-JP" sz="1000" dirty="0">
                <a:latin typeface="HGS明朝B" pitchFamily="18" charset="-128"/>
                <a:ea typeface="HGS明朝B" pitchFamily="18" charset="-128"/>
              </a:rPr>
              <a:t>ｃｍ　</a:t>
            </a:r>
            <a:r>
              <a:rPr lang="en-US" altLang="ja-JP" sz="1000" dirty="0">
                <a:latin typeface="HGS明朝B" pitchFamily="18" charset="-128"/>
                <a:ea typeface="HGS明朝B" pitchFamily="18" charset="-128"/>
              </a:rPr>
              <a:t>75kg</a:t>
            </a:r>
            <a:r>
              <a:rPr lang="ja-JP" altLang="ja-JP" sz="1000" dirty="0">
                <a:latin typeface="HGS明朝B" pitchFamily="18" charset="-128"/>
                <a:ea typeface="HGS明朝B" pitchFamily="18" charset="-128"/>
              </a:rPr>
              <a:t>　主訴；口臭　</a:t>
            </a:r>
            <a:endParaRPr lang="en-US" altLang="ja-JP" sz="1000" dirty="0">
              <a:latin typeface="HGS明朝B" pitchFamily="18" charset="-128"/>
              <a:ea typeface="HGS明朝B" pitchFamily="18" charset="-128"/>
            </a:endParaRPr>
          </a:p>
          <a:p>
            <a:r>
              <a:rPr lang="ja-JP" altLang="ja-JP" sz="1000" dirty="0">
                <a:latin typeface="HGS明朝B" pitchFamily="18" charset="-128"/>
                <a:ea typeface="HGS明朝B" pitchFamily="18" charset="-128"/>
              </a:rPr>
              <a:t>症状；すっきり排便</a:t>
            </a:r>
            <a:r>
              <a:rPr lang="ja-JP" altLang="ja-JP" sz="1000" dirty="0" smtClean="0">
                <a:latin typeface="HGS明朝B" pitchFamily="18" charset="-128"/>
                <a:ea typeface="HGS明朝B" pitchFamily="18" charset="-128"/>
              </a:rPr>
              <a:t>しない</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口</a:t>
            </a:r>
            <a:r>
              <a:rPr lang="ja-JP" altLang="ja-JP" sz="1000" dirty="0">
                <a:latin typeface="HGS明朝B" pitchFamily="18" charset="-128"/>
                <a:ea typeface="HGS明朝B" pitchFamily="18" charset="-128"/>
              </a:rPr>
              <a:t>が</a:t>
            </a:r>
            <a:r>
              <a:rPr lang="ja-JP" altLang="ja-JP" sz="1000" dirty="0" smtClean="0">
                <a:latin typeface="HGS明朝B" pitchFamily="18" charset="-128"/>
                <a:ea typeface="HGS明朝B" pitchFamily="18" charset="-128"/>
              </a:rPr>
              <a:t>粘る</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口渇</a:t>
            </a:r>
            <a:r>
              <a:rPr lang="ja-JP" altLang="ja-JP" sz="1000" dirty="0">
                <a:latin typeface="HGS明朝B" pitchFamily="18" charset="-128"/>
                <a:ea typeface="HGS明朝B" pitchFamily="18" charset="-128"/>
              </a:rPr>
              <a:t>あるも飲むと具合</a:t>
            </a:r>
            <a:r>
              <a:rPr lang="ja-JP" altLang="ja-JP" sz="1000" dirty="0" smtClean="0">
                <a:latin typeface="HGS明朝B" pitchFamily="18" charset="-128"/>
                <a:ea typeface="HGS明朝B" pitchFamily="18" charset="-128"/>
              </a:rPr>
              <a:t>悪い</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舌</a:t>
            </a:r>
            <a:r>
              <a:rPr lang="ja-JP" altLang="ja-JP" sz="1000" dirty="0">
                <a:latin typeface="HGS明朝B" pitchFamily="18" charset="-128"/>
                <a:ea typeface="HGS明朝B" pitchFamily="18" charset="-128"/>
              </a:rPr>
              <a:t>苔</a:t>
            </a:r>
            <a:r>
              <a:rPr lang="ja-JP" altLang="ja-JP" sz="1000" dirty="0" smtClean="0">
                <a:latin typeface="HGS明朝B" pitchFamily="18" charset="-128"/>
                <a:ea typeface="HGS明朝B" pitchFamily="18" charset="-128"/>
              </a:rPr>
              <a:t>黄</a:t>
            </a:r>
            <a:r>
              <a:rPr lang="ja-JP" altLang="en-US" sz="1000" dirty="0" smtClean="0">
                <a:latin typeface="HGS明朝B" pitchFamily="18" charset="-128"/>
                <a:ea typeface="HGS明朝B" pitchFamily="18" charset="-128"/>
              </a:rPr>
              <a:t>，</a:t>
            </a:r>
            <a:r>
              <a:rPr lang="ja-JP" altLang="ja-JP" sz="1000" dirty="0" smtClean="0">
                <a:latin typeface="HGS明朝B" pitchFamily="18" charset="-128"/>
                <a:ea typeface="HGS明朝B" pitchFamily="18" charset="-128"/>
              </a:rPr>
              <a:t>脈数滑</a:t>
            </a:r>
            <a:endParaRPr lang="ja-JP" altLang="ja-JP" sz="1000" dirty="0">
              <a:latin typeface="HGS明朝B" pitchFamily="18" charset="-128"/>
              <a:ea typeface="HGS明朝B" pitchFamily="18" charset="-128"/>
            </a:endParaRPr>
          </a:p>
          <a:p>
            <a:endParaRPr lang="en-US" altLang="ja-JP" sz="1000" dirty="0">
              <a:latin typeface="HGS明朝B" pitchFamily="18" charset="-128"/>
              <a:ea typeface="HGS明朝B" pitchFamily="18" charset="-128"/>
            </a:endParaRPr>
          </a:p>
          <a:p>
            <a:r>
              <a:rPr lang="ja-JP" altLang="ja-JP" sz="1000" dirty="0">
                <a:latin typeface="HGS明朝B" pitchFamily="18" charset="-128"/>
                <a:ea typeface="HGS明朝B" pitchFamily="18" charset="-128"/>
              </a:rPr>
              <a:t>弁証（　　　　　　　　　　　）　　治法（　　　　　　　　　　）</a:t>
            </a:r>
          </a:p>
        </p:txBody>
      </p:sp>
      <p:sp>
        <p:nvSpPr>
          <p:cNvPr id="3" name="テキスト ボックス 2"/>
          <p:cNvSpPr txBox="1"/>
          <p:nvPr/>
        </p:nvSpPr>
        <p:spPr>
          <a:xfrm>
            <a:off x="564485" y="7608005"/>
            <a:ext cx="981167" cy="369320"/>
          </a:xfrm>
          <a:prstGeom prst="rect">
            <a:avLst/>
          </a:prstGeom>
          <a:noFill/>
        </p:spPr>
        <p:txBody>
          <a:bodyPr wrap="square" lIns="91428" tIns="45714" rIns="91428" bIns="45714" rtlCol="0">
            <a:spAutoFit/>
          </a:bodyPr>
          <a:lstStyle/>
          <a:p>
            <a:r>
              <a:rPr lang="ja-JP" altLang="en-US" dirty="0">
                <a:latin typeface="HGP創英角ﾎﾟｯﾌﾟ体" pitchFamily="50" charset="-128"/>
                <a:ea typeface="HGP創英角ﾎﾟｯﾌﾟ体" pitchFamily="50" charset="-128"/>
              </a:rPr>
              <a:t>プチ</a:t>
            </a:r>
            <a:r>
              <a:rPr kumimoji="1" lang="en-US" altLang="ja-JP" dirty="0" smtClean="0">
                <a:latin typeface="HGP創英角ﾎﾟｯﾌﾟ体" pitchFamily="50" charset="-128"/>
                <a:ea typeface="HGP創英角ﾎﾟｯﾌﾟ体" pitchFamily="50" charset="-128"/>
              </a:rPr>
              <a:t>Q</a:t>
            </a:r>
            <a:endParaRPr kumimoji="1" lang="ja-JP" altLang="en-US" dirty="0">
              <a:latin typeface="HGP創英角ﾎﾟｯﾌﾟ体" pitchFamily="50" charset="-128"/>
              <a:ea typeface="HGP創英角ﾎﾟｯﾌﾟ体" pitchFamily="50" charset="-128"/>
            </a:endParaRPr>
          </a:p>
        </p:txBody>
      </p:sp>
      <p:sp>
        <p:nvSpPr>
          <p:cNvPr id="38" name="正方形/長方形 37"/>
          <p:cNvSpPr/>
          <p:nvPr/>
        </p:nvSpPr>
        <p:spPr>
          <a:xfrm>
            <a:off x="601638" y="2658269"/>
            <a:ext cx="902787" cy="307764"/>
          </a:xfrm>
          <a:prstGeom prst="rect">
            <a:avLst/>
          </a:prstGeom>
        </p:spPr>
        <p:txBody>
          <a:bodyPr wrap="none" lIns="91428" tIns="45714" rIns="91428" bIns="45714">
            <a:spAutoFit/>
          </a:bodyPr>
          <a:lstStyle/>
          <a:p>
            <a:pPr lvl="0"/>
            <a:r>
              <a:rPr lang="ja-JP" altLang="ja-JP" sz="1400" dirty="0" smtClean="0">
                <a:solidFill>
                  <a:prstClr val="black"/>
                </a:solidFill>
                <a:latin typeface="HGS明朝B" pitchFamily="18" charset="-128"/>
                <a:ea typeface="HGS明朝B" pitchFamily="18" charset="-128"/>
              </a:rPr>
              <a:t>脾</a:t>
            </a:r>
            <a:r>
              <a:rPr lang="ja-JP" altLang="en-US" sz="1400" dirty="0" smtClean="0">
                <a:solidFill>
                  <a:prstClr val="black"/>
                </a:solidFill>
                <a:latin typeface="HGS明朝B" pitchFamily="18" charset="-128"/>
                <a:ea typeface="HGS明朝B" pitchFamily="18" charset="-128"/>
              </a:rPr>
              <a:t>陽</a:t>
            </a:r>
            <a:r>
              <a:rPr lang="ja-JP" altLang="ja-JP" sz="1400" dirty="0" smtClean="0">
                <a:solidFill>
                  <a:prstClr val="black"/>
                </a:solidFill>
                <a:latin typeface="HGS明朝B" pitchFamily="18" charset="-128"/>
                <a:ea typeface="HGS明朝B" pitchFamily="18" charset="-128"/>
              </a:rPr>
              <a:t>虚証</a:t>
            </a:r>
            <a:endParaRPr lang="ja-JP" altLang="ja-JP" sz="1400" dirty="0">
              <a:solidFill>
                <a:prstClr val="black"/>
              </a:solidFill>
              <a:latin typeface="HGS明朝B" pitchFamily="18" charset="-128"/>
              <a:ea typeface="HGS明朝B" pitchFamily="18" charset="-128"/>
            </a:endParaRPr>
          </a:p>
        </p:txBody>
      </p:sp>
      <p:sp>
        <p:nvSpPr>
          <p:cNvPr id="12" name="テキスト ボックス 11"/>
          <p:cNvSpPr txBox="1"/>
          <p:nvPr/>
        </p:nvSpPr>
        <p:spPr>
          <a:xfrm>
            <a:off x="607314" y="2917726"/>
            <a:ext cx="2533654" cy="553998"/>
          </a:xfrm>
          <a:prstGeom prst="rect">
            <a:avLst/>
          </a:prstGeom>
          <a:noFill/>
        </p:spPr>
        <p:txBody>
          <a:bodyPr wrap="square" rtlCol="0">
            <a:spAutoFit/>
          </a:bodyPr>
          <a:lstStyle/>
          <a:p>
            <a:r>
              <a:rPr kumimoji="1" lang="ja-JP" altLang="en-US" sz="1000" dirty="0" smtClean="0">
                <a:latin typeface="HGP明朝B" pitchFamily="18" charset="-128"/>
                <a:ea typeface="HGP明朝B" pitchFamily="18" charset="-128"/>
              </a:rPr>
              <a:t>脾気虚が進み，脾気の温煦作用が低下しておこる．</a:t>
            </a:r>
            <a:endParaRPr kumimoji="1" lang="en-US" altLang="ja-JP" sz="1000" dirty="0" smtClean="0">
              <a:latin typeface="HGP明朝B" pitchFamily="18" charset="-128"/>
              <a:ea typeface="HGP明朝B" pitchFamily="18" charset="-128"/>
            </a:endParaRPr>
          </a:p>
          <a:p>
            <a:r>
              <a:rPr lang="ja-JP" altLang="en-US" sz="1000" dirty="0">
                <a:latin typeface="HGP明朝B" pitchFamily="18" charset="-128"/>
                <a:ea typeface="HGP明朝B" pitchFamily="18" charset="-128"/>
              </a:rPr>
              <a:t>脾気</a:t>
            </a:r>
            <a:r>
              <a:rPr lang="ja-JP" altLang="en-US" sz="1000" dirty="0" smtClean="0">
                <a:latin typeface="HGP明朝B" pitchFamily="18" charset="-128"/>
                <a:ea typeface="HGP明朝B" pitchFamily="18" charset="-128"/>
              </a:rPr>
              <a:t>虚</a:t>
            </a:r>
            <a:r>
              <a:rPr lang="ja-JP" altLang="en-US" sz="1000" dirty="0">
                <a:latin typeface="HGP明朝B" pitchFamily="18" charset="-128"/>
                <a:ea typeface="HGP明朝B" pitchFamily="18" charset="-128"/>
              </a:rPr>
              <a:t>の</a:t>
            </a:r>
            <a:r>
              <a:rPr lang="ja-JP" altLang="en-US" sz="1000" dirty="0" smtClean="0">
                <a:latin typeface="HGP明朝B" pitchFamily="18" charset="-128"/>
                <a:ea typeface="HGP明朝B" pitchFamily="18" charset="-128"/>
              </a:rPr>
              <a:t>症状＋虚寒（四肢の冷え，寒がり）</a:t>
            </a:r>
            <a:endParaRPr kumimoji="1" lang="ja-JP" altLang="en-US" sz="1000" dirty="0">
              <a:latin typeface="HGP明朝B" pitchFamily="18" charset="-128"/>
              <a:ea typeface="HGP明朝B" pitchFamily="18" charset="-128"/>
            </a:endParaRPr>
          </a:p>
        </p:txBody>
      </p:sp>
    </p:spTree>
    <p:extLst>
      <p:ext uri="{BB962C8B-B14F-4D97-AF65-F5344CB8AC3E}">
        <p14:creationId xmlns:p14="http://schemas.microsoft.com/office/powerpoint/2010/main" val="4238713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42927" y="449620"/>
            <a:ext cx="504056" cy="461653"/>
          </a:xfrm>
          <a:prstGeom prst="rect">
            <a:avLst/>
          </a:prstGeom>
          <a:noFill/>
        </p:spPr>
        <p:txBody>
          <a:bodyPr wrap="square" lIns="91428" tIns="45714" rIns="91428" bIns="45714" rtlCol="0">
            <a:spAutoFit/>
          </a:bodyPr>
          <a:lstStyle/>
          <a:p>
            <a:r>
              <a:rPr lang="ja-JP" altLang="en-US" sz="2400" b="1" dirty="0">
                <a:latin typeface="メイリオ" pitchFamily="50" charset="-128"/>
                <a:ea typeface="メイリオ" pitchFamily="50" charset="-128"/>
              </a:rPr>
              <a:t>肝</a:t>
            </a:r>
          </a:p>
        </p:txBody>
      </p:sp>
      <p:grpSp>
        <p:nvGrpSpPr>
          <p:cNvPr id="22" name="グループ化 21"/>
          <p:cNvGrpSpPr/>
          <p:nvPr/>
        </p:nvGrpSpPr>
        <p:grpSpPr>
          <a:xfrm>
            <a:off x="600179" y="4573215"/>
            <a:ext cx="2395638" cy="1848404"/>
            <a:chOff x="726191" y="4069691"/>
            <a:chExt cx="2395638" cy="1848404"/>
          </a:xfrm>
        </p:grpSpPr>
        <p:sp>
          <p:nvSpPr>
            <p:cNvPr id="13" name="テキスト ボックス 12"/>
            <p:cNvSpPr txBox="1"/>
            <p:nvPr/>
          </p:nvSpPr>
          <p:spPr>
            <a:xfrm>
              <a:off x="728698" y="4069691"/>
              <a:ext cx="1314146" cy="307777"/>
            </a:xfrm>
            <a:prstGeom prst="rect">
              <a:avLst/>
            </a:prstGeom>
            <a:noFill/>
          </p:spPr>
          <p:txBody>
            <a:bodyPr wrap="square" rtlCol="0">
              <a:spAutoFit/>
            </a:bodyPr>
            <a:lstStyle/>
            <a:p>
              <a:r>
                <a:rPr lang="ja-JP" altLang="en-US" sz="1400" b="1" dirty="0">
                  <a:solidFill>
                    <a:srgbClr val="FF0000"/>
                  </a:solidFill>
                  <a:latin typeface="HGS明朝B" pitchFamily="18" charset="-128"/>
                  <a:ea typeface="HGS明朝B" pitchFamily="18" charset="-128"/>
                </a:rPr>
                <a:t>蔵血</a:t>
              </a:r>
              <a:r>
                <a:rPr lang="ja-JP" altLang="en-US" sz="1400" dirty="0">
                  <a:latin typeface="HGS明朝B" pitchFamily="18" charset="-128"/>
                  <a:ea typeface="HGS明朝B" pitchFamily="18" charset="-128"/>
                </a:rPr>
                <a:t>を主</a:t>
              </a:r>
              <a:r>
                <a:rPr lang="ja-JP" altLang="en-US" sz="1400" dirty="0" err="1">
                  <a:latin typeface="HGS明朝B" pitchFamily="18" charset="-128"/>
                  <a:ea typeface="HGS明朝B" pitchFamily="18" charset="-128"/>
                </a:rPr>
                <a:t>る</a:t>
              </a:r>
              <a:endParaRPr lang="ja-JP" altLang="en-US" sz="1400" dirty="0">
                <a:latin typeface="HGS明朝B" pitchFamily="18" charset="-128"/>
                <a:ea typeface="HGS明朝B" pitchFamily="18" charset="-128"/>
              </a:endParaRPr>
            </a:p>
          </p:txBody>
        </p:sp>
        <p:sp>
          <p:nvSpPr>
            <p:cNvPr id="14" name="正方形/長方形 13"/>
            <p:cNvSpPr/>
            <p:nvPr/>
          </p:nvSpPr>
          <p:spPr>
            <a:xfrm>
              <a:off x="726191" y="4286879"/>
              <a:ext cx="2395638" cy="1631216"/>
            </a:xfrm>
            <a:prstGeom prst="rect">
              <a:avLst/>
            </a:prstGeom>
          </p:spPr>
          <p:txBody>
            <a:bodyPr wrap="square">
              <a:spAutoFit/>
            </a:bodyPr>
            <a:lstStyle/>
            <a:p>
              <a:r>
                <a:rPr lang="ja-JP" altLang="ja-JP" sz="1000" dirty="0">
                  <a:solidFill>
                    <a:prstClr val="black"/>
                  </a:solidFill>
                  <a:latin typeface="HGS明朝B" pitchFamily="18" charset="-128"/>
                  <a:ea typeface="HGS明朝B" pitchFamily="18" charset="-128"/>
                </a:rPr>
                <a:t>肝は血を貯蔵し，体のどの部位がどのくらいの血量を必要としているかを判断し，適度な量の血を供給する機能</a:t>
              </a:r>
              <a:r>
                <a:rPr lang="en-US" altLang="ja-JP"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蔵血機能</a:t>
              </a:r>
              <a:r>
                <a:rPr lang="en-US" altLang="ja-JP" sz="1000" dirty="0">
                  <a:solidFill>
                    <a:prstClr val="black"/>
                  </a:solidFill>
                  <a:latin typeface="HGS明朝B" pitchFamily="18" charset="-128"/>
                  <a:ea typeface="HGS明朝B" pitchFamily="18" charset="-128"/>
                </a:rPr>
                <a:t>)</a:t>
              </a:r>
              <a:r>
                <a:rPr lang="ja-JP" altLang="ja-JP" sz="1000" dirty="0">
                  <a:solidFill>
                    <a:prstClr val="black"/>
                  </a:solidFill>
                  <a:latin typeface="HGS明朝B" pitchFamily="18" charset="-128"/>
                  <a:ea typeface="HGS明朝B" pitchFamily="18" charset="-128"/>
                </a:rPr>
                <a:t>をもつ</a:t>
              </a:r>
              <a:r>
                <a:rPr lang="ja-JP" altLang="ja-JP" sz="1000" dirty="0" smtClean="0">
                  <a:solidFill>
                    <a:prstClr val="black"/>
                  </a:solidFill>
                  <a:latin typeface="HGS明朝B" pitchFamily="18" charset="-128"/>
                  <a:ea typeface="HGS明朝B" pitchFamily="18" charset="-128"/>
                </a:rPr>
                <a:t>．</a:t>
              </a:r>
              <a:endParaRPr lang="en-US" altLang="ja-JP" sz="1000" dirty="0" smtClean="0">
                <a:solidFill>
                  <a:prstClr val="black"/>
                </a:solidFill>
                <a:latin typeface="HGS明朝B" pitchFamily="18" charset="-128"/>
                <a:ea typeface="HGS明朝B" pitchFamily="18" charset="-128"/>
              </a:endParaRPr>
            </a:p>
            <a:p>
              <a:r>
                <a:rPr lang="ja-JP" altLang="en-US" sz="1000" dirty="0" smtClean="0">
                  <a:solidFill>
                    <a:prstClr val="black"/>
                  </a:solidFill>
                  <a:latin typeface="HGS明朝B" pitchFamily="18" charset="-128"/>
                  <a:ea typeface="HGS明朝B" pitchFamily="18" charset="-128"/>
                </a:rPr>
                <a:t>例えば，筋肉は運動時，大量の血が必要になるし，読書時は目に大量の血が必要になる．この時，肝は筋や目に血を与え，その活動を栄養面から支えている．必要以外の血は肝に戻って蓄えられる．</a:t>
              </a:r>
              <a:endParaRPr lang="ja-JP" altLang="en-US" dirty="0"/>
            </a:p>
          </p:txBody>
        </p:sp>
      </p:grpSp>
      <p:grpSp>
        <p:nvGrpSpPr>
          <p:cNvPr id="23" name="グループ化 22"/>
          <p:cNvGrpSpPr/>
          <p:nvPr/>
        </p:nvGrpSpPr>
        <p:grpSpPr>
          <a:xfrm>
            <a:off x="487642" y="6481137"/>
            <a:ext cx="2620712" cy="752090"/>
            <a:chOff x="667746" y="5348682"/>
            <a:chExt cx="1816096" cy="752091"/>
          </a:xfrm>
        </p:grpSpPr>
        <p:sp>
          <p:nvSpPr>
            <p:cNvPr id="16" name="テキスト ボックス 15"/>
            <p:cNvSpPr txBox="1"/>
            <p:nvPr/>
          </p:nvSpPr>
          <p:spPr>
            <a:xfrm>
              <a:off x="667746" y="5348682"/>
              <a:ext cx="1804010" cy="307777"/>
            </a:xfrm>
            <a:prstGeom prst="rect">
              <a:avLst/>
            </a:prstGeom>
            <a:noFill/>
          </p:spPr>
          <p:txBody>
            <a:bodyPr wrap="square" rtlCol="0">
              <a:spAutoFit/>
            </a:bodyPr>
            <a:lstStyle/>
            <a:p>
              <a:r>
                <a:rPr lang="ja-JP" altLang="en-US" sz="1400" dirty="0">
                  <a:latin typeface="HGS明朝B" pitchFamily="18" charset="-128"/>
                  <a:ea typeface="HGS明朝B" pitchFamily="18" charset="-128"/>
                </a:rPr>
                <a:t>肝と強い関係・・</a:t>
              </a:r>
              <a:r>
                <a:rPr lang="ja-JP" altLang="en-US" sz="1400" dirty="0">
                  <a:solidFill>
                    <a:srgbClr val="FF0000"/>
                  </a:solidFill>
                  <a:latin typeface="HGS明朝B" pitchFamily="18" charset="-128"/>
                  <a:ea typeface="HGS明朝B" pitchFamily="18" charset="-128"/>
                </a:rPr>
                <a:t>爪・目・筋</a:t>
              </a:r>
            </a:p>
          </p:txBody>
        </p:sp>
        <p:sp>
          <p:nvSpPr>
            <p:cNvPr id="17" name="テキスト ボックス 16"/>
            <p:cNvSpPr txBox="1"/>
            <p:nvPr/>
          </p:nvSpPr>
          <p:spPr>
            <a:xfrm>
              <a:off x="762293" y="5700663"/>
              <a:ext cx="1721549" cy="400110"/>
            </a:xfrm>
            <a:prstGeom prst="rect">
              <a:avLst/>
            </a:prstGeom>
            <a:noFill/>
          </p:spPr>
          <p:txBody>
            <a:bodyPr wrap="square" rtlCol="0">
              <a:spAutoFit/>
            </a:bodyPr>
            <a:lstStyle/>
            <a:p>
              <a:r>
                <a:rPr lang="ja-JP" altLang="en-US" sz="1000" dirty="0">
                  <a:latin typeface="HGS明朝B" pitchFamily="18" charset="-128"/>
                  <a:ea typeface="HGS明朝B" pitchFamily="18" charset="-128"/>
                </a:rPr>
                <a:t>「体は筋に合し，華は爪にある」</a:t>
              </a:r>
              <a:endParaRPr lang="en-US" altLang="ja-JP" sz="1000" dirty="0">
                <a:latin typeface="HGS明朝B" pitchFamily="18" charset="-128"/>
                <a:ea typeface="HGS明朝B" pitchFamily="18" charset="-128"/>
              </a:endParaRPr>
            </a:p>
            <a:p>
              <a:r>
                <a:rPr lang="ja-JP" altLang="en-US" sz="1000" dirty="0">
                  <a:latin typeface="HGS明朝B" pitchFamily="18" charset="-128"/>
                  <a:ea typeface="HGS明朝B" pitchFamily="18" charset="-128"/>
                </a:rPr>
                <a:t>「目に開竅する」</a:t>
              </a:r>
            </a:p>
          </p:txBody>
        </p:sp>
      </p:grpSp>
      <p:sp>
        <p:nvSpPr>
          <p:cNvPr id="18" name="正方形/長方形 17"/>
          <p:cNvSpPr/>
          <p:nvPr/>
        </p:nvSpPr>
        <p:spPr>
          <a:xfrm>
            <a:off x="3501009" y="1640632"/>
            <a:ext cx="3024336" cy="861762"/>
          </a:xfrm>
          <a:prstGeom prst="rect">
            <a:avLst/>
          </a:prstGeom>
        </p:spPr>
        <p:txBody>
          <a:bodyPr wrap="square" lIns="91428" tIns="45714" rIns="91428" bIns="45714">
            <a:spAutoFit/>
          </a:bodyPr>
          <a:lstStyle/>
          <a:p>
            <a:r>
              <a:rPr lang="ja-JP" altLang="ja-JP" sz="1000" dirty="0">
                <a:latin typeface="HGS明朝B" pitchFamily="18" charset="-128"/>
                <a:ea typeface="HGS明朝B" pitchFamily="18" charset="-128"/>
              </a:rPr>
              <a:t>肝が変調して，疏泄機能が悪くなると，</a:t>
            </a:r>
            <a:r>
              <a:rPr lang="ja-JP" altLang="ja-JP" sz="1000" dirty="0">
                <a:solidFill>
                  <a:srgbClr val="0070C0"/>
                </a:solidFill>
                <a:latin typeface="HGS明朝B" pitchFamily="18" charset="-128"/>
                <a:ea typeface="HGS明朝B" pitchFamily="18" charset="-128"/>
              </a:rPr>
              <a:t>気の流れが悪くなり</a:t>
            </a:r>
            <a:r>
              <a:rPr lang="ja-JP" altLang="ja-JP" sz="1000" dirty="0">
                <a:latin typeface="HGS明朝B" pitchFamily="18" charset="-128"/>
                <a:ea typeface="HGS明朝B" pitchFamily="18" charset="-128"/>
              </a:rPr>
              <a:t>，血と津液の流れも滞ってしまう．血が停滞すると，瘀血ができ，女性では，生理不順や月経痛があらわれやすい．また，津液が滞ると水湿や痰ができ，呼吸器系の症状がでやすくなる</a:t>
            </a:r>
            <a:r>
              <a:rPr lang="ja-JP" altLang="ja-JP" sz="1000" dirty="0" smtClean="0">
                <a:latin typeface="HGS明朝B" pitchFamily="18" charset="-128"/>
                <a:ea typeface="HGS明朝B" pitchFamily="18" charset="-128"/>
              </a:rPr>
              <a:t>．</a:t>
            </a:r>
            <a:endParaRPr lang="ja-JP" altLang="ja-JP" sz="1000" dirty="0">
              <a:latin typeface="HGS明朝B" pitchFamily="18" charset="-128"/>
              <a:ea typeface="HGS明朝B" pitchFamily="18" charset="-128"/>
            </a:endParaRPr>
          </a:p>
        </p:txBody>
      </p:sp>
      <p:sp>
        <p:nvSpPr>
          <p:cNvPr id="19" name="テキスト ボックス 18"/>
          <p:cNvSpPr txBox="1"/>
          <p:nvPr/>
        </p:nvSpPr>
        <p:spPr>
          <a:xfrm>
            <a:off x="3501008" y="1352601"/>
            <a:ext cx="2376264" cy="307764"/>
          </a:xfrm>
          <a:prstGeom prst="rect">
            <a:avLst/>
          </a:prstGeom>
          <a:noFill/>
        </p:spPr>
        <p:txBody>
          <a:bodyPr wrap="square" lIns="91428" tIns="45714" rIns="91428" bIns="45714" rtlCol="0">
            <a:spAutoFit/>
          </a:bodyPr>
          <a:lstStyle/>
          <a:p>
            <a:r>
              <a:rPr lang="ja-JP" altLang="en-US" sz="1400" dirty="0">
                <a:latin typeface="HGS明朝B" pitchFamily="18" charset="-128"/>
                <a:ea typeface="HGS明朝B" pitchFamily="18" charset="-128"/>
              </a:rPr>
              <a:t>疏泄作用の低下</a:t>
            </a:r>
          </a:p>
        </p:txBody>
      </p:sp>
      <p:sp>
        <p:nvSpPr>
          <p:cNvPr id="20" name="正方形/長方形 19"/>
          <p:cNvSpPr/>
          <p:nvPr/>
        </p:nvSpPr>
        <p:spPr>
          <a:xfrm>
            <a:off x="3501011" y="2580406"/>
            <a:ext cx="3024335" cy="861762"/>
          </a:xfrm>
          <a:prstGeom prst="rect">
            <a:avLst/>
          </a:prstGeom>
        </p:spPr>
        <p:txBody>
          <a:bodyPr wrap="square" lIns="91428" tIns="45714" rIns="91428" bIns="45714">
            <a:spAutoFit/>
          </a:bodyPr>
          <a:lstStyle/>
          <a:p>
            <a:r>
              <a:rPr lang="ja-JP" altLang="ja-JP" sz="1000" dirty="0">
                <a:solidFill>
                  <a:prstClr val="black"/>
                </a:solidFill>
                <a:latin typeface="HGS明朝B" pitchFamily="18" charset="-128"/>
                <a:ea typeface="HGS明朝B" pitchFamily="18" charset="-128"/>
              </a:rPr>
              <a:t>疏泄はストレスに非常に弱</a:t>
            </a:r>
            <a:r>
              <a:rPr lang="ja-JP" altLang="en-US" sz="1000" dirty="0">
                <a:solidFill>
                  <a:prstClr val="black"/>
                </a:solidFill>
                <a:latin typeface="HGS明朝B" pitchFamily="18" charset="-128"/>
                <a:ea typeface="HGS明朝B" pitchFamily="18" charset="-128"/>
              </a:rPr>
              <a:t>く，</a:t>
            </a:r>
            <a:r>
              <a:rPr lang="ja-JP" altLang="ja-JP" sz="1000" dirty="0">
                <a:solidFill>
                  <a:srgbClr val="0070C0"/>
                </a:solidFill>
                <a:latin typeface="HGS明朝B" pitchFamily="18" charset="-128"/>
                <a:ea typeface="HGS明朝B" pitchFamily="18" charset="-128"/>
              </a:rPr>
              <a:t>疏泄機能が低下すると，肝だけではなく，脾と胃にも影響</a:t>
            </a:r>
            <a:r>
              <a:rPr lang="ja-JP" altLang="ja-JP" sz="1000" dirty="0">
                <a:solidFill>
                  <a:prstClr val="black"/>
                </a:solidFill>
                <a:latin typeface="HGS明朝B" pitchFamily="18" charset="-128"/>
                <a:ea typeface="HGS明朝B" pitchFamily="18" charset="-128"/>
              </a:rPr>
              <a:t>がでる．</a:t>
            </a:r>
            <a:r>
              <a:rPr lang="ja-JP" altLang="en-US" sz="1000" dirty="0">
                <a:solidFill>
                  <a:prstClr val="black"/>
                </a:solidFill>
                <a:latin typeface="HGS明朝B" pitchFamily="18" charset="-128"/>
                <a:ea typeface="HGS明朝B" pitchFamily="18" charset="-128"/>
              </a:rPr>
              <a:t>ストレスで</a:t>
            </a:r>
            <a:r>
              <a:rPr lang="ja-JP" altLang="ja-JP" sz="1000" dirty="0">
                <a:solidFill>
                  <a:prstClr val="black"/>
                </a:solidFill>
                <a:latin typeface="HGS明朝B" pitchFamily="18" charset="-128"/>
                <a:ea typeface="HGS明朝B" pitchFamily="18" charset="-128"/>
              </a:rPr>
              <a:t>胃痛がおこるのは疏泄の不調が胃に伝わったためで，下痢をするのは不調が脾に伝わったからである</a:t>
            </a:r>
            <a:r>
              <a:rPr lang="ja-JP" altLang="en-US" sz="1000" dirty="0">
                <a:solidFill>
                  <a:prstClr val="black"/>
                </a:solidFill>
                <a:latin typeface="HGS明朝B" pitchFamily="18" charset="-128"/>
                <a:ea typeface="HGS明朝B" pitchFamily="18" charset="-128"/>
              </a:rPr>
              <a:t>．</a:t>
            </a:r>
            <a:endParaRPr lang="ja-JP" altLang="en-US" dirty="0"/>
          </a:p>
        </p:txBody>
      </p:sp>
      <p:sp>
        <p:nvSpPr>
          <p:cNvPr id="21" name="正方形/長方形 20"/>
          <p:cNvSpPr/>
          <p:nvPr/>
        </p:nvSpPr>
        <p:spPr>
          <a:xfrm>
            <a:off x="3501011" y="3640523"/>
            <a:ext cx="3024335" cy="1015651"/>
          </a:xfrm>
          <a:prstGeom prst="rect">
            <a:avLst/>
          </a:prstGeom>
        </p:spPr>
        <p:txBody>
          <a:bodyPr wrap="square" lIns="91428" tIns="45714" rIns="91428" bIns="45714">
            <a:spAutoFit/>
          </a:bodyPr>
          <a:lstStyle/>
          <a:p>
            <a:pPr lvl="0"/>
            <a:r>
              <a:rPr lang="ja-JP" altLang="en-US" sz="1000" dirty="0">
                <a:solidFill>
                  <a:prstClr val="black"/>
                </a:solidFill>
                <a:latin typeface="HGS明朝B" pitchFamily="18" charset="-128"/>
                <a:ea typeface="HGS明朝B" pitchFamily="18" charset="-128"/>
              </a:rPr>
              <a:t>情志の変化は抑鬱と亢進の</a:t>
            </a:r>
            <a:r>
              <a:rPr lang="en-US" altLang="ja-JP" sz="1000" dirty="0">
                <a:solidFill>
                  <a:prstClr val="black"/>
                </a:solidFill>
                <a:latin typeface="HGS明朝B" pitchFamily="18" charset="-128"/>
                <a:ea typeface="HGS明朝B" pitchFamily="18" charset="-128"/>
              </a:rPr>
              <a:t>2</a:t>
            </a:r>
            <a:r>
              <a:rPr lang="ja-JP" altLang="en-US" sz="1000" dirty="0" err="1">
                <a:solidFill>
                  <a:prstClr val="black"/>
                </a:solidFill>
                <a:latin typeface="HGS明朝B" pitchFamily="18" charset="-128"/>
                <a:ea typeface="HGS明朝B" pitchFamily="18" charset="-128"/>
              </a:rPr>
              <a:t>つに</a:t>
            </a:r>
            <a:r>
              <a:rPr lang="ja-JP" altLang="en-US" sz="1000" dirty="0">
                <a:solidFill>
                  <a:prstClr val="black"/>
                </a:solidFill>
                <a:latin typeface="HGS明朝B" pitchFamily="18" charset="-128"/>
                <a:ea typeface="HGS明朝B" pitchFamily="18" charset="-128"/>
              </a:rPr>
              <a:t>分けられる．肝気が鬱結すると，</a:t>
            </a:r>
            <a:r>
              <a:rPr lang="ja-JP" altLang="ja-JP" sz="1000" dirty="0">
                <a:solidFill>
                  <a:srgbClr val="0070C0"/>
                </a:solidFill>
                <a:latin typeface="HGS明朝B" pitchFamily="18" charset="-128"/>
                <a:ea typeface="HGS明朝B" pitchFamily="18" charset="-128"/>
              </a:rPr>
              <a:t>気持ちが落ち込んで，</a:t>
            </a:r>
            <a:r>
              <a:rPr lang="ja-JP" altLang="en-US" sz="1000" dirty="0">
                <a:solidFill>
                  <a:srgbClr val="0070C0"/>
                </a:solidFill>
                <a:latin typeface="HGS明朝B" pitchFamily="18" charset="-128"/>
                <a:ea typeface="HGS明朝B" pitchFamily="18" charset="-128"/>
              </a:rPr>
              <a:t>抑鬱状態</a:t>
            </a:r>
            <a:r>
              <a:rPr lang="ja-JP" altLang="en-US" sz="1000" dirty="0">
                <a:solidFill>
                  <a:prstClr val="black"/>
                </a:solidFill>
                <a:latin typeface="HGS明朝B" pitchFamily="18" charset="-128"/>
                <a:ea typeface="HGS明朝B" pitchFamily="18" charset="-128"/>
              </a:rPr>
              <a:t>になりやすい</a:t>
            </a:r>
            <a:r>
              <a:rPr lang="ja-JP" altLang="ja-JP" sz="1000" dirty="0">
                <a:solidFill>
                  <a:prstClr val="black"/>
                </a:solidFill>
                <a:latin typeface="HGS明朝B" pitchFamily="18" charset="-128"/>
                <a:ea typeface="HGS明朝B" pitchFamily="18" charset="-128"/>
              </a:rPr>
              <a:t>．</a:t>
            </a:r>
            <a:r>
              <a:rPr lang="ja-JP" altLang="en-US" sz="1000" dirty="0">
                <a:solidFill>
                  <a:prstClr val="black"/>
                </a:solidFill>
                <a:latin typeface="HGS明朝B" pitchFamily="18" charset="-128"/>
                <a:ea typeface="HGS明朝B" pitchFamily="18" charset="-128"/>
              </a:rPr>
              <a:t>また肝気が亢進すると</a:t>
            </a:r>
            <a:r>
              <a:rPr lang="ja-JP" altLang="ja-JP" sz="1000" dirty="0">
                <a:solidFill>
                  <a:srgbClr val="0070C0"/>
                </a:solidFill>
                <a:latin typeface="HGS明朝B" pitchFamily="18" charset="-128"/>
                <a:ea typeface="HGS明朝B" pitchFamily="18" charset="-128"/>
              </a:rPr>
              <a:t>イライラして，</a:t>
            </a:r>
            <a:r>
              <a:rPr lang="ja-JP" altLang="en-US" sz="1000" dirty="0">
                <a:solidFill>
                  <a:srgbClr val="0070C0"/>
                </a:solidFill>
                <a:latin typeface="HGS明朝B" pitchFamily="18" charset="-128"/>
                <a:ea typeface="HGS明朝B" pitchFamily="18" charset="-128"/>
              </a:rPr>
              <a:t>わずがな刺激でも怒りやすくなる</a:t>
            </a:r>
            <a:r>
              <a:rPr lang="ja-JP" altLang="ja-JP" sz="1000" dirty="0">
                <a:solidFill>
                  <a:prstClr val="black"/>
                </a:solidFill>
                <a:latin typeface="HGS明朝B" pitchFamily="18" charset="-128"/>
                <a:ea typeface="HGS明朝B" pitchFamily="18" charset="-128"/>
              </a:rPr>
              <a:t>．肝は怒りの感情と強く結びついていて，ひどく怒ると，疏泄が過剰に機能することがある．</a:t>
            </a:r>
          </a:p>
        </p:txBody>
      </p:sp>
      <p:sp>
        <p:nvSpPr>
          <p:cNvPr id="24" name="正方形/長方形 23"/>
          <p:cNvSpPr/>
          <p:nvPr/>
        </p:nvSpPr>
        <p:spPr>
          <a:xfrm>
            <a:off x="3465908" y="4989242"/>
            <a:ext cx="3140969" cy="861762"/>
          </a:xfrm>
          <a:prstGeom prst="rect">
            <a:avLst/>
          </a:prstGeom>
        </p:spPr>
        <p:txBody>
          <a:bodyPr wrap="square" lIns="91428" tIns="45714" rIns="91428" bIns="45714">
            <a:spAutoFit/>
          </a:bodyPr>
          <a:lstStyle/>
          <a:p>
            <a:r>
              <a:rPr lang="ja-JP" altLang="ja-JP" sz="1000" dirty="0">
                <a:latin typeface="HGS明朝B" pitchFamily="18" charset="-128"/>
                <a:ea typeface="HGS明朝B" pitchFamily="18" charset="-128"/>
              </a:rPr>
              <a:t>肝が変調して，</a:t>
            </a:r>
            <a:r>
              <a:rPr lang="ja-JP" altLang="ja-JP" sz="1000" dirty="0">
                <a:solidFill>
                  <a:srgbClr val="0070C0"/>
                </a:solidFill>
                <a:latin typeface="HGS明朝B" pitchFamily="18" charset="-128"/>
                <a:ea typeface="HGS明朝B" pitchFamily="18" charset="-128"/>
              </a:rPr>
              <a:t>血が不足すると，</a:t>
            </a:r>
            <a:r>
              <a:rPr lang="ja-JP" altLang="en-US" sz="1000" dirty="0">
                <a:solidFill>
                  <a:srgbClr val="0070C0"/>
                </a:solidFill>
                <a:latin typeface="HGS明朝B" pitchFamily="18" charset="-128"/>
                <a:ea typeface="HGS明朝B" pitchFamily="18" charset="-128"/>
              </a:rPr>
              <a:t>他の</a:t>
            </a:r>
            <a:r>
              <a:rPr lang="ja-JP" altLang="ja-JP" sz="1000" dirty="0">
                <a:solidFill>
                  <a:srgbClr val="0070C0"/>
                </a:solidFill>
                <a:latin typeface="HGS明朝B" pitchFamily="18" charset="-128"/>
                <a:ea typeface="HGS明朝B" pitchFamily="18" charset="-128"/>
              </a:rPr>
              <a:t>器官や組織</a:t>
            </a:r>
            <a:r>
              <a:rPr lang="ja-JP" altLang="en-US" sz="1000" dirty="0">
                <a:solidFill>
                  <a:srgbClr val="0070C0"/>
                </a:solidFill>
                <a:latin typeface="HGS明朝B" pitchFamily="18" charset="-128"/>
                <a:ea typeface="HGS明朝B" pitchFamily="18" charset="-128"/>
              </a:rPr>
              <a:t>の働きが悪くなる</a:t>
            </a:r>
            <a:r>
              <a:rPr lang="ja-JP" altLang="ja-JP" sz="1000" dirty="0">
                <a:latin typeface="HGS明朝B" pitchFamily="18" charset="-128"/>
                <a:ea typeface="HGS明朝B" pitchFamily="18" charset="-128"/>
              </a:rPr>
              <a:t>．貯蔵できなくなると，肝から血が</a:t>
            </a:r>
            <a:r>
              <a:rPr lang="ja-JP" altLang="en-US" sz="1000" dirty="0">
                <a:latin typeface="HGS明朝B" pitchFamily="18" charset="-128"/>
                <a:ea typeface="HGS明朝B" pitchFamily="18" charset="-128"/>
              </a:rPr>
              <a:t>溢れて</a:t>
            </a:r>
            <a:r>
              <a:rPr lang="ja-JP" altLang="ja-JP" sz="1000" dirty="0">
                <a:latin typeface="HGS明朝B" pitchFamily="18" charset="-128"/>
                <a:ea typeface="HGS明朝B" pitchFamily="18" charset="-128"/>
              </a:rPr>
              <a:t>出血しやすくなる．出血による赤い斑点が皮膚にできたり，女性では月経が長引いたり，経血量が増えたりする．</a:t>
            </a:r>
          </a:p>
        </p:txBody>
      </p:sp>
      <p:sp>
        <p:nvSpPr>
          <p:cNvPr id="25" name="正方形/長方形 24"/>
          <p:cNvSpPr/>
          <p:nvPr/>
        </p:nvSpPr>
        <p:spPr>
          <a:xfrm>
            <a:off x="3428999" y="6129523"/>
            <a:ext cx="3168353" cy="861762"/>
          </a:xfrm>
          <a:prstGeom prst="rect">
            <a:avLst/>
          </a:prstGeom>
        </p:spPr>
        <p:txBody>
          <a:bodyPr wrap="square" lIns="91428" tIns="45714" rIns="91428" bIns="45714">
            <a:spAutoFit/>
          </a:bodyPr>
          <a:lstStyle/>
          <a:p>
            <a:r>
              <a:rPr lang="ja-JP" altLang="ja-JP" sz="1000" dirty="0" smtClean="0">
                <a:solidFill>
                  <a:prstClr val="black"/>
                </a:solidFill>
                <a:latin typeface="HGS明朝B" pitchFamily="18" charset="-128"/>
                <a:ea typeface="HGS明朝B" pitchFamily="18" charset="-128"/>
              </a:rPr>
              <a:t>筋は</a:t>
            </a:r>
            <a:r>
              <a:rPr lang="ja-JP" altLang="ja-JP" sz="1000" dirty="0">
                <a:solidFill>
                  <a:prstClr val="black"/>
                </a:solidFill>
                <a:latin typeface="HGS明朝B" pitchFamily="18" charset="-128"/>
                <a:ea typeface="HGS明朝B" pitchFamily="18" charset="-128"/>
              </a:rPr>
              <a:t>肝の血から栄養を</a:t>
            </a:r>
            <a:r>
              <a:rPr lang="ja-JP" altLang="en-US" sz="1000" dirty="0">
                <a:solidFill>
                  <a:prstClr val="black"/>
                </a:solidFill>
                <a:latin typeface="HGS明朝B" pitchFamily="18" charset="-128"/>
                <a:ea typeface="HGS明朝B" pitchFamily="18" charset="-128"/>
              </a:rPr>
              <a:t>得ている</a:t>
            </a:r>
            <a:r>
              <a:rPr lang="ja-JP" altLang="ja-JP" sz="1000" dirty="0">
                <a:solidFill>
                  <a:prstClr val="black"/>
                </a:solidFill>
                <a:latin typeface="HGS明朝B" pitchFamily="18" charset="-128"/>
                <a:ea typeface="HGS明朝B" pitchFamily="18" charset="-128"/>
              </a:rPr>
              <a:t>ため，</a:t>
            </a:r>
            <a:r>
              <a:rPr lang="ja-JP" altLang="ja-JP" sz="1000" dirty="0">
                <a:solidFill>
                  <a:srgbClr val="0070C0"/>
                </a:solidFill>
                <a:latin typeface="HGS明朝B" pitchFamily="18" charset="-128"/>
                <a:ea typeface="HGS明朝B" pitchFamily="18" charset="-128"/>
              </a:rPr>
              <a:t>蔵血機能が失調して血が</a:t>
            </a:r>
            <a:r>
              <a:rPr lang="ja-JP" altLang="en-US" sz="1000" dirty="0">
                <a:solidFill>
                  <a:srgbClr val="0070C0"/>
                </a:solidFill>
                <a:latin typeface="HGS明朝B" pitchFamily="18" charset="-128"/>
                <a:ea typeface="HGS明朝B" pitchFamily="18" charset="-128"/>
              </a:rPr>
              <a:t>不足すると</a:t>
            </a:r>
            <a:r>
              <a:rPr lang="ja-JP" altLang="en-US" sz="1000" dirty="0" smtClean="0">
                <a:solidFill>
                  <a:srgbClr val="0070C0"/>
                </a:solidFill>
                <a:latin typeface="HGS明朝B" pitchFamily="18" charset="-128"/>
                <a:ea typeface="HGS明朝B" pitchFamily="18" charset="-128"/>
              </a:rPr>
              <a:t>，筋のし</a:t>
            </a:r>
            <a:r>
              <a:rPr lang="ja-JP" altLang="ja-JP" sz="1000" dirty="0" smtClean="0">
                <a:solidFill>
                  <a:srgbClr val="0070C0"/>
                </a:solidFill>
                <a:latin typeface="HGS明朝B" pitchFamily="18" charset="-128"/>
                <a:ea typeface="HGS明朝B" pitchFamily="18" charset="-128"/>
              </a:rPr>
              <a:t>びれ</a:t>
            </a:r>
            <a:r>
              <a:rPr lang="ja-JP" altLang="ja-JP" sz="1000" dirty="0">
                <a:solidFill>
                  <a:srgbClr val="0070C0"/>
                </a:solidFill>
                <a:latin typeface="HGS明朝B" pitchFamily="18" charset="-128"/>
                <a:ea typeface="HGS明朝B" pitchFamily="18" charset="-128"/>
              </a:rPr>
              <a:t>やふるえ</a:t>
            </a:r>
            <a:r>
              <a:rPr lang="ja-JP" altLang="ja-JP" sz="1000" dirty="0">
                <a:solidFill>
                  <a:prstClr val="black"/>
                </a:solidFill>
                <a:latin typeface="HGS明朝B" pitchFamily="18" charset="-128"/>
                <a:ea typeface="HGS明朝B" pitchFamily="18" charset="-128"/>
              </a:rPr>
              <a:t>がでる</a:t>
            </a:r>
            <a:r>
              <a:rPr lang="ja-JP" altLang="ja-JP" sz="1000" dirty="0" smtClean="0">
                <a:solidFill>
                  <a:prstClr val="black"/>
                </a:solidFill>
                <a:latin typeface="HGS明朝B" pitchFamily="18" charset="-128"/>
                <a:ea typeface="HGS明朝B" pitchFamily="18" charset="-128"/>
              </a:rPr>
              <a:t>．</a:t>
            </a:r>
            <a:r>
              <a:rPr lang="ja-JP" altLang="en-US" sz="1000" dirty="0" smtClean="0">
                <a:solidFill>
                  <a:prstClr val="black"/>
                </a:solidFill>
                <a:latin typeface="HGS明朝B" pitchFamily="18" charset="-128"/>
                <a:ea typeface="HGS明朝B" pitchFamily="18" charset="-128"/>
              </a:rPr>
              <a:t>また，</a:t>
            </a:r>
            <a:r>
              <a:rPr lang="ja-JP" altLang="ja-JP" sz="1000" dirty="0" smtClean="0">
                <a:solidFill>
                  <a:srgbClr val="0070C0"/>
                </a:solidFill>
                <a:latin typeface="HGS明朝B" pitchFamily="18" charset="-128"/>
                <a:ea typeface="HGS明朝B" pitchFamily="18" charset="-128"/>
              </a:rPr>
              <a:t>目</a:t>
            </a:r>
            <a:r>
              <a:rPr lang="ja-JP" altLang="ja-JP" sz="1000" dirty="0">
                <a:solidFill>
                  <a:srgbClr val="0070C0"/>
                </a:solidFill>
                <a:latin typeface="HGS明朝B" pitchFamily="18" charset="-128"/>
                <a:ea typeface="HGS明朝B" pitchFamily="18" charset="-128"/>
              </a:rPr>
              <a:t>に栄養をまわせな</a:t>
            </a:r>
            <a:r>
              <a:rPr lang="ja-JP" altLang="en-US" sz="1000" dirty="0">
                <a:solidFill>
                  <a:srgbClr val="0070C0"/>
                </a:solidFill>
                <a:latin typeface="HGS明朝B" pitchFamily="18" charset="-128"/>
                <a:ea typeface="HGS明朝B" pitchFamily="18" charset="-128"/>
              </a:rPr>
              <a:t>く</a:t>
            </a:r>
            <a:r>
              <a:rPr lang="ja-JP" altLang="en-US" sz="1000" dirty="0" smtClean="0">
                <a:solidFill>
                  <a:srgbClr val="0070C0"/>
                </a:solidFill>
                <a:latin typeface="HGS明朝B" pitchFamily="18" charset="-128"/>
                <a:ea typeface="HGS明朝B" pitchFamily="18" charset="-128"/>
              </a:rPr>
              <a:t>なると</a:t>
            </a:r>
            <a:r>
              <a:rPr lang="ja-JP" altLang="ja-JP" sz="1000" dirty="0" smtClean="0">
                <a:solidFill>
                  <a:srgbClr val="0070C0"/>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目</a:t>
            </a:r>
            <a:r>
              <a:rPr lang="ja-JP" altLang="ja-JP" sz="1000" dirty="0" smtClean="0">
                <a:solidFill>
                  <a:srgbClr val="0070C0"/>
                </a:solidFill>
                <a:latin typeface="HGS明朝B" pitchFamily="18" charset="-128"/>
                <a:ea typeface="HGS明朝B" pitchFamily="18" charset="-128"/>
              </a:rPr>
              <a:t>が</a:t>
            </a:r>
            <a:r>
              <a:rPr lang="ja-JP" altLang="en-US" sz="1000" dirty="0" smtClean="0">
                <a:solidFill>
                  <a:srgbClr val="0070C0"/>
                </a:solidFill>
                <a:latin typeface="HGS明朝B" pitchFamily="18" charset="-128"/>
                <a:ea typeface="HGS明朝B" pitchFamily="18" charset="-128"/>
              </a:rPr>
              <a:t>乾いたり</a:t>
            </a:r>
            <a:r>
              <a:rPr lang="ja-JP" altLang="ja-JP" sz="1000" dirty="0" smtClean="0">
                <a:solidFill>
                  <a:srgbClr val="0070C0"/>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視力が落ちたり</a:t>
            </a:r>
            <a:r>
              <a:rPr lang="ja-JP" altLang="ja-JP" sz="1000" dirty="0">
                <a:latin typeface="HGS明朝B" pitchFamily="18" charset="-128"/>
                <a:ea typeface="HGS明朝B" pitchFamily="18" charset="-128"/>
              </a:rPr>
              <a:t>する．</a:t>
            </a:r>
          </a:p>
          <a:p>
            <a:pPr lvl="0"/>
            <a:r>
              <a:rPr lang="ja-JP" altLang="ja-JP" sz="1000" dirty="0" smtClean="0">
                <a:solidFill>
                  <a:srgbClr val="0070C0"/>
                </a:solidFill>
                <a:latin typeface="HGS明朝B" pitchFamily="18" charset="-128"/>
                <a:ea typeface="HGS明朝B" pitchFamily="18" charset="-128"/>
              </a:rPr>
              <a:t>爪</a:t>
            </a:r>
            <a:r>
              <a:rPr lang="ja-JP" altLang="ja-JP" sz="1000" dirty="0">
                <a:solidFill>
                  <a:srgbClr val="0070C0"/>
                </a:solidFill>
                <a:latin typeface="HGS明朝B" pitchFamily="18" charset="-128"/>
                <a:ea typeface="HGS明朝B" pitchFamily="18" charset="-128"/>
              </a:rPr>
              <a:t>にも異常が</a:t>
            </a:r>
            <a:r>
              <a:rPr lang="ja-JP" altLang="en-US" sz="1000" dirty="0" smtClean="0">
                <a:solidFill>
                  <a:srgbClr val="0070C0"/>
                </a:solidFill>
                <a:latin typeface="HGS明朝B" pitchFamily="18" charset="-128"/>
                <a:ea typeface="HGS明朝B" pitchFamily="18" charset="-128"/>
              </a:rPr>
              <a:t>出</a:t>
            </a:r>
            <a:r>
              <a:rPr lang="ja-JP" altLang="ja-JP" sz="1000" dirty="0" smtClean="0">
                <a:solidFill>
                  <a:srgbClr val="0070C0"/>
                </a:solidFill>
                <a:latin typeface="HGS明朝B" pitchFamily="18" charset="-128"/>
                <a:ea typeface="HGS明朝B" pitchFamily="18" charset="-128"/>
              </a:rPr>
              <a:t>やす</a:t>
            </a:r>
            <a:r>
              <a:rPr lang="ja-JP" altLang="en-US" sz="1000" dirty="0" smtClean="0">
                <a:solidFill>
                  <a:srgbClr val="0070C0"/>
                </a:solidFill>
                <a:latin typeface="HGS明朝B" pitchFamily="18" charset="-128"/>
                <a:ea typeface="HGS明朝B" pitchFamily="18" charset="-128"/>
              </a:rPr>
              <a:t>い</a:t>
            </a:r>
            <a:endParaRPr lang="ja-JP" altLang="ja-JP" sz="1000" dirty="0">
              <a:latin typeface="HGS明朝B" pitchFamily="18" charset="-128"/>
              <a:ea typeface="HGS明朝B" pitchFamily="18" charset="-128"/>
            </a:endParaRPr>
          </a:p>
        </p:txBody>
      </p:sp>
      <p:sp>
        <p:nvSpPr>
          <p:cNvPr id="26" name="テキスト ボックス 25"/>
          <p:cNvSpPr txBox="1"/>
          <p:nvPr/>
        </p:nvSpPr>
        <p:spPr>
          <a:xfrm>
            <a:off x="3467101" y="4762978"/>
            <a:ext cx="1762100" cy="307764"/>
          </a:xfrm>
          <a:prstGeom prst="rect">
            <a:avLst/>
          </a:prstGeom>
          <a:noFill/>
        </p:spPr>
        <p:txBody>
          <a:bodyPr wrap="square" lIns="91428" tIns="45714" rIns="91428" bIns="45714" rtlCol="0">
            <a:spAutoFit/>
          </a:bodyPr>
          <a:lstStyle/>
          <a:p>
            <a:r>
              <a:rPr lang="ja-JP" altLang="en-US" sz="1400" dirty="0">
                <a:latin typeface="HGS明朝B" pitchFamily="18" charset="-128"/>
                <a:ea typeface="HGS明朝B" pitchFamily="18" charset="-128"/>
              </a:rPr>
              <a:t>蔵血作用の低下</a:t>
            </a:r>
          </a:p>
        </p:txBody>
      </p:sp>
      <p:grpSp>
        <p:nvGrpSpPr>
          <p:cNvPr id="32" name="グループ化 31"/>
          <p:cNvGrpSpPr/>
          <p:nvPr/>
        </p:nvGrpSpPr>
        <p:grpSpPr>
          <a:xfrm>
            <a:off x="620688" y="7201333"/>
            <a:ext cx="5034688" cy="2305730"/>
            <a:chOff x="-34454" y="7097718"/>
            <a:chExt cx="5034688" cy="230573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402" y="7293819"/>
              <a:ext cx="2017676" cy="20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テキスト ボックス 27"/>
            <p:cNvSpPr txBox="1"/>
            <p:nvPr/>
          </p:nvSpPr>
          <p:spPr>
            <a:xfrm>
              <a:off x="-34454" y="7311847"/>
              <a:ext cx="1346273" cy="707874"/>
            </a:xfrm>
            <a:prstGeom prst="rect">
              <a:avLst/>
            </a:prstGeom>
          </p:spPr>
          <p:style>
            <a:lnRef idx="1">
              <a:schemeClr val="accent6"/>
            </a:lnRef>
            <a:fillRef idx="2">
              <a:schemeClr val="accent6"/>
            </a:fillRef>
            <a:effectRef idx="1">
              <a:schemeClr val="accent6"/>
            </a:effectRef>
            <a:fontRef idx="minor">
              <a:schemeClr val="dk1"/>
            </a:fontRef>
          </p:style>
          <p:txBody>
            <a:bodyPr wrap="square" lIns="91428" tIns="45714" rIns="91428" bIns="45714" rtlCol="0">
              <a:spAutoFit/>
            </a:bodyPr>
            <a:lstStyle/>
            <a:p>
              <a:r>
                <a:rPr lang="ja-JP" altLang="en-US" sz="1000" dirty="0">
                  <a:latin typeface="HGS明朝B" pitchFamily="18" charset="-128"/>
                  <a:ea typeface="HGS明朝B" pitchFamily="18" charset="-128"/>
                </a:rPr>
                <a:t>肝の失調はこころの安定を乱す．いつもイライラ</a:t>
              </a:r>
              <a:endParaRPr lang="en-US" altLang="ja-JP" sz="1000" dirty="0">
                <a:latin typeface="HGS明朝B" pitchFamily="18" charset="-128"/>
                <a:ea typeface="HGS明朝B" pitchFamily="18" charset="-128"/>
              </a:endParaRPr>
            </a:p>
            <a:p>
              <a:r>
                <a:rPr lang="en-US" altLang="ja-JP" sz="1000" dirty="0">
                  <a:latin typeface="HGS明朝B" pitchFamily="18" charset="-128"/>
                  <a:ea typeface="HGS明朝B" pitchFamily="18" charset="-128"/>
                </a:rPr>
                <a:t>or </a:t>
              </a:r>
              <a:r>
                <a:rPr lang="ja-JP" altLang="en-US" sz="1000" dirty="0">
                  <a:latin typeface="HGS明朝B" pitchFamily="18" charset="-128"/>
                  <a:ea typeface="HGS明朝B" pitchFamily="18" charset="-128"/>
                </a:rPr>
                <a:t>落ち込みやすい</a:t>
              </a:r>
            </a:p>
          </p:txBody>
        </p:sp>
        <p:sp>
          <p:nvSpPr>
            <p:cNvPr id="29" name="テキスト ボックス 28"/>
            <p:cNvSpPr txBox="1"/>
            <p:nvPr/>
          </p:nvSpPr>
          <p:spPr>
            <a:xfrm>
              <a:off x="274087" y="8849462"/>
              <a:ext cx="1112247" cy="400097"/>
            </a:xfrm>
            <a:prstGeom prst="rect">
              <a:avLst/>
            </a:prstGeom>
          </p:spPr>
          <p:style>
            <a:lnRef idx="1">
              <a:schemeClr val="accent6"/>
            </a:lnRef>
            <a:fillRef idx="2">
              <a:schemeClr val="accent6"/>
            </a:fillRef>
            <a:effectRef idx="1">
              <a:schemeClr val="accent6"/>
            </a:effectRef>
            <a:fontRef idx="minor">
              <a:schemeClr val="dk1"/>
            </a:fontRef>
          </p:style>
          <p:txBody>
            <a:bodyPr wrap="square" lIns="91428" tIns="45714" rIns="91428" bIns="45714" rtlCol="0">
              <a:spAutoFit/>
            </a:bodyPr>
            <a:lstStyle/>
            <a:p>
              <a:r>
                <a:rPr lang="ja-JP" altLang="en-US" sz="1000" dirty="0">
                  <a:latin typeface="HGS明朝B" pitchFamily="18" charset="-128"/>
                  <a:ea typeface="HGS明朝B" pitchFamily="18" charset="-128"/>
                </a:rPr>
                <a:t>血が停滞して瘀血が生成</a:t>
              </a:r>
            </a:p>
          </p:txBody>
        </p:sp>
        <p:sp>
          <p:nvSpPr>
            <p:cNvPr id="30" name="テキスト ボックス 29"/>
            <p:cNvSpPr txBox="1"/>
            <p:nvPr/>
          </p:nvSpPr>
          <p:spPr>
            <a:xfrm>
              <a:off x="2475632" y="7097718"/>
              <a:ext cx="948864" cy="553986"/>
            </a:xfrm>
            <a:prstGeom prst="rect">
              <a:avLst/>
            </a:prstGeom>
          </p:spPr>
          <p:style>
            <a:lnRef idx="1">
              <a:schemeClr val="accent6"/>
            </a:lnRef>
            <a:fillRef idx="2">
              <a:schemeClr val="accent6"/>
            </a:fillRef>
            <a:effectRef idx="1">
              <a:schemeClr val="accent6"/>
            </a:effectRef>
            <a:fontRef idx="minor">
              <a:schemeClr val="dk1"/>
            </a:fontRef>
          </p:style>
          <p:txBody>
            <a:bodyPr wrap="square" lIns="91428" tIns="45714" rIns="91428" bIns="45714" rtlCol="0">
              <a:spAutoFit/>
            </a:bodyPr>
            <a:lstStyle/>
            <a:p>
              <a:r>
                <a:rPr lang="ja-JP" altLang="en-US" sz="1000" dirty="0">
                  <a:latin typeface="HGS明朝B" pitchFamily="18" charset="-128"/>
                  <a:ea typeface="HGS明朝B" pitchFamily="18" charset="-128"/>
                </a:rPr>
                <a:t>津液の停滞で痰や湿を生じる</a:t>
              </a:r>
            </a:p>
          </p:txBody>
        </p:sp>
        <p:sp>
          <p:nvSpPr>
            <p:cNvPr id="31" name="テキスト ボックス 30"/>
            <p:cNvSpPr txBox="1"/>
            <p:nvPr/>
          </p:nvSpPr>
          <p:spPr>
            <a:xfrm>
              <a:off x="3168497" y="8019721"/>
              <a:ext cx="1101718" cy="553986"/>
            </a:xfrm>
            <a:prstGeom prst="rect">
              <a:avLst/>
            </a:prstGeom>
          </p:spPr>
          <p:style>
            <a:lnRef idx="1">
              <a:schemeClr val="accent6"/>
            </a:lnRef>
            <a:fillRef idx="2">
              <a:schemeClr val="accent6"/>
            </a:fillRef>
            <a:effectRef idx="1">
              <a:schemeClr val="accent6"/>
            </a:effectRef>
            <a:fontRef idx="minor">
              <a:schemeClr val="dk1"/>
            </a:fontRef>
          </p:style>
          <p:txBody>
            <a:bodyPr wrap="square" lIns="91428" tIns="45714" rIns="91428" bIns="45714" rtlCol="0">
              <a:spAutoFit/>
            </a:bodyPr>
            <a:lstStyle/>
            <a:p>
              <a:r>
                <a:rPr lang="ja-JP" altLang="en-US" sz="1000" dirty="0">
                  <a:latin typeface="HGS明朝B" pitchFamily="18" charset="-128"/>
                  <a:ea typeface="HGS明朝B" pitchFamily="18" charset="-128"/>
                </a:rPr>
                <a:t>目が疲れやすい，かすんで見にくい</a:t>
              </a:r>
            </a:p>
          </p:txBody>
        </p:sp>
        <p:cxnSp>
          <p:nvCxnSpPr>
            <p:cNvPr id="4100" name="直線コネクタ 4099"/>
            <p:cNvCxnSpPr>
              <a:endCxn id="31" idx="1"/>
            </p:cNvCxnSpPr>
            <p:nvPr/>
          </p:nvCxnSpPr>
          <p:spPr>
            <a:xfrm>
              <a:off x="2173211" y="7801713"/>
              <a:ext cx="995286" cy="495001"/>
            </a:xfrm>
            <a:prstGeom prst="line">
              <a:avLst/>
            </a:prstGeom>
          </p:spPr>
          <p:style>
            <a:lnRef idx="1">
              <a:schemeClr val="accent1"/>
            </a:lnRef>
            <a:fillRef idx="0">
              <a:schemeClr val="accent1"/>
            </a:fillRef>
            <a:effectRef idx="0">
              <a:schemeClr val="accent1"/>
            </a:effectRef>
            <a:fontRef idx="minor">
              <a:schemeClr val="tx1"/>
            </a:fontRef>
          </p:style>
        </p:cxnSp>
        <p:pic>
          <p:nvPicPr>
            <p:cNvPr id="410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2048" y="8758997"/>
              <a:ext cx="3619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103" name="直線コネクタ 4102"/>
            <p:cNvCxnSpPr/>
            <p:nvPr/>
          </p:nvCxnSpPr>
          <p:spPr>
            <a:xfrm>
              <a:off x="2773858" y="8985372"/>
              <a:ext cx="1028066" cy="0"/>
            </a:xfrm>
            <a:prstGeom prst="line">
              <a:avLst/>
            </a:prstGeom>
          </p:spPr>
          <p:style>
            <a:lnRef idx="1">
              <a:schemeClr val="accent1"/>
            </a:lnRef>
            <a:fillRef idx="0">
              <a:schemeClr val="accent1"/>
            </a:fillRef>
            <a:effectRef idx="0">
              <a:schemeClr val="accent1"/>
            </a:effectRef>
            <a:fontRef idx="minor">
              <a:schemeClr val="tx1"/>
            </a:fontRef>
          </p:style>
        </p:cxnSp>
        <p:sp>
          <p:nvSpPr>
            <p:cNvPr id="4104" name="テキスト ボックス 4103"/>
            <p:cNvSpPr txBox="1"/>
            <p:nvPr/>
          </p:nvSpPr>
          <p:spPr>
            <a:xfrm>
              <a:off x="4109020" y="8849462"/>
              <a:ext cx="891214" cy="553986"/>
            </a:xfrm>
            <a:prstGeom prst="rect">
              <a:avLst/>
            </a:prstGeom>
          </p:spPr>
          <p:style>
            <a:lnRef idx="1">
              <a:schemeClr val="accent6"/>
            </a:lnRef>
            <a:fillRef idx="2">
              <a:schemeClr val="accent6"/>
            </a:fillRef>
            <a:effectRef idx="1">
              <a:schemeClr val="accent6"/>
            </a:effectRef>
            <a:fontRef idx="minor">
              <a:schemeClr val="dk1"/>
            </a:fontRef>
          </p:style>
          <p:txBody>
            <a:bodyPr wrap="square" lIns="91428" tIns="45714" rIns="91428" bIns="45714" rtlCol="0">
              <a:spAutoFit/>
            </a:bodyPr>
            <a:lstStyle/>
            <a:p>
              <a:r>
                <a:rPr lang="ja-JP" altLang="en-US" sz="1000" dirty="0">
                  <a:latin typeface="HGS明朝B" pitchFamily="18" charset="-128"/>
                  <a:ea typeface="HGS明朝B" pitchFamily="18" charset="-128"/>
                </a:rPr>
                <a:t>爪が軟らかく，薄い，もろい</a:t>
              </a:r>
            </a:p>
          </p:txBody>
        </p:sp>
      </p:grpSp>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8903" y="2568646"/>
            <a:ext cx="1378900" cy="163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 name="グループ化 3"/>
          <p:cNvGrpSpPr/>
          <p:nvPr/>
        </p:nvGrpSpPr>
        <p:grpSpPr>
          <a:xfrm>
            <a:off x="548680" y="1454964"/>
            <a:ext cx="2570690" cy="2981786"/>
            <a:chOff x="548680" y="1064567"/>
            <a:chExt cx="2570690" cy="2981786"/>
          </a:xfrm>
        </p:grpSpPr>
        <p:sp>
          <p:nvSpPr>
            <p:cNvPr id="6" name="テキスト ボックス 5"/>
            <p:cNvSpPr txBox="1"/>
            <p:nvPr/>
          </p:nvSpPr>
          <p:spPr>
            <a:xfrm>
              <a:off x="548680" y="1064567"/>
              <a:ext cx="1656184" cy="307777"/>
            </a:xfrm>
            <a:prstGeom prst="rect">
              <a:avLst/>
            </a:prstGeom>
            <a:noFill/>
          </p:spPr>
          <p:txBody>
            <a:bodyPr wrap="square" rtlCol="0">
              <a:spAutoFit/>
            </a:bodyPr>
            <a:lstStyle/>
            <a:p>
              <a:r>
                <a:rPr lang="ja-JP" altLang="en-US" sz="1400" b="1" dirty="0">
                  <a:solidFill>
                    <a:srgbClr val="FF0000"/>
                  </a:solidFill>
                  <a:latin typeface="HGS明朝B" pitchFamily="18" charset="-128"/>
                  <a:ea typeface="HGS明朝B" pitchFamily="18" charset="-128"/>
                </a:rPr>
                <a:t>疏泄</a:t>
              </a:r>
              <a:r>
                <a:rPr lang="ja-JP" altLang="en-US" sz="1400" dirty="0">
                  <a:latin typeface="HGS明朝B" pitchFamily="18" charset="-128"/>
                  <a:ea typeface="HGS明朝B" pitchFamily="18" charset="-128"/>
                </a:rPr>
                <a:t>を主</a:t>
              </a:r>
              <a:r>
                <a:rPr lang="ja-JP" altLang="en-US" sz="1400" dirty="0" err="1">
                  <a:latin typeface="HGS明朝B" pitchFamily="18" charset="-128"/>
                  <a:ea typeface="HGS明朝B" pitchFamily="18" charset="-128"/>
                </a:rPr>
                <a:t>る</a:t>
              </a:r>
              <a:endParaRPr lang="ja-JP" altLang="en-US" sz="1400" dirty="0">
                <a:latin typeface="HGS明朝B" pitchFamily="18" charset="-128"/>
                <a:ea typeface="HGS明朝B" pitchFamily="18" charset="-128"/>
              </a:endParaRPr>
            </a:p>
          </p:txBody>
        </p:sp>
        <p:sp>
          <p:nvSpPr>
            <p:cNvPr id="7" name="テキスト ボックス 6"/>
            <p:cNvSpPr txBox="1"/>
            <p:nvPr/>
          </p:nvSpPr>
          <p:spPr>
            <a:xfrm>
              <a:off x="548680" y="1334500"/>
              <a:ext cx="1332148" cy="246221"/>
            </a:xfrm>
            <a:prstGeom prst="rect">
              <a:avLst/>
            </a:prstGeom>
            <a:noFill/>
          </p:spPr>
          <p:txBody>
            <a:bodyPr wrap="square" rtlCol="0">
              <a:spAutoFit/>
            </a:bodyPr>
            <a:lstStyle/>
            <a:p>
              <a:r>
                <a:rPr lang="ja-JP" altLang="en-US" sz="1000" dirty="0">
                  <a:latin typeface="HGS明朝B" pitchFamily="18" charset="-128"/>
                  <a:ea typeface="HGS明朝B" pitchFamily="18" charset="-128"/>
                </a:rPr>
                <a:t>○気機の調節</a:t>
              </a:r>
            </a:p>
          </p:txBody>
        </p:sp>
        <p:sp>
          <p:nvSpPr>
            <p:cNvPr id="8" name="正方形/長方形 7"/>
            <p:cNvSpPr/>
            <p:nvPr/>
          </p:nvSpPr>
          <p:spPr>
            <a:xfrm>
              <a:off x="602686" y="1531326"/>
              <a:ext cx="2516684" cy="861774"/>
            </a:xfrm>
            <a:prstGeom prst="rect">
              <a:avLst/>
            </a:prstGeom>
          </p:spPr>
          <p:txBody>
            <a:bodyPr wrap="square">
              <a:spAutoFit/>
            </a:bodyPr>
            <a:lstStyle/>
            <a:p>
              <a:r>
                <a:rPr lang="ja-JP" altLang="ja-JP" sz="1000" dirty="0">
                  <a:solidFill>
                    <a:prstClr val="black"/>
                  </a:solidFill>
                  <a:latin typeface="HGS明朝B" pitchFamily="18" charset="-128"/>
                  <a:ea typeface="HGS明朝B" pitchFamily="18" charset="-128"/>
                </a:rPr>
                <a:t>気は，体内を</a:t>
              </a:r>
              <a:r>
                <a:rPr lang="ja-JP" altLang="en-US" sz="1000" dirty="0">
                  <a:solidFill>
                    <a:prstClr val="black"/>
                  </a:solidFill>
                  <a:latin typeface="HGS明朝B" pitchFamily="18" charset="-128"/>
                  <a:ea typeface="HGS明朝B" pitchFamily="18" charset="-128"/>
                </a:rPr>
                <a:t>昇</a:t>
              </a:r>
              <a:r>
                <a:rPr lang="ja-JP" altLang="ja-JP" sz="1000" dirty="0">
                  <a:solidFill>
                    <a:prstClr val="black"/>
                  </a:solidFill>
                  <a:latin typeface="HGS明朝B" pitchFamily="18" charset="-128"/>
                  <a:ea typeface="HGS明朝B" pitchFamily="18" charset="-128"/>
                </a:rPr>
                <a:t>ったり</a:t>
              </a:r>
              <a:r>
                <a:rPr lang="ja-JP" altLang="en-US" sz="1000" dirty="0">
                  <a:solidFill>
                    <a:prstClr val="black"/>
                  </a:solidFill>
                  <a:latin typeface="HGS明朝B" pitchFamily="18" charset="-128"/>
                  <a:ea typeface="HGS明朝B" pitchFamily="18" charset="-128"/>
                </a:rPr>
                <a:t>降</a:t>
              </a:r>
              <a:r>
                <a:rPr lang="ja-JP" altLang="ja-JP" sz="1000" dirty="0">
                  <a:solidFill>
                    <a:prstClr val="black"/>
                  </a:solidFill>
                  <a:latin typeface="HGS明朝B" pitchFamily="18" charset="-128"/>
                  <a:ea typeface="HGS明朝B" pitchFamily="18" charset="-128"/>
                </a:rPr>
                <a:t>りたり，組織に入ったり出たりしている．このような</a:t>
              </a:r>
              <a:r>
                <a:rPr lang="ja-JP" altLang="ja-JP" sz="1000" dirty="0">
                  <a:solidFill>
                    <a:srgbClr val="0070C0"/>
                  </a:solidFill>
                  <a:latin typeface="HGS明朝B" pitchFamily="18" charset="-128"/>
                  <a:ea typeface="HGS明朝B" pitchFamily="18" charset="-128"/>
                </a:rPr>
                <a:t>気の動き</a:t>
              </a:r>
              <a:r>
                <a:rPr lang="en-US" altLang="ja-JP" sz="1000" dirty="0">
                  <a:solidFill>
                    <a:srgbClr val="0070C0"/>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気機</a:t>
              </a:r>
              <a:r>
                <a:rPr lang="en-US" altLang="ja-JP" sz="1000" dirty="0">
                  <a:solidFill>
                    <a:srgbClr val="0070C0"/>
                  </a:solidFill>
                  <a:latin typeface="HGS明朝B" pitchFamily="18" charset="-128"/>
                  <a:ea typeface="HGS明朝B" pitchFamily="18" charset="-128"/>
                </a:rPr>
                <a:t>)</a:t>
              </a:r>
              <a:r>
                <a:rPr lang="ja-JP" altLang="ja-JP" sz="1000" dirty="0">
                  <a:solidFill>
                    <a:srgbClr val="0070C0"/>
                  </a:solidFill>
                  <a:latin typeface="HGS明朝B" pitchFamily="18" charset="-128"/>
                  <a:ea typeface="HGS明朝B" pitchFamily="18" charset="-128"/>
                </a:rPr>
                <a:t>を肝が調節している</a:t>
              </a:r>
              <a:r>
                <a:rPr lang="ja-JP" altLang="ja-JP" sz="1000" dirty="0">
                  <a:solidFill>
                    <a:prstClr val="black"/>
                  </a:solidFill>
                  <a:latin typeface="HGS明朝B" pitchFamily="18" charset="-128"/>
                  <a:ea typeface="HGS明朝B" pitchFamily="18" charset="-128"/>
                </a:rPr>
                <a:t>．肝の調子がよければ，気の動きもスムーズになる．</a:t>
              </a:r>
              <a:endParaRPr lang="ja-JP" altLang="en-US" dirty="0"/>
            </a:p>
          </p:txBody>
        </p:sp>
        <p:sp>
          <p:nvSpPr>
            <p:cNvPr id="9" name="テキスト ボックス 8"/>
            <p:cNvSpPr txBox="1"/>
            <p:nvPr/>
          </p:nvSpPr>
          <p:spPr>
            <a:xfrm>
              <a:off x="548680" y="2425048"/>
              <a:ext cx="1656184" cy="246221"/>
            </a:xfrm>
            <a:prstGeom prst="rect">
              <a:avLst/>
            </a:prstGeom>
            <a:noFill/>
          </p:spPr>
          <p:txBody>
            <a:bodyPr wrap="square" rtlCol="0">
              <a:spAutoFit/>
            </a:bodyPr>
            <a:lstStyle/>
            <a:p>
              <a:r>
                <a:rPr lang="ja-JP" altLang="en-US" sz="1000" dirty="0">
                  <a:latin typeface="HGS明朝B" pitchFamily="18" charset="-128"/>
                  <a:ea typeface="HGS明朝B" pitchFamily="18" charset="-128"/>
                </a:rPr>
                <a:t>○脾胃の運化作用の促進</a:t>
              </a:r>
            </a:p>
          </p:txBody>
        </p:sp>
        <p:sp>
          <p:nvSpPr>
            <p:cNvPr id="11" name="テキスト ボックス 10"/>
            <p:cNvSpPr txBox="1"/>
            <p:nvPr/>
          </p:nvSpPr>
          <p:spPr>
            <a:xfrm>
              <a:off x="548680" y="3165519"/>
              <a:ext cx="1368152" cy="246221"/>
            </a:xfrm>
            <a:prstGeom prst="rect">
              <a:avLst/>
            </a:prstGeom>
            <a:noFill/>
          </p:spPr>
          <p:txBody>
            <a:bodyPr wrap="square" rtlCol="0">
              <a:spAutoFit/>
            </a:bodyPr>
            <a:lstStyle/>
            <a:p>
              <a:r>
                <a:rPr lang="ja-JP" altLang="en-US" sz="1000" dirty="0">
                  <a:latin typeface="HGS明朝B" pitchFamily="18" charset="-128"/>
                  <a:ea typeface="HGS明朝B" pitchFamily="18" charset="-128"/>
                </a:rPr>
                <a:t>○情志の調節</a:t>
              </a:r>
            </a:p>
          </p:txBody>
        </p:sp>
        <p:sp>
          <p:nvSpPr>
            <p:cNvPr id="10" name="正方形/長方形 9"/>
            <p:cNvSpPr/>
            <p:nvPr/>
          </p:nvSpPr>
          <p:spPr>
            <a:xfrm>
              <a:off x="620688" y="2678964"/>
              <a:ext cx="1685014" cy="400110"/>
            </a:xfrm>
            <a:prstGeom prst="rect">
              <a:avLst/>
            </a:prstGeom>
          </p:spPr>
          <p:txBody>
            <a:bodyPr wrap="square">
              <a:spAutoFit/>
            </a:bodyPr>
            <a:lstStyle/>
            <a:p>
              <a:r>
                <a:rPr lang="ja-JP" altLang="ja-JP" sz="1000" dirty="0">
                  <a:solidFill>
                    <a:prstClr val="black"/>
                  </a:solidFill>
                  <a:latin typeface="HGS明朝B" pitchFamily="18" charset="-128"/>
                  <a:ea typeface="HGS明朝B" pitchFamily="18" charset="-128"/>
                </a:rPr>
                <a:t>脾と胃の消化吸収も気の動きによって促進される．</a:t>
              </a:r>
              <a:endParaRPr lang="ja-JP" altLang="en-US" dirty="0"/>
            </a:p>
          </p:txBody>
        </p:sp>
        <p:sp>
          <p:nvSpPr>
            <p:cNvPr id="12" name="テキスト ボックス 11"/>
            <p:cNvSpPr txBox="1"/>
            <p:nvPr/>
          </p:nvSpPr>
          <p:spPr>
            <a:xfrm>
              <a:off x="620688" y="3338467"/>
              <a:ext cx="1787196" cy="707886"/>
            </a:xfrm>
            <a:prstGeom prst="rect">
              <a:avLst/>
            </a:prstGeom>
            <a:noFill/>
          </p:spPr>
          <p:txBody>
            <a:bodyPr wrap="square" rtlCol="0">
              <a:spAutoFit/>
            </a:bodyPr>
            <a:lstStyle/>
            <a:p>
              <a:r>
                <a:rPr lang="ja-JP" altLang="en-US" sz="1000" dirty="0">
                  <a:latin typeface="HGS明朝B" pitchFamily="18" charset="-128"/>
                  <a:ea typeface="HGS明朝B" pitchFamily="18" charset="-128"/>
                </a:rPr>
                <a:t>疏泄作用が正常であれば，気機は正常に活動し，気血は調和し，気持ちも明るくなる</a:t>
              </a:r>
            </a:p>
          </p:txBody>
        </p:sp>
      </p:grpSp>
      <p:sp>
        <p:nvSpPr>
          <p:cNvPr id="3" name="テキスト ボックス 2"/>
          <p:cNvSpPr txBox="1"/>
          <p:nvPr/>
        </p:nvSpPr>
        <p:spPr>
          <a:xfrm>
            <a:off x="3987062" y="983280"/>
            <a:ext cx="1170131" cy="369320"/>
          </a:xfrm>
          <a:prstGeom prst="rect">
            <a:avLst/>
          </a:prstGeom>
          <a:noFill/>
          <a:ln>
            <a:solidFill>
              <a:schemeClr val="tx1"/>
            </a:solidFill>
          </a:ln>
        </p:spPr>
        <p:txBody>
          <a:bodyPr wrap="square" lIns="91428" tIns="45714" rIns="91428" bIns="45714" rtlCol="0">
            <a:spAutoFit/>
          </a:bodyPr>
          <a:lstStyle/>
          <a:p>
            <a:r>
              <a:rPr kumimoji="1" lang="ja-JP" altLang="en-US" dirty="0" smtClean="0">
                <a:latin typeface="HGS明朝B" pitchFamily="18" charset="-128"/>
                <a:ea typeface="HGS明朝B" pitchFamily="18" charset="-128"/>
              </a:rPr>
              <a:t>肝の失調</a:t>
            </a:r>
            <a:endParaRPr kumimoji="1" lang="ja-JP" altLang="en-US" dirty="0">
              <a:latin typeface="HGS明朝B" pitchFamily="18" charset="-128"/>
              <a:ea typeface="HGS明朝B" pitchFamily="18" charset="-128"/>
            </a:endParaRPr>
          </a:p>
        </p:txBody>
      </p:sp>
      <p:sp>
        <p:nvSpPr>
          <p:cNvPr id="34" name="テキスト ボックス 33"/>
          <p:cNvSpPr txBox="1"/>
          <p:nvPr/>
        </p:nvSpPr>
        <p:spPr>
          <a:xfrm>
            <a:off x="674135" y="1076875"/>
            <a:ext cx="1252209" cy="369320"/>
          </a:xfrm>
          <a:prstGeom prst="rect">
            <a:avLst/>
          </a:prstGeom>
          <a:noFill/>
          <a:ln>
            <a:solidFill>
              <a:schemeClr val="tx1"/>
            </a:solidFill>
          </a:ln>
        </p:spPr>
        <p:txBody>
          <a:bodyPr wrap="square" lIns="91428" tIns="45714" rIns="91428" bIns="45714" rtlCol="0">
            <a:spAutoFit/>
          </a:bodyPr>
          <a:lstStyle/>
          <a:p>
            <a:r>
              <a:rPr kumimoji="1" lang="ja-JP" altLang="en-US" dirty="0" smtClean="0">
                <a:latin typeface="HGS明朝B" pitchFamily="18" charset="-128"/>
                <a:ea typeface="HGS明朝B" pitchFamily="18" charset="-128"/>
              </a:rPr>
              <a:t>肝の生理</a:t>
            </a:r>
            <a:endParaRPr kumimoji="1" lang="ja-JP" altLang="en-US" dirty="0">
              <a:latin typeface="HGS明朝B" pitchFamily="18" charset="-128"/>
              <a:ea typeface="HGS明朝B" pitchFamily="18" charset="-128"/>
            </a:endParaRPr>
          </a:p>
        </p:txBody>
      </p:sp>
      <p:sp>
        <p:nvSpPr>
          <p:cNvPr id="15" name="正方形/長方形 14"/>
          <p:cNvSpPr/>
          <p:nvPr/>
        </p:nvSpPr>
        <p:spPr>
          <a:xfrm>
            <a:off x="1724274" y="332271"/>
            <a:ext cx="4972136" cy="577081"/>
          </a:xfrm>
          <a:prstGeom prst="rect">
            <a:avLst/>
          </a:prstGeom>
        </p:spPr>
        <p:txBody>
          <a:bodyPr wrap="square">
            <a:spAutoFit/>
          </a:bodyPr>
          <a:lstStyle/>
          <a:p>
            <a:r>
              <a:rPr lang="ja-JP" altLang="en-US" sz="1050" dirty="0">
                <a:latin typeface="HGS明朝B" pitchFamily="18" charset="-128"/>
                <a:ea typeface="HGS明朝B" pitchFamily="18" charset="-128"/>
              </a:rPr>
              <a:t>将軍の</a:t>
            </a:r>
            <a:r>
              <a:rPr lang="ja-JP" altLang="en-US" sz="1050" dirty="0" smtClean="0">
                <a:latin typeface="HGS明朝B" pitchFamily="18" charset="-128"/>
                <a:ea typeface="HGS明朝B" pitchFamily="18" charset="-128"/>
              </a:rPr>
              <a:t>官，謀慮 これ</a:t>
            </a:r>
            <a:r>
              <a:rPr lang="ja-JP" altLang="en-US" sz="1050" dirty="0">
                <a:latin typeface="HGS明朝B" pitchFamily="18" charset="-128"/>
                <a:ea typeface="HGS明朝B" pitchFamily="18" charset="-128"/>
              </a:rPr>
              <a:t>より出ずと表現されて</a:t>
            </a:r>
            <a:r>
              <a:rPr lang="ja-JP" altLang="en-US" sz="1050" dirty="0" smtClean="0">
                <a:latin typeface="HGS明朝B" pitchFamily="18" charset="-128"/>
                <a:ea typeface="HGS明朝B" pitchFamily="18" charset="-128"/>
              </a:rPr>
              <a:t>いる．</a:t>
            </a:r>
            <a:r>
              <a:rPr lang="ja-JP" altLang="en-US" sz="1050" dirty="0">
                <a:latin typeface="HGS明朝B" pitchFamily="18" charset="-128"/>
                <a:ea typeface="HGS明朝B" pitchFamily="18" charset="-128"/>
              </a:rPr>
              <a:t/>
            </a:r>
            <a:br>
              <a:rPr lang="ja-JP" altLang="en-US" sz="1050" dirty="0">
                <a:latin typeface="HGS明朝B" pitchFamily="18" charset="-128"/>
                <a:ea typeface="HGS明朝B" pitchFamily="18" charset="-128"/>
              </a:rPr>
            </a:br>
            <a:r>
              <a:rPr lang="ja-JP" altLang="en-US" sz="1050" dirty="0" smtClean="0">
                <a:latin typeface="HGS明朝B" pitchFamily="18" charset="-128"/>
                <a:ea typeface="HGS明朝B" pitchFamily="18" charset="-128"/>
              </a:rPr>
              <a:t>謀慮と</a:t>
            </a:r>
            <a:r>
              <a:rPr lang="ja-JP" altLang="en-US" sz="1050" dirty="0">
                <a:latin typeface="HGS明朝B" pitchFamily="18" charset="-128"/>
                <a:ea typeface="HGS明朝B" pitchFamily="18" charset="-128"/>
              </a:rPr>
              <a:t>は思慮と同じ意味</a:t>
            </a:r>
            <a:r>
              <a:rPr lang="ja-JP" altLang="en-US" sz="1050" dirty="0" smtClean="0">
                <a:latin typeface="HGS明朝B" pitchFamily="18" charset="-128"/>
                <a:ea typeface="HGS明朝B" pitchFamily="18" charset="-128"/>
              </a:rPr>
              <a:t>で，</a:t>
            </a:r>
            <a:r>
              <a:rPr lang="ja-JP" altLang="en-US" sz="1050" b="1" dirty="0" smtClean="0">
                <a:latin typeface="HGS明朝B" pitchFamily="18" charset="-128"/>
                <a:ea typeface="HGS明朝B" pitchFamily="18" charset="-128"/>
              </a:rPr>
              <a:t>肝</a:t>
            </a:r>
            <a:r>
              <a:rPr lang="ja-JP" altLang="en-US" sz="1050" b="1" dirty="0">
                <a:latin typeface="HGS明朝B" pitchFamily="18" charset="-128"/>
                <a:ea typeface="HGS明朝B" pitchFamily="18" charset="-128"/>
              </a:rPr>
              <a:t>は精神活動と深い関係が</a:t>
            </a:r>
            <a:r>
              <a:rPr lang="ja-JP" altLang="en-US" sz="1050" b="1" dirty="0" smtClean="0">
                <a:latin typeface="HGS明朝B" pitchFamily="18" charset="-128"/>
                <a:ea typeface="HGS明朝B" pitchFamily="18" charset="-128"/>
              </a:rPr>
              <a:t>ある</a:t>
            </a:r>
            <a:r>
              <a:rPr lang="ja-JP" altLang="en-US" sz="1050" dirty="0" smtClean="0">
                <a:latin typeface="HGS明朝B" pitchFamily="18" charset="-128"/>
                <a:ea typeface="HGS明朝B" pitchFamily="18" charset="-128"/>
              </a:rPr>
              <a:t>こと</a:t>
            </a:r>
            <a:r>
              <a:rPr lang="ja-JP" altLang="en-US" sz="1050" dirty="0">
                <a:latin typeface="HGS明朝B" pitchFamily="18" charset="-128"/>
                <a:ea typeface="HGS明朝B" pitchFamily="18" charset="-128"/>
              </a:rPr>
              <a:t>を</a:t>
            </a:r>
            <a:r>
              <a:rPr lang="ja-JP" altLang="en-US" sz="1050" dirty="0" smtClean="0">
                <a:latin typeface="HGS明朝B" pitchFamily="18" charset="-128"/>
                <a:ea typeface="HGS明朝B" pitchFamily="18" charset="-128"/>
              </a:rPr>
              <a:t>指し，肝</a:t>
            </a:r>
            <a:r>
              <a:rPr lang="ja-JP" altLang="en-US" sz="1050" dirty="0">
                <a:latin typeface="HGS明朝B" pitchFamily="18" charset="-128"/>
                <a:ea typeface="HGS明朝B" pitchFamily="18" charset="-128"/>
              </a:rPr>
              <a:t>は外敵を</a:t>
            </a:r>
            <a:r>
              <a:rPr lang="ja-JP" altLang="en-US" sz="1050" dirty="0" smtClean="0">
                <a:latin typeface="HGS明朝B" pitchFamily="18" charset="-128"/>
                <a:ea typeface="HGS明朝B" pitchFamily="18" charset="-128"/>
              </a:rPr>
              <a:t>防ぐ（病気</a:t>
            </a:r>
            <a:r>
              <a:rPr lang="ja-JP" altLang="en-US" sz="1050" dirty="0">
                <a:latin typeface="HGS明朝B" pitchFamily="18" charset="-128"/>
                <a:ea typeface="HGS明朝B" pitchFamily="18" charset="-128"/>
              </a:rPr>
              <a:t>に</a:t>
            </a:r>
            <a:r>
              <a:rPr lang="ja-JP" altLang="en-US" sz="1050" dirty="0" smtClean="0">
                <a:latin typeface="HGS明朝B" pitchFamily="18" charset="-128"/>
                <a:ea typeface="HGS明朝B" pitchFamily="18" charset="-128"/>
              </a:rPr>
              <a:t>ならない）よう</a:t>
            </a:r>
            <a:r>
              <a:rPr lang="ja-JP" altLang="en-US" sz="1050" dirty="0">
                <a:latin typeface="HGS明朝B" pitchFamily="18" charset="-128"/>
                <a:ea typeface="HGS明朝B" pitchFamily="18" charset="-128"/>
              </a:rPr>
              <a:t>思慮・計画している例え。</a:t>
            </a:r>
          </a:p>
        </p:txBody>
      </p:sp>
      <p:sp>
        <p:nvSpPr>
          <p:cNvPr id="27" name="テキスト ボックス 26"/>
          <p:cNvSpPr txBox="1"/>
          <p:nvPr/>
        </p:nvSpPr>
        <p:spPr>
          <a:xfrm>
            <a:off x="2305702" y="4201757"/>
            <a:ext cx="1051291" cy="55399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kumimoji="1" lang="ja-JP" altLang="en-US" sz="1000" dirty="0" smtClean="0">
                <a:latin typeface="HGP明朝B" pitchFamily="18" charset="-128"/>
                <a:ea typeface="HGP明朝B" pitchFamily="18" charset="-128"/>
              </a:rPr>
              <a:t>肝は常にのびのびし，気持ちの良い状態を好む</a:t>
            </a:r>
            <a:endParaRPr kumimoji="1" lang="ja-JP" altLang="en-US" sz="1000" dirty="0">
              <a:latin typeface="HGP明朝B" pitchFamily="18" charset="-128"/>
              <a:ea typeface="HGP明朝B" pitchFamily="18" charset="-128"/>
            </a:endParaRPr>
          </a:p>
        </p:txBody>
      </p:sp>
      <p:sp>
        <p:nvSpPr>
          <p:cNvPr id="38" name="テキスト ボックス 37"/>
          <p:cNvSpPr txBox="1"/>
          <p:nvPr/>
        </p:nvSpPr>
        <p:spPr>
          <a:xfrm>
            <a:off x="3429000" y="5869359"/>
            <a:ext cx="3288734" cy="307777"/>
          </a:xfrm>
          <a:prstGeom prst="rect">
            <a:avLst/>
          </a:prstGeom>
          <a:noFill/>
        </p:spPr>
        <p:txBody>
          <a:bodyPr wrap="square" rtlCol="0">
            <a:spAutoFit/>
          </a:bodyPr>
          <a:lstStyle/>
          <a:p>
            <a:r>
              <a:rPr lang="ja-JP" altLang="en-US" sz="1400" dirty="0">
                <a:latin typeface="HGS明朝B" pitchFamily="18" charset="-128"/>
                <a:ea typeface="HGS明朝B" pitchFamily="18" charset="-128"/>
              </a:rPr>
              <a:t>肝と強い</a:t>
            </a:r>
            <a:r>
              <a:rPr lang="ja-JP" altLang="en-US" sz="1400" dirty="0" smtClean="0">
                <a:latin typeface="HGS明朝B" pitchFamily="18" charset="-128"/>
                <a:ea typeface="HGS明朝B" pitchFamily="18" charset="-128"/>
              </a:rPr>
              <a:t>関係</a:t>
            </a:r>
            <a:r>
              <a:rPr lang="ja-JP" altLang="en-US" sz="1400" dirty="0">
                <a:latin typeface="HGS明朝B" pitchFamily="18" charset="-128"/>
                <a:ea typeface="HGS明朝B" pitchFamily="18" charset="-128"/>
              </a:rPr>
              <a:t>のある</a:t>
            </a:r>
            <a:r>
              <a:rPr lang="ja-JP" altLang="en-US" sz="1400" dirty="0" smtClean="0">
                <a:solidFill>
                  <a:srgbClr val="FF0000"/>
                </a:solidFill>
                <a:latin typeface="HGS明朝B" pitchFamily="18" charset="-128"/>
                <a:ea typeface="HGS明朝B" pitchFamily="18" charset="-128"/>
              </a:rPr>
              <a:t>爪</a:t>
            </a:r>
            <a:r>
              <a:rPr lang="ja-JP" altLang="en-US" sz="1400" dirty="0">
                <a:solidFill>
                  <a:srgbClr val="FF0000"/>
                </a:solidFill>
                <a:latin typeface="HGS明朝B" pitchFamily="18" charset="-128"/>
                <a:ea typeface="HGS明朝B" pitchFamily="18" charset="-128"/>
              </a:rPr>
              <a:t>・目・</a:t>
            </a:r>
            <a:r>
              <a:rPr lang="ja-JP" altLang="en-US" sz="1400" dirty="0" smtClean="0">
                <a:solidFill>
                  <a:srgbClr val="FF0000"/>
                </a:solidFill>
                <a:latin typeface="HGS明朝B" pitchFamily="18" charset="-128"/>
                <a:ea typeface="HGS明朝B" pitchFamily="18" charset="-128"/>
              </a:rPr>
              <a:t>筋</a:t>
            </a:r>
            <a:r>
              <a:rPr lang="ja-JP" altLang="en-US" sz="1400" dirty="0" smtClean="0">
                <a:latin typeface="HGS明朝B" pitchFamily="18" charset="-128"/>
                <a:ea typeface="HGS明朝B" pitchFamily="18" charset="-128"/>
              </a:rPr>
              <a:t>の異常</a:t>
            </a:r>
            <a:endParaRPr lang="ja-JP" altLang="en-US" sz="1400" dirty="0">
              <a:latin typeface="HGS明朝B" pitchFamily="18" charset="-128"/>
              <a:ea typeface="HGS明朝B" pitchFamily="18" charset="-128"/>
            </a:endParaRPr>
          </a:p>
        </p:txBody>
      </p:sp>
    </p:spTree>
    <p:extLst>
      <p:ext uri="{BB962C8B-B14F-4D97-AF65-F5344CB8AC3E}">
        <p14:creationId xmlns:p14="http://schemas.microsoft.com/office/powerpoint/2010/main" val="1292569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lassic 3 Columns">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osterPresentations.com-48x48-Templat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１PosterPresentations.com-100CMx100CM-Template-V3</Template>
  <TotalTime>3212</TotalTime>
  <Words>6107</Words>
  <Application>Microsoft Office PowerPoint</Application>
  <PresentationFormat>A4 210 x 297 mm</PresentationFormat>
  <Paragraphs>487</Paragraphs>
  <Slides>15</Slides>
  <Notes>1</Notes>
  <HiddenSlides>0</HiddenSlides>
  <MMClips>0</MMClips>
  <ScaleCrop>false</ScaleCrop>
  <HeadingPairs>
    <vt:vector size="4" baseType="variant">
      <vt:variant>
        <vt:lpstr>テーマ</vt:lpstr>
      </vt:variant>
      <vt:variant>
        <vt:i4>4</vt:i4>
      </vt:variant>
      <vt:variant>
        <vt:lpstr>スライド タイトル</vt:lpstr>
      </vt:variant>
      <vt:variant>
        <vt:i4>15</vt:i4>
      </vt:variant>
    </vt:vector>
  </HeadingPairs>
  <TitlesOfParts>
    <vt:vector size="19" baseType="lpstr">
      <vt:lpstr>1_Classic 3 Columns</vt:lpstr>
      <vt:lpstr>PosterPresentations.com-48x48-Template</vt:lpstr>
      <vt:lpstr>Classic - Wide Center</vt:lpstr>
      <vt:lpstr>Office ​​テーマ</vt:lpstr>
      <vt:lpstr>PowerPoint プレゼンテーション</vt:lpstr>
      <vt:lpstr>PowerPoint プレゼンテーション</vt:lpstr>
      <vt:lpstr>PowerPoint プレゼンテーション</vt:lpstr>
      <vt:lpstr>肺</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FJ-USER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NaomiYo</dc:creator>
  <cp:lastModifiedBy>教育情報システム</cp:lastModifiedBy>
  <cp:revision>114</cp:revision>
  <cp:lastPrinted>2012-12-07T10:04:25Z</cp:lastPrinted>
  <dcterms:created xsi:type="dcterms:W3CDTF">2012-11-11T09:59:23Z</dcterms:created>
  <dcterms:modified xsi:type="dcterms:W3CDTF">2012-12-07T11:11:47Z</dcterms:modified>
</cp:coreProperties>
</file>