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284" r:id="rId3"/>
    <p:sldId id="259" r:id="rId4"/>
    <p:sldId id="269" r:id="rId5"/>
    <p:sldId id="258" r:id="rId6"/>
    <p:sldId id="270" r:id="rId7"/>
    <p:sldId id="260" r:id="rId8"/>
    <p:sldId id="286" r:id="rId9"/>
    <p:sldId id="261" r:id="rId10"/>
    <p:sldId id="271" r:id="rId11"/>
    <p:sldId id="266" r:id="rId12"/>
    <p:sldId id="272" r:id="rId13"/>
    <p:sldId id="267" r:id="rId14"/>
    <p:sldId id="290" r:id="rId15"/>
    <p:sldId id="287" r:id="rId16"/>
    <p:sldId id="273" r:id="rId17"/>
    <p:sldId id="289" r:id="rId18"/>
    <p:sldId id="274" r:id="rId19"/>
    <p:sldId id="275" r:id="rId20"/>
    <p:sldId id="276" r:id="rId21"/>
    <p:sldId id="277" r:id="rId22"/>
    <p:sldId id="282" r:id="rId23"/>
    <p:sldId id="283" r:id="rId24"/>
  </p:sldIdLst>
  <p:sldSz cx="9144000" cy="6858000" type="screen4x3"/>
  <p:notesSz cx="6858000"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3633"/>
          </a:xfrm>
          <a:prstGeom prst="rect">
            <a:avLst/>
          </a:prstGeom>
        </p:spPr>
        <p:txBody>
          <a:bodyPr vert="horz" lIns="91440" tIns="45720" rIns="91440" bIns="45720" rtlCol="0"/>
          <a:lstStyle>
            <a:lvl1pPr algn="r">
              <a:defRPr sz="1200"/>
            </a:lvl1pPr>
          </a:lstStyle>
          <a:p>
            <a:fld id="{04AF69C5-759D-406B-B889-7F208236AE59}" type="datetimeFigureOut">
              <a:rPr kumimoji="1" lang="ja-JP" altLang="en-US" smtClean="0"/>
              <a:t>2012/6/23</a:t>
            </a:fld>
            <a:endParaRPr kumimoji="1" lang="ja-JP" altLang="en-US"/>
          </a:p>
        </p:txBody>
      </p:sp>
      <p:sp>
        <p:nvSpPr>
          <p:cNvPr id="4" name="フッター プレースホルダー 3"/>
          <p:cNvSpPr>
            <a:spLocks noGrp="1"/>
          </p:cNvSpPr>
          <p:nvPr>
            <p:ph type="ftr" sz="quarter" idx="2"/>
          </p:nvPr>
        </p:nvSpPr>
        <p:spPr>
          <a:xfrm>
            <a:off x="0" y="9377316"/>
            <a:ext cx="2971800"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377316"/>
            <a:ext cx="2971800" cy="493633"/>
          </a:xfrm>
          <a:prstGeom prst="rect">
            <a:avLst/>
          </a:prstGeom>
        </p:spPr>
        <p:txBody>
          <a:bodyPr vert="horz" lIns="91440" tIns="45720" rIns="91440" bIns="45720" rtlCol="0" anchor="b"/>
          <a:lstStyle>
            <a:lvl1pPr algn="r">
              <a:defRPr sz="1200"/>
            </a:lvl1pPr>
          </a:lstStyle>
          <a:p>
            <a:fld id="{3E8D81E5-5AF4-4CA0-9216-AC06537E82B7}" type="slidenum">
              <a:rPr kumimoji="1" lang="ja-JP" altLang="en-US" smtClean="0"/>
              <a:t>‹#›</a:t>
            </a:fld>
            <a:endParaRPr kumimoji="1" lang="ja-JP" altLang="en-US"/>
          </a:p>
        </p:txBody>
      </p:sp>
    </p:spTree>
    <p:extLst>
      <p:ext uri="{BB962C8B-B14F-4D97-AF65-F5344CB8AC3E}">
        <p14:creationId xmlns:p14="http://schemas.microsoft.com/office/powerpoint/2010/main" val="6391060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A43BD3-FA7C-40D4-8001-36349E289332}" type="datetimeFigureOut">
              <a:rPr kumimoji="1" lang="ja-JP" altLang="en-US" smtClean="0"/>
              <a:t>2012/6/23</a:t>
            </a:fld>
            <a:endParaRPr kumimoji="1" lang="ja-JP"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DEA8742-ED1F-4A76-B4E0-C1B0B0273F59}" type="slidenum">
              <a:rPr kumimoji="1" lang="ja-JP" altLang="en-US" smtClean="0"/>
              <a:t>‹#›</a:t>
            </a:fld>
            <a:endParaRPr kumimoji="1" lang="ja-JP"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
        <p:nvSpPr>
          <p:cNvPr id="9" name="Content Placeholder 8"/>
          <p:cNvSpPr>
            <a:spLocks noGrp="1"/>
          </p:cNvSpPr>
          <p:nvPr>
            <p:ph sz="quarter" idx="13"/>
          </p:nvPr>
        </p:nvSpPr>
        <p:spPr>
          <a:xfrm>
            <a:off x="1042416" y="2313432"/>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7" name="Slide Number Placeholder 6"/>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3A43BD3-FA7C-40D4-8001-36349E289332}" type="datetimeFigureOut">
              <a:rPr kumimoji="1" lang="ja-JP" altLang="en-US" smtClean="0"/>
              <a:t>2012/6/23</a:t>
            </a:fld>
            <a:endParaRPr kumimoji="1" lang="ja-JP"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kumimoji="1" lang="ja-JP" altLang="en-US"/>
          </a:p>
        </p:txBody>
      </p:sp>
      <p:sp>
        <p:nvSpPr>
          <p:cNvPr id="7" name="Slide Number Placeholder 6"/>
          <p:cNvSpPr>
            <a:spLocks noGrp="1"/>
          </p:cNvSpPr>
          <p:nvPr>
            <p:ph type="sldNum" sz="quarter" idx="12"/>
          </p:nvPr>
        </p:nvSpPr>
        <p:spPr/>
        <p:txBody>
          <a:bodyPr/>
          <a:lstStyle/>
          <a:p>
            <a:fld id="{8DEA8742-ED1F-4A76-B4E0-C1B0B0273F5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A43BD3-FA7C-40D4-8001-36349E289332}" type="datetimeFigureOut">
              <a:rPr kumimoji="1" lang="ja-JP" altLang="en-US" smtClean="0"/>
              <a:t>2012/6/23</a:t>
            </a:fld>
            <a:endParaRPr kumimoji="1" lang="ja-JP"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DEA8742-ED1F-4A76-B4E0-C1B0B0273F5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kumimoji="1" sz="40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kumimoji="1"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kumimoji="1"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kumimoji="1"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kumimoji="1"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kumimoji="1"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弁証論治</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2012</a:t>
            </a:r>
            <a:r>
              <a:rPr kumimoji="1" lang="ja-JP" altLang="en-US" dirty="0" smtClean="0"/>
              <a:t>春　九鼎会　鹿児島大学</a:t>
            </a:r>
            <a:endParaRPr kumimoji="1" lang="en-US" altLang="ja-JP" dirty="0" smtClean="0"/>
          </a:p>
          <a:p>
            <a:endParaRPr kumimoji="1" lang="ja-JP" altLang="en-US" dirty="0"/>
          </a:p>
        </p:txBody>
      </p:sp>
    </p:spTree>
    <p:extLst>
      <p:ext uri="{BB962C8B-B14F-4D97-AF65-F5344CB8AC3E}">
        <p14:creationId xmlns:p14="http://schemas.microsoft.com/office/powerpoint/2010/main" val="191507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角丸四角形 2"/>
          <p:cNvSpPr/>
          <p:nvPr/>
        </p:nvSpPr>
        <p:spPr>
          <a:xfrm>
            <a:off x="6145208" y="1700808"/>
            <a:ext cx="1451127" cy="369332"/>
          </a:xfrm>
          <a:prstGeom prst="roundRect">
            <a:avLst/>
          </a:prstGeom>
          <a:noFill/>
          <a:ln w="38100">
            <a:solidFill>
              <a:schemeClr val="accent3"/>
            </a:solidFill>
          </a:ln>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788024"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病因病邪弁証</a:t>
            </a:r>
            <a:endParaRPr kumimoji="1" lang="ja-JP" altLang="en-US" sz="1600" b="1" dirty="0">
              <a:solidFill>
                <a:schemeClr val="bg1"/>
              </a:solidFill>
            </a:endParaRPr>
          </a:p>
        </p:txBody>
      </p:sp>
    </p:spTree>
    <p:extLst>
      <p:ext uri="{BB962C8B-B14F-4D97-AF65-F5344CB8AC3E}">
        <p14:creationId xmlns:p14="http://schemas.microsoft.com/office/powerpoint/2010/main" val="214968535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55186"/>
            <a:ext cx="7024744" cy="1143000"/>
          </a:xfrm>
        </p:spPr>
        <p:txBody>
          <a:bodyPr>
            <a:normAutofit/>
          </a:bodyPr>
          <a:lstStyle/>
          <a:p>
            <a:r>
              <a:rPr lang="ja-JP" altLang="en-US" dirty="0" smtClean="0"/>
              <a:t>病因病邪弁証</a:t>
            </a:r>
            <a:endParaRPr kumimoji="1" lang="ja-JP" altLang="en-US" dirty="0"/>
          </a:p>
        </p:txBody>
      </p:sp>
      <p:sp>
        <p:nvSpPr>
          <p:cNvPr id="3" name="コンテンツ プレースホルダー 2"/>
          <p:cNvSpPr>
            <a:spLocks noGrp="1"/>
          </p:cNvSpPr>
          <p:nvPr>
            <p:ph idx="1"/>
          </p:nvPr>
        </p:nvSpPr>
        <p:spPr>
          <a:xfrm>
            <a:off x="1043608" y="1916832"/>
            <a:ext cx="6777317" cy="3508977"/>
          </a:xfrm>
        </p:spPr>
        <p:txBody>
          <a:bodyPr/>
          <a:lstStyle/>
          <a:p>
            <a:r>
              <a:rPr kumimoji="1" lang="ja-JP" altLang="en-US" b="1" dirty="0" smtClean="0"/>
              <a:t>生活での問題や、外邪や内</a:t>
            </a:r>
            <a:r>
              <a:rPr lang="ja-JP" altLang="en-US" b="1" dirty="0" smtClean="0"/>
              <a:t>邪の存在などから疾病の原因を探る。</a:t>
            </a:r>
            <a:endParaRPr lang="en-US" altLang="ja-JP" b="1" dirty="0" smtClean="0"/>
          </a:p>
          <a:p>
            <a:endParaRPr lang="en-US" altLang="ja-JP" b="1" dirty="0" smtClean="0"/>
          </a:p>
          <a:p>
            <a:r>
              <a:rPr lang="ja-JP" altLang="en-US" b="1" dirty="0" smtClean="0"/>
              <a:t>証の決定にまでいかないにしろ、</a:t>
            </a:r>
            <a:endParaRPr lang="en-US" altLang="ja-JP" b="1" dirty="0"/>
          </a:p>
          <a:p>
            <a:pPr marL="68580" indent="0">
              <a:buNone/>
            </a:pPr>
            <a:r>
              <a:rPr lang="ja-JP" altLang="en-US" b="1" dirty="0" smtClean="0"/>
              <a:t>病因病邪弁証で考えたことを頭の片隅に置いて他の弁証の参考にすることが大事。</a:t>
            </a:r>
            <a:endParaRPr lang="en-US" altLang="ja-JP" b="1" dirty="0" smtClean="0"/>
          </a:p>
          <a:p>
            <a:endParaRPr kumimoji="1" lang="ja-JP" altLang="en-US" dirty="0"/>
          </a:p>
        </p:txBody>
      </p:sp>
      <p:sp>
        <p:nvSpPr>
          <p:cNvPr id="4" name="テキスト ボックス 3"/>
          <p:cNvSpPr txBox="1"/>
          <p:nvPr/>
        </p:nvSpPr>
        <p:spPr>
          <a:xfrm>
            <a:off x="4788024"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病因病邪弁証</a:t>
            </a:r>
            <a:endParaRPr kumimoji="1" lang="ja-JP" altLang="en-US" sz="1600" b="1" dirty="0">
              <a:solidFill>
                <a:schemeClr val="bg1"/>
              </a:solidFill>
            </a:endParaRPr>
          </a:p>
        </p:txBody>
      </p:sp>
      <p:sp>
        <p:nvSpPr>
          <p:cNvPr id="5" name="テキスト ボックス 4"/>
          <p:cNvSpPr txBox="1"/>
          <p:nvPr/>
        </p:nvSpPr>
        <p:spPr>
          <a:xfrm>
            <a:off x="2627784" y="4737918"/>
            <a:ext cx="3456384" cy="923330"/>
          </a:xfrm>
          <a:prstGeom prst="rect">
            <a:avLst/>
          </a:prstGeom>
          <a:noFill/>
        </p:spPr>
        <p:txBody>
          <a:bodyPr wrap="square" rtlCol="0">
            <a:spAutoFit/>
          </a:bodyPr>
          <a:lstStyle/>
          <a:p>
            <a:r>
              <a:rPr kumimoji="1" lang="ja-JP" altLang="en-US" b="1" dirty="0" smtClean="0"/>
              <a:t>・日常生活</a:t>
            </a:r>
            <a:endParaRPr kumimoji="1" lang="en-US" altLang="ja-JP" b="1" dirty="0" smtClean="0"/>
          </a:p>
          <a:p>
            <a:r>
              <a:rPr lang="ja-JP" altLang="en-US" b="1" dirty="0" smtClean="0"/>
              <a:t>・既存の疾病</a:t>
            </a:r>
            <a:endParaRPr lang="en-US" altLang="ja-JP" b="1" dirty="0" smtClean="0"/>
          </a:p>
          <a:p>
            <a:r>
              <a:rPr lang="ja-JP" altLang="en-US" b="1" dirty="0" smtClean="0"/>
              <a:t>・内因、外因など</a:t>
            </a:r>
            <a:endParaRPr kumimoji="1" lang="ja-JP" altLang="en-US" b="1" dirty="0"/>
          </a:p>
        </p:txBody>
      </p:sp>
    </p:spTree>
    <p:extLst>
      <p:ext uri="{BB962C8B-B14F-4D97-AF65-F5344CB8AC3E}">
        <p14:creationId xmlns:p14="http://schemas.microsoft.com/office/powerpoint/2010/main" val="172955290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角丸四角形 2"/>
          <p:cNvSpPr/>
          <p:nvPr/>
        </p:nvSpPr>
        <p:spPr>
          <a:xfrm>
            <a:off x="6145208" y="1985143"/>
            <a:ext cx="1010801" cy="369332"/>
          </a:xfrm>
          <a:prstGeom prst="roundRect">
            <a:avLst/>
          </a:prstGeom>
          <a:noFill/>
          <a:ln w="38100">
            <a:solidFill>
              <a:schemeClr val="accent3"/>
            </a:solidFill>
          </a:ln>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気血弁証</a:t>
            </a:r>
            <a:endParaRPr kumimoji="1" lang="ja-JP" altLang="en-US" sz="1600" b="1" dirty="0">
              <a:solidFill>
                <a:schemeClr val="bg1"/>
              </a:solidFill>
            </a:endParaRPr>
          </a:p>
        </p:txBody>
      </p:sp>
    </p:spTree>
    <p:extLst>
      <p:ext uri="{BB962C8B-B14F-4D97-AF65-F5344CB8AC3E}">
        <p14:creationId xmlns:p14="http://schemas.microsoft.com/office/powerpoint/2010/main" val="64760693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88591"/>
            <a:ext cx="7024744" cy="1143000"/>
          </a:xfrm>
        </p:spPr>
        <p:txBody>
          <a:bodyPr/>
          <a:lstStyle/>
          <a:p>
            <a:r>
              <a:rPr kumimoji="1" lang="ja-JP" altLang="en-US" dirty="0" smtClean="0"/>
              <a:t>気血弁証</a:t>
            </a:r>
            <a:endParaRPr kumimoji="1" lang="ja-JP" altLang="en-US" dirty="0"/>
          </a:p>
        </p:txBody>
      </p:sp>
      <p:sp>
        <p:nvSpPr>
          <p:cNvPr id="3" name="コンテンツ プレースホルダー 2"/>
          <p:cNvSpPr>
            <a:spLocks noGrp="1"/>
          </p:cNvSpPr>
          <p:nvPr>
            <p:ph idx="1"/>
          </p:nvPr>
        </p:nvSpPr>
        <p:spPr>
          <a:xfrm>
            <a:off x="944497" y="1844824"/>
            <a:ext cx="6777317" cy="1105348"/>
          </a:xfrm>
        </p:spPr>
        <p:txBody>
          <a:bodyPr/>
          <a:lstStyle/>
          <a:p>
            <a:r>
              <a:rPr kumimoji="1" lang="ja-JP" altLang="en-US" b="1" dirty="0" smtClean="0"/>
              <a:t>気や血といった人体を構成する成分が、どのように正常からズレ</a:t>
            </a:r>
            <a:r>
              <a:rPr kumimoji="1" lang="ja-JP" altLang="en-US" b="1" dirty="0" err="1" smtClean="0"/>
              <a:t>て</a:t>
            </a:r>
            <a:r>
              <a:rPr kumimoji="1" lang="ja-JP" altLang="en-US" b="1" dirty="0" smtClean="0"/>
              <a:t>いるかを考える。</a:t>
            </a:r>
            <a:endParaRPr kumimoji="1" lang="ja-JP" altLang="en-US" b="1" dirty="0"/>
          </a:p>
        </p:txBody>
      </p:sp>
      <p:sp>
        <p:nvSpPr>
          <p:cNvPr id="4" name="テキスト ボックス 3"/>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気血弁証</a:t>
            </a:r>
            <a:endParaRPr kumimoji="1" lang="ja-JP" altLang="en-US" sz="1600" b="1" dirty="0">
              <a:solidFill>
                <a:schemeClr val="bg1"/>
              </a:solidFill>
            </a:endParaRPr>
          </a:p>
        </p:txBody>
      </p:sp>
      <p:sp>
        <p:nvSpPr>
          <p:cNvPr id="5" name="テキスト ボックス 4"/>
          <p:cNvSpPr txBox="1"/>
          <p:nvPr/>
        </p:nvSpPr>
        <p:spPr>
          <a:xfrm>
            <a:off x="611560" y="3599145"/>
            <a:ext cx="1584176" cy="2062103"/>
          </a:xfrm>
          <a:prstGeom prst="rect">
            <a:avLst/>
          </a:prstGeom>
          <a:noFill/>
        </p:spPr>
        <p:txBody>
          <a:bodyPr wrap="square" rtlCol="0">
            <a:spAutoFit/>
          </a:bodyPr>
          <a:lstStyle/>
          <a:p>
            <a:pPr algn="ctr"/>
            <a:r>
              <a:rPr kumimoji="1" lang="ja-JP" altLang="en-US" sz="3200" dirty="0" smtClean="0"/>
              <a:t>気</a:t>
            </a:r>
            <a:endParaRPr kumimoji="1" lang="en-US" altLang="ja-JP" sz="3200" dirty="0" smtClean="0"/>
          </a:p>
          <a:p>
            <a:pPr algn="ctr"/>
            <a:r>
              <a:rPr lang="ja-JP" altLang="en-US" sz="3200" dirty="0" smtClean="0"/>
              <a:t>血</a:t>
            </a:r>
            <a:endParaRPr lang="en-US" altLang="ja-JP" sz="3200" dirty="0" smtClean="0"/>
          </a:p>
          <a:p>
            <a:pPr algn="ctr"/>
            <a:r>
              <a:rPr kumimoji="1" lang="ja-JP" altLang="en-US" sz="3200" dirty="0"/>
              <a:t>津</a:t>
            </a:r>
            <a:r>
              <a:rPr kumimoji="1" lang="ja-JP" altLang="en-US" sz="3200" dirty="0" smtClean="0"/>
              <a:t>液</a:t>
            </a:r>
            <a:endParaRPr kumimoji="1" lang="en-US" altLang="ja-JP" sz="3200" dirty="0" smtClean="0"/>
          </a:p>
          <a:p>
            <a:endParaRPr kumimoji="1" lang="ja-JP" altLang="en-US" sz="3200" dirty="0"/>
          </a:p>
        </p:txBody>
      </p:sp>
      <p:sp>
        <p:nvSpPr>
          <p:cNvPr id="6" name="テキスト ボックス 5"/>
          <p:cNvSpPr txBox="1"/>
          <p:nvPr/>
        </p:nvSpPr>
        <p:spPr>
          <a:xfrm>
            <a:off x="3059832" y="3402319"/>
            <a:ext cx="3384376" cy="2554545"/>
          </a:xfrm>
          <a:prstGeom prst="rect">
            <a:avLst/>
          </a:prstGeom>
          <a:noFill/>
        </p:spPr>
        <p:txBody>
          <a:bodyPr wrap="square" rtlCol="0">
            <a:spAutoFit/>
          </a:bodyPr>
          <a:lstStyle/>
          <a:p>
            <a:r>
              <a:rPr kumimoji="1" lang="ja-JP" altLang="en-US" sz="2000" b="1" dirty="0" smtClean="0"/>
              <a:t>足りない</a:t>
            </a:r>
            <a:endParaRPr kumimoji="1" lang="en-US" altLang="ja-JP" sz="2000" b="1" dirty="0" smtClean="0"/>
          </a:p>
          <a:p>
            <a:r>
              <a:rPr lang="ja-JP" altLang="en-US" sz="2000" b="1" dirty="0" smtClean="0"/>
              <a:t>多すぎ</a:t>
            </a:r>
            <a:endParaRPr kumimoji="1" lang="en-US" altLang="ja-JP" sz="2000" b="1" dirty="0" smtClean="0"/>
          </a:p>
          <a:p>
            <a:r>
              <a:rPr lang="ja-JP" altLang="en-US" sz="2000" b="1" dirty="0" smtClean="0"/>
              <a:t>落っこちてる</a:t>
            </a:r>
            <a:endParaRPr lang="en-US" altLang="ja-JP" sz="2000" b="1" dirty="0" smtClean="0"/>
          </a:p>
          <a:p>
            <a:r>
              <a:rPr lang="ja-JP" altLang="en-US" sz="2000" b="1" dirty="0" smtClean="0"/>
              <a:t>逆に昇ってる</a:t>
            </a:r>
            <a:endParaRPr lang="en-US" altLang="ja-JP" sz="2000" b="1" dirty="0" smtClean="0"/>
          </a:p>
          <a:p>
            <a:r>
              <a:rPr kumimoji="1" lang="ja-JP" altLang="en-US" sz="2000" b="1" dirty="0" smtClean="0"/>
              <a:t>滞ってる</a:t>
            </a:r>
            <a:endParaRPr kumimoji="1" lang="en-US" altLang="ja-JP" sz="2000" b="1" dirty="0" smtClean="0"/>
          </a:p>
          <a:p>
            <a:r>
              <a:rPr lang="ja-JP" altLang="en-US" sz="2000" b="1" dirty="0" smtClean="0"/>
              <a:t>溜まってる</a:t>
            </a:r>
            <a:endParaRPr lang="en-US" altLang="ja-JP" sz="2000" b="1" dirty="0" smtClean="0"/>
          </a:p>
          <a:p>
            <a:r>
              <a:rPr kumimoji="1" lang="ja-JP" altLang="en-US" sz="2000" b="1" dirty="0" smtClean="0"/>
              <a:t>溜まって熱を生んでる</a:t>
            </a:r>
            <a:endParaRPr kumimoji="1" lang="en-US" altLang="ja-JP" sz="2000" b="1" dirty="0" smtClean="0"/>
          </a:p>
          <a:p>
            <a:r>
              <a:rPr lang="ja-JP" altLang="en-US" sz="2000" b="1" dirty="0"/>
              <a:t>　</a:t>
            </a:r>
            <a:r>
              <a:rPr lang="ja-JP" altLang="en-US" sz="2000" b="1" dirty="0" smtClean="0"/>
              <a:t>　　　　　　　</a:t>
            </a:r>
            <a:r>
              <a:rPr lang="ja-JP" altLang="en-US" sz="1400" b="1" dirty="0" smtClean="0"/>
              <a:t>　</a:t>
            </a:r>
            <a:r>
              <a:rPr lang="en-US" altLang="ja-JP" sz="1400" b="1" dirty="0" smtClean="0"/>
              <a:t>…</a:t>
            </a:r>
            <a:r>
              <a:rPr lang="ja-JP" altLang="en-US" sz="1400" b="1" dirty="0" smtClean="0"/>
              <a:t>など</a:t>
            </a:r>
            <a:endParaRPr kumimoji="1" lang="ja-JP" altLang="en-US" sz="1400" b="1" dirty="0"/>
          </a:p>
        </p:txBody>
      </p:sp>
      <p:sp>
        <p:nvSpPr>
          <p:cNvPr id="7" name="テキスト ボックス 6"/>
          <p:cNvSpPr txBox="1"/>
          <p:nvPr/>
        </p:nvSpPr>
        <p:spPr>
          <a:xfrm>
            <a:off x="1907704" y="4174051"/>
            <a:ext cx="1008112" cy="369332"/>
          </a:xfrm>
          <a:prstGeom prst="rect">
            <a:avLst/>
          </a:prstGeom>
          <a:noFill/>
        </p:spPr>
        <p:txBody>
          <a:bodyPr wrap="square" rtlCol="0">
            <a:spAutoFit/>
          </a:bodyPr>
          <a:lstStyle/>
          <a:p>
            <a:r>
              <a:rPr kumimoji="1" lang="ja-JP" altLang="en-US" b="1" dirty="0" smtClean="0"/>
              <a:t>などが</a:t>
            </a:r>
            <a:r>
              <a:rPr kumimoji="1" lang="ja-JP" altLang="en-US" dirty="0" smtClean="0"/>
              <a:t>、</a:t>
            </a:r>
            <a:endParaRPr kumimoji="1" lang="ja-JP" altLang="en-US" dirty="0"/>
          </a:p>
        </p:txBody>
      </p:sp>
      <p:sp>
        <p:nvSpPr>
          <p:cNvPr id="8" name="右矢印 7"/>
          <p:cNvSpPr/>
          <p:nvPr/>
        </p:nvSpPr>
        <p:spPr>
          <a:xfrm>
            <a:off x="5364088" y="4011162"/>
            <a:ext cx="1008112" cy="695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爆発 1 9"/>
          <p:cNvSpPr/>
          <p:nvPr/>
        </p:nvSpPr>
        <p:spPr>
          <a:xfrm>
            <a:off x="6516216" y="3720081"/>
            <a:ext cx="1728192" cy="127727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rot="20671026">
            <a:off x="6842728" y="3908738"/>
            <a:ext cx="1728192" cy="523220"/>
          </a:xfrm>
          <a:prstGeom prst="rect">
            <a:avLst/>
          </a:prstGeom>
          <a:noFill/>
        </p:spPr>
        <p:txBody>
          <a:bodyPr wrap="square" rtlCol="0">
            <a:spAutoFit/>
          </a:bodyPr>
          <a:lstStyle/>
          <a:p>
            <a:r>
              <a:rPr kumimoji="1" lang="ja-JP" altLang="en-US" sz="2800" b="1" dirty="0" smtClean="0">
                <a:latin typeface="AR丸ゴシック体M" pitchFamily="49" charset="-128"/>
                <a:ea typeface="AR丸ゴシック体M" pitchFamily="49" charset="-128"/>
              </a:rPr>
              <a:t>病気！</a:t>
            </a:r>
            <a:endParaRPr kumimoji="1" lang="ja-JP" altLang="en-US" sz="2800" b="1" dirty="0">
              <a:latin typeface="AR丸ゴシック体M" pitchFamily="49" charset="-128"/>
              <a:ea typeface="AR丸ゴシック体M" pitchFamily="49" charset="-128"/>
            </a:endParaRPr>
          </a:p>
        </p:txBody>
      </p:sp>
    </p:spTree>
    <p:extLst>
      <p:ext uri="{BB962C8B-B14F-4D97-AF65-F5344CB8AC3E}">
        <p14:creationId xmlns:p14="http://schemas.microsoft.com/office/powerpoint/2010/main" val="28287445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fade">
                                      <p:cBhvr>
                                        <p:cTn id="47" dur="500"/>
                                        <p:tgtEl>
                                          <p:spTgt spid="6">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Effect transition="in" filter="fade">
                                      <p:cBhvr>
                                        <p:cTn id="52" dur="500"/>
                                        <p:tgtEl>
                                          <p:spTgt spid="6">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Effect transition="in" filter="fade">
                                      <p:cBhvr>
                                        <p:cTn id="57" dur="500"/>
                                        <p:tgtEl>
                                          <p:spTgt spid="6">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P spid="7" grpId="0"/>
      <p:bldP spid="8" grpId="0" animBg="1"/>
      <p:bldP spid="10"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88591"/>
            <a:ext cx="7024744" cy="1143000"/>
          </a:xfrm>
        </p:spPr>
        <p:txBody>
          <a:bodyPr/>
          <a:lstStyle/>
          <a:p>
            <a:r>
              <a:rPr kumimoji="1" lang="ja-JP" altLang="en-US" dirty="0" smtClean="0"/>
              <a:t>気血弁証</a:t>
            </a:r>
            <a:endParaRPr kumimoji="1" lang="ja-JP" altLang="en-US" dirty="0"/>
          </a:p>
        </p:txBody>
      </p:sp>
      <p:sp>
        <p:nvSpPr>
          <p:cNvPr id="3" name="コンテンツ プレースホルダー 2"/>
          <p:cNvSpPr>
            <a:spLocks noGrp="1"/>
          </p:cNvSpPr>
          <p:nvPr>
            <p:ph idx="1"/>
          </p:nvPr>
        </p:nvSpPr>
        <p:spPr>
          <a:xfrm>
            <a:off x="944497" y="1844824"/>
            <a:ext cx="6777317" cy="1105348"/>
          </a:xfrm>
        </p:spPr>
        <p:txBody>
          <a:bodyPr/>
          <a:lstStyle/>
          <a:p>
            <a:r>
              <a:rPr kumimoji="1" lang="ja-JP" altLang="en-US" b="1" dirty="0" smtClean="0"/>
              <a:t>気や血といった人体を構成する成分が、どのように正常からズレ</a:t>
            </a:r>
            <a:r>
              <a:rPr kumimoji="1" lang="ja-JP" altLang="en-US" b="1" dirty="0" err="1" smtClean="0"/>
              <a:t>て</a:t>
            </a:r>
            <a:r>
              <a:rPr kumimoji="1" lang="ja-JP" altLang="en-US" b="1" dirty="0" smtClean="0"/>
              <a:t>いるかを考える。</a:t>
            </a:r>
            <a:endParaRPr kumimoji="1" lang="ja-JP" altLang="en-US" b="1" dirty="0"/>
          </a:p>
        </p:txBody>
      </p:sp>
      <p:sp>
        <p:nvSpPr>
          <p:cNvPr id="4" name="テキスト ボックス 3"/>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気血弁証</a:t>
            </a:r>
            <a:endParaRPr kumimoji="1" lang="ja-JP" altLang="en-US" sz="1600" b="1" dirty="0">
              <a:solidFill>
                <a:schemeClr val="bg1"/>
              </a:solidFill>
            </a:endParaRPr>
          </a:p>
        </p:txBody>
      </p:sp>
      <p:sp>
        <p:nvSpPr>
          <p:cNvPr id="5" name="テキスト ボックス 4"/>
          <p:cNvSpPr txBox="1"/>
          <p:nvPr/>
        </p:nvSpPr>
        <p:spPr>
          <a:xfrm>
            <a:off x="611560" y="3599145"/>
            <a:ext cx="1584176" cy="1569660"/>
          </a:xfrm>
          <a:prstGeom prst="rect">
            <a:avLst/>
          </a:prstGeom>
          <a:noFill/>
        </p:spPr>
        <p:txBody>
          <a:bodyPr wrap="square" rtlCol="0">
            <a:spAutoFit/>
          </a:bodyPr>
          <a:lstStyle/>
          <a:p>
            <a:pPr algn="ctr"/>
            <a:r>
              <a:rPr kumimoji="1" lang="ja-JP" altLang="en-US" sz="3200" dirty="0" smtClean="0"/>
              <a:t>気</a:t>
            </a:r>
            <a:endParaRPr lang="en-US" altLang="ja-JP" sz="3200" dirty="0" smtClean="0"/>
          </a:p>
          <a:p>
            <a:pPr algn="ctr"/>
            <a:endParaRPr kumimoji="1" lang="en-US" altLang="ja-JP" sz="3200" dirty="0" smtClean="0"/>
          </a:p>
          <a:p>
            <a:endParaRPr kumimoji="1" lang="ja-JP" altLang="en-US" sz="3200" dirty="0"/>
          </a:p>
        </p:txBody>
      </p:sp>
      <p:sp>
        <p:nvSpPr>
          <p:cNvPr id="6" name="テキスト ボックス 5"/>
          <p:cNvSpPr txBox="1"/>
          <p:nvPr/>
        </p:nvSpPr>
        <p:spPr>
          <a:xfrm>
            <a:off x="3059832" y="3402319"/>
            <a:ext cx="3384376" cy="2554545"/>
          </a:xfrm>
          <a:prstGeom prst="rect">
            <a:avLst/>
          </a:prstGeom>
          <a:noFill/>
        </p:spPr>
        <p:txBody>
          <a:bodyPr wrap="square" rtlCol="0">
            <a:spAutoFit/>
          </a:bodyPr>
          <a:lstStyle/>
          <a:p>
            <a:r>
              <a:rPr kumimoji="1" lang="ja-JP" altLang="en-US" sz="2000" b="1" dirty="0" smtClean="0"/>
              <a:t>足りない</a:t>
            </a:r>
            <a:endParaRPr kumimoji="1" lang="en-US" altLang="ja-JP" sz="2000" b="1" dirty="0" smtClean="0"/>
          </a:p>
          <a:p>
            <a:r>
              <a:rPr lang="ja-JP" altLang="en-US" sz="2000" b="1" dirty="0" smtClean="0"/>
              <a:t>多すぎ</a:t>
            </a:r>
            <a:endParaRPr kumimoji="1" lang="en-US" altLang="ja-JP" sz="2000" b="1" dirty="0" smtClean="0"/>
          </a:p>
          <a:p>
            <a:r>
              <a:rPr lang="ja-JP" altLang="en-US" sz="2000" b="1" dirty="0" smtClean="0"/>
              <a:t>落っこちてる</a:t>
            </a:r>
            <a:endParaRPr lang="en-US" altLang="ja-JP" sz="2000" b="1" dirty="0" smtClean="0"/>
          </a:p>
          <a:p>
            <a:r>
              <a:rPr lang="ja-JP" altLang="en-US" sz="2000" b="1" dirty="0" smtClean="0"/>
              <a:t>逆に昇ってる</a:t>
            </a:r>
            <a:endParaRPr lang="en-US" altLang="ja-JP" sz="2000" b="1" dirty="0" smtClean="0"/>
          </a:p>
          <a:p>
            <a:r>
              <a:rPr kumimoji="1" lang="ja-JP" altLang="en-US" sz="2000" b="1" dirty="0" smtClean="0"/>
              <a:t>滞ってる</a:t>
            </a:r>
            <a:endParaRPr kumimoji="1" lang="en-US" altLang="ja-JP" sz="2000" b="1" dirty="0" smtClean="0"/>
          </a:p>
          <a:p>
            <a:r>
              <a:rPr lang="ja-JP" altLang="en-US" sz="2000" b="1" dirty="0" smtClean="0"/>
              <a:t>溜まってる</a:t>
            </a:r>
            <a:endParaRPr lang="en-US" altLang="ja-JP" sz="2000" b="1" dirty="0" smtClean="0"/>
          </a:p>
          <a:p>
            <a:r>
              <a:rPr kumimoji="1" lang="ja-JP" altLang="en-US" sz="2000" b="1" dirty="0" smtClean="0"/>
              <a:t>溜まって熱を生んでる</a:t>
            </a:r>
            <a:endParaRPr kumimoji="1" lang="en-US" altLang="ja-JP" sz="2000" b="1" dirty="0" smtClean="0"/>
          </a:p>
          <a:p>
            <a:r>
              <a:rPr lang="ja-JP" altLang="en-US" sz="2000" b="1" dirty="0"/>
              <a:t>　</a:t>
            </a:r>
            <a:r>
              <a:rPr lang="ja-JP" altLang="en-US" sz="2000" b="1" dirty="0" smtClean="0"/>
              <a:t>　　　　　　　</a:t>
            </a:r>
            <a:r>
              <a:rPr lang="ja-JP" altLang="en-US" sz="1400" b="1" dirty="0" smtClean="0"/>
              <a:t>　</a:t>
            </a:r>
            <a:r>
              <a:rPr lang="en-US" altLang="ja-JP" sz="1400" b="1" dirty="0" smtClean="0"/>
              <a:t>…</a:t>
            </a:r>
            <a:r>
              <a:rPr lang="ja-JP" altLang="en-US" sz="1400" b="1" dirty="0" smtClean="0"/>
              <a:t>など</a:t>
            </a:r>
            <a:endParaRPr kumimoji="1" lang="ja-JP" altLang="en-US" sz="1400" b="1" dirty="0"/>
          </a:p>
        </p:txBody>
      </p:sp>
      <p:sp>
        <p:nvSpPr>
          <p:cNvPr id="7" name="テキスト ボックス 6"/>
          <p:cNvSpPr txBox="1"/>
          <p:nvPr/>
        </p:nvSpPr>
        <p:spPr>
          <a:xfrm>
            <a:off x="1907704" y="4174051"/>
            <a:ext cx="1008112" cy="369332"/>
          </a:xfrm>
          <a:prstGeom prst="rect">
            <a:avLst/>
          </a:prstGeom>
          <a:noFill/>
        </p:spPr>
        <p:txBody>
          <a:bodyPr wrap="square" rtlCol="0">
            <a:spAutoFit/>
          </a:bodyPr>
          <a:lstStyle/>
          <a:p>
            <a:r>
              <a:rPr kumimoji="1" lang="ja-JP" altLang="en-US" b="1" dirty="0" smtClean="0"/>
              <a:t>などが</a:t>
            </a:r>
            <a:r>
              <a:rPr kumimoji="1" lang="ja-JP" altLang="en-US" dirty="0" smtClean="0"/>
              <a:t>、</a:t>
            </a:r>
            <a:endParaRPr kumimoji="1" lang="ja-JP" altLang="en-US" dirty="0"/>
          </a:p>
        </p:txBody>
      </p:sp>
      <p:sp>
        <p:nvSpPr>
          <p:cNvPr id="8" name="右矢印 7"/>
          <p:cNvSpPr/>
          <p:nvPr/>
        </p:nvSpPr>
        <p:spPr>
          <a:xfrm>
            <a:off x="5364088" y="4011162"/>
            <a:ext cx="1008112" cy="695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爆発 1 9"/>
          <p:cNvSpPr/>
          <p:nvPr/>
        </p:nvSpPr>
        <p:spPr>
          <a:xfrm>
            <a:off x="6516216" y="3720081"/>
            <a:ext cx="1728192" cy="127727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rot="20671026">
            <a:off x="6842728" y="3908738"/>
            <a:ext cx="1728192" cy="523220"/>
          </a:xfrm>
          <a:prstGeom prst="rect">
            <a:avLst/>
          </a:prstGeom>
          <a:noFill/>
        </p:spPr>
        <p:txBody>
          <a:bodyPr wrap="square" rtlCol="0">
            <a:spAutoFit/>
          </a:bodyPr>
          <a:lstStyle/>
          <a:p>
            <a:r>
              <a:rPr kumimoji="1" lang="ja-JP" altLang="en-US" sz="2800" b="1" dirty="0" smtClean="0">
                <a:latin typeface="AR丸ゴシック体M" pitchFamily="49" charset="-128"/>
                <a:ea typeface="AR丸ゴシック体M" pitchFamily="49" charset="-128"/>
              </a:rPr>
              <a:t>病気！</a:t>
            </a:r>
            <a:endParaRPr kumimoji="1" lang="ja-JP" altLang="en-US" sz="2800" b="1" dirty="0">
              <a:latin typeface="AR丸ゴシック体M" pitchFamily="49" charset="-128"/>
              <a:ea typeface="AR丸ゴシック体M" pitchFamily="49" charset="-128"/>
            </a:endParaRPr>
          </a:p>
        </p:txBody>
      </p:sp>
    </p:spTree>
    <p:extLst>
      <p:ext uri="{BB962C8B-B14F-4D97-AF65-F5344CB8AC3E}">
        <p14:creationId xmlns:p14="http://schemas.microsoft.com/office/powerpoint/2010/main" val="3708322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88591"/>
            <a:ext cx="7024744" cy="1143000"/>
          </a:xfrm>
        </p:spPr>
        <p:txBody>
          <a:bodyPr/>
          <a:lstStyle/>
          <a:p>
            <a:r>
              <a:rPr kumimoji="1" lang="ja-JP" altLang="en-US" dirty="0" smtClean="0"/>
              <a:t>気血弁証</a:t>
            </a:r>
            <a:endParaRPr kumimoji="1" lang="ja-JP" altLang="en-US" dirty="0"/>
          </a:p>
        </p:txBody>
      </p:sp>
      <p:sp>
        <p:nvSpPr>
          <p:cNvPr id="3" name="コンテンツ プレースホルダー 2"/>
          <p:cNvSpPr>
            <a:spLocks noGrp="1"/>
          </p:cNvSpPr>
          <p:nvPr>
            <p:ph idx="1"/>
          </p:nvPr>
        </p:nvSpPr>
        <p:spPr>
          <a:xfrm>
            <a:off x="944497" y="1844824"/>
            <a:ext cx="6777317" cy="1105348"/>
          </a:xfrm>
        </p:spPr>
        <p:txBody>
          <a:bodyPr/>
          <a:lstStyle/>
          <a:p>
            <a:r>
              <a:rPr kumimoji="1" lang="ja-JP" altLang="en-US" b="1" dirty="0" smtClean="0"/>
              <a:t>気や血といった人体を構成する成分が、どのように正常からズレ</a:t>
            </a:r>
            <a:r>
              <a:rPr kumimoji="1" lang="ja-JP" altLang="en-US" b="1" dirty="0" err="1" smtClean="0"/>
              <a:t>て</a:t>
            </a:r>
            <a:r>
              <a:rPr kumimoji="1" lang="ja-JP" altLang="en-US" b="1" dirty="0" smtClean="0"/>
              <a:t>いるかを考える。</a:t>
            </a:r>
            <a:endParaRPr kumimoji="1" lang="ja-JP" altLang="en-US" b="1" dirty="0"/>
          </a:p>
        </p:txBody>
      </p:sp>
      <p:sp>
        <p:nvSpPr>
          <p:cNvPr id="4" name="テキスト ボックス 3"/>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気血弁証</a:t>
            </a:r>
            <a:endParaRPr kumimoji="1" lang="ja-JP" altLang="en-US" sz="1600" b="1" dirty="0">
              <a:solidFill>
                <a:schemeClr val="bg1"/>
              </a:solidFill>
            </a:endParaRPr>
          </a:p>
        </p:txBody>
      </p:sp>
      <p:sp>
        <p:nvSpPr>
          <p:cNvPr id="5" name="テキスト ボックス 4"/>
          <p:cNvSpPr txBox="1"/>
          <p:nvPr/>
        </p:nvSpPr>
        <p:spPr>
          <a:xfrm>
            <a:off x="611560" y="3599145"/>
            <a:ext cx="1584176" cy="1077218"/>
          </a:xfrm>
          <a:prstGeom prst="rect">
            <a:avLst/>
          </a:prstGeom>
          <a:noFill/>
        </p:spPr>
        <p:txBody>
          <a:bodyPr wrap="square" rtlCol="0">
            <a:spAutoFit/>
          </a:bodyPr>
          <a:lstStyle/>
          <a:p>
            <a:pPr algn="ctr"/>
            <a:r>
              <a:rPr kumimoji="1" lang="ja-JP" altLang="en-US" sz="3200" dirty="0" smtClean="0"/>
              <a:t>気</a:t>
            </a:r>
            <a:endParaRPr kumimoji="1" lang="en-US" altLang="ja-JP" sz="3200" dirty="0" smtClean="0"/>
          </a:p>
          <a:p>
            <a:endParaRPr kumimoji="1" lang="ja-JP" altLang="en-US" sz="3200" dirty="0"/>
          </a:p>
        </p:txBody>
      </p:sp>
      <p:sp>
        <p:nvSpPr>
          <p:cNvPr id="6" name="テキスト ボックス 5"/>
          <p:cNvSpPr txBox="1"/>
          <p:nvPr/>
        </p:nvSpPr>
        <p:spPr>
          <a:xfrm>
            <a:off x="3059832" y="3402319"/>
            <a:ext cx="4320480" cy="2554545"/>
          </a:xfrm>
          <a:prstGeom prst="rect">
            <a:avLst/>
          </a:prstGeom>
          <a:noFill/>
        </p:spPr>
        <p:txBody>
          <a:bodyPr wrap="square" rtlCol="0">
            <a:spAutoFit/>
          </a:bodyPr>
          <a:lstStyle/>
          <a:p>
            <a:r>
              <a:rPr lang="ja-JP" altLang="en-US" sz="2000" b="1" dirty="0" smtClean="0"/>
              <a:t>虚　　←補気</a:t>
            </a:r>
            <a:endParaRPr kumimoji="1" lang="en-US" altLang="ja-JP" sz="2000" b="1" dirty="0" smtClean="0"/>
          </a:p>
          <a:p>
            <a:endParaRPr kumimoji="1" lang="en-US" altLang="ja-JP" sz="2000" b="1" dirty="0" smtClean="0"/>
          </a:p>
          <a:p>
            <a:r>
              <a:rPr lang="ja-JP" altLang="en-US" sz="2000" b="1" dirty="0" smtClean="0"/>
              <a:t>落っこちてる　←補気</a:t>
            </a:r>
            <a:r>
              <a:rPr lang="en-US" altLang="ja-JP" sz="2000" b="1" dirty="0" smtClean="0"/>
              <a:t>+</a:t>
            </a:r>
            <a:r>
              <a:rPr lang="ja-JP" altLang="en-US" sz="1400" b="1" dirty="0" smtClean="0"/>
              <a:t>脾を元気に</a:t>
            </a:r>
            <a:endParaRPr lang="en-US" altLang="ja-JP" sz="1400" b="1" dirty="0" smtClean="0"/>
          </a:p>
          <a:p>
            <a:r>
              <a:rPr kumimoji="1" lang="ja-JP" altLang="en-US" sz="2000" b="1" dirty="0" smtClean="0"/>
              <a:t>滞ってる　←理気</a:t>
            </a:r>
            <a:endParaRPr kumimoji="1" lang="en-US" altLang="ja-JP" sz="2000" b="1" dirty="0" smtClean="0"/>
          </a:p>
          <a:p>
            <a:r>
              <a:rPr lang="ja-JP" altLang="en-US" sz="2000" b="1" dirty="0"/>
              <a:t>逆に昇ってる　←理気</a:t>
            </a:r>
            <a:r>
              <a:rPr lang="en-US" altLang="ja-JP" sz="2000" b="1" dirty="0"/>
              <a:t>+</a:t>
            </a:r>
            <a:r>
              <a:rPr lang="ja-JP" altLang="en-US" sz="2000" b="1" dirty="0"/>
              <a:t>降気</a:t>
            </a:r>
            <a:endParaRPr lang="en-US" altLang="ja-JP" sz="2000" b="1" dirty="0"/>
          </a:p>
          <a:p>
            <a:r>
              <a:rPr lang="ja-JP" altLang="en-US" sz="2000" b="1" dirty="0" smtClean="0"/>
              <a:t>溜まってる　</a:t>
            </a:r>
            <a:endParaRPr lang="en-US" altLang="ja-JP" sz="2000" b="1" dirty="0" smtClean="0"/>
          </a:p>
          <a:p>
            <a:r>
              <a:rPr kumimoji="1" lang="ja-JP" altLang="en-US" sz="2000" b="1" dirty="0" smtClean="0"/>
              <a:t>溜まって熱を生んでる</a:t>
            </a:r>
            <a:endParaRPr kumimoji="1" lang="en-US" altLang="ja-JP" sz="2000" b="1" dirty="0" smtClean="0"/>
          </a:p>
          <a:p>
            <a:r>
              <a:rPr lang="ja-JP" altLang="en-US" sz="2000" b="1" dirty="0"/>
              <a:t>　</a:t>
            </a:r>
            <a:r>
              <a:rPr lang="ja-JP" altLang="en-US" sz="2000" b="1" dirty="0" smtClean="0"/>
              <a:t>　　　　　　　</a:t>
            </a:r>
            <a:r>
              <a:rPr lang="ja-JP" altLang="en-US" sz="1400" b="1" dirty="0" smtClean="0"/>
              <a:t>　</a:t>
            </a:r>
            <a:r>
              <a:rPr lang="en-US" altLang="ja-JP" sz="1400" b="1" dirty="0" smtClean="0"/>
              <a:t>…</a:t>
            </a:r>
            <a:r>
              <a:rPr lang="ja-JP" altLang="en-US" sz="1400" b="1" dirty="0" smtClean="0"/>
              <a:t>など</a:t>
            </a:r>
            <a:endParaRPr kumimoji="1" lang="ja-JP" altLang="en-US" sz="1400" b="1" dirty="0"/>
          </a:p>
        </p:txBody>
      </p:sp>
      <p:sp>
        <p:nvSpPr>
          <p:cNvPr id="7" name="テキスト ボックス 6"/>
          <p:cNvSpPr txBox="1"/>
          <p:nvPr/>
        </p:nvSpPr>
        <p:spPr>
          <a:xfrm>
            <a:off x="1907704" y="4174051"/>
            <a:ext cx="1008112" cy="369332"/>
          </a:xfrm>
          <a:prstGeom prst="rect">
            <a:avLst/>
          </a:prstGeom>
          <a:noFill/>
        </p:spPr>
        <p:txBody>
          <a:bodyPr wrap="square" rtlCol="0">
            <a:spAutoFit/>
          </a:bodyPr>
          <a:lstStyle/>
          <a:p>
            <a:r>
              <a:rPr kumimoji="1" lang="ja-JP" altLang="en-US" b="1" dirty="0" smtClean="0"/>
              <a:t>などが</a:t>
            </a:r>
            <a:r>
              <a:rPr kumimoji="1" lang="ja-JP" altLang="en-US" dirty="0" smtClean="0"/>
              <a:t>、</a:t>
            </a:r>
            <a:endParaRPr kumimoji="1" lang="ja-JP" altLang="en-US" dirty="0"/>
          </a:p>
        </p:txBody>
      </p:sp>
    </p:spTree>
    <p:extLst>
      <p:ext uri="{BB962C8B-B14F-4D97-AF65-F5344CB8AC3E}">
        <p14:creationId xmlns:p14="http://schemas.microsoft.com/office/powerpoint/2010/main" val="55593097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角丸四角形 2"/>
          <p:cNvSpPr/>
          <p:nvPr/>
        </p:nvSpPr>
        <p:spPr>
          <a:xfrm>
            <a:off x="6145208" y="2267579"/>
            <a:ext cx="1010801" cy="632103"/>
          </a:xfrm>
          <a:prstGeom prst="roundRect">
            <a:avLst/>
          </a:prstGeom>
          <a:noFill/>
          <a:ln w="38100">
            <a:solidFill>
              <a:schemeClr val="accent3"/>
            </a:solidFill>
          </a:ln>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a:t>
            </a:r>
            <a:r>
              <a:rPr lang="ja-JP" altLang="en-US" sz="1600" b="1" dirty="0" smtClean="0">
                <a:solidFill>
                  <a:schemeClr val="bg1"/>
                </a:solidFill>
              </a:rPr>
              <a:t>臓腑</a:t>
            </a:r>
            <a:r>
              <a:rPr kumimoji="1" lang="ja-JP" altLang="en-US" sz="1600" b="1" dirty="0" smtClean="0">
                <a:solidFill>
                  <a:schemeClr val="bg1"/>
                </a:solidFill>
              </a:rPr>
              <a:t>弁証</a:t>
            </a:r>
            <a:endParaRPr kumimoji="1" lang="ja-JP" altLang="en-US" sz="1600" b="1" dirty="0">
              <a:solidFill>
                <a:schemeClr val="bg1"/>
              </a:solidFill>
            </a:endParaRPr>
          </a:p>
        </p:txBody>
      </p:sp>
    </p:spTree>
    <p:extLst>
      <p:ext uri="{BB962C8B-B14F-4D97-AF65-F5344CB8AC3E}">
        <p14:creationId xmlns:p14="http://schemas.microsoft.com/office/powerpoint/2010/main" val="8007642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88591"/>
            <a:ext cx="7024744" cy="1143000"/>
          </a:xfrm>
        </p:spPr>
        <p:txBody>
          <a:bodyPr/>
          <a:lstStyle/>
          <a:p>
            <a:r>
              <a:rPr kumimoji="1" lang="ja-JP" altLang="en-US" dirty="0" smtClean="0"/>
              <a:t>気血弁証</a:t>
            </a:r>
            <a:endParaRPr kumimoji="1" lang="ja-JP" altLang="en-US" dirty="0"/>
          </a:p>
        </p:txBody>
      </p:sp>
      <p:sp>
        <p:nvSpPr>
          <p:cNvPr id="3" name="コンテンツ プレースホルダー 2"/>
          <p:cNvSpPr>
            <a:spLocks noGrp="1"/>
          </p:cNvSpPr>
          <p:nvPr>
            <p:ph idx="1"/>
          </p:nvPr>
        </p:nvSpPr>
        <p:spPr>
          <a:xfrm>
            <a:off x="944497" y="1844824"/>
            <a:ext cx="6777317" cy="1105348"/>
          </a:xfrm>
        </p:spPr>
        <p:txBody>
          <a:bodyPr/>
          <a:lstStyle/>
          <a:p>
            <a:r>
              <a:rPr kumimoji="1" lang="ja-JP" altLang="en-US" b="1" dirty="0" smtClean="0"/>
              <a:t>気や血といった人体を構成する成分が、どのように正常からズレ</a:t>
            </a:r>
            <a:r>
              <a:rPr kumimoji="1" lang="ja-JP" altLang="en-US" b="1" dirty="0" err="1" smtClean="0"/>
              <a:t>て</a:t>
            </a:r>
            <a:r>
              <a:rPr kumimoji="1" lang="ja-JP" altLang="en-US" b="1" dirty="0" smtClean="0"/>
              <a:t>いるかを考える。</a:t>
            </a:r>
            <a:endParaRPr kumimoji="1" lang="ja-JP" altLang="en-US" b="1" dirty="0"/>
          </a:p>
        </p:txBody>
      </p:sp>
      <p:sp>
        <p:nvSpPr>
          <p:cNvPr id="4" name="テキスト ボックス 3"/>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気血弁証</a:t>
            </a:r>
            <a:endParaRPr kumimoji="1" lang="ja-JP" altLang="en-US" sz="1600" b="1" dirty="0">
              <a:solidFill>
                <a:schemeClr val="bg1"/>
              </a:solidFill>
            </a:endParaRPr>
          </a:p>
        </p:txBody>
      </p:sp>
      <p:sp>
        <p:nvSpPr>
          <p:cNvPr id="5" name="テキスト ボックス 4"/>
          <p:cNvSpPr txBox="1"/>
          <p:nvPr/>
        </p:nvSpPr>
        <p:spPr>
          <a:xfrm>
            <a:off x="611560" y="3599145"/>
            <a:ext cx="1584176" cy="2062103"/>
          </a:xfrm>
          <a:prstGeom prst="rect">
            <a:avLst/>
          </a:prstGeom>
          <a:noFill/>
        </p:spPr>
        <p:txBody>
          <a:bodyPr wrap="square" rtlCol="0">
            <a:spAutoFit/>
          </a:bodyPr>
          <a:lstStyle/>
          <a:p>
            <a:pPr algn="ctr"/>
            <a:r>
              <a:rPr kumimoji="1" lang="ja-JP" altLang="en-US" sz="3200" dirty="0" smtClean="0"/>
              <a:t>気</a:t>
            </a:r>
            <a:endParaRPr kumimoji="1" lang="en-US" altLang="ja-JP" sz="3200" dirty="0" smtClean="0"/>
          </a:p>
          <a:p>
            <a:pPr algn="ctr"/>
            <a:r>
              <a:rPr lang="ja-JP" altLang="en-US" sz="3200" dirty="0" smtClean="0"/>
              <a:t>血</a:t>
            </a:r>
            <a:endParaRPr lang="en-US" altLang="ja-JP" sz="3200" dirty="0" smtClean="0"/>
          </a:p>
          <a:p>
            <a:pPr algn="ctr"/>
            <a:r>
              <a:rPr kumimoji="1" lang="ja-JP" altLang="en-US" sz="3200" dirty="0"/>
              <a:t>津</a:t>
            </a:r>
            <a:r>
              <a:rPr kumimoji="1" lang="ja-JP" altLang="en-US" sz="3200" dirty="0" smtClean="0"/>
              <a:t>液</a:t>
            </a:r>
            <a:endParaRPr kumimoji="1" lang="en-US" altLang="ja-JP" sz="3200" dirty="0" smtClean="0"/>
          </a:p>
          <a:p>
            <a:endParaRPr kumimoji="1" lang="ja-JP" altLang="en-US" sz="3200" dirty="0"/>
          </a:p>
        </p:txBody>
      </p:sp>
      <p:sp>
        <p:nvSpPr>
          <p:cNvPr id="6" name="テキスト ボックス 5"/>
          <p:cNvSpPr txBox="1"/>
          <p:nvPr/>
        </p:nvSpPr>
        <p:spPr>
          <a:xfrm>
            <a:off x="3059832" y="3402319"/>
            <a:ext cx="3384376" cy="2554545"/>
          </a:xfrm>
          <a:prstGeom prst="rect">
            <a:avLst/>
          </a:prstGeom>
          <a:noFill/>
        </p:spPr>
        <p:txBody>
          <a:bodyPr wrap="square" rtlCol="0">
            <a:spAutoFit/>
          </a:bodyPr>
          <a:lstStyle/>
          <a:p>
            <a:r>
              <a:rPr kumimoji="1" lang="ja-JP" altLang="en-US" sz="2000" b="1" dirty="0" smtClean="0"/>
              <a:t>足りない</a:t>
            </a:r>
            <a:endParaRPr kumimoji="1" lang="en-US" altLang="ja-JP" sz="2000" b="1" dirty="0" smtClean="0"/>
          </a:p>
          <a:p>
            <a:r>
              <a:rPr lang="ja-JP" altLang="en-US" sz="2000" b="1" dirty="0" smtClean="0"/>
              <a:t>多すぎ</a:t>
            </a:r>
            <a:endParaRPr kumimoji="1" lang="en-US" altLang="ja-JP" sz="2000" b="1" dirty="0" smtClean="0"/>
          </a:p>
          <a:p>
            <a:r>
              <a:rPr lang="ja-JP" altLang="en-US" sz="2000" b="1" dirty="0" smtClean="0"/>
              <a:t>落っこちてる</a:t>
            </a:r>
            <a:endParaRPr lang="en-US" altLang="ja-JP" sz="2000" b="1" dirty="0" smtClean="0"/>
          </a:p>
          <a:p>
            <a:r>
              <a:rPr lang="ja-JP" altLang="en-US" sz="2000" b="1" dirty="0" smtClean="0"/>
              <a:t>逆に昇ってる</a:t>
            </a:r>
            <a:endParaRPr lang="en-US" altLang="ja-JP" sz="2000" b="1" dirty="0" smtClean="0"/>
          </a:p>
          <a:p>
            <a:r>
              <a:rPr kumimoji="1" lang="ja-JP" altLang="en-US" sz="2000" b="1" dirty="0" smtClean="0"/>
              <a:t>滞ってる</a:t>
            </a:r>
            <a:endParaRPr kumimoji="1" lang="en-US" altLang="ja-JP" sz="2000" b="1" dirty="0" smtClean="0"/>
          </a:p>
          <a:p>
            <a:r>
              <a:rPr lang="ja-JP" altLang="en-US" sz="2000" b="1" dirty="0" smtClean="0"/>
              <a:t>溜まってる</a:t>
            </a:r>
            <a:endParaRPr lang="en-US" altLang="ja-JP" sz="2000" b="1" dirty="0" smtClean="0"/>
          </a:p>
          <a:p>
            <a:r>
              <a:rPr kumimoji="1" lang="ja-JP" altLang="en-US" sz="2000" b="1" dirty="0" smtClean="0"/>
              <a:t>溜まって熱を生んでる</a:t>
            </a:r>
            <a:endParaRPr kumimoji="1" lang="en-US" altLang="ja-JP" sz="2000" b="1" dirty="0" smtClean="0"/>
          </a:p>
          <a:p>
            <a:r>
              <a:rPr lang="ja-JP" altLang="en-US" sz="2000" b="1" dirty="0"/>
              <a:t>　</a:t>
            </a:r>
            <a:r>
              <a:rPr lang="ja-JP" altLang="en-US" sz="2000" b="1" dirty="0" smtClean="0"/>
              <a:t>　　　　　　　</a:t>
            </a:r>
            <a:r>
              <a:rPr lang="ja-JP" altLang="en-US" sz="1400" b="1" dirty="0" smtClean="0"/>
              <a:t>　</a:t>
            </a:r>
            <a:r>
              <a:rPr lang="en-US" altLang="ja-JP" sz="1400" b="1" dirty="0" smtClean="0"/>
              <a:t>…</a:t>
            </a:r>
            <a:r>
              <a:rPr lang="ja-JP" altLang="en-US" sz="1400" b="1" dirty="0" smtClean="0"/>
              <a:t>など</a:t>
            </a:r>
            <a:endParaRPr kumimoji="1" lang="ja-JP" altLang="en-US" sz="1400" b="1" dirty="0"/>
          </a:p>
        </p:txBody>
      </p:sp>
      <p:sp>
        <p:nvSpPr>
          <p:cNvPr id="7" name="テキスト ボックス 6"/>
          <p:cNvSpPr txBox="1"/>
          <p:nvPr/>
        </p:nvSpPr>
        <p:spPr>
          <a:xfrm>
            <a:off x="1907704" y="4174051"/>
            <a:ext cx="1008112" cy="369332"/>
          </a:xfrm>
          <a:prstGeom prst="rect">
            <a:avLst/>
          </a:prstGeom>
          <a:noFill/>
        </p:spPr>
        <p:txBody>
          <a:bodyPr wrap="square" rtlCol="0">
            <a:spAutoFit/>
          </a:bodyPr>
          <a:lstStyle/>
          <a:p>
            <a:r>
              <a:rPr kumimoji="1" lang="ja-JP" altLang="en-US" b="1" dirty="0" smtClean="0"/>
              <a:t>などが</a:t>
            </a:r>
            <a:r>
              <a:rPr kumimoji="1" lang="ja-JP" altLang="en-US" dirty="0" smtClean="0"/>
              <a:t>、</a:t>
            </a:r>
            <a:endParaRPr kumimoji="1" lang="ja-JP" altLang="en-US" dirty="0"/>
          </a:p>
        </p:txBody>
      </p:sp>
      <p:sp>
        <p:nvSpPr>
          <p:cNvPr id="8" name="右矢印 7"/>
          <p:cNvSpPr/>
          <p:nvPr/>
        </p:nvSpPr>
        <p:spPr>
          <a:xfrm>
            <a:off x="5364088" y="4011162"/>
            <a:ext cx="1008112" cy="695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爆発 1 9"/>
          <p:cNvSpPr/>
          <p:nvPr/>
        </p:nvSpPr>
        <p:spPr>
          <a:xfrm>
            <a:off x="6516216" y="3720081"/>
            <a:ext cx="1728192" cy="1277272"/>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rot="20671026">
            <a:off x="6842728" y="3908738"/>
            <a:ext cx="1728192" cy="523220"/>
          </a:xfrm>
          <a:prstGeom prst="rect">
            <a:avLst/>
          </a:prstGeom>
          <a:noFill/>
        </p:spPr>
        <p:txBody>
          <a:bodyPr wrap="square" rtlCol="0">
            <a:spAutoFit/>
          </a:bodyPr>
          <a:lstStyle/>
          <a:p>
            <a:r>
              <a:rPr kumimoji="1" lang="ja-JP" altLang="en-US" sz="2800" b="1" dirty="0" smtClean="0">
                <a:latin typeface="AR丸ゴシック体M" pitchFamily="49" charset="-128"/>
                <a:ea typeface="AR丸ゴシック体M" pitchFamily="49" charset="-128"/>
              </a:rPr>
              <a:t>病気！</a:t>
            </a:r>
            <a:endParaRPr kumimoji="1" lang="ja-JP" altLang="en-US" sz="2800" b="1" dirty="0">
              <a:latin typeface="AR丸ゴシック体M" pitchFamily="49" charset="-128"/>
              <a:ea typeface="AR丸ゴシック体M" pitchFamily="49" charset="-128"/>
            </a:endParaRPr>
          </a:p>
        </p:txBody>
      </p:sp>
    </p:spTree>
    <p:extLst>
      <p:ext uri="{BB962C8B-B14F-4D97-AF65-F5344CB8AC3E}">
        <p14:creationId xmlns:p14="http://schemas.microsoft.com/office/powerpoint/2010/main" val="384146629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fade">
                                      <p:cBhvr>
                                        <p:cTn id="47" dur="500"/>
                                        <p:tgtEl>
                                          <p:spTgt spid="6">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Effect transition="in" filter="fade">
                                      <p:cBhvr>
                                        <p:cTn id="52" dur="500"/>
                                        <p:tgtEl>
                                          <p:spTgt spid="6">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Effect transition="in" filter="fade">
                                      <p:cBhvr>
                                        <p:cTn id="57" dur="500"/>
                                        <p:tgtEl>
                                          <p:spTgt spid="6">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P spid="7" grpId="0"/>
      <p:bldP spid="8" grpId="0" animBg="1"/>
      <p:bldP spid="10"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455186"/>
            <a:ext cx="7024744" cy="1143000"/>
          </a:xfrm>
        </p:spPr>
        <p:txBody>
          <a:bodyPr/>
          <a:lstStyle/>
          <a:p>
            <a:r>
              <a:rPr kumimoji="1" lang="ja-JP" altLang="en-US" dirty="0" smtClean="0"/>
              <a:t>臓腑弁証・経絡弁証</a:t>
            </a:r>
            <a:endParaRPr kumimoji="1" lang="ja-JP" altLang="en-US" dirty="0"/>
          </a:p>
        </p:txBody>
      </p:sp>
      <p:sp>
        <p:nvSpPr>
          <p:cNvPr id="3" name="コンテンツ プレースホルダー 2"/>
          <p:cNvSpPr>
            <a:spLocks noGrp="1"/>
          </p:cNvSpPr>
          <p:nvPr>
            <p:ph idx="1"/>
          </p:nvPr>
        </p:nvSpPr>
        <p:spPr>
          <a:xfrm>
            <a:off x="959688" y="1792231"/>
            <a:ext cx="6777317" cy="3508977"/>
          </a:xfrm>
        </p:spPr>
        <p:txBody>
          <a:bodyPr/>
          <a:lstStyle/>
          <a:p>
            <a:r>
              <a:rPr kumimoji="1" lang="ja-JP" altLang="en-US" b="1" dirty="0" smtClean="0"/>
              <a:t>異常がどこで起こっているのか？</a:t>
            </a:r>
            <a:endParaRPr kumimoji="1" lang="en-US" altLang="ja-JP" b="1" dirty="0" smtClean="0"/>
          </a:p>
          <a:p>
            <a:r>
              <a:rPr lang="ja-JP" altLang="en-US" b="1" dirty="0" smtClean="0"/>
              <a:t>各臓腑の機能</a:t>
            </a:r>
            <a:endParaRPr lang="en-US" altLang="ja-JP" b="1" dirty="0" smtClean="0"/>
          </a:p>
          <a:p>
            <a:r>
              <a:rPr kumimoji="1" lang="ja-JP" altLang="en-US" b="1" dirty="0" smtClean="0"/>
              <a:t>臓腑間の関係</a:t>
            </a:r>
            <a:endParaRPr kumimoji="1" lang="en-US" altLang="ja-JP" b="1" dirty="0" smtClean="0"/>
          </a:p>
          <a:p>
            <a:r>
              <a:rPr lang="ja-JP" altLang="en-US" b="1" dirty="0" smtClean="0"/>
              <a:t>気や血の通り道</a:t>
            </a:r>
            <a:endParaRPr kumimoji="1" lang="ja-JP" altLang="en-US" b="1" dirty="0"/>
          </a:p>
        </p:txBody>
      </p:sp>
      <p:sp>
        <p:nvSpPr>
          <p:cNvPr id="4" name="テキスト ボックス 3"/>
          <p:cNvSpPr txBox="1"/>
          <p:nvPr/>
        </p:nvSpPr>
        <p:spPr>
          <a:xfrm>
            <a:off x="5004048" y="116632"/>
            <a:ext cx="3960440" cy="338554"/>
          </a:xfrm>
          <a:prstGeom prst="rect">
            <a:avLst/>
          </a:prstGeom>
          <a:noFill/>
        </p:spPr>
        <p:txBody>
          <a:bodyPr wrap="square" rtlCol="0">
            <a:spAutoFit/>
          </a:bodyPr>
          <a:lstStyle/>
          <a:p>
            <a:r>
              <a:rPr kumimoji="1" lang="ja-JP" altLang="en-US" sz="1600" b="1" dirty="0" smtClean="0">
                <a:solidFill>
                  <a:schemeClr val="bg1"/>
                </a:solidFill>
              </a:rPr>
              <a:t>基本（一般）弁証　</a:t>
            </a:r>
            <a:r>
              <a:rPr lang="ja-JP" altLang="en-US" sz="1600" b="1" dirty="0" smtClean="0">
                <a:solidFill>
                  <a:schemeClr val="bg1"/>
                </a:solidFill>
              </a:rPr>
              <a:t>臓腑</a:t>
            </a:r>
            <a:r>
              <a:rPr kumimoji="1" lang="ja-JP" altLang="en-US" sz="1600" b="1" dirty="0" smtClean="0">
                <a:solidFill>
                  <a:schemeClr val="bg1"/>
                </a:solidFill>
              </a:rPr>
              <a:t>弁証</a:t>
            </a:r>
            <a:endParaRPr kumimoji="1" lang="ja-JP" altLang="en-US" sz="1600" b="1" dirty="0">
              <a:solidFill>
                <a:schemeClr val="bg1"/>
              </a:solidFill>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2564904"/>
            <a:ext cx="1554480" cy="3048000"/>
          </a:xfrm>
          <a:prstGeom prst="rect">
            <a:avLst/>
          </a:prstGeom>
        </p:spPr>
      </p:pic>
      <p:grpSp>
        <p:nvGrpSpPr>
          <p:cNvPr id="17" name="グループ化 16"/>
          <p:cNvGrpSpPr/>
          <p:nvPr/>
        </p:nvGrpSpPr>
        <p:grpSpPr>
          <a:xfrm>
            <a:off x="4485477" y="2780928"/>
            <a:ext cx="4118971" cy="3615763"/>
            <a:chOff x="5076056" y="3269621"/>
            <a:chExt cx="4118971" cy="3615763"/>
          </a:xfrm>
        </p:grpSpPr>
        <p:grpSp>
          <p:nvGrpSpPr>
            <p:cNvPr id="18" name="グループ化 17"/>
            <p:cNvGrpSpPr/>
            <p:nvPr/>
          </p:nvGrpSpPr>
          <p:grpSpPr>
            <a:xfrm>
              <a:off x="5411877" y="3660865"/>
              <a:ext cx="3408595" cy="3224519"/>
              <a:chOff x="4785726" y="3443518"/>
              <a:chExt cx="3408595" cy="3224519"/>
            </a:xfrm>
            <a:effectLst>
              <a:glow rad="228600">
                <a:schemeClr val="accent1">
                  <a:satMod val="175000"/>
                  <a:alpha val="40000"/>
                </a:schemeClr>
              </a:glow>
            </a:effectLst>
          </p:grpSpPr>
          <p:grpSp>
            <p:nvGrpSpPr>
              <p:cNvPr id="30" name="グループ化 29"/>
              <p:cNvGrpSpPr/>
              <p:nvPr/>
            </p:nvGrpSpPr>
            <p:grpSpPr>
              <a:xfrm>
                <a:off x="4785726" y="3443518"/>
                <a:ext cx="3408595" cy="3224519"/>
                <a:chOff x="4785726" y="3443518"/>
                <a:chExt cx="3408595" cy="3224519"/>
              </a:xfrm>
            </p:grpSpPr>
            <p:grpSp>
              <p:nvGrpSpPr>
                <p:cNvPr id="32" name="グループ化 31"/>
                <p:cNvGrpSpPr/>
                <p:nvPr/>
              </p:nvGrpSpPr>
              <p:grpSpPr>
                <a:xfrm>
                  <a:off x="4785726" y="3443518"/>
                  <a:ext cx="3214367" cy="3224519"/>
                  <a:chOff x="1288026" y="3084801"/>
                  <a:chExt cx="3214367" cy="3224519"/>
                </a:xfrm>
              </p:grpSpPr>
              <p:sp>
                <p:nvSpPr>
                  <p:cNvPr id="34" name="星 5 33"/>
                  <p:cNvSpPr/>
                  <p:nvPr/>
                </p:nvSpPr>
                <p:spPr>
                  <a:xfrm>
                    <a:off x="1288026" y="3084801"/>
                    <a:ext cx="3214367" cy="2749492"/>
                  </a:xfrm>
                  <a:prstGeom prst="star5">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a:off x="1527331" y="3130977"/>
                    <a:ext cx="2682708" cy="3178343"/>
                    <a:chOff x="1527331" y="3154447"/>
                    <a:chExt cx="2682708" cy="3178343"/>
                  </a:xfrm>
                </p:grpSpPr>
                <p:pic>
                  <p:nvPicPr>
                    <p:cNvPr id="36"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240000">
                      <a:off x="1085212" y="3596566"/>
                      <a:ext cx="2640013"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020000">
                      <a:off x="1878320" y="4134896"/>
                      <a:ext cx="2640013"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80000">
                      <a:off x="1570026" y="3289534"/>
                      <a:ext cx="2640013"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33"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230639">
                  <a:off x="5554308" y="3904229"/>
                  <a:ext cx="2640013"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31" name="直線コネクタ 30"/>
              <p:cNvCxnSpPr/>
              <p:nvPr/>
            </p:nvCxnSpPr>
            <p:spPr>
              <a:xfrm>
                <a:off x="4806505" y="4502668"/>
                <a:ext cx="2501799" cy="169034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5076056" y="3269621"/>
              <a:ext cx="4118971" cy="3490592"/>
              <a:chOff x="4466666" y="2996952"/>
              <a:chExt cx="4118971" cy="3490592"/>
            </a:xfrm>
          </p:grpSpPr>
          <p:sp>
            <p:nvSpPr>
              <p:cNvPr id="20" name="テキスト ボックス 19"/>
              <p:cNvSpPr txBox="1"/>
              <p:nvPr/>
            </p:nvSpPr>
            <p:spPr>
              <a:xfrm>
                <a:off x="6195981" y="2996952"/>
                <a:ext cx="619235" cy="369332"/>
              </a:xfrm>
              <a:prstGeom prst="rect">
                <a:avLst/>
              </a:prstGeom>
              <a:noFill/>
            </p:spPr>
            <p:txBody>
              <a:bodyPr wrap="square" rtlCol="0">
                <a:spAutoFit/>
              </a:bodyPr>
              <a:lstStyle/>
              <a:p>
                <a:r>
                  <a:rPr kumimoji="1"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肝</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1" name="テキスト ボックス 20"/>
              <p:cNvSpPr txBox="1"/>
              <p:nvPr/>
            </p:nvSpPr>
            <p:spPr>
              <a:xfrm>
                <a:off x="7904478" y="3982275"/>
                <a:ext cx="681159" cy="369332"/>
              </a:xfrm>
              <a:prstGeom prst="rect">
                <a:avLst/>
              </a:prstGeom>
              <a:noFill/>
            </p:spPr>
            <p:txBody>
              <a:bodyPr wrap="square" rtlCol="0">
                <a:spAutoFit/>
              </a:bodyPr>
              <a:lstStyle/>
              <a:p>
                <a:r>
                  <a:rPr kumimoji="1"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心</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2" name="テキスト ボックス 21"/>
              <p:cNvSpPr txBox="1"/>
              <p:nvPr/>
            </p:nvSpPr>
            <p:spPr>
              <a:xfrm>
                <a:off x="6197198" y="3945342"/>
                <a:ext cx="824203" cy="369332"/>
              </a:xfrm>
              <a:prstGeom prst="rect">
                <a:avLst/>
              </a:prstGeom>
              <a:noFill/>
            </p:spPr>
            <p:txBody>
              <a:bodyPr wrap="square" rtlCol="0">
                <a:spAutoFit/>
              </a:bodyPr>
              <a:lstStyle/>
              <a:p>
                <a:r>
                  <a:rPr lang="ja-JP" altLang="en-US" dirty="0">
                    <a:effectLst>
                      <a:glow rad="228600">
                        <a:schemeClr val="accent1">
                          <a:satMod val="175000"/>
                          <a:alpha val="40000"/>
                        </a:schemeClr>
                      </a:glow>
                    </a:effectLst>
                    <a:latin typeface="AR P丸ゴシック体M" pitchFamily="50" charset="-128"/>
                    <a:ea typeface="AR P丸ゴシック体M" pitchFamily="50" charset="-128"/>
                  </a:rPr>
                  <a:t>胆</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3" name="テキスト ボックス 22"/>
              <p:cNvSpPr txBox="1"/>
              <p:nvPr/>
            </p:nvSpPr>
            <p:spPr>
              <a:xfrm>
                <a:off x="4466666" y="4309069"/>
                <a:ext cx="681159" cy="369332"/>
              </a:xfrm>
              <a:prstGeom prst="rect">
                <a:avLst/>
              </a:prstGeom>
              <a:noFill/>
            </p:spPr>
            <p:txBody>
              <a:bodyPr wrap="square" rtlCol="0">
                <a:spAutoFit/>
              </a:bodyPr>
              <a:lstStyle/>
              <a:p>
                <a:r>
                  <a:rPr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腎</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4" name="テキスト ボックス 23"/>
              <p:cNvSpPr txBox="1"/>
              <p:nvPr/>
            </p:nvSpPr>
            <p:spPr>
              <a:xfrm>
                <a:off x="5314055" y="4503786"/>
                <a:ext cx="681159" cy="369332"/>
              </a:xfrm>
              <a:prstGeom prst="rect">
                <a:avLst/>
              </a:prstGeom>
              <a:noFill/>
            </p:spPr>
            <p:txBody>
              <a:bodyPr wrap="square" rtlCol="0">
                <a:spAutoFit/>
              </a:bodyPr>
              <a:lstStyle/>
              <a:p>
                <a:r>
                  <a:rPr lang="ja-JP" altLang="en-US" dirty="0">
                    <a:effectLst>
                      <a:glow rad="228600">
                        <a:schemeClr val="accent1">
                          <a:satMod val="175000"/>
                          <a:alpha val="40000"/>
                        </a:schemeClr>
                      </a:glow>
                    </a:effectLst>
                    <a:latin typeface="AR P丸ゴシック体M" pitchFamily="50" charset="-128"/>
                    <a:ea typeface="AR P丸ゴシック体M" pitchFamily="50" charset="-128"/>
                  </a:rPr>
                  <a:t>膀胱</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5" name="テキスト ボックス 24"/>
              <p:cNvSpPr txBox="1"/>
              <p:nvPr/>
            </p:nvSpPr>
            <p:spPr>
              <a:xfrm>
                <a:off x="6874314" y="4502668"/>
                <a:ext cx="681159" cy="369332"/>
              </a:xfrm>
              <a:prstGeom prst="rect">
                <a:avLst/>
              </a:prstGeom>
              <a:noFill/>
            </p:spPr>
            <p:txBody>
              <a:bodyPr wrap="square" rtlCol="0">
                <a:spAutoFit/>
              </a:bodyPr>
              <a:lstStyle/>
              <a:p>
                <a:r>
                  <a:rPr kumimoji="1"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小腸</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6" name="テキスト ボックス 25"/>
              <p:cNvSpPr txBox="1"/>
              <p:nvPr/>
            </p:nvSpPr>
            <p:spPr>
              <a:xfrm>
                <a:off x="6680821" y="5343372"/>
                <a:ext cx="681159" cy="369332"/>
              </a:xfrm>
              <a:prstGeom prst="rect">
                <a:avLst/>
              </a:prstGeom>
              <a:noFill/>
            </p:spPr>
            <p:txBody>
              <a:bodyPr wrap="square" rtlCol="0">
                <a:spAutoFit/>
              </a:bodyPr>
              <a:lstStyle/>
              <a:p>
                <a:r>
                  <a:rPr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胃</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7" name="テキスト ボックス 26"/>
              <p:cNvSpPr txBox="1"/>
              <p:nvPr/>
            </p:nvSpPr>
            <p:spPr>
              <a:xfrm>
                <a:off x="5652120" y="5348030"/>
                <a:ext cx="681159" cy="369332"/>
              </a:xfrm>
              <a:prstGeom prst="rect">
                <a:avLst/>
              </a:prstGeom>
              <a:noFill/>
            </p:spPr>
            <p:txBody>
              <a:bodyPr wrap="square" rtlCol="0">
                <a:spAutoFit/>
              </a:bodyPr>
              <a:lstStyle/>
              <a:p>
                <a:r>
                  <a:rPr lang="ja-JP" altLang="en-US" dirty="0">
                    <a:effectLst>
                      <a:glow rad="228600">
                        <a:schemeClr val="accent1">
                          <a:satMod val="175000"/>
                          <a:alpha val="40000"/>
                        </a:schemeClr>
                      </a:glow>
                    </a:effectLst>
                    <a:latin typeface="AR P丸ゴシック体M" pitchFamily="50" charset="-128"/>
                    <a:ea typeface="AR P丸ゴシック体M" pitchFamily="50" charset="-128"/>
                  </a:rPr>
                  <a:t>大腸</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8" name="テキスト ボックス 27"/>
              <p:cNvSpPr txBox="1"/>
              <p:nvPr/>
            </p:nvSpPr>
            <p:spPr>
              <a:xfrm>
                <a:off x="5114977" y="6093296"/>
                <a:ext cx="681159" cy="369332"/>
              </a:xfrm>
              <a:prstGeom prst="rect">
                <a:avLst/>
              </a:prstGeom>
              <a:noFill/>
            </p:spPr>
            <p:txBody>
              <a:bodyPr wrap="square" rtlCol="0">
                <a:spAutoFit/>
              </a:bodyPr>
              <a:lstStyle/>
              <a:p>
                <a:r>
                  <a:rPr lang="ja-JP" altLang="en-US" dirty="0">
                    <a:effectLst>
                      <a:glow rad="228600">
                        <a:schemeClr val="accent1">
                          <a:satMod val="175000"/>
                          <a:alpha val="40000"/>
                        </a:schemeClr>
                      </a:glow>
                    </a:effectLst>
                    <a:latin typeface="AR P丸ゴシック体M" pitchFamily="50" charset="-128"/>
                    <a:ea typeface="AR P丸ゴシック体M" pitchFamily="50" charset="-128"/>
                  </a:rPr>
                  <a:t>肺</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sp>
            <p:nvSpPr>
              <p:cNvPr id="29" name="テキスト ボックス 28"/>
              <p:cNvSpPr txBox="1"/>
              <p:nvPr/>
            </p:nvSpPr>
            <p:spPr>
              <a:xfrm>
                <a:off x="7306160" y="6118212"/>
                <a:ext cx="681159" cy="369332"/>
              </a:xfrm>
              <a:prstGeom prst="rect">
                <a:avLst/>
              </a:prstGeom>
              <a:noFill/>
            </p:spPr>
            <p:txBody>
              <a:bodyPr wrap="square" rtlCol="0">
                <a:spAutoFit/>
              </a:bodyPr>
              <a:lstStyle/>
              <a:p>
                <a:r>
                  <a:rPr kumimoji="1" lang="ja-JP" altLang="en-US" dirty="0" smtClean="0">
                    <a:effectLst>
                      <a:glow rad="228600">
                        <a:schemeClr val="accent1">
                          <a:satMod val="175000"/>
                          <a:alpha val="40000"/>
                        </a:schemeClr>
                      </a:glow>
                    </a:effectLst>
                    <a:latin typeface="AR P丸ゴシック体M" pitchFamily="50" charset="-128"/>
                    <a:ea typeface="AR P丸ゴシック体M" pitchFamily="50" charset="-128"/>
                  </a:rPr>
                  <a:t>脾</a:t>
                </a:r>
                <a:endParaRPr kumimoji="1" lang="ja-JP" altLang="en-US" dirty="0">
                  <a:effectLst>
                    <a:glow rad="228600">
                      <a:schemeClr val="accent1">
                        <a:satMod val="175000"/>
                        <a:alpha val="40000"/>
                      </a:schemeClr>
                    </a:glow>
                  </a:effectLst>
                  <a:latin typeface="AR P丸ゴシック体M" pitchFamily="50" charset="-128"/>
                  <a:ea typeface="AR P丸ゴシック体M" pitchFamily="50" charset="-128"/>
                </a:endParaRPr>
              </a:p>
            </p:txBody>
          </p:sp>
        </p:grpSp>
      </p:grpSp>
    </p:spTree>
    <p:extLst>
      <p:ext uri="{BB962C8B-B14F-4D97-AF65-F5344CB8AC3E}">
        <p14:creationId xmlns:p14="http://schemas.microsoft.com/office/powerpoint/2010/main" val="26967030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角丸四角形 29"/>
          <p:cNvSpPr/>
          <p:nvPr/>
        </p:nvSpPr>
        <p:spPr>
          <a:xfrm>
            <a:off x="2270686" y="3284984"/>
            <a:ext cx="5996425" cy="2307198"/>
          </a:xfrm>
          <a:prstGeom prst="roundRect">
            <a:avLst/>
          </a:prstGeom>
          <a:noFill/>
          <a:ln w="63500">
            <a:solidFill>
              <a:srgbClr val="00B0F0"/>
            </a:solidFill>
          </a:ln>
          <a:effectLst>
            <a:glow rad="749300">
              <a:srgbClr val="66FFFF">
                <a:alpha val="6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794356" y="116632"/>
            <a:ext cx="2234028" cy="338554"/>
          </a:xfrm>
          <a:prstGeom prst="rect">
            <a:avLst/>
          </a:prstGeom>
          <a:noFill/>
        </p:spPr>
        <p:txBody>
          <a:bodyPr wrap="square" rtlCol="0">
            <a:spAutoFit/>
          </a:bodyPr>
          <a:lstStyle/>
          <a:p>
            <a:r>
              <a:rPr kumimoji="1" lang="ja-JP" altLang="en-US" sz="1600" b="1" dirty="0" smtClean="0">
                <a:solidFill>
                  <a:schemeClr val="bg1"/>
                </a:solidFill>
              </a:rPr>
              <a:t>外感症弁証　</a:t>
            </a:r>
            <a:endParaRPr kumimoji="1" lang="ja-JP" altLang="en-US" sz="1600" b="1" dirty="0">
              <a:solidFill>
                <a:schemeClr val="bg1"/>
              </a:solidFill>
            </a:endParaRPr>
          </a:p>
        </p:txBody>
      </p:sp>
    </p:spTree>
    <p:extLst>
      <p:ext uri="{BB962C8B-B14F-4D97-AF65-F5344CB8AC3E}">
        <p14:creationId xmlns:p14="http://schemas.microsoft.com/office/powerpoint/2010/main" val="414924820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76672"/>
            <a:ext cx="7024744" cy="1143000"/>
          </a:xfrm>
        </p:spPr>
        <p:txBody>
          <a:bodyPr>
            <a:normAutofit/>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a:xfrm>
            <a:off x="1259632" y="2224279"/>
            <a:ext cx="6480836" cy="3508977"/>
          </a:xfrm>
        </p:spPr>
        <p:txBody>
          <a:bodyPr/>
          <a:lstStyle/>
          <a:p>
            <a:r>
              <a:rPr kumimoji="1" lang="ja-JP" altLang="en-US" dirty="0" smtClean="0"/>
              <a:t>恥ずかしながら勉強不足の身です。どうぞお手柔らかな目でお願い致します。</a:t>
            </a:r>
            <a:endParaRPr kumimoji="1" lang="en-US" altLang="ja-JP" dirty="0" smtClean="0"/>
          </a:p>
          <a:p>
            <a:pPr marL="68580" indent="0">
              <a:buNone/>
            </a:pPr>
            <a:endParaRPr kumimoji="1" lang="en-US" altLang="ja-JP" dirty="0" smtClean="0"/>
          </a:p>
          <a:p>
            <a:endParaRPr kumimoji="1" lang="en-US" altLang="ja-JP" dirty="0" smtClean="0"/>
          </a:p>
        </p:txBody>
      </p:sp>
      <p:sp>
        <p:nvSpPr>
          <p:cNvPr id="4" name="テキスト ボックス 3"/>
          <p:cNvSpPr txBox="1"/>
          <p:nvPr/>
        </p:nvSpPr>
        <p:spPr>
          <a:xfrm>
            <a:off x="4788024" y="188640"/>
            <a:ext cx="1944216" cy="369332"/>
          </a:xfrm>
          <a:prstGeom prst="rect">
            <a:avLst/>
          </a:prstGeom>
          <a:noFill/>
        </p:spPr>
        <p:txBody>
          <a:bodyPr wrap="square" rtlCol="0">
            <a:spAutoFit/>
          </a:bodyPr>
          <a:lstStyle/>
          <a:p>
            <a:r>
              <a:rPr lang="ja-JP" altLang="en-US" b="1" dirty="0">
                <a:solidFill>
                  <a:schemeClr val="bg1"/>
                </a:solidFill>
              </a:rPr>
              <a:t>はじめ</a:t>
            </a:r>
            <a:r>
              <a:rPr lang="ja-JP" altLang="en-US" b="1" dirty="0" smtClean="0">
                <a:solidFill>
                  <a:schemeClr val="bg1"/>
                </a:solidFill>
              </a:rPr>
              <a:t>に･･･</a:t>
            </a:r>
            <a:endParaRPr lang="en-US" altLang="ja-JP" b="1" dirty="0" smtClean="0">
              <a:solidFill>
                <a:schemeClr val="bg1"/>
              </a:solidFill>
            </a:endParaRPr>
          </a:p>
        </p:txBody>
      </p:sp>
    </p:spTree>
    <p:extLst>
      <p:ext uri="{BB962C8B-B14F-4D97-AF65-F5344CB8AC3E}">
        <p14:creationId xmlns:p14="http://schemas.microsoft.com/office/powerpoint/2010/main" val="14619777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3640" y="455186"/>
            <a:ext cx="7024744" cy="1143000"/>
          </a:xfrm>
        </p:spPr>
        <p:txBody>
          <a:bodyPr/>
          <a:lstStyle/>
          <a:p>
            <a:r>
              <a:rPr kumimoji="1" lang="ja-JP" altLang="en-US" dirty="0" smtClean="0"/>
              <a:t>外感症とは</a:t>
            </a:r>
            <a:endParaRPr kumimoji="1" lang="ja-JP" altLang="en-US" dirty="0"/>
          </a:p>
        </p:txBody>
      </p:sp>
      <p:sp>
        <p:nvSpPr>
          <p:cNvPr id="3" name="コンテンツ プレースホルダー 2"/>
          <p:cNvSpPr>
            <a:spLocks noGrp="1"/>
          </p:cNvSpPr>
          <p:nvPr>
            <p:ph idx="1"/>
          </p:nvPr>
        </p:nvSpPr>
        <p:spPr>
          <a:xfrm>
            <a:off x="1043492" y="2132856"/>
            <a:ext cx="6777317" cy="3508977"/>
          </a:xfrm>
        </p:spPr>
        <p:txBody>
          <a:bodyPr>
            <a:normAutofit lnSpcReduction="10000"/>
          </a:bodyPr>
          <a:lstStyle/>
          <a:p>
            <a:r>
              <a:rPr lang="ja-JP" altLang="en-US" b="1" dirty="0" smtClean="0"/>
              <a:t>傷寒･･･風寒の邪による急性の症状。</a:t>
            </a:r>
            <a:endParaRPr lang="en-US" altLang="ja-JP" b="1" dirty="0" smtClean="0"/>
          </a:p>
          <a:p>
            <a:pPr marL="68580" indent="0">
              <a:buNone/>
            </a:pPr>
            <a:r>
              <a:rPr kumimoji="1" lang="ja-JP" altLang="en-US" b="1" dirty="0"/>
              <a:t>　</a:t>
            </a:r>
            <a:r>
              <a:rPr kumimoji="1" lang="ja-JP" altLang="en-US" b="1" dirty="0" smtClean="0"/>
              <a:t>　　　  いわゆるインフルエンザ、的な？</a:t>
            </a:r>
            <a:endParaRPr kumimoji="1" lang="en-US" altLang="ja-JP" b="1" dirty="0" smtClean="0"/>
          </a:p>
          <a:p>
            <a:pPr marL="68580" indent="0">
              <a:buNone/>
            </a:pPr>
            <a:endParaRPr kumimoji="1" lang="en-US" altLang="ja-JP" b="1" dirty="0" smtClean="0"/>
          </a:p>
          <a:p>
            <a:r>
              <a:rPr lang="ja-JP" altLang="en-US" b="1" dirty="0" smtClean="0"/>
              <a:t>温病</a:t>
            </a:r>
            <a:r>
              <a:rPr lang="ja-JP" altLang="en-US" b="1" dirty="0"/>
              <a:t>･･</a:t>
            </a:r>
            <a:r>
              <a:rPr lang="ja-JP" altLang="en-US" b="1" dirty="0" smtClean="0"/>
              <a:t>･湿熱暑邪による急性の熱病。</a:t>
            </a:r>
            <a:endParaRPr lang="en-US" altLang="ja-JP" b="1" dirty="0" smtClean="0"/>
          </a:p>
          <a:p>
            <a:endParaRPr kumimoji="1" lang="en-US" altLang="ja-JP" b="1" dirty="0"/>
          </a:p>
          <a:p>
            <a:endParaRPr lang="en-US" altLang="ja-JP" b="1" dirty="0" smtClean="0"/>
          </a:p>
          <a:p>
            <a:pPr marL="68580" indent="0">
              <a:buNone/>
            </a:pPr>
            <a:r>
              <a:rPr kumimoji="1" lang="ja-JP" altLang="en-US" b="1" dirty="0" smtClean="0"/>
              <a:t>急性なので特殊な理論が必要だった！</a:t>
            </a:r>
            <a:endParaRPr kumimoji="1" lang="en-US" altLang="ja-JP" b="1" dirty="0" smtClean="0"/>
          </a:p>
          <a:p>
            <a:pPr marL="68580" indent="0">
              <a:buNone/>
            </a:pPr>
            <a:r>
              <a:rPr lang="ja-JP" altLang="en-US" b="1" dirty="0" smtClean="0"/>
              <a:t>→六経弁証、衛気営気弁証、三焦弁証など</a:t>
            </a:r>
            <a:endParaRPr kumimoji="1" lang="ja-JP" altLang="en-US" b="1" dirty="0"/>
          </a:p>
        </p:txBody>
      </p:sp>
      <p:sp>
        <p:nvSpPr>
          <p:cNvPr id="4" name="テキスト ボックス 3"/>
          <p:cNvSpPr txBox="1"/>
          <p:nvPr/>
        </p:nvSpPr>
        <p:spPr>
          <a:xfrm>
            <a:off x="5794356" y="116632"/>
            <a:ext cx="2234028" cy="338554"/>
          </a:xfrm>
          <a:prstGeom prst="rect">
            <a:avLst/>
          </a:prstGeom>
          <a:noFill/>
        </p:spPr>
        <p:txBody>
          <a:bodyPr wrap="square" rtlCol="0">
            <a:spAutoFit/>
          </a:bodyPr>
          <a:lstStyle/>
          <a:p>
            <a:r>
              <a:rPr kumimoji="1" lang="ja-JP" altLang="en-US" sz="1600" b="1" dirty="0" smtClean="0">
                <a:solidFill>
                  <a:schemeClr val="bg1"/>
                </a:solidFill>
              </a:rPr>
              <a:t>外感症弁証　</a:t>
            </a:r>
            <a:endParaRPr kumimoji="1" lang="ja-JP" altLang="en-US" sz="1600" b="1" dirty="0">
              <a:solidFill>
                <a:schemeClr val="bg1"/>
              </a:solidFill>
            </a:endParaRPr>
          </a:p>
        </p:txBody>
      </p:sp>
    </p:spTree>
    <p:extLst>
      <p:ext uri="{BB962C8B-B14F-4D97-AF65-F5344CB8AC3E}">
        <p14:creationId xmlns:p14="http://schemas.microsoft.com/office/powerpoint/2010/main" val="34697672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角丸四角形 2"/>
          <p:cNvSpPr/>
          <p:nvPr/>
        </p:nvSpPr>
        <p:spPr>
          <a:xfrm>
            <a:off x="5838164" y="3707128"/>
            <a:ext cx="1010801" cy="369332"/>
          </a:xfrm>
          <a:prstGeom prst="roundRect">
            <a:avLst/>
          </a:prstGeom>
          <a:noFill/>
          <a:ln w="38100">
            <a:solidFill>
              <a:srgbClr val="00B0F0"/>
            </a:solidFill>
          </a:ln>
          <a:effectLst>
            <a:glow rad="1397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652120" y="116632"/>
            <a:ext cx="2234028" cy="338554"/>
          </a:xfrm>
          <a:prstGeom prst="rect">
            <a:avLst/>
          </a:prstGeom>
          <a:noFill/>
        </p:spPr>
        <p:txBody>
          <a:bodyPr wrap="square" rtlCol="0">
            <a:spAutoFit/>
          </a:bodyPr>
          <a:lstStyle/>
          <a:p>
            <a:r>
              <a:rPr kumimoji="1" lang="ja-JP" altLang="en-US" sz="1600" b="1" dirty="0" smtClean="0">
                <a:solidFill>
                  <a:schemeClr val="bg1"/>
                </a:solidFill>
              </a:rPr>
              <a:t>外感症弁証　六経弁証　</a:t>
            </a:r>
            <a:endParaRPr kumimoji="1" lang="ja-JP" altLang="en-US" sz="1600" b="1" dirty="0">
              <a:solidFill>
                <a:schemeClr val="bg1"/>
              </a:solidFill>
            </a:endParaRPr>
          </a:p>
        </p:txBody>
      </p:sp>
    </p:spTree>
    <p:extLst>
      <p:ext uri="{BB962C8B-B14F-4D97-AF65-F5344CB8AC3E}">
        <p14:creationId xmlns:p14="http://schemas.microsoft.com/office/powerpoint/2010/main" val="347351794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76672"/>
            <a:ext cx="7024744" cy="1143000"/>
          </a:xfrm>
        </p:spPr>
        <p:txBody>
          <a:bodyPr/>
          <a:lstStyle/>
          <a:p>
            <a:r>
              <a:rPr kumimoji="1" lang="ja-JP" altLang="en-US" dirty="0" smtClean="0"/>
              <a:t>六経弁証</a:t>
            </a:r>
            <a:endParaRPr kumimoji="1" lang="ja-JP" altLang="en-US" dirty="0"/>
          </a:p>
        </p:txBody>
      </p:sp>
      <p:sp>
        <p:nvSpPr>
          <p:cNvPr id="3" name="コンテンツ プレースホルダ 2"/>
          <p:cNvSpPr>
            <a:spLocks noGrp="1"/>
          </p:cNvSpPr>
          <p:nvPr>
            <p:ph sz="quarter" idx="1"/>
          </p:nvPr>
        </p:nvSpPr>
        <p:spPr>
          <a:xfrm>
            <a:off x="1043492" y="1628800"/>
            <a:ext cx="6777317" cy="792088"/>
          </a:xfrm>
        </p:spPr>
        <p:txBody>
          <a:bodyPr>
            <a:normAutofit lnSpcReduction="10000"/>
          </a:bodyPr>
          <a:lstStyle/>
          <a:p>
            <a:pPr>
              <a:buNone/>
            </a:pPr>
            <a:r>
              <a:rPr kumimoji="1" lang="ja-JP" altLang="en-US" b="1" dirty="0" smtClean="0"/>
              <a:t>「傷寒」と呼ばれる急性熱性病を６つの病期（ステージ）に分類</a:t>
            </a:r>
            <a:endParaRPr kumimoji="1" lang="en-US" altLang="ja-JP" b="1" dirty="0" smtClean="0"/>
          </a:p>
          <a:p>
            <a:pPr>
              <a:buNone/>
            </a:pPr>
            <a:endParaRPr lang="en-US" altLang="ja-JP" dirty="0" smtClean="0"/>
          </a:p>
          <a:p>
            <a:pPr>
              <a:buNone/>
            </a:pP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088" y="2636912"/>
            <a:ext cx="8532440" cy="311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5652120" y="116632"/>
            <a:ext cx="2234028" cy="338554"/>
          </a:xfrm>
          <a:prstGeom prst="rect">
            <a:avLst/>
          </a:prstGeom>
          <a:noFill/>
        </p:spPr>
        <p:txBody>
          <a:bodyPr wrap="square" rtlCol="0">
            <a:spAutoFit/>
          </a:bodyPr>
          <a:lstStyle/>
          <a:p>
            <a:r>
              <a:rPr kumimoji="1" lang="ja-JP" altLang="en-US" sz="1600" b="1" dirty="0" smtClean="0">
                <a:solidFill>
                  <a:schemeClr val="bg1"/>
                </a:solidFill>
              </a:rPr>
              <a:t>外感症弁証　六経弁証　</a:t>
            </a:r>
            <a:endParaRPr kumimoji="1" lang="ja-JP" altLang="en-US" sz="1600" b="1" dirty="0">
              <a:solidFill>
                <a:schemeClr val="bg1"/>
              </a:solidFill>
            </a:endParaRPr>
          </a:p>
        </p:txBody>
      </p:sp>
    </p:spTree>
    <p:extLst>
      <p:ext uri="{BB962C8B-B14F-4D97-AF65-F5344CB8AC3E}">
        <p14:creationId xmlns:p14="http://schemas.microsoft.com/office/powerpoint/2010/main" val="319294967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2348880"/>
            <a:ext cx="7344934" cy="1143000"/>
          </a:xfrm>
        </p:spPr>
        <p:txBody>
          <a:bodyPr>
            <a:normAutofit fontScale="90000"/>
          </a:bodyPr>
          <a:lstStyle/>
          <a:p>
            <a:r>
              <a:rPr kumimoji="1" lang="ja-JP" altLang="en-US" dirty="0" smtClean="0"/>
              <a:t>ご清聴ありがとうございました！</a:t>
            </a:r>
            <a:endParaRPr kumimoji="1" lang="ja-JP" altLang="en-US" dirty="0"/>
          </a:p>
        </p:txBody>
      </p:sp>
    </p:spTree>
    <p:extLst>
      <p:ext uri="{BB962C8B-B14F-4D97-AF65-F5344CB8AC3E}">
        <p14:creationId xmlns:p14="http://schemas.microsoft.com/office/powerpoint/2010/main" val="350166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27384"/>
            <a:ext cx="7024744" cy="1143000"/>
          </a:xfrm>
        </p:spPr>
        <p:txBody>
          <a:bodyPr/>
          <a:lstStyle/>
          <a:p>
            <a:r>
              <a:rPr kumimoji="1" lang="ja-JP" altLang="en-US" dirty="0" smtClean="0"/>
              <a:t>「弁証論治」とは</a:t>
            </a:r>
            <a:endParaRPr kumimoji="1" lang="ja-JP" altLang="en-US" dirty="0"/>
          </a:p>
        </p:txBody>
      </p:sp>
      <p:sp>
        <p:nvSpPr>
          <p:cNvPr id="4" name="テキスト ボックス 3"/>
          <p:cNvSpPr txBox="1"/>
          <p:nvPr/>
        </p:nvSpPr>
        <p:spPr>
          <a:xfrm>
            <a:off x="1907704" y="1268760"/>
            <a:ext cx="3528392" cy="584775"/>
          </a:xfrm>
          <a:prstGeom prst="rect">
            <a:avLst/>
          </a:prstGeom>
          <a:noFill/>
        </p:spPr>
        <p:txBody>
          <a:bodyPr wrap="square" rtlCol="0">
            <a:spAutoFit/>
          </a:bodyPr>
          <a:lstStyle/>
          <a:p>
            <a:r>
              <a:rPr kumimoji="1" lang="ja-JP" altLang="en-US" sz="3200" dirty="0" smtClean="0"/>
              <a:t>弁証</a:t>
            </a:r>
            <a:r>
              <a:rPr kumimoji="1" lang="ja-JP" altLang="en-US" sz="1400" dirty="0" smtClean="0"/>
              <a:t>　</a:t>
            </a:r>
            <a:r>
              <a:rPr kumimoji="1" lang="ja-JP" altLang="en-US" sz="3200" dirty="0" smtClean="0"/>
              <a:t>論治</a:t>
            </a:r>
            <a:endParaRPr kumimoji="1" lang="ja-JP" altLang="en-US" sz="3200" dirty="0"/>
          </a:p>
        </p:txBody>
      </p:sp>
      <p:sp>
        <p:nvSpPr>
          <p:cNvPr id="5" name="角丸四角形 4"/>
          <p:cNvSpPr/>
          <p:nvPr/>
        </p:nvSpPr>
        <p:spPr>
          <a:xfrm>
            <a:off x="1907704" y="1285920"/>
            <a:ext cx="936104" cy="584775"/>
          </a:xfrm>
          <a:prstGeom prst="roundRect">
            <a:avLst/>
          </a:prstGeom>
          <a:noFill/>
          <a:ln w="38100"/>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11560" y="2132856"/>
            <a:ext cx="8352928" cy="954107"/>
          </a:xfrm>
          <a:prstGeom prst="rect">
            <a:avLst/>
          </a:prstGeom>
          <a:noFill/>
        </p:spPr>
        <p:txBody>
          <a:bodyPr wrap="square" rtlCol="0">
            <a:spAutoFit/>
          </a:bodyPr>
          <a:lstStyle/>
          <a:p>
            <a:r>
              <a:rPr kumimoji="1" lang="ja-JP" altLang="en-US" sz="2800" b="1" dirty="0" smtClean="0">
                <a:solidFill>
                  <a:schemeClr val="accent1">
                    <a:lumMod val="50000"/>
                  </a:schemeClr>
                </a:solidFill>
                <a:effectLst>
                  <a:glow rad="228600">
                    <a:schemeClr val="accent4">
                      <a:satMod val="175000"/>
                      <a:alpha val="40000"/>
                    </a:schemeClr>
                  </a:glow>
                </a:effectLst>
              </a:rPr>
              <a:t>証を弁ず</a:t>
            </a:r>
            <a:r>
              <a:rPr kumimoji="1" lang="ja-JP" altLang="en-US" sz="2800" dirty="0" smtClean="0"/>
              <a:t>：診察によって得られた情報をもとに</a:t>
            </a:r>
            <a:r>
              <a:rPr lang="ja-JP" altLang="en-US" sz="2800" dirty="0"/>
              <a:t>　</a:t>
            </a:r>
            <a:r>
              <a:rPr lang="ja-JP" altLang="en-US" sz="2800" dirty="0" smtClean="0"/>
              <a:t>　　　　　　　　</a:t>
            </a:r>
            <a:endParaRPr lang="en-US" altLang="ja-JP" sz="2800" dirty="0" smtClean="0"/>
          </a:p>
          <a:p>
            <a:r>
              <a:rPr kumimoji="1" lang="ja-JP" altLang="en-US" sz="2800" dirty="0"/>
              <a:t>　</a:t>
            </a:r>
            <a:r>
              <a:rPr kumimoji="1" lang="ja-JP" altLang="en-US" sz="2800" dirty="0" smtClean="0"/>
              <a:t>　　　　証（疾病の病態生理）を決める。</a:t>
            </a:r>
            <a:endParaRPr kumimoji="1" lang="ja-JP" altLang="en-US" sz="2800" dirty="0"/>
          </a:p>
        </p:txBody>
      </p:sp>
      <p:sp>
        <p:nvSpPr>
          <p:cNvPr id="7" name="角丸四角形 6"/>
          <p:cNvSpPr/>
          <p:nvPr/>
        </p:nvSpPr>
        <p:spPr>
          <a:xfrm>
            <a:off x="2915816" y="1268760"/>
            <a:ext cx="936104" cy="584775"/>
          </a:xfrm>
          <a:prstGeom prst="roundRect">
            <a:avLst/>
          </a:prstGeom>
          <a:noFill/>
          <a:ln w="38100">
            <a:solidFill>
              <a:schemeClr val="accent6">
                <a:lumMod val="75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1560" y="3481844"/>
            <a:ext cx="7704856" cy="523220"/>
          </a:xfrm>
          <a:prstGeom prst="rect">
            <a:avLst/>
          </a:prstGeom>
          <a:noFill/>
        </p:spPr>
        <p:txBody>
          <a:bodyPr wrap="square" rtlCol="0">
            <a:spAutoFit/>
          </a:bodyPr>
          <a:lstStyle/>
          <a:p>
            <a:r>
              <a:rPr kumimoji="1" lang="ja-JP" altLang="en-US" sz="2800" b="1" dirty="0" smtClean="0">
                <a:solidFill>
                  <a:schemeClr val="accent6">
                    <a:lumMod val="50000"/>
                  </a:schemeClr>
                </a:solidFill>
                <a:effectLst>
                  <a:glow rad="228600">
                    <a:schemeClr val="accent6">
                      <a:satMod val="175000"/>
                      <a:alpha val="40000"/>
                    </a:schemeClr>
                  </a:glow>
                </a:effectLst>
              </a:rPr>
              <a:t>治を論じる</a:t>
            </a:r>
            <a:r>
              <a:rPr kumimoji="1" lang="ja-JP" altLang="en-US" sz="2800" dirty="0" smtClean="0"/>
              <a:t>：決定した証に合う治療法を決める。</a:t>
            </a:r>
            <a:endParaRPr kumimoji="1" lang="ja-JP" altLang="en-US" sz="2800" dirty="0"/>
          </a:p>
        </p:txBody>
      </p:sp>
      <p:sp>
        <p:nvSpPr>
          <p:cNvPr id="10" name="テキスト ボックス 9"/>
          <p:cNvSpPr txBox="1"/>
          <p:nvPr/>
        </p:nvSpPr>
        <p:spPr>
          <a:xfrm>
            <a:off x="1043608" y="5103693"/>
            <a:ext cx="7488832" cy="830997"/>
          </a:xfrm>
          <a:prstGeom prst="rect">
            <a:avLst/>
          </a:prstGeom>
          <a:noFill/>
        </p:spPr>
        <p:txBody>
          <a:bodyPr wrap="square" rtlCol="0">
            <a:spAutoFit/>
          </a:bodyPr>
          <a:lstStyle/>
          <a:p>
            <a:r>
              <a:rPr kumimoji="1" lang="ja-JP" altLang="en-US" sz="2400" b="1" dirty="0" smtClean="0"/>
              <a:t>理論立てて考えながら患者さんの証を見極め、</a:t>
            </a:r>
            <a:endParaRPr kumimoji="1" lang="en-US" altLang="ja-JP" sz="2400" b="1" dirty="0" smtClean="0"/>
          </a:p>
          <a:p>
            <a:r>
              <a:rPr kumimoji="1" lang="ja-JP" altLang="en-US" sz="2400" b="1" dirty="0" smtClean="0"/>
              <a:t>それをもとに治療方法を決めましょう、ということ。</a:t>
            </a:r>
            <a:endParaRPr kumimoji="1" lang="ja-JP" altLang="en-US" sz="2400" b="1" dirty="0"/>
          </a:p>
        </p:txBody>
      </p:sp>
      <p:sp>
        <p:nvSpPr>
          <p:cNvPr id="3" name="テキスト ボックス 2"/>
          <p:cNvSpPr txBox="1"/>
          <p:nvPr/>
        </p:nvSpPr>
        <p:spPr>
          <a:xfrm>
            <a:off x="4788024" y="188640"/>
            <a:ext cx="1944216" cy="369332"/>
          </a:xfrm>
          <a:prstGeom prst="rect">
            <a:avLst/>
          </a:prstGeom>
          <a:noFill/>
        </p:spPr>
        <p:txBody>
          <a:bodyPr wrap="square" rtlCol="0">
            <a:spAutoFit/>
          </a:bodyPr>
          <a:lstStyle/>
          <a:p>
            <a:r>
              <a:rPr kumimoji="1" lang="ja-JP" altLang="en-US" b="1" dirty="0" smtClean="0">
                <a:solidFill>
                  <a:schemeClr val="bg1"/>
                </a:solidFill>
              </a:rPr>
              <a:t>弁証論治とは</a:t>
            </a:r>
            <a:endParaRPr kumimoji="1" lang="ja-JP" altLang="en-US" b="1" dirty="0">
              <a:solidFill>
                <a:schemeClr val="bg1"/>
              </a:solidFill>
            </a:endParaRPr>
          </a:p>
        </p:txBody>
      </p:sp>
    </p:spTree>
    <p:extLst>
      <p:ext uri="{BB962C8B-B14F-4D97-AF65-F5344CB8AC3E}">
        <p14:creationId xmlns:p14="http://schemas.microsoft.com/office/powerpoint/2010/main" val="14713880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409749"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2030201" y="3200413"/>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grpSp>
        <p:nvGrpSpPr>
          <p:cNvPr id="9" name="グループ化 8"/>
          <p:cNvGrpSpPr/>
          <p:nvPr/>
        </p:nvGrpSpPr>
        <p:grpSpPr>
          <a:xfrm>
            <a:off x="2391999" y="3428022"/>
            <a:ext cx="5708393" cy="2179984"/>
            <a:chOff x="2391999" y="3428022"/>
            <a:chExt cx="5708393" cy="2179984"/>
          </a:xfrm>
        </p:grpSpPr>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grpSp>
      <p:cxnSp>
        <p:nvCxnSpPr>
          <p:cNvPr id="33" name="直線矢印コネクタ 32"/>
          <p:cNvCxnSpPr/>
          <p:nvPr/>
        </p:nvCxnSpPr>
        <p:spPr>
          <a:xfrm>
            <a:off x="5409749"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4788024" y="188640"/>
            <a:ext cx="1944216" cy="369332"/>
          </a:xfrm>
          <a:prstGeom prst="rect">
            <a:avLst/>
          </a:prstGeom>
          <a:noFill/>
        </p:spPr>
        <p:txBody>
          <a:bodyPr wrap="square" rtlCol="0">
            <a:spAutoFit/>
          </a:bodyPr>
          <a:lstStyle/>
          <a:p>
            <a:r>
              <a:rPr kumimoji="1" lang="ja-JP" altLang="en-US" b="1" dirty="0" smtClean="0">
                <a:solidFill>
                  <a:schemeClr val="bg1"/>
                </a:solidFill>
              </a:rPr>
              <a:t>弁証の流れ</a:t>
            </a:r>
            <a:endParaRPr kumimoji="1" lang="ja-JP" altLang="en-US" b="1" dirty="0">
              <a:solidFill>
                <a:schemeClr val="bg1"/>
              </a:solidFill>
            </a:endParaRPr>
          </a:p>
        </p:txBody>
      </p:sp>
      <p:grpSp>
        <p:nvGrpSpPr>
          <p:cNvPr id="24" name="グループ化 23"/>
          <p:cNvGrpSpPr/>
          <p:nvPr/>
        </p:nvGrpSpPr>
        <p:grpSpPr>
          <a:xfrm>
            <a:off x="2508505" y="1239143"/>
            <a:ext cx="5951927" cy="1829817"/>
            <a:chOff x="2508505" y="1239143"/>
            <a:chExt cx="5951927" cy="1829817"/>
          </a:xfrm>
        </p:grpSpPr>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grpSp>
    </p:spTree>
    <p:extLst>
      <p:ext uri="{BB962C8B-B14F-4D97-AF65-F5344CB8AC3E}">
        <p14:creationId xmlns:p14="http://schemas.microsoft.com/office/powerpoint/2010/main" val="10990205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par>
                                <p:cTn id="28" presetID="22" presetClass="entr" presetSubtype="8"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left)">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par>
                                <p:cTn id="44" presetID="22" presetClass="entr" presetSubtype="8"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left)">
                                      <p:cBhvr>
                                        <p:cTn id="46" dur="5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left)">
                                      <p:cBhvr>
                                        <p:cTn id="66" dur="500"/>
                                        <p:tgtEl>
                                          <p:spTgt spid="2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wipe(left)">
                                      <p:cBhvr>
                                        <p:cTn id="81" dur="500"/>
                                        <p:tgtEl>
                                          <p:spTgt spid="34"/>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fade">
                                      <p:cBhvr>
                                        <p:cTn id="86" dur="500"/>
                                        <p:tgtEl>
                                          <p:spTgt spid="4"/>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wipe(left)">
                                      <p:cBhvr>
                                        <p:cTn id="91" dur="500"/>
                                        <p:tgtEl>
                                          <p:spTgt spid="35"/>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fade">
                                      <p:cBhvr>
                                        <p:cTn id="96" dur="500"/>
                                        <p:tgtEl>
                                          <p:spTgt spid="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500"/>
                                        <p:tgtEl>
                                          <p:spTgt spid="17"/>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500"/>
                                        <p:tgtEl>
                                          <p:spTgt spid="1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9"/>
                                        </p:tgtEl>
                                        <p:attrNameLst>
                                          <p:attrName>style.visibility</p:attrName>
                                        </p:attrNameLst>
                                      </p:cBhvr>
                                      <p:to>
                                        <p:strVal val="visible"/>
                                      </p:to>
                                    </p:set>
                                    <p:animEffect transition="in" filter="fade">
                                      <p:cBhvr>
                                        <p:cTn id="111" dur="500"/>
                                        <p:tgtEl>
                                          <p:spTgt spid="19"/>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18"/>
                                        </p:tgtEl>
                                        <p:attrNameLst>
                                          <p:attrName>style.visibility</p:attrName>
                                        </p:attrNameLst>
                                      </p:cBhvr>
                                      <p:to>
                                        <p:strVal val="visible"/>
                                      </p:to>
                                    </p:set>
                                    <p:animEffect transition="in" filter="fade">
                                      <p:cBhvr>
                                        <p:cTn id="1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1" grpId="0"/>
      <p:bldP spid="12" grpId="0"/>
      <p:bldP spid="13" grpId="0"/>
      <p:bldP spid="14" grpId="0"/>
      <p:bldP spid="15" grpId="0"/>
      <p:bldP spid="16" grpId="0"/>
      <p:bldP spid="17" grpId="0"/>
      <p:bldP spid="18" grpId="0"/>
      <p:bldP spid="19"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59624" y="608016"/>
            <a:ext cx="7024744" cy="1143000"/>
          </a:xfrm>
        </p:spPr>
        <p:txBody>
          <a:bodyPr/>
          <a:lstStyle/>
          <a:p>
            <a:r>
              <a:rPr kumimoji="1" lang="ja-JP" altLang="en-US" b="1" dirty="0" smtClean="0"/>
              <a:t>弁証</a:t>
            </a:r>
            <a:endParaRPr kumimoji="1" lang="ja-JP" altLang="en-US" b="1" dirty="0"/>
          </a:p>
        </p:txBody>
      </p:sp>
      <p:sp>
        <p:nvSpPr>
          <p:cNvPr id="2" name="コンテンツ プレースホルダー 1"/>
          <p:cNvSpPr>
            <a:spLocks noGrp="1"/>
          </p:cNvSpPr>
          <p:nvPr>
            <p:ph idx="1"/>
          </p:nvPr>
        </p:nvSpPr>
        <p:spPr>
          <a:xfrm>
            <a:off x="1043492" y="2323652"/>
            <a:ext cx="7344932" cy="3508977"/>
          </a:xfrm>
        </p:spPr>
        <p:txBody>
          <a:bodyPr/>
          <a:lstStyle/>
          <a:p>
            <a:r>
              <a:rPr kumimoji="1" lang="ja-JP" altLang="en-US" b="1" dirty="0" smtClean="0"/>
              <a:t>基本弁証･･･</a:t>
            </a:r>
            <a:r>
              <a:rPr kumimoji="1" lang="ja-JP" altLang="en-US" sz="2000" b="1" dirty="0" smtClean="0"/>
              <a:t>八綱弁証、気血弁証、臓腑弁証、経絡弁証</a:t>
            </a:r>
            <a:endParaRPr kumimoji="1" lang="en-US" altLang="ja-JP" sz="2000" b="1" dirty="0" smtClean="0"/>
          </a:p>
          <a:p>
            <a:pPr marL="68580" indent="0">
              <a:buNone/>
            </a:pPr>
            <a:endParaRPr kumimoji="1" lang="en-US" altLang="ja-JP" sz="2000" dirty="0" smtClean="0"/>
          </a:p>
          <a:p>
            <a:r>
              <a:rPr lang="ja-JP" altLang="en-US" b="1" dirty="0" smtClean="0"/>
              <a:t>外感症弁証･･･</a:t>
            </a:r>
            <a:r>
              <a:rPr lang="ja-JP" altLang="en-US" sz="2000" b="1" dirty="0" smtClean="0"/>
              <a:t>六経弁証（傷寒の場合）</a:t>
            </a:r>
            <a:endParaRPr lang="en-US" altLang="ja-JP" sz="2000" b="1" dirty="0" smtClean="0"/>
          </a:p>
          <a:p>
            <a:pPr marL="68580" indent="0">
              <a:buNone/>
            </a:pPr>
            <a:r>
              <a:rPr kumimoji="1" lang="ja-JP" altLang="en-US" sz="2000" b="1" dirty="0"/>
              <a:t>　</a:t>
            </a:r>
            <a:r>
              <a:rPr kumimoji="1" lang="ja-JP" altLang="en-US" sz="2000" b="1" dirty="0" smtClean="0"/>
              <a:t>　　　　　　　　衛気経血弁証、三焦弁証（温病の場合）</a:t>
            </a:r>
            <a:endParaRPr kumimoji="1" lang="ja-JP" altLang="en-US" sz="2000" b="1" dirty="0"/>
          </a:p>
        </p:txBody>
      </p:sp>
      <p:sp>
        <p:nvSpPr>
          <p:cNvPr id="4" name="テキスト ボックス 3"/>
          <p:cNvSpPr txBox="1"/>
          <p:nvPr/>
        </p:nvSpPr>
        <p:spPr>
          <a:xfrm>
            <a:off x="4788024" y="188640"/>
            <a:ext cx="1944216" cy="369332"/>
          </a:xfrm>
          <a:prstGeom prst="rect">
            <a:avLst/>
          </a:prstGeom>
          <a:noFill/>
        </p:spPr>
        <p:txBody>
          <a:bodyPr wrap="square" rtlCol="0">
            <a:spAutoFit/>
          </a:bodyPr>
          <a:lstStyle/>
          <a:p>
            <a:r>
              <a:rPr kumimoji="1" lang="ja-JP" altLang="en-US" b="1" dirty="0" smtClean="0">
                <a:solidFill>
                  <a:schemeClr val="bg1"/>
                </a:solidFill>
              </a:rPr>
              <a:t>弁証</a:t>
            </a:r>
            <a:endParaRPr kumimoji="1" lang="ja-JP" altLang="en-US" b="1" dirty="0">
              <a:solidFill>
                <a:schemeClr val="bg1"/>
              </a:solidFill>
            </a:endParaRPr>
          </a:p>
        </p:txBody>
      </p:sp>
      <p:grpSp>
        <p:nvGrpSpPr>
          <p:cNvPr id="11" name="グループ化 10"/>
          <p:cNvGrpSpPr/>
          <p:nvPr/>
        </p:nvGrpSpPr>
        <p:grpSpPr>
          <a:xfrm>
            <a:off x="4638124" y="1179516"/>
            <a:ext cx="3096344" cy="1112851"/>
            <a:chOff x="4638124" y="1179516"/>
            <a:chExt cx="3096344" cy="1112851"/>
          </a:xfrm>
        </p:grpSpPr>
        <p:sp>
          <p:nvSpPr>
            <p:cNvPr id="6" name="円形吹き出し 5"/>
            <p:cNvSpPr/>
            <p:nvPr/>
          </p:nvSpPr>
          <p:spPr>
            <a:xfrm>
              <a:off x="4638124" y="1179516"/>
              <a:ext cx="3096344" cy="1112851"/>
            </a:xfrm>
            <a:prstGeom prst="wedgeEllipseCallout">
              <a:avLst>
                <a:gd name="adj1" fmla="val -43587"/>
                <a:gd name="adj2" fmla="val 490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76056" y="1412776"/>
              <a:ext cx="2448272" cy="646331"/>
            </a:xfrm>
            <a:prstGeom prst="rect">
              <a:avLst/>
            </a:prstGeom>
            <a:noFill/>
          </p:spPr>
          <p:txBody>
            <a:bodyPr wrap="square" rtlCol="0">
              <a:spAutoFit/>
            </a:bodyPr>
            <a:lstStyle/>
            <a:p>
              <a:r>
                <a:rPr kumimoji="1" lang="ja-JP" altLang="en-US" b="1" dirty="0" smtClean="0"/>
                <a:t>この４つの視点から証を考えます。</a:t>
              </a:r>
              <a:endParaRPr kumimoji="1" lang="ja-JP" altLang="en-US" b="1" dirty="0"/>
            </a:p>
          </p:txBody>
        </p:sp>
      </p:grpSp>
      <p:grpSp>
        <p:nvGrpSpPr>
          <p:cNvPr id="10" name="グループ化 9"/>
          <p:cNvGrpSpPr/>
          <p:nvPr/>
        </p:nvGrpSpPr>
        <p:grpSpPr>
          <a:xfrm>
            <a:off x="3779912" y="4158377"/>
            <a:ext cx="4104456" cy="1112851"/>
            <a:chOff x="3779912" y="4158377"/>
            <a:chExt cx="4104456" cy="1112851"/>
          </a:xfrm>
        </p:grpSpPr>
        <p:sp>
          <p:nvSpPr>
            <p:cNvPr id="8" name="円形吹き出し 7"/>
            <p:cNvSpPr/>
            <p:nvPr/>
          </p:nvSpPr>
          <p:spPr>
            <a:xfrm>
              <a:off x="3779912" y="4158377"/>
              <a:ext cx="3954556" cy="1112851"/>
            </a:xfrm>
            <a:prstGeom prst="wedgeEllipseCallout">
              <a:avLst>
                <a:gd name="adj1" fmla="val -34389"/>
                <a:gd name="adj2" fmla="val -60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7324" y="4233862"/>
              <a:ext cx="3737044" cy="923330"/>
            </a:xfrm>
            <a:prstGeom prst="rect">
              <a:avLst/>
            </a:prstGeom>
            <a:noFill/>
          </p:spPr>
          <p:txBody>
            <a:bodyPr wrap="square" rtlCol="0">
              <a:spAutoFit/>
            </a:bodyPr>
            <a:lstStyle/>
            <a:p>
              <a:r>
                <a:rPr kumimoji="1" lang="ja-JP" altLang="en-US" b="1" dirty="0" smtClean="0"/>
                <a:t>急を要する</a:t>
              </a:r>
              <a:r>
                <a:rPr lang="ja-JP" altLang="en-US" b="1" dirty="0" smtClean="0"/>
                <a:t>ので</a:t>
              </a:r>
              <a:endParaRPr lang="en-US" altLang="ja-JP" b="1" dirty="0" smtClean="0"/>
            </a:p>
            <a:p>
              <a:r>
                <a:rPr kumimoji="1" lang="ja-JP" altLang="en-US" b="1" dirty="0" smtClean="0"/>
                <a:t>証を決めるまえに</a:t>
              </a:r>
              <a:endParaRPr kumimoji="1" lang="en-US" altLang="ja-JP" b="1" dirty="0" smtClean="0"/>
            </a:p>
            <a:p>
              <a:r>
                <a:rPr kumimoji="1" lang="ja-JP" altLang="en-US" b="1" dirty="0" smtClean="0"/>
                <a:t>先にやることがあります（汗</a:t>
              </a:r>
              <a:endParaRPr kumimoji="1" lang="ja-JP" altLang="en-US" b="1" dirty="0"/>
            </a:p>
          </p:txBody>
        </p:sp>
      </p:grpSp>
    </p:spTree>
    <p:extLst>
      <p:ext uri="{BB962C8B-B14F-4D97-AF65-F5344CB8AC3E}">
        <p14:creationId xmlns:p14="http://schemas.microsoft.com/office/powerpoint/2010/main" val="20107813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53752"/>
            <a:ext cx="7024744" cy="1143000"/>
          </a:xfrm>
        </p:spPr>
        <p:txBody>
          <a:bodyPr/>
          <a:lstStyle/>
          <a:p>
            <a:r>
              <a:rPr kumimoji="1" lang="ja-JP" altLang="en-US" dirty="0" smtClean="0"/>
              <a:t>弁証</a:t>
            </a:r>
            <a:endParaRPr kumimoji="1" lang="ja-JP" altLang="en-US" dirty="0"/>
          </a:p>
        </p:txBody>
      </p:sp>
      <p:sp>
        <p:nvSpPr>
          <p:cNvPr id="4" name="テキスト ボックス 3"/>
          <p:cNvSpPr txBox="1"/>
          <p:nvPr/>
        </p:nvSpPr>
        <p:spPr>
          <a:xfrm>
            <a:off x="3769427" y="2029490"/>
            <a:ext cx="2186587" cy="369332"/>
          </a:xfrm>
          <a:prstGeom prst="rect">
            <a:avLst/>
          </a:prstGeom>
          <a:noFill/>
        </p:spPr>
        <p:txBody>
          <a:bodyPr wrap="square" rtlCol="0">
            <a:spAutoFit/>
          </a:bodyPr>
          <a:lstStyle/>
          <a:p>
            <a:r>
              <a:rPr kumimoji="1" lang="ja-JP" altLang="en-US" b="1" dirty="0" smtClean="0"/>
              <a:t>八綱弁証で検討</a:t>
            </a:r>
            <a:endParaRPr kumimoji="1" lang="ja-JP" altLang="en-US" b="1" dirty="0"/>
          </a:p>
        </p:txBody>
      </p:sp>
      <p:sp>
        <p:nvSpPr>
          <p:cNvPr id="6" name="テキスト ボックス 5"/>
          <p:cNvSpPr txBox="1"/>
          <p:nvPr/>
        </p:nvSpPr>
        <p:spPr>
          <a:xfrm>
            <a:off x="611560" y="2699628"/>
            <a:ext cx="2736304" cy="400110"/>
          </a:xfrm>
          <a:prstGeom prst="rect">
            <a:avLst/>
          </a:prstGeom>
          <a:noFill/>
        </p:spPr>
        <p:txBody>
          <a:bodyPr wrap="square" rtlCol="0">
            <a:spAutoFit/>
          </a:bodyPr>
          <a:lstStyle/>
          <a:p>
            <a:r>
              <a:rPr kumimoji="1" lang="ja-JP" altLang="en-US" sz="2000" b="1" dirty="0" smtClean="0"/>
              <a:t>外感症か否か？</a:t>
            </a:r>
            <a:endParaRPr kumimoji="1" lang="ja-JP" altLang="en-US" sz="2000" b="1" dirty="0"/>
          </a:p>
        </p:txBody>
      </p:sp>
      <p:sp>
        <p:nvSpPr>
          <p:cNvPr id="7" name="テキスト ボックス 6"/>
          <p:cNvSpPr txBox="1"/>
          <p:nvPr/>
        </p:nvSpPr>
        <p:spPr>
          <a:xfrm>
            <a:off x="2771800" y="4139788"/>
            <a:ext cx="1152128" cy="369332"/>
          </a:xfrm>
          <a:prstGeom prst="rect">
            <a:avLst/>
          </a:prstGeom>
          <a:noFill/>
        </p:spPr>
        <p:txBody>
          <a:bodyPr wrap="square" rtlCol="0">
            <a:spAutoFit/>
          </a:bodyPr>
          <a:lstStyle/>
          <a:p>
            <a:r>
              <a:rPr kumimoji="1" lang="ja-JP" altLang="en-US" b="1" dirty="0" smtClean="0"/>
              <a:t>外感症</a:t>
            </a:r>
            <a:endParaRPr kumimoji="1" lang="ja-JP" altLang="en-US" b="1" dirty="0"/>
          </a:p>
        </p:txBody>
      </p:sp>
      <p:sp>
        <p:nvSpPr>
          <p:cNvPr id="8" name="テキスト ボックス 7"/>
          <p:cNvSpPr txBox="1"/>
          <p:nvPr/>
        </p:nvSpPr>
        <p:spPr>
          <a:xfrm>
            <a:off x="2678273" y="2030332"/>
            <a:ext cx="936104" cy="369332"/>
          </a:xfrm>
          <a:prstGeom prst="rect">
            <a:avLst/>
          </a:prstGeom>
          <a:noFill/>
        </p:spPr>
        <p:txBody>
          <a:bodyPr wrap="square" rtlCol="0">
            <a:spAutoFit/>
          </a:bodyPr>
          <a:lstStyle/>
          <a:p>
            <a:r>
              <a:rPr kumimoji="1" lang="ja-JP" altLang="en-US" b="1" dirty="0" smtClean="0"/>
              <a:t>内感症</a:t>
            </a:r>
            <a:endParaRPr kumimoji="1" lang="ja-JP" altLang="en-US" b="1" dirty="0"/>
          </a:p>
        </p:txBody>
      </p:sp>
      <p:sp>
        <p:nvSpPr>
          <p:cNvPr id="11" name="テキスト ボックス 10"/>
          <p:cNvSpPr txBox="1"/>
          <p:nvPr/>
        </p:nvSpPr>
        <p:spPr>
          <a:xfrm>
            <a:off x="4041597" y="3707740"/>
            <a:ext cx="1368152" cy="369332"/>
          </a:xfrm>
          <a:prstGeom prst="rect">
            <a:avLst/>
          </a:prstGeom>
          <a:noFill/>
        </p:spPr>
        <p:txBody>
          <a:bodyPr wrap="square" rtlCol="0">
            <a:spAutoFit/>
          </a:bodyPr>
          <a:lstStyle/>
          <a:p>
            <a:r>
              <a:rPr kumimoji="1" lang="ja-JP" altLang="en-US" b="1" dirty="0" smtClean="0"/>
              <a:t>傷寒である</a:t>
            </a:r>
            <a:endParaRPr kumimoji="1" lang="ja-JP" altLang="en-US" b="1" dirty="0"/>
          </a:p>
        </p:txBody>
      </p:sp>
      <p:sp>
        <p:nvSpPr>
          <p:cNvPr id="12" name="テキスト ボックス 11"/>
          <p:cNvSpPr txBox="1"/>
          <p:nvPr/>
        </p:nvSpPr>
        <p:spPr>
          <a:xfrm>
            <a:off x="4041597" y="4431997"/>
            <a:ext cx="1826547" cy="369332"/>
          </a:xfrm>
          <a:prstGeom prst="rect">
            <a:avLst/>
          </a:prstGeom>
          <a:noFill/>
        </p:spPr>
        <p:txBody>
          <a:bodyPr wrap="square" rtlCol="0">
            <a:spAutoFit/>
          </a:bodyPr>
          <a:lstStyle/>
          <a:p>
            <a:r>
              <a:rPr kumimoji="1" lang="ja-JP" altLang="en-US" b="1" dirty="0" smtClean="0"/>
              <a:t>温病である</a:t>
            </a:r>
            <a:endParaRPr kumimoji="1" lang="ja-JP" altLang="en-US" b="1" dirty="0"/>
          </a:p>
        </p:txBody>
      </p:sp>
      <p:sp>
        <p:nvSpPr>
          <p:cNvPr id="13" name="テキスト ボックス 12"/>
          <p:cNvSpPr txBox="1"/>
          <p:nvPr/>
        </p:nvSpPr>
        <p:spPr>
          <a:xfrm>
            <a:off x="5796136" y="3707740"/>
            <a:ext cx="2016224" cy="369332"/>
          </a:xfrm>
          <a:prstGeom prst="rect">
            <a:avLst/>
          </a:prstGeom>
          <a:noFill/>
        </p:spPr>
        <p:txBody>
          <a:bodyPr wrap="square" rtlCol="0">
            <a:spAutoFit/>
          </a:bodyPr>
          <a:lstStyle/>
          <a:p>
            <a:r>
              <a:rPr kumimoji="1" lang="ja-JP" altLang="en-US" b="1" dirty="0" smtClean="0"/>
              <a:t>六経弁証で検討</a:t>
            </a:r>
            <a:endParaRPr kumimoji="1" lang="ja-JP" altLang="en-US" b="1" dirty="0"/>
          </a:p>
        </p:txBody>
      </p:sp>
      <p:sp>
        <p:nvSpPr>
          <p:cNvPr id="14" name="テキスト ボックス 13"/>
          <p:cNvSpPr txBox="1"/>
          <p:nvPr/>
        </p:nvSpPr>
        <p:spPr>
          <a:xfrm>
            <a:off x="5796136" y="4357576"/>
            <a:ext cx="2376264" cy="369332"/>
          </a:xfrm>
          <a:prstGeom prst="rect">
            <a:avLst/>
          </a:prstGeom>
          <a:noFill/>
        </p:spPr>
        <p:txBody>
          <a:bodyPr wrap="square" rtlCol="0">
            <a:spAutoFit/>
          </a:bodyPr>
          <a:lstStyle/>
          <a:p>
            <a:r>
              <a:rPr kumimoji="1" lang="ja-JP" altLang="en-US" b="1" dirty="0" smtClean="0"/>
              <a:t>衛気営血弁証で検討</a:t>
            </a:r>
            <a:endParaRPr kumimoji="1" lang="ja-JP" altLang="en-US" b="1" dirty="0"/>
          </a:p>
        </p:txBody>
      </p:sp>
      <p:sp>
        <p:nvSpPr>
          <p:cNvPr id="15" name="テキスト ボックス 14"/>
          <p:cNvSpPr txBox="1"/>
          <p:nvPr/>
        </p:nvSpPr>
        <p:spPr>
          <a:xfrm>
            <a:off x="5796136" y="4614168"/>
            <a:ext cx="2043720" cy="594813"/>
          </a:xfrm>
          <a:prstGeom prst="rect">
            <a:avLst/>
          </a:prstGeom>
          <a:noFill/>
        </p:spPr>
        <p:txBody>
          <a:bodyPr wrap="square" rtlCol="0">
            <a:spAutoFit/>
          </a:bodyPr>
          <a:lstStyle/>
          <a:p>
            <a:r>
              <a:rPr kumimoji="1" lang="ja-JP" altLang="en-US" b="1" dirty="0" smtClean="0"/>
              <a:t>三焦弁証で検討</a:t>
            </a:r>
            <a:endParaRPr kumimoji="1" lang="ja-JP" altLang="en-US" b="1" dirty="0"/>
          </a:p>
        </p:txBody>
      </p:sp>
      <p:sp>
        <p:nvSpPr>
          <p:cNvPr id="16" name="テキスト ボックス 15"/>
          <p:cNvSpPr txBox="1"/>
          <p:nvPr/>
        </p:nvSpPr>
        <p:spPr>
          <a:xfrm>
            <a:off x="6097363" y="1985143"/>
            <a:ext cx="2507085" cy="369332"/>
          </a:xfrm>
          <a:prstGeom prst="rect">
            <a:avLst/>
          </a:prstGeom>
          <a:noFill/>
        </p:spPr>
        <p:txBody>
          <a:bodyPr wrap="square" rtlCol="0">
            <a:spAutoFit/>
          </a:bodyPr>
          <a:lstStyle/>
          <a:p>
            <a:r>
              <a:rPr kumimoji="1" lang="ja-JP" altLang="en-US" b="1" dirty="0" smtClean="0"/>
              <a:t>気血弁証で検討</a:t>
            </a:r>
            <a:endParaRPr kumimoji="1" lang="ja-JP" altLang="en-US" b="1" dirty="0"/>
          </a:p>
        </p:txBody>
      </p:sp>
      <p:sp>
        <p:nvSpPr>
          <p:cNvPr id="17" name="テキスト ボックス 16"/>
          <p:cNvSpPr txBox="1"/>
          <p:nvPr/>
        </p:nvSpPr>
        <p:spPr>
          <a:xfrm>
            <a:off x="6097363" y="1700808"/>
            <a:ext cx="2281426" cy="369332"/>
          </a:xfrm>
          <a:prstGeom prst="rect">
            <a:avLst/>
          </a:prstGeom>
          <a:noFill/>
        </p:spPr>
        <p:txBody>
          <a:bodyPr wrap="square" rtlCol="0">
            <a:spAutoFit/>
          </a:bodyPr>
          <a:lstStyle/>
          <a:p>
            <a:r>
              <a:rPr kumimoji="1" lang="ja-JP" altLang="en-US" b="1" dirty="0" smtClean="0"/>
              <a:t>病因病邪弁証で検討</a:t>
            </a:r>
            <a:endParaRPr kumimoji="1" lang="ja-JP" altLang="en-US" b="1" dirty="0"/>
          </a:p>
        </p:txBody>
      </p:sp>
      <p:sp>
        <p:nvSpPr>
          <p:cNvPr id="18" name="テキスト ボックス 17"/>
          <p:cNvSpPr txBox="1"/>
          <p:nvPr/>
        </p:nvSpPr>
        <p:spPr>
          <a:xfrm>
            <a:off x="6097363" y="2553812"/>
            <a:ext cx="2117292" cy="369332"/>
          </a:xfrm>
          <a:prstGeom prst="rect">
            <a:avLst/>
          </a:prstGeom>
          <a:noFill/>
        </p:spPr>
        <p:txBody>
          <a:bodyPr wrap="square" rtlCol="0">
            <a:spAutoFit/>
          </a:bodyPr>
          <a:lstStyle/>
          <a:p>
            <a:r>
              <a:rPr kumimoji="1" lang="ja-JP" altLang="en-US" b="1" dirty="0" smtClean="0"/>
              <a:t>経絡弁証で検討</a:t>
            </a:r>
            <a:endParaRPr kumimoji="1" lang="ja-JP" altLang="en-US" b="1" dirty="0"/>
          </a:p>
        </p:txBody>
      </p:sp>
      <p:sp>
        <p:nvSpPr>
          <p:cNvPr id="19" name="テキスト ボックス 18"/>
          <p:cNvSpPr txBox="1"/>
          <p:nvPr/>
        </p:nvSpPr>
        <p:spPr>
          <a:xfrm>
            <a:off x="6097363" y="2269478"/>
            <a:ext cx="1916373" cy="369332"/>
          </a:xfrm>
          <a:prstGeom prst="rect">
            <a:avLst/>
          </a:prstGeom>
          <a:noFill/>
        </p:spPr>
        <p:txBody>
          <a:bodyPr wrap="square" rtlCol="0">
            <a:spAutoFit/>
          </a:bodyPr>
          <a:lstStyle/>
          <a:p>
            <a:r>
              <a:rPr kumimoji="1" lang="ja-JP" altLang="en-US" b="1" dirty="0" smtClean="0"/>
              <a:t>臓腑弁証で検討</a:t>
            </a:r>
            <a:endParaRPr kumimoji="1" lang="ja-JP" altLang="en-US" b="1" dirty="0"/>
          </a:p>
        </p:txBody>
      </p:sp>
      <p:cxnSp>
        <p:nvCxnSpPr>
          <p:cNvPr id="25" name="直線矢印コネクタ 24"/>
          <p:cNvCxnSpPr/>
          <p:nvPr/>
        </p:nvCxnSpPr>
        <p:spPr>
          <a:xfrm flipV="1">
            <a:off x="3698248" y="3860049"/>
            <a:ext cx="369696" cy="30493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698248" y="4467822"/>
            <a:ext cx="369696" cy="148841"/>
          </a:xfrm>
          <a:prstGeom prst="straightConnector1">
            <a:avLst/>
          </a:prstGeom>
          <a:ln w="381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364088" y="390307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502365" y="2214156"/>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590597" y="2204864"/>
            <a:ext cx="349555" cy="0"/>
          </a:xfrm>
          <a:prstGeom prst="straightConnector1">
            <a:avLst/>
          </a:prstGeom>
          <a:ln w="31750">
            <a:solidFill>
              <a:schemeClr val="accent3"/>
            </a:solidFill>
            <a:tailEnd type="arrow"/>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2391999" y="3428022"/>
            <a:ext cx="5708393" cy="2007951"/>
          </a:xfrm>
          <a:prstGeom prst="roundRect">
            <a:avLst/>
          </a:prstGeom>
          <a:noFill/>
          <a:ln w="38100">
            <a:solidFill>
              <a:srgbClr val="0070C0"/>
            </a:solidFill>
          </a:ln>
          <a:effectLst>
            <a:glow rad="101600">
              <a:srgbClr val="66FFFF">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508505" y="1489401"/>
            <a:ext cx="5951927" cy="1579559"/>
          </a:xfrm>
          <a:prstGeom prst="roundRect">
            <a:avLst/>
          </a:prstGeom>
          <a:noFill/>
          <a:ln w="38100">
            <a:solidFill>
              <a:schemeClr val="accent6">
                <a:lumMod val="60000"/>
                <a:lumOff val="40000"/>
              </a:schemeClr>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123728" y="3186168"/>
            <a:ext cx="648072" cy="1014654"/>
          </a:xfrm>
          <a:prstGeom prst="straightConnector1">
            <a:avLst/>
          </a:prstGeom>
          <a:ln w="6350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2294240" y="2293146"/>
            <a:ext cx="428531" cy="395899"/>
          </a:xfrm>
          <a:prstGeom prst="straightConnector1">
            <a:avLst/>
          </a:prstGeom>
          <a:ln w="63500">
            <a:solidFill>
              <a:schemeClr val="accent3"/>
            </a:solidFill>
            <a:tailEnd type="arrow"/>
          </a:ln>
          <a:effectLst>
            <a:glow rad="1397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769427" y="5146341"/>
            <a:ext cx="2537719" cy="461665"/>
          </a:xfrm>
          <a:prstGeom prst="rect">
            <a:avLst/>
          </a:prstGeom>
          <a:noFill/>
          <a:effectLst>
            <a:glow rad="127000">
              <a:srgbClr val="66FFFF"/>
            </a:glow>
          </a:effectLst>
        </p:spPr>
        <p:txBody>
          <a:bodyPr wrap="square" rtlCol="0">
            <a:spAutoFit/>
          </a:bodyPr>
          <a:lstStyle/>
          <a:p>
            <a:r>
              <a:rPr kumimoji="1" lang="ja-JP" altLang="en-US" sz="2400" b="1" dirty="0" smtClean="0">
                <a:ln>
                  <a:solidFill>
                    <a:srgbClr val="0070C0"/>
                  </a:solidFill>
                </a:ln>
                <a:effectLst>
                  <a:glow rad="228600">
                    <a:srgbClr val="66FFFF">
                      <a:alpha val="40000"/>
                    </a:srgbClr>
                  </a:glow>
                </a:effectLst>
                <a:latin typeface="AR P丸ゴシック体M" pitchFamily="50" charset="-128"/>
                <a:ea typeface="AR P丸ゴシック体M" pitchFamily="50" charset="-128"/>
              </a:rPr>
              <a:t>外感症弁証</a:t>
            </a:r>
            <a:endParaRPr kumimoji="1" lang="ja-JP" altLang="en-US" sz="2400" b="1" dirty="0">
              <a:ln>
                <a:solidFill>
                  <a:srgbClr val="0070C0"/>
                </a:solidFill>
              </a:ln>
              <a:effectLst>
                <a:glow rad="228600">
                  <a:srgbClr val="66FFFF">
                    <a:alpha val="40000"/>
                  </a:srgbClr>
                </a:glow>
              </a:effectLst>
              <a:latin typeface="AR P丸ゴシック体M" pitchFamily="50" charset="-128"/>
              <a:ea typeface="AR P丸ゴシック体M" pitchFamily="50" charset="-128"/>
            </a:endParaRPr>
          </a:p>
        </p:txBody>
      </p:sp>
      <p:sp>
        <p:nvSpPr>
          <p:cNvPr id="39" name="テキスト ボックス 38"/>
          <p:cNvSpPr txBox="1"/>
          <p:nvPr/>
        </p:nvSpPr>
        <p:spPr>
          <a:xfrm>
            <a:off x="4095228" y="1239143"/>
            <a:ext cx="2537719" cy="461665"/>
          </a:xfrm>
          <a:prstGeom prst="rect">
            <a:avLst/>
          </a:prstGeom>
          <a:noFill/>
        </p:spPr>
        <p:txBody>
          <a:bodyPr wrap="square" rtlCol="0">
            <a:spAutoFit/>
          </a:bodyPr>
          <a:lstStyle/>
          <a:p>
            <a:r>
              <a:rPr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基本（一般）</a:t>
            </a:r>
            <a:r>
              <a:rPr kumimoji="1" lang="ja-JP" altLang="en-US" sz="2400" b="1" dirty="0" smtClean="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rPr>
              <a:t>弁証</a:t>
            </a:r>
            <a:endParaRPr kumimoji="1" lang="ja-JP" altLang="en-US" sz="2400" b="1" dirty="0">
              <a:ln>
                <a:solidFill>
                  <a:schemeClr val="accent6">
                    <a:lumMod val="50000"/>
                  </a:schemeClr>
                </a:solidFill>
              </a:ln>
              <a:solidFill>
                <a:schemeClr val="accent6">
                  <a:lumMod val="50000"/>
                </a:schemeClr>
              </a:solidFill>
              <a:effectLst>
                <a:glow rad="228600">
                  <a:schemeClr val="accent6">
                    <a:satMod val="175000"/>
                    <a:alpha val="40000"/>
                  </a:schemeClr>
                </a:glow>
              </a:effectLst>
              <a:latin typeface="AR P丸ゴシック体M" pitchFamily="50" charset="-128"/>
              <a:ea typeface="AR P丸ゴシック体M" pitchFamily="50" charset="-128"/>
            </a:endParaRPr>
          </a:p>
        </p:txBody>
      </p:sp>
      <p:cxnSp>
        <p:nvCxnSpPr>
          <p:cNvPr id="33" name="直線矢印コネクタ 32"/>
          <p:cNvCxnSpPr/>
          <p:nvPr/>
        </p:nvCxnSpPr>
        <p:spPr>
          <a:xfrm>
            <a:off x="5364088" y="4638146"/>
            <a:ext cx="360040" cy="0"/>
          </a:xfrm>
          <a:prstGeom prst="straightConnector1">
            <a:avLst/>
          </a:prstGeom>
          <a:ln w="31750">
            <a:solidFill>
              <a:srgbClr val="00B0F0"/>
            </a:solidFill>
            <a:tailEnd type="arrow"/>
          </a:ln>
          <a:effectLst>
            <a:glow rad="127000">
              <a:srgbClr val="66FFFF">
                <a:alpha val="40000"/>
              </a:srgbClr>
            </a:glow>
          </a:effectLst>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4365365">
            <a:off x="5906361" y="1592850"/>
            <a:ext cx="2033424" cy="1750988"/>
          </a:xfrm>
          <a:prstGeom prst="arc">
            <a:avLst>
              <a:gd name="adj1" fmla="val 16200000"/>
              <a:gd name="adj2" fmla="val 20581827"/>
            </a:avLst>
          </a:prstGeom>
          <a:ln>
            <a:solidFill>
              <a:schemeClr val="accent6"/>
            </a:solidFill>
          </a:ln>
          <a:effectLst>
            <a:glow rad="635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角丸四角形 2"/>
          <p:cNvSpPr/>
          <p:nvPr/>
        </p:nvSpPr>
        <p:spPr>
          <a:xfrm>
            <a:off x="3836930" y="1988840"/>
            <a:ext cx="1010800" cy="423812"/>
          </a:xfrm>
          <a:prstGeom prst="roundRect">
            <a:avLst/>
          </a:prstGeom>
          <a:noFill/>
          <a:ln w="38100">
            <a:solidFill>
              <a:schemeClr val="accent3"/>
            </a:solidFill>
          </a:ln>
          <a:effectLst>
            <a:glow rad="139700">
              <a:srgbClr val="FFFF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88024" y="116632"/>
            <a:ext cx="3960440" cy="369332"/>
          </a:xfrm>
          <a:prstGeom prst="rect">
            <a:avLst/>
          </a:prstGeom>
          <a:noFill/>
        </p:spPr>
        <p:txBody>
          <a:bodyPr wrap="square" rtlCol="0">
            <a:spAutoFit/>
          </a:bodyPr>
          <a:lstStyle/>
          <a:p>
            <a:r>
              <a:rPr kumimoji="1" lang="ja-JP" altLang="en-US" b="1" dirty="0" smtClean="0">
                <a:solidFill>
                  <a:schemeClr val="bg1"/>
                </a:solidFill>
              </a:rPr>
              <a:t>基本（一般）弁証　八綱弁証</a:t>
            </a:r>
            <a:endParaRPr kumimoji="1" lang="ja-JP" altLang="en-US" b="1" dirty="0">
              <a:solidFill>
                <a:schemeClr val="bg1"/>
              </a:solidFill>
            </a:endParaRPr>
          </a:p>
        </p:txBody>
      </p:sp>
      <p:sp>
        <p:nvSpPr>
          <p:cNvPr id="32" name="角丸四角形 31"/>
          <p:cNvSpPr/>
          <p:nvPr/>
        </p:nvSpPr>
        <p:spPr>
          <a:xfrm>
            <a:off x="2339752" y="1340768"/>
            <a:ext cx="6264696" cy="1845400"/>
          </a:xfrm>
          <a:prstGeom prst="roundRect">
            <a:avLst/>
          </a:prstGeom>
          <a:noFill/>
          <a:ln w="38100">
            <a:solidFill>
              <a:srgbClr val="FFFF0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6795312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341784"/>
            <a:ext cx="7024744" cy="1143000"/>
          </a:xfrm>
        </p:spPr>
        <p:txBody>
          <a:bodyPr/>
          <a:lstStyle/>
          <a:p>
            <a:r>
              <a:rPr kumimoji="1" lang="ja-JP" altLang="en-US" dirty="0" smtClean="0"/>
              <a:t>八綱弁証</a:t>
            </a:r>
            <a:endParaRPr kumimoji="1" lang="ja-JP" altLang="en-US" dirty="0"/>
          </a:p>
        </p:txBody>
      </p:sp>
      <p:grpSp>
        <p:nvGrpSpPr>
          <p:cNvPr id="3" name="グループ化 2"/>
          <p:cNvGrpSpPr/>
          <p:nvPr/>
        </p:nvGrpSpPr>
        <p:grpSpPr>
          <a:xfrm>
            <a:off x="1619672" y="1916832"/>
            <a:ext cx="3024336" cy="2088232"/>
            <a:chOff x="1619672" y="1916832"/>
            <a:chExt cx="3024336" cy="2088232"/>
          </a:xfrm>
        </p:grpSpPr>
        <p:sp>
          <p:nvSpPr>
            <p:cNvPr id="4" name="円/楕円 3"/>
            <p:cNvSpPr/>
            <p:nvPr/>
          </p:nvSpPr>
          <p:spPr>
            <a:xfrm>
              <a:off x="1619672" y="1916832"/>
              <a:ext cx="3024336" cy="2088232"/>
            </a:xfrm>
            <a:prstGeom prst="ellipse">
              <a:avLst/>
            </a:prstGeom>
            <a:solidFill>
              <a:schemeClr val="accent6">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339752" y="2492896"/>
              <a:ext cx="2088232" cy="923330"/>
            </a:xfrm>
            <a:prstGeom prst="rect">
              <a:avLst/>
            </a:prstGeom>
            <a:noFill/>
          </p:spPr>
          <p:txBody>
            <a:bodyPr wrap="square" rtlCol="0">
              <a:spAutoFit/>
            </a:bodyPr>
            <a:lstStyle/>
            <a:p>
              <a:r>
                <a:rPr kumimoji="1" lang="ja-JP" altLang="en-US" sz="5400" dirty="0" smtClean="0">
                  <a:solidFill>
                    <a:schemeClr val="accent6">
                      <a:lumMod val="50000"/>
                    </a:schemeClr>
                  </a:solidFill>
                  <a:latin typeface="AR P丸ゴシック体M" pitchFamily="50" charset="-128"/>
                  <a:ea typeface="AR P丸ゴシック体M" pitchFamily="50" charset="-128"/>
                </a:rPr>
                <a:t>陰陽</a:t>
              </a:r>
              <a:endParaRPr kumimoji="1" lang="ja-JP" altLang="en-US" sz="5400" dirty="0">
                <a:solidFill>
                  <a:schemeClr val="accent6">
                    <a:lumMod val="50000"/>
                  </a:schemeClr>
                </a:solidFill>
                <a:latin typeface="AR P丸ゴシック体M" pitchFamily="50" charset="-128"/>
                <a:ea typeface="AR P丸ゴシック体M" pitchFamily="50" charset="-128"/>
              </a:endParaRPr>
            </a:p>
          </p:txBody>
        </p:sp>
      </p:grpSp>
      <p:grpSp>
        <p:nvGrpSpPr>
          <p:cNvPr id="13" name="グループ化 12"/>
          <p:cNvGrpSpPr/>
          <p:nvPr/>
        </p:nvGrpSpPr>
        <p:grpSpPr>
          <a:xfrm>
            <a:off x="3995936" y="1916832"/>
            <a:ext cx="3024336" cy="2088232"/>
            <a:chOff x="3995936" y="1916832"/>
            <a:chExt cx="3024336" cy="2088232"/>
          </a:xfrm>
        </p:grpSpPr>
        <p:sp>
          <p:nvSpPr>
            <p:cNvPr id="5" name="円/楕円 4"/>
            <p:cNvSpPr/>
            <p:nvPr/>
          </p:nvSpPr>
          <p:spPr>
            <a:xfrm>
              <a:off x="3995936" y="1916832"/>
              <a:ext cx="3024336" cy="2088232"/>
            </a:xfrm>
            <a:prstGeom prst="ellipse">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860032" y="2492896"/>
              <a:ext cx="2088232" cy="923330"/>
            </a:xfrm>
            <a:prstGeom prst="rect">
              <a:avLst/>
            </a:prstGeom>
            <a:noFill/>
          </p:spPr>
          <p:txBody>
            <a:bodyPr wrap="square" rtlCol="0">
              <a:spAutoFit/>
            </a:bodyPr>
            <a:lstStyle/>
            <a:p>
              <a:r>
                <a:rPr kumimoji="1" lang="ja-JP" altLang="en-US" sz="5400" dirty="0" smtClean="0">
                  <a:solidFill>
                    <a:schemeClr val="accent6">
                      <a:lumMod val="50000"/>
                    </a:schemeClr>
                  </a:solidFill>
                  <a:latin typeface="AR P丸ゴシック体M" pitchFamily="50" charset="-128"/>
                  <a:ea typeface="AR P丸ゴシック体M" pitchFamily="50" charset="-128"/>
                </a:rPr>
                <a:t>表裏</a:t>
              </a:r>
              <a:endParaRPr kumimoji="1" lang="ja-JP" altLang="en-US" sz="5400" dirty="0">
                <a:solidFill>
                  <a:schemeClr val="accent6">
                    <a:lumMod val="50000"/>
                  </a:schemeClr>
                </a:solidFill>
                <a:latin typeface="AR P丸ゴシック体M" pitchFamily="50" charset="-128"/>
                <a:ea typeface="AR P丸ゴシック体M" pitchFamily="50" charset="-128"/>
              </a:endParaRPr>
            </a:p>
          </p:txBody>
        </p:sp>
      </p:grpSp>
      <p:grpSp>
        <p:nvGrpSpPr>
          <p:cNvPr id="14" name="グループ化 13"/>
          <p:cNvGrpSpPr/>
          <p:nvPr/>
        </p:nvGrpSpPr>
        <p:grpSpPr>
          <a:xfrm>
            <a:off x="1619672" y="3501008"/>
            <a:ext cx="3024336" cy="2088232"/>
            <a:chOff x="1619672" y="3501008"/>
            <a:chExt cx="3024336" cy="2088232"/>
          </a:xfrm>
        </p:grpSpPr>
        <p:sp>
          <p:nvSpPr>
            <p:cNvPr id="6" name="円/楕円 5"/>
            <p:cNvSpPr/>
            <p:nvPr/>
          </p:nvSpPr>
          <p:spPr>
            <a:xfrm>
              <a:off x="1619672" y="3501008"/>
              <a:ext cx="3024336" cy="2088232"/>
            </a:xfrm>
            <a:prstGeom prst="ellipse">
              <a:avLst/>
            </a:prstGeom>
            <a:solidFill>
              <a:schemeClr val="bg2">
                <a:lumMod val="5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339752" y="4089846"/>
              <a:ext cx="2088232" cy="923330"/>
            </a:xfrm>
            <a:prstGeom prst="rect">
              <a:avLst/>
            </a:prstGeom>
            <a:noFill/>
          </p:spPr>
          <p:txBody>
            <a:bodyPr wrap="square" rtlCol="0">
              <a:spAutoFit/>
            </a:bodyPr>
            <a:lstStyle/>
            <a:p>
              <a:r>
                <a:rPr kumimoji="1" lang="ja-JP" altLang="en-US" sz="5400" dirty="0" smtClean="0">
                  <a:solidFill>
                    <a:schemeClr val="accent6">
                      <a:lumMod val="50000"/>
                    </a:schemeClr>
                  </a:solidFill>
                  <a:latin typeface="AR P丸ゴシック体M" pitchFamily="50" charset="-128"/>
                  <a:ea typeface="AR P丸ゴシック体M" pitchFamily="50" charset="-128"/>
                </a:rPr>
                <a:t>寒熱</a:t>
              </a:r>
              <a:endParaRPr kumimoji="1" lang="ja-JP" altLang="en-US" sz="5400" dirty="0">
                <a:solidFill>
                  <a:schemeClr val="accent6">
                    <a:lumMod val="50000"/>
                  </a:schemeClr>
                </a:solidFill>
                <a:latin typeface="AR P丸ゴシック体M" pitchFamily="50" charset="-128"/>
                <a:ea typeface="AR P丸ゴシック体M" pitchFamily="50" charset="-128"/>
              </a:endParaRPr>
            </a:p>
          </p:txBody>
        </p:sp>
      </p:grpSp>
      <p:grpSp>
        <p:nvGrpSpPr>
          <p:cNvPr id="15" name="グループ化 14"/>
          <p:cNvGrpSpPr/>
          <p:nvPr/>
        </p:nvGrpSpPr>
        <p:grpSpPr>
          <a:xfrm>
            <a:off x="3995936" y="3501008"/>
            <a:ext cx="3024336" cy="2088232"/>
            <a:chOff x="3995936" y="3501008"/>
            <a:chExt cx="3024336" cy="2088232"/>
          </a:xfrm>
        </p:grpSpPr>
        <p:sp>
          <p:nvSpPr>
            <p:cNvPr id="7" name="円/楕円 6"/>
            <p:cNvSpPr/>
            <p:nvPr/>
          </p:nvSpPr>
          <p:spPr>
            <a:xfrm>
              <a:off x="3995936" y="3501008"/>
              <a:ext cx="3024336" cy="2088232"/>
            </a:xfrm>
            <a:prstGeom prst="ellipse">
              <a:avLst/>
            </a:prstGeom>
            <a:solidFill>
              <a:srgbClr val="66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788024" y="4089846"/>
              <a:ext cx="2088232" cy="923330"/>
            </a:xfrm>
            <a:prstGeom prst="rect">
              <a:avLst/>
            </a:prstGeom>
            <a:noFill/>
          </p:spPr>
          <p:txBody>
            <a:bodyPr wrap="square" rtlCol="0">
              <a:spAutoFit/>
            </a:bodyPr>
            <a:lstStyle/>
            <a:p>
              <a:r>
                <a:rPr lang="ja-JP" altLang="en-US" sz="5400" dirty="0" smtClean="0">
                  <a:solidFill>
                    <a:schemeClr val="accent6">
                      <a:lumMod val="50000"/>
                    </a:schemeClr>
                  </a:solidFill>
                  <a:latin typeface="AR P丸ゴシック体M" pitchFamily="50" charset="-128"/>
                  <a:ea typeface="AR P丸ゴシック体M" pitchFamily="50" charset="-128"/>
                </a:rPr>
                <a:t>虚実</a:t>
              </a:r>
              <a:endParaRPr kumimoji="1" lang="ja-JP" altLang="en-US" sz="5400" dirty="0">
                <a:solidFill>
                  <a:schemeClr val="accent6">
                    <a:lumMod val="50000"/>
                  </a:schemeClr>
                </a:solidFill>
                <a:latin typeface="AR P丸ゴシック体M" pitchFamily="50" charset="-128"/>
                <a:ea typeface="AR P丸ゴシック体M" pitchFamily="50" charset="-128"/>
              </a:endParaRPr>
            </a:p>
          </p:txBody>
        </p:sp>
      </p:grpSp>
      <p:sp>
        <p:nvSpPr>
          <p:cNvPr id="12" name="テキスト ボックス 11"/>
          <p:cNvSpPr txBox="1"/>
          <p:nvPr/>
        </p:nvSpPr>
        <p:spPr>
          <a:xfrm>
            <a:off x="4788024" y="116632"/>
            <a:ext cx="3960440" cy="369332"/>
          </a:xfrm>
          <a:prstGeom prst="rect">
            <a:avLst/>
          </a:prstGeom>
          <a:noFill/>
        </p:spPr>
        <p:txBody>
          <a:bodyPr wrap="square" rtlCol="0">
            <a:spAutoFit/>
          </a:bodyPr>
          <a:lstStyle/>
          <a:p>
            <a:r>
              <a:rPr kumimoji="1" lang="ja-JP" altLang="en-US" b="1" dirty="0" smtClean="0">
                <a:solidFill>
                  <a:schemeClr val="bg1"/>
                </a:solidFill>
              </a:rPr>
              <a:t>基本（一般）弁証　八綱弁証</a:t>
            </a:r>
            <a:endParaRPr kumimoji="1" lang="ja-JP" altLang="en-US" b="1" dirty="0">
              <a:solidFill>
                <a:schemeClr val="bg1"/>
              </a:solidFill>
            </a:endParaRPr>
          </a:p>
        </p:txBody>
      </p:sp>
    </p:spTree>
    <p:extLst>
      <p:ext uri="{BB962C8B-B14F-4D97-AF65-F5344CB8AC3E}">
        <p14:creationId xmlns:p14="http://schemas.microsoft.com/office/powerpoint/2010/main" val="291423999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556792"/>
            <a:ext cx="6264812" cy="1681412"/>
          </a:xfrm>
        </p:spPr>
        <p:txBody>
          <a:bodyPr/>
          <a:lstStyle/>
          <a:p>
            <a:r>
              <a:rPr lang="en-US" altLang="ja-JP" sz="1800" dirty="0"/>
              <a:t>Key word</a:t>
            </a:r>
          </a:p>
          <a:p>
            <a:r>
              <a:rPr lang="ja-JP" altLang="en-US" sz="1800" dirty="0"/>
              <a:t>「虚」</a:t>
            </a:r>
            <a:r>
              <a:rPr lang="en-US" altLang="ja-JP" sz="1800" dirty="0"/>
              <a:t>…</a:t>
            </a:r>
            <a:r>
              <a:rPr lang="ja-JP" altLang="en-US" sz="1800" dirty="0"/>
              <a:t>何かが足りないことを示す。</a:t>
            </a:r>
          </a:p>
          <a:p>
            <a:r>
              <a:rPr lang="ja-JP" altLang="en-US" sz="1800" dirty="0"/>
              <a:t>「実」</a:t>
            </a:r>
            <a:r>
              <a:rPr lang="en-US" altLang="ja-JP" sz="1800" dirty="0"/>
              <a:t>…</a:t>
            </a:r>
            <a:r>
              <a:rPr lang="ja-JP" altLang="en-US" sz="1800" dirty="0"/>
              <a:t>何かが多すぎることを示す。</a:t>
            </a:r>
          </a:p>
          <a:p>
            <a:endParaRPr lang="ja-JP" altLang="en-US" dirty="0"/>
          </a:p>
          <a:p>
            <a:endParaRPr lang="ja-JP" altLang="en-US" dirty="0"/>
          </a:p>
          <a:p>
            <a:endParaRPr lang="ja-JP" altLang="en-US" dirty="0"/>
          </a:p>
          <a:p>
            <a:endParaRPr kumimoji="1" lang="ja-JP" altLang="en-US" dirty="0"/>
          </a:p>
        </p:txBody>
      </p:sp>
      <p:sp>
        <p:nvSpPr>
          <p:cNvPr id="2" name="タイトル 1"/>
          <p:cNvSpPr>
            <a:spLocks noGrp="1"/>
          </p:cNvSpPr>
          <p:nvPr>
            <p:ph type="title"/>
          </p:nvPr>
        </p:nvSpPr>
        <p:spPr>
          <a:xfrm>
            <a:off x="1558436" y="676791"/>
            <a:ext cx="3200107" cy="548640"/>
          </a:xfrm>
        </p:spPr>
        <p:txBody>
          <a:bodyPr>
            <a:noAutofit/>
          </a:bodyPr>
          <a:lstStyle/>
          <a:p>
            <a:r>
              <a:rPr lang="ja-JP" altLang="en-US" sz="3600" b="1" dirty="0" smtClean="0"/>
              <a:t>邪正相争</a:t>
            </a:r>
            <a:endParaRPr lang="ja-JP" altLang="en-US" sz="3600" b="1" dirty="0"/>
          </a:p>
        </p:txBody>
      </p:sp>
      <p:grpSp>
        <p:nvGrpSpPr>
          <p:cNvPr id="10" name="グループ化 9"/>
          <p:cNvGrpSpPr/>
          <p:nvPr/>
        </p:nvGrpSpPr>
        <p:grpSpPr>
          <a:xfrm>
            <a:off x="1967361" y="3473443"/>
            <a:ext cx="2419842" cy="3267925"/>
            <a:chOff x="1967361" y="3473443"/>
            <a:chExt cx="2419842" cy="3267925"/>
          </a:xfrm>
        </p:grpSpPr>
        <p:sp>
          <p:nvSpPr>
            <p:cNvPr id="2119" name="Text Box 139"/>
            <p:cNvSpPr txBox="1">
              <a:spLocks noChangeArrowheads="1"/>
            </p:cNvSpPr>
            <p:nvPr/>
          </p:nvSpPr>
          <p:spPr bwMode="auto">
            <a:xfrm>
              <a:off x="2481407" y="5927429"/>
              <a:ext cx="1905796"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2000" b="1" dirty="0">
                  <a:latin typeface="AR P丸ゴシック体M" pitchFamily="50" charset="-128"/>
                  <a:ea typeface="AR P丸ゴシック体M" pitchFamily="50" charset="-128"/>
                  <a:cs typeface="ＭＳ Ｐゴシック" pitchFamily="50" charset="-128"/>
                </a:rPr>
                <a:t>邪</a:t>
              </a:r>
              <a:r>
                <a:rPr kumimoji="1" lang="ja-JP" altLang="en-US" sz="2000" b="1"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rPr>
                <a:t>実の状態</a:t>
              </a:r>
              <a:endParaRPr kumimoji="1" lang="ja-JP" sz="2000" b="0"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endParaRPr>
            </a:p>
          </p:txBody>
        </p:sp>
        <p:grpSp>
          <p:nvGrpSpPr>
            <p:cNvPr id="8" name="グループ化 7"/>
            <p:cNvGrpSpPr/>
            <p:nvPr/>
          </p:nvGrpSpPr>
          <p:grpSpPr>
            <a:xfrm>
              <a:off x="1967361" y="3473443"/>
              <a:ext cx="2419842" cy="2413425"/>
              <a:chOff x="1967361" y="3473443"/>
              <a:chExt cx="2419842" cy="2413425"/>
            </a:xfrm>
          </p:grpSpPr>
          <p:grpSp>
            <p:nvGrpSpPr>
              <p:cNvPr id="4" name="グループ化 3"/>
              <p:cNvGrpSpPr/>
              <p:nvPr/>
            </p:nvGrpSpPr>
            <p:grpSpPr>
              <a:xfrm>
                <a:off x="2633159" y="3473443"/>
                <a:ext cx="984343" cy="2413424"/>
                <a:chOff x="2633159" y="3473443"/>
                <a:chExt cx="984343" cy="2413424"/>
              </a:xfrm>
            </p:grpSpPr>
            <p:sp>
              <p:nvSpPr>
                <p:cNvPr id="2123" name="Rectangle 134"/>
                <p:cNvSpPr>
                  <a:spLocks noChangeArrowheads="1"/>
                </p:cNvSpPr>
                <p:nvPr/>
              </p:nvSpPr>
              <p:spPr bwMode="auto">
                <a:xfrm>
                  <a:off x="2664603" y="3473443"/>
                  <a:ext cx="492172" cy="2413424"/>
                </a:xfrm>
                <a:prstGeom prst="rect">
                  <a:avLst/>
                </a:prstGeom>
                <a:solidFill>
                  <a:schemeClr val="accent2">
                    <a:lumMod val="50000"/>
                  </a:schemeClr>
                </a:solidFill>
                <a:ln w="38100">
                  <a:solidFill>
                    <a:schemeClr val="tx2">
                      <a:lumMod val="50000"/>
                    </a:schemeClr>
                  </a:solidFill>
                  <a:miter lim="800000"/>
                  <a:headEnd/>
                  <a:tailEnd/>
                </a:ln>
                <a:effectLst>
                  <a:glow rad="139700">
                    <a:schemeClr val="accent5">
                      <a:satMod val="175000"/>
                      <a:alpha val="40000"/>
                    </a:schemeClr>
                  </a:glow>
                </a:effectLst>
              </p:spPr>
              <p:txBody>
                <a:bodyPr vert="horz" wrap="square" lIns="74295" tIns="8890" rIns="74295" bIns="8890" numCol="1" anchor="t" anchorCtr="0" compatLnSpc="1">
                  <a:prstTxWarp prst="textNoShape">
                    <a:avLst/>
                  </a:prstTxWarp>
                </a:bodyPr>
                <a:lstStyle/>
                <a:p>
                  <a:endParaRPr lang="ja-JP" altLang="en-US"/>
                </a:p>
              </p:txBody>
            </p:sp>
            <p:sp>
              <p:nvSpPr>
                <p:cNvPr id="2124" name="Text Box 135"/>
                <p:cNvSpPr txBox="1">
                  <a:spLocks noChangeArrowheads="1"/>
                </p:cNvSpPr>
                <p:nvPr/>
              </p:nvSpPr>
              <p:spPr bwMode="auto">
                <a:xfrm>
                  <a:off x="2633159" y="4223835"/>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accent3">
                          <a:lumMod val="20000"/>
                          <a:lumOff val="80000"/>
                        </a:schemeClr>
                      </a:solidFill>
                      <a:effectLst/>
                      <a:latin typeface="AR P丸ゴシック体M" pitchFamily="50" charset="-128"/>
                      <a:ea typeface="AR P丸ゴシック体M" pitchFamily="50" charset="-128"/>
                      <a:cs typeface="ＭＳ Ｐゴシック" pitchFamily="50" charset="-128"/>
                    </a:rPr>
                    <a:t>邪</a:t>
                  </a:r>
                  <a:endParaRPr kumimoji="1" lang="ja-JP" sz="2800" b="0" i="0" u="none" strike="noStrike" cap="none" normalizeH="0" baseline="0" dirty="0" smtClean="0">
                    <a:ln>
                      <a:noFill/>
                    </a:ln>
                    <a:solidFill>
                      <a:schemeClr val="accent3">
                        <a:lumMod val="20000"/>
                        <a:lumOff val="80000"/>
                      </a:schemeClr>
                    </a:solidFill>
                    <a:effectLst/>
                    <a:latin typeface="AR P丸ゴシック体M" pitchFamily="50" charset="-128"/>
                    <a:ea typeface="AR P丸ゴシック体M" pitchFamily="50" charset="-128"/>
                    <a:cs typeface="ＭＳ Ｐゴシック" pitchFamily="50" charset="-128"/>
                  </a:endParaRPr>
                </a:p>
              </p:txBody>
            </p:sp>
          </p:grpSp>
          <p:grpSp>
            <p:nvGrpSpPr>
              <p:cNvPr id="5" name="グループ化 4"/>
              <p:cNvGrpSpPr/>
              <p:nvPr/>
            </p:nvGrpSpPr>
            <p:grpSpPr>
              <a:xfrm>
                <a:off x="3379619" y="4203555"/>
                <a:ext cx="984343" cy="1683313"/>
                <a:chOff x="3379619" y="4203555"/>
                <a:chExt cx="984343" cy="1683313"/>
              </a:xfrm>
            </p:grpSpPr>
            <p:sp>
              <p:nvSpPr>
                <p:cNvPr id="2120" name="Rectangle 137"/>
                <p:cNvSpPr>
                  <a:spLocks noChangeArrowheads="1"/>
                </p:cNvSpPr>
                <p:nvPr/>
              </p:nvSpPr>
              <p:spPr bwMode="auto">
                <a:xfrm>
                  <a:off x="3402860" y="4203555"/>
                  <a:ext cx="492172" cy="1683313"/>
                </a:xfrm>
                <a:prstGeom prst="rect">
                  <a:avLst/>
                </a:prstGeom>
                <a:solidFill>
                  <a:schemeClr val="accent1">
                    <a:lumMod val="60000"/>
                    <a:lumOff val="40000"/>
                  </a:schemeClr>
                </a:solidFill>
                <a:ln w="38100">
                  <a:solidFill>
                    <a:srgbClr val="E36C0A"/>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122" name="Text Box 138"/>
                <p:cNvSpPr txBox="1">
                  <a:spLocks noChangeArrowheads="1"/>
                </p:cNvSpPr>
                <p:nvPr/>
              </p:nvSpPr>
              <p:spPr bwMode="auto">
                <a:xfrm>
                  <a:off x="3379619" y="4649734"/>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C00000"/>
                      </a:solidFill>
                      <a:effectLst/>
                      <a:latin typeface="AR P丸ゴシック体M" pitchFamily="50" charset="-128"/>
                      <a:ea typeface="AR P丸ゴシック体M" pitchFamily="50" charset="-128"/>
                      <a:cs typeface="ＭＳ Ｐゴシック" pitchFamily="50" charset="-128"/>
                    </a:rPr>
                    <a:t>正</a:t>
                  </a:r>
                  <a:endParaRPr kumimoji="1" lang="ja-JP" sz="2800" b="0" i="0" u="none" strike="noStrike" cap="none" normalizeH="0" baseline="0" dirty="0" smtClean="0">
                    <a:ln>
                      <a:noFill/>
                    </a:ln>
                    <a:solidFill>
                      <a:srgbClr val="C00000"/>
                    </a:solidFill>
                    <a:effectLst/>
                    <a:latin typeface="AR P丸ゴシック体M" pitchFamily="50" charset="-128"/>
                    <a:ea typeface="AR P丸ゴシック体M" pitchFamily="50" charset="-128"/>
                    <a:cs typeface="ＭＳ Ｐゴシック" pitchFamily="50" charset="-128"/>
                  </a:endParaRPr>
                </a:p>
              </p:txBody>
            </p:sp>
          </p:grpSp>
          <p:cxnSp>
            <p:nvCxnSpPr>
              <p:cNvPr id="2188" name="AutoShape 140"/>
              <p:cNvCxnSpPr>
                <a:cxnSpLocks noChangeShapeType="1"/>
              </p:cNvCxnSpPr>
              <p:nvPr/>
            </p:nvCxnSpPr>
            <p:spPr bwMode="auto">
              <a:xfrm>
                <a:off x="1967361" y="5886867"/>
                <a:ext cx="2419842" cy="0"/>
              </a:xfrm>
              <a:prstGeom prst="straightConnector1">
                <a:avLst/>
              </a:prstGeom>
              <a:noFill/>
              <a:ln w="41275">
                <a:solidFill>
                  <a:srgbClr val="000000"/>
                </a:solidFill>
                <a:round/>
                <a:headEnd/>
                <a:tailEnd/>
              </a:ln>
              <a:extLst>
                <a:ext uri="{909E8E84-426E-40DD-AFC4-6F175D3DCCD1}">
                  <a14:hiddenFill xmlns:a14="http://schemas.microsoft.com/office/drawing/2010/main">
                    <a:noFill/>
                  </a14:hiddenFill>
                </a:ext>
              </a:extLst>
            </p:spPr>
          </p:cxnSp>
        </p:grpSp>
      </p:grpSp>
      <p:cxnSp>
        <p:nvCxnSpPr>
          <p:cNvPr id="2196" name="AutoShape 148"/>
          <p:cNvCxnSpPr>
            <a:cxnSpLocks noChangeShapeType="1"/>
          </p:cNvCxnSpPr>
          <p:nvPr/>
        </p:nvCxnSpPr>
        <p:spPr bwMode="auto">
          <a:xfrm flipV="1">
            <a:off x="1331640" y="4149080"/>
            <a:ext cx="6336704" cy="20281"/>
          </a:xfrm>
          <a:prstGeom prst="straightConnector1">
            <a:avLst/>
          </a:prstGeom>
          <a:noFill/>
          <a:ln w="50800">
            <a:solidFill>
              <a:srgbClr val="938953"/>
            </a:solidFill>
            <a:prstDash val="dash"/>
            <a:round/>
            <a:headEnd/>
            <a:tailEnd/>
          </a:ln>
          <a:extLst>
            <a:ext uri="{909E8E84-426E-40DD-AFC4-6F175D3DCCD1}">
              <a14:hiddenFill xmlns:a14="http://schemas.microsoft.com/office/drawing/2010/main">
                <a:noFill/>
              </a14:hiddenFill>
            </a:ext>
          </a:extLst>
        </p:spPr>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913" y="1484784"/>
            <a:ext cx="5172239" cy="1368152"/>
          </a:xfrm>
          <a:prstGeom prst="rect">
            <a:avLst/>
          </a:prstGeom>
          <a:noFill/>
          <a:ln>
            <a:noFill/>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グループ化 11"/>
          <p:cNvGrpSpPr/>
          <p:nvPr/>
        </p:nvGrpSpPr>
        <p:grpSpPr>
          <a:xfrm>
            <a:off x="4715317" y="4203555"/>
            <a:ext cx="2419842" cy="2537813"/>
            <a:chOff x="4715317" y="4203555"/>
            <a:chExt cx="2419842" cy="2537813"/>
          </a:xfrm>
        </p:grpSpPr>
        <p:sp>
          <p:nvSpPr>
            <p:cNvPr id="2142" name="Text Box 119"/>
            <p:cNvSpPr txBox="1">
              <a:spLocks noChangeArrowheads="1"/>
            </p:cNvSpPr>
            <p:nvPr/>
          </p:nvSpPr>
          <p:spPr bwMode="auto">
            <a:xfrm>
              <a:off x="5063938" y="5927429"/>
              <a:ext cx="1743107"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rPr>
                <a:t>正虚の状態</a:t>
              </a:r>
              <a:endParaRPr kumimoji="1" lang="ja-JP" sz="2000" b="0" i="0" u="none" strike="noStrike" cap="none" normalizeH="0" baseline="0" dirty="0" smtClean="0">
                <a:ln>
                  <a:noFill/>
                </a:ln>
                <a:solidFill>
                  <a:schemeClr val="tx1"/>
                </a:solidFill>
                <a:effectLst/>
                <a:latin typeface="AR P丸ゴシック体M" pitchFamily="50" charset="-128"/>
                <a:ea typeface="AR P丸ゴシック体M" pitchFamily="50" charset="-128"/>
                <a:cs typeface="ＭＳ Ｐゴシック" pitchFamily="50" charset="-128"/>
              </a:endParaRPr>
            </a:p>
          </p:txBody>
        </p:sp>
        <p:grpSp>
          <p:nvGrpSpPr>
            <p:cNvPr id="9" name="グループ化 8"/>
            <p:cNvGrpSpPr/>
            <p:nvPr/>
          </p:nvGrpSpPr>
          <p:grpSpPr>
            <a:xfrm>
              <a:off x="4715317" y="4203555"/>
              <a:ext cx="2419842" cy="1683312"/>
              <a:chOff x="4715317" y="4203555"/>
              <a:chExt cx="2419842" cy="1683312"/>
            </a:xfrm>
          </p:grpSpPr>
          <p:grpSp>
            <p:nvGrpSpPr>
              <p:cNvPr id="6" name="グループ化 5"/>
              <p:cNvGrpSpPr/>
              <p:nvPr/>
            </p:nvGrpSpPr>
            <p:grpSpPr>
              <a:xfrm>
                <a:off x="5084445" y="4203555"/>
                <a:ext cx="984343" cy="1683312"/>
                <a:chOff x="5084445" y="4203555"/>
                <a:chExt cx="984343" cy="1683312"/>
              </a:xfrm>
            </p:grpSpPr>
            <p:sp>
              <p:nvSpPr>
                <p:cNvPr id="2145" name="Rectangle 114"/>
                <p:cNvSpPr>
                  <a:spLocks noChangeArrowheads="1"/>
                </p:cNvSpPr>
                <p:nvPr/>
              </p:nvSpPr>
              <p:spPr bwMode="auto">
                <a:xfrm>
                  <a:off x="5125459" y="4203555"/>
                  <a:ext cx="492172" cy="1683312"/>
                </a:xfrm>
                <a:prstGeom prst="rect">
                  <a:avLst/>
                </a:prstGeom>
                <a:solidFill>
                  <a:schemeClr val="accent2">
                    <a:lumMod val="50000"/>
                  </a:schemeClr>
                </a:solidFill>
                <a:ln w="38100">
                  <a:solidFill>
                    <a:schemeClr val="accent5">
                      <a:lumMod val="50000"/>
                    </a:schemeClr>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146" name="Text Box 115"/>
                <p:cNvSpPr txBox="1">
                  <a:spLocks noChangeArrowheads="1"/>
                </p:cNvSpPr>
                <p:nvPr/>
              </p:nvSpPr>
              <p:spPr bwMode="auto">
                <a:xfrm>
                  <a:off x="5084445" y="4649734"/>
                  <a:ext cx="984343" cy="813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accent5">
                          <a:lumMod val="20000"/>
                          <a:lumOff val="80000"/>
                        </a:schemeClr>
                      </a:solidFill>
                      <a:effectLst/>
                      <a:latin typeface="AR P丸ゴシック体M" pitchFamily="50" charset="-128"/>
                      <a:ea typeface="AR P丸ゴシック体M" pitchFamily="50" charset="-128"/>
                      <a:cs typeface="ＭＳ Ｐゴシック" pitchFamily="50" charset="-128"/>
                    </a:rPr>
                    <a:t>邪</a:t>
                  </a:r>
                  <a:endParaRPr kumimoji="1" lang="ja-JP" sz="2800" b="0" i="0" u="none" strike="noStrike" cap="none" normalizeH="0" baseline="0" dirty="0" smtClean="0">
                    <a:ln>
                      <a:noFill/>
                    </a:ln>
                    <a:solidFill>
                      <a:schemeClr val="accent5">
                        <a:lumMod val="20000"/>
                        <a:lumOff val="80000"/>
                      </a:schemeClr>
                    </a:solidFill>
                    <a:effectLst/>
                    <a:latin typeface="AR P丸ゴシック体M" pitchFamily="50" charset="-128"/>
                    <a:ea typeface="AR P丸ゴシック体M" pitchFamily="50" charset="-128"/>
                    <a:cs typeface="ＭＳ Ｐゴシック" pitchFamily="50" charset="-128"/>
                  </a:endParaRPr>
                </a:p>
              </p:txBody>
            </p:sp>
          </p:grpSp>
          <p:grpSp>
            <p:nvGrpSpPr>
              <p:cNvPr id="7" name="グループ化 6"/>
              <p:cNvGrpSpPr/>
              <p:nvPr/>
            </p:nvGrpSpPr>
            <p:grpSpPr>
              <a:xfrm>
                <a:off x="5838164" y="4811981"/>
                <a:ext cx="576064" cy="1074886"/>
                <a:chOff x="5838164" y="4811981"/>
                <a:chExt cx="576064" cy="1074886"/>
              </a:xfrm>
            </p:grpSpPr>
            <p:sp>
              <p:nvSpPr>
                <p:cNvPr id="2143" name="Rectangle 117"/>
                <p:cNvSpPr>
                  <a:spLocks noChangeArrowheads="1"/>
                </p:cNvSpPr>
                <p:nvPr/>
              </p:nvSpPr>
              <p:spPr bwMode="auto">
                <a:xfrm>
                  <a:off x="5884223" y="4811981"/>
                  <a:ext cx="492172" cy="1074886"/>
                </a:xfrm>
                <a:prstGeom prst="rect">
                  <a:avLst/>
                </a:prstGeom>
                <a:solidFill>
                  <a:schemeClr val="accent1">
                    <a:lumMod val="60000"/>
                    <a:lumOff val="40000"/>
                  </a:schemeClr>
                </a:solidFill>
                <a:ln w="38100">
                  <a:solidFill>
                    <a:srgbClr val="E36C0A"/>
                  </a:solidFill>
                  <a:miter lim="800000"/>
                  <a:headEnd/>
                  <a:tailEnd/>
                </a:ln>
                <a:effectLst>
                  <a:glow rad="139700">
                    <a:schemeClr val="accent1">
                      <a:satMod val="175000"/>
                      <a:alpha val="40000"/>
                    </a:schemeClr>
                  </a:glow>
                </a:effectLst>
              </p:spPr>
              <p:txBody>
                <a:bodyPr vert="horz" wrap="square" lIns="74295" tIns="8890" rIns="74295" bIns="8890" numCol="1" anchor="t" anchorCtr="0" compatLnSpc="1">
                  <a:prstTxWarp prst="textNoShape">
                    <a:avLst/>
                  </a:prstTxWarp>
                </a:bodyPr>
                <a:lstStyle/>
                <a:p>
                  <a:endParaRPr lang="ja-JP" altLang="en-US"/>
                </a:p>
              </p:txBody>
            </p:sp>
            <p:sp>
              <p:nvSpPr>
                <p:cNvPr id="11" name="テキスト ボックス 10"/>
                <p:cNvSpPr txBox="1"/>
                <p:nvPr/>
              </p:nvSpPr>
              <p:spPr>
                <a:xfrm>
                  <a:off x="5838164" y="4959088"/>
                  <a:ext cx="576064" cy="523220"/>
                </a:xfrm>
                <a:prstGeom prst="rect">
                  <a:avLst/>
                </a:prstGeom>
                <a:noFill/>
              </p:spPr>
              <p:txBody>
                <a:bodyPr wrap="square" rtlCol="0">
                  <a:spAutoFit/>
                </a:bodyPr>
                <a:lstStyle/>
                <a:p>
                  <a:r>
                    <a:rPr kumimoji="1" lang="ja-JP" altLang="en-US" sz="2800" b="1" dirty="0" smtClean="0">
                      <a:solidFill>
                        <a:srgbClr val="C00000"/>
                      </a:solidFill>
                      <a:latin typeface="AR P丸ゴシック体M" pitchFamily="50" charset="-128"/>
                      <a:ea typeface="AR P丸ゴシック体M" pitchFamily="50" charset="-128"/>
                    </a:rPr>
                    <a:t>正</a:t>
                  </a:r>
                  <a:endParaRPr kumimoji="1" lang="ja-JP" altLang="en-US" sz="2800" b="1" dirty="0">
                    <a:solidFill>
                      <a:srgbClr val="C00000"/>
                    </a:solidFill>
                    <a:latin typeface="AR P丸ゴシック体M" pitchFamily="50" charset="-128"/>
                    <a:ea typeface="AR P丸ゴシック体M" pitchFamily="50" charset="-128"/>
                  </a:endParaRPr>
                </a:p>
              </p:txBody>
            </p:sp>
          </p:grpSp>
          <p:cxnSp>
            <p:nvCxnSpPr>
              <p:cNvPr id="2168" name="AutoShape 120"/>
              <p:cNvCxnSpPr>
                <a:cxnSpLocks noChangeShapeType="1"/>
              </p:cNvCxnSpPr>
              <p:nvPr/>
            </p:nvCxnSpPr>
            <p:spPr bwMode="auto">
              <a:xfrm>
                <a:off x="4715317" y="5886867"/>
                <a:ext cx="2419842" cy="0"/>
              </a:xfrm>
              <a:prstGeom prst="straightConnector1">
                <a:avLst/>
              </a:prstGeom>
              <a:noFill/>
              <a:ln w="41275">
                <a:solidFill>
                  <a:srgbClr val="000000"/>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124478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6"/>
                                        </p:tgtEl>
                                        <p:attrNameLst>
                                          <p:attrName>style.visibility</p:attrName>
                                        </p:attrNameLst>
                                      </p:cBhvr>
                                      <p:to>
                                        <p:strVal val="visible"/>
                                      </p:to>
                                    </p:set>
                                    <p:animEffect transition="in" filter="fade">
                                      <p:cBhvr>
                                        <p:cTn id="17" dur="500"/>
                                        <p:tgtEl>
                                          <p:spTgt spid="2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490" y="413792"/>
            <a:ext cx="7024744" cy="1143000"/>
          </a:xfrm>
        </p:spPr>
        <p:txBody>
          <a:bodyPr>
            <a:normAutofit fontScale="90000"/>
          </a:bodyPr>
          <a:lstStyle/>
          <a:p>
            <a:r>
              <a:rPr kumimoji="1" lang="ja-JP" altLang="en-US" dirty="0" smtClean="0"/>
              <a:t>八綱弁証･･･全ての弁証の根本</a:t>
            </a:r>
            <a:endParaRPr kumimoji="1" lang="ja-JP" altLang="en-US" dirty="0"/>
          </a:p>
        </p:txBody>
      </p:sp>
      <p:sp>
        <p:nvSpPr>
          <p:cNvPr id="3" name="コンテンツ プレースホルダー 2"/>
          <p:cNvSpPr>
            <a:spLocks noGrp="1"/>
          </p:cNvSpPr>
          <p:nvPr>
            <p:ph idx="1"/>
          </p:nvPr>
        </p:nvSpPr>
        <p:spPr>
          <a:xfrm>
            <a:off x="1043492" y="1792231"/>
            <a:ext cx="6777317" cy="3508977"/>
          </a:xfrm>
        </p:spPr>
        <p:txBody>
          <a:bodyPr/>
          <a:lstStyle/>
          <a:p>
            <a:r>
              <a:rPr kumimoji="1" lang="ja-JP" altLang="en-US" b="1" dirty="0" smtClean="0"/>
              <a:t>表裏･･･病位が浅いか深いか？</a:t>
            </a:r>
            <a:endParaRPr kumimoji="1" lang="en-US" altLang="ja-JP" b="1" dirty="0" smtClean="0"/>
          </a:p>
          <a:p>
            <a:r>
              <a:rPr lang="ja-JP" altLang="en-US" b="1" dirty="0" smtClean="0"/>
              <a:t>寒熱･･･病性が寒がりか熱がりか？</a:t>
            </a:r>
            <a:endParaRPr lang="en-US" altLang="ja-JP" b="1" dirty="0" smtClean="0"/>
          </a:p>
          <a:p>
            <a:r>
              <a:rPr kumimoji="1" lang="ja-JP" altLang="en-US" b="1" dirty="0" smtClean="0"/>
              <a:t>虚実･･･病態が足りないのか多すぎるのか？</a:t>
            </a:r>
            <a:endParaRPr kumimoji="1" lang="en-US" altLang="ja-JP" b="1" dirty="0" smtClean="0"/>
          </a:p>
          <a:p>
            <a:r>
              <a:rPr lang="ja-JP" altLang="en-US" b="1" dirty="0" smtClean="0"/>
              <a:t>陰陽･･･全体的に見ると？</a:t>
            </a:r>
            <a:endParaRPr kumimoji="1" lang="ja-JP" altLang="en-US" b="1" dirty="0"/>
          </a:p>
        </p:txBody>
      </p:sp>
      <p:sp>
        <p:nvSpPr>
          <p:cNvPr id="4" name="テキスト ボックス 3"/>
          <p:cNvSpPr txBox="1"/>
          <p:nvPr/>
        </p:nvSpPr>
        <p:spPr>
          <a:xfrm>
            <a:off x="4788024" y="116632"/>
            <a:ext cx="3960440" cy="369332"/>
          </a:xfrm>
          <a:prstGeom prst="rect">
            <a:avLst/>
          </a:prstGeom>
          <a:noFill/>
        </p:spPr>
        <p:txBody>
          <a:bodyPr wrap="square" rtlCol="0">
            <a:spAutoFit/>
          </a:bodyPr>
          <a:lstStyle/>
          <a:p>
            <a:r>
              <a:rPr kumimoji="1" lang="ja-JP" altLang="en-US" b="1" dirty="0" smtClean="0">
                <a:solidFill>
                  <a:schemeClr val="bg1"/>
                </a:solidFill>
              </a:rPr>
              <a:t>基本（一般）弁証　八綱弁証</a:t>
            </a:r>
            <a:endParaRPr kumimoji="1" lang="ja-JP" altLang="en-US" b="1" dirty="0">
              <a:solidFill>
                <a:schemeClr val="bg1"/>
              </a:solidFill>
            </a:endParaRPr>
          </a:p>
        </p:txBody>
      </p:sp>
      <p:grpSp>
        <p:nvGrpSpPr>
          <p:cNvPr id="21" name="グループ化 20"/>
          <p:cNvGrpSpPr/>
          <p:nvPr/>
        </p:nvGrpSpPr>
        <p:grpSpPr>
          <a:xfrm>
            <a:off x="2771800" y="3717032"/>
            <a:ext cx="3168352" cy="2160240"/>
            <a:chOff x="1619672" y="1916832"/>
            <a:chExt cx="5400600" cy="3672408"/>
          </a:xfrm>
        </p:grpSpPr>
        <p:sp>
          <p:nvSpPr>
            <p:cNvPr id="13" name="円/楕円 12"/>
            <p:cNvSpPr/>
            <p:nvPr/>
          </p:nvSpPr>
          <p:spPr>
            <a:xfrm>
              <a:off x="1619672" y="1916832"/>
              <a:ext cx="3024336" cy="2088232"/>
            </a:xfrm>
            <a:prstGeom prst="ellipse">
              <a:avLst/>
            </a:prstGeom>
            <a:solidFill>
              <a:schemeClr val="accent6">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3995936" y="1916832"/>
              <a:ext cx="3024336" cy="2088232"/>
            </a:xfrm>
            <a:prstGeom prst="ellipse">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619672" y="3501008"/>
              <a:ext cx="3024336" cy="2088232"/>
            </a:xfrm>
            <a:prstGeom prst="ellipse">
              <a:avLst/>
            </a:prstGeom>
            <a:solidFill>
              <a:schemeClr val="bg2">
                <a:lumMod val="5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995936" y="3501008"/>
              <a:ext cx="3024336" cy="2088232"/>
            </a:xfrm>
            <a:prstGeom prst="ellipse">
              <a:avLst/>
            </a:prstGeom>
            <a:solidFill>
              <a:srgbClr val="66FF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339752" y="2492896"/>
              <a:ext cx="2088232" cy="889474"/>
            </a:xfrm>
            <a:prstGeom prst="rect">
              <a:avLst/>
            </a:prstGeom>
            <a:noFill/>
          </p:spPr>
          <p:txBody>
            <a:bodyPr wrap="square" rtlCol="0">
              <a:spAutoFit/>
            </a:bodyPr>
            <a:lstStyle/>
            <a:p>
              <a:r>
                <a:rPr kumimoji="1" lang="ja-JP" altLang="en-US" sz="2800" dirty="0" smtClean="0">
                  <a:solidFill>
                    <a:schemeClr val="accent6">
                      <a:lumMod val="50000"/>
                    </a:schemeClr>
                  </a:solidFill>
                  <a:latin typeface="AR P丸ゴシック体M" pitchFamily="50" charset="-128"/>
                  <a:ea typeface="AR P丸ゴシック体M" pitchFamily="50" charset="-128"/>
                </a:rPr>
                <a:t>陰陽</a:t>
              </a:r>
              <a:endParaRPr kumimoji="1" lang="ja-JP" altLang="en-US" sz="2800" dirty="0">
                <a:solidFill>
                  <a:schemeClr val="accent6">
                    <a:lumMod val="50000"/>
                  </a:schemeClr>
                </a:solidFill>
                <a:latin typeface="AR P丸ゴシック体M" pitchFamily="50" charset="-128"/>
                <a:ea typeface="AR P丸ゴシック体M" pitchFamily="50" charset="-128"/>
              </a:endParaRPr>
            </a:p>
          </p:txBody>
        </p:sp>
        <p:sp>
          <p:nvSpPr>
            <p:cNvPr id="18" name="テキスト ボックス 17"/>
            <p:cNvSpPr txBox="1"/>
            <p:nvPr/>
          </p:nvSpPr>
          <p:spPr>
            <a:xfrm>
              <a:off x="4860032" y="2492896"/>
              <a:ext cx="2088232" cy="889474"/>
            </a:xfrm>
            <a:prstGeom prst="rect">
              <a:avLst/>
            </a:prstGeom>
            <a:noFill/>
          </p:spPr>
          <p:txBody>
            <a:bodyPr wrap="square" rtlCol="0">
              <a:spAutoFit/>
            </a:bodyPr>
            <a:lstStyle/>
            <a:p>
              <a:r>
                <a:rPr kumimoji="1" lang="ja-JP" altLang="en-US" sz="2800" dirty="0" smtClean="0">
                  <a:solidFill>
                    <a:schemeClr val="accent6">
                      <a:lumMod val="50000"/>
                    </a:schemeClr>
                  </a:solidFill>
                  <a:latin typeface="AR P丸ゴシック体M" pitchFamily="50" charset="-128"/>
                  <a:ea typeface="AR P丸ゴシック体M" pitchFamily="50" charset="-128"/>
                </a:rPr>
                <a:t>表裏</a:t>
              </a:r>
              <a:endParaRPr kumimoji="1" lang="ja-JP" altLang="en-US" sz="2800" dirty="0">
                <a:solidFill>
                  <a:schemeClr val="accent6">
                    <a:lumMod val="50000"/>
                  </a:schemeClr>
                </a:solidFill>
                <a:latin typeface="AR P丸ゴシック体M" pitchFamily="50" charset="-128"/>
                <a:ea typeface="AR P丸ゴシック体M" pitchFamily="50" charset="-128"/>
              </a:endParaRPr>
            </a:p>
          </p:txBody>
        </p:sp>
        <p:sp>
          <p:nvSpPr>
            <p:cNvPr id="19" name="テキスト ボックス 18"/>
            <p:cNvSpPr txBox="1"/>
            <p:nvPr/>
          </p:nvSpPr>
          <p:spPr>
            <a:xfrm>
              <a:off x="2339752" y="4089847"/>
              <a:ext cx="2088232" cy="889474"/>
            </a:xfrm>
            <a:prstGeom prst="rect">
              <a:avLst/>
            </a:prstGeom>
            <a:noFill/>
          </p:spPr>
          <p:txBody>
            <a:bodyPr wrap="square" rtlCol="0">
              <a:spAutoFit/>
            </a:bodyPr>
            <a:lstStyle/>
            <a:p>
              <a:r>
                <a:rPr kumimoji="1" lang="ja-JP" altLang="en-US" sz="2800" dirty="0" smtClean="0">
                  <a:solidFill>
                    <a:schemeClr val="accent6">
                      <a:lumMod val="50000"/>
                    </a:schemeClr>
                  </a:solidFill>
                  <a:latin typeface="AR P丸ゴシック体M" pitchFamily="50" charset="-128"/>
                  <a:ea typeface="AR P丸ゴシック体M" pitchFamily="50" charset="-128"/>
                </a:rPr>
                <a:t>寒熱</a:t>
              </a:r>
              <a:endParaRPr kumimoji="1" lang="ja-JP" altLang="en-US" sz="2800" dirty="0">
                <a:solidFill>
                  <a:schemeClr val="accent6">
                    <a:lumMod val="50000"/>
                  </a:schemeClr>
                </a:solidFill>
                <a:latin typeface="AR P丸ゴシック体M" pitchFamily="50" charset="-128"/>
                <a:ea typeface="AR P丸ゴシック体M" pitchFamily="50" charset="-128"/>
              </a:endParaRPr>
            </a:p>
          </p:txBody>
        </p:sp>
        <p:sp>
          <p:nvSpPr>
            <p:cNvPr id="20" name="テキスト ボックス 19"/>
            <p:cNvSpPr txBox="1"/>
            <p:nvPr/>
          </p:nvSpPr>
          <p:spPr>
            <a:xfrm>
              <a:off x="4788025" y="4089847"/>
              <a:ext cx="2088232" cy="889474"/>
            </a:xfrm>
            <a:prstGeom prst="rect">
              <a:avLst/>
            </a:prstGeom>
            <a:noFill/>
          </p:spPr>
          <p:txBody>
            <a:bodyPr wrap="square" rtlCol="0">
              <a:spAutoFit/>
            </a:bodyPr>
            <a:lstStyle/>
            <a:p>
              <a:r>
                <a:rPr lang="ja-JP" altLang="en-US" sz="2800" dirty="0" smtClean="0">
                  <a:solidFill>
                    <a:schemeClr val="accent6">
                      <a:lumMod val="50000"/>
                    </a:schemeClr>
                  </a:solidFill>
                  <a:latin typeface="AR P丸ゴシック体M" pitchFamily="50" charset="-128"/>
                  <a:ea typeface="AR P丸ゴシック体M" pitchFamily="50" charset="-128"/>
                </a:rPr>
                <a:t>虚実</a:t>
              </a:r>
              <a:endParaRPr kumimoji="1" lang="ja-JP" altLang="en-US" sz="2800" dirty="0">
                <a:solidFill>
                  <a:schemeClr val="accent6">
                    <a:lumMod val="50000"/>
                  </a:schemeClr>
                </a:solidFill>
                <a:latin typeface="AR P丸ゴシック体M" pitchFamily="50" charset="-128"/>
                <a:ea typeface="AR P丸ゴシック体M" pitchFamily="50" charset="-128"/>
              </a:endParaRPr>
            </a:p>
          </p:txBody>
        </p:sp>
      </p:grpSp>
    </p:spTree>
    <p:extLst>
      <p:ext uri="{BB962C8B-B14F-4D97-AF65-F5344CB8AC3E}">
        <p14:creationId xmlns:p14="http://schemas.microsoft.com/office/powerpoint/2010/main" val="3358907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オースティン">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スティン">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721</TotalTime>
  <Words>1068</Words>
  <Application>Microsoft Office PowerPoint</Application>
  <PresentationFormat>画面に合わせる (4:3)</PresentationFormat>
  <Paragraphs>268</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オースティン</vt:lpstr>
      <vt:lpstr>弁証論治</vt:lpstr>
      <vt:lpstr>はじめに･･･</vt:lpstr>
      <vt:lpstr>「弁証論治」とは</vt:lpstr>
      <vt:lpstr>弁証</vt:lpstr>
      <vt:lpstr>弁証</vt:lpstr>
      <vt:lpstr>弁証</vt:lpstr>
      <vt:lpstr>八綱弁証</vt:lpstr>
      <vt:lpstr>邪正相争</vt:lpstr>
      <vt:lpstr>八綱弁証･･･全ての弁証の根本</vt:lpstr>
      <vt:lpstr>弁証</vt:lpstr>
      <vt:lpstr>病因病邪弁証</vt:lpstr>
      <vt:lpstr>弁証</vt:lpstr>
      <vt:lpstr>気血弁証</vt:lpstr>
      <vt:lpstr>気血弁証</vt:lpstr>
      <vt:lpstr>気血弁証</vt:lpstr>
      <vt:lpstr>弁証</vt:lpstr>
      <vt:lpstr>気血弁証</vt:lpstr>
      <vt:lpstr>臓腑弁証・経絡弁証</vt:lpstr>
      <vt:lpstr>弁証</vt:lpstr>
      <vt:lpstr>外感症とは</vt:lpstr>
      <vt:lpstr>弁証</vt:lpstr>
      <vt:lpstr>六経弁証</vt:lpstr>
      <vt:lpstr>ご清聴ありがとうございました！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yuri.sakagami</dc:creator>
  <cp:lastModifiedBy>yuri.sakagami</cp:lastModifiedBy>
  <cp:revision>44</cp:revision>
  <cp:lastPrinted>2012-06-22T21:34:59Z</cp:lastPrinted>
  <dcterms:created xsi:type="dcterms:W3CDTF">2012-06-16T15:27:47Z</dcterms:created>
  <dcterms:modified xsi:type="dcterms:W3CDTF">2012-06-23T06:25:43Z</dcterms:modified>
</cp:coreProperties>
</file>