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9C257C8-01C0-4DB5-B129-DA7669BD27C5}" type="datetimeFigureOut">
              <a:rPr kumimoji="1" lang="ja-JP" altLang="en-US" smtClean="0"/>
              <a:t>2012/9/1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EB9B7D-960F-4E12-8F59-633586A054CD}"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257C8-01C0-4DB5-B129-DA7669BD27C5}" type="datetimeFigureOut">
              <a:rPr kumimoji="1" lang="ja-JP" altLang="en-US" smtClean="0"/>
              <a:t>2012/9/1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B9B7D-960F-4E12-8F59-633586A054CD}"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ja-JP" altLang="en-US">
                <a:latin typeface="メイリオ" pitchFamily="50" charset="-128"/>
                <a:ea typeface="メイリオ" pitchFamily="50" charset="-128"/>
                <a:cs typeface="メイリオ" pitchFamily="50" charset="-128"/>
              </a:rPr>
              <a:t>六？腑</a:t>
            </a:r>
          </a:p>
        </p:txBody>
      </p:sp>
      <p:sp>
        <p:nvSpPr>
          <p:cNvPr id="24579" name="Rectangle 3"/>
          <p:cNvSpPr>
            <a:spLocks noGrp="1" noChangeArrowheads="1"/>
          </p:cNvSpPr>
          <p:nvPr>
            <p:ph type="body" idx="1"/>
          </p:nvPr>
        </p:nvSpPr>
        <p:spPr/>
        <p:txBody>
          <a:bodyPr/>
          <a:lstStyle/>
          <a:p>
            <a:r>
              <a:rPr lang="ja-JP" altLang="en-US">
                <a:latin typeface="メイリオ" pitchFamily="50" charset="-128"/>
                <a:ea typeface="メイリオ" pitchFamily="50" charset="-128"/>
                <a:cs typeface="メイリオ" pitchFamily="50" charset="-128"/>
              </a:rPr>
              <a:t>水穀を消化して、水穀の精微とその残りカス</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糟粕</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に分けて五臓に受け渡す</a:t>
            </a:r>
          </a:p>
          <a:p>
            <a:r>
              <a:rPr lang="ja-JP" altLang="en-US">
                <a:latin typeface="メイリオ" pitchFamily="50" charset="-128"/>
                <a:ea typeface="メイリオ" pitchFamily="50" charset="-128"/>
                <a:cs typeface="メイリオ" pitchFamily="50" charset="-128"/>
              </a:rPr>
              <a:t>六腑＝五腑</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三焦</a:t>
            </a:r>
          </a:p>
          <a:p>
            <a:pPr lvl="1"/>
            <a:r>
              <a:rPr lang="ja-JP" altLang="en-US">
                <a:latin typeface="メイリオ" pitchFamily="50" charset="-128"/>
                <a:ea typeface="メイリオ" pitchFamily="50" charset="-128"/>
                <a:cs typeface="メイリオ" pitchFamily="50" charset="-128"/>
              </a:rPr>
              <a:t>五腑は五臓と対応があり、肝･心･脾･肺･腎はそれぞれ胆･小腸･胃･大腸･膀胱と関係が深い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ja-JP" altLang="en-US">
                <a:latin typeface="メイリオ" pitchFamily="50" charset="-128"/>
                <a:ea typeface="メイリオ" pitchFamily="50" charset="-128"/>
                <a:cs typeface="メイリオ" pitchFamily="50" charset="-128"/>
              </a:rPr>
              <a:t>奇恒</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きこう</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の腑</a:t>
            </a:r>
          </a:p>
        </p:txBody>
      </p:sp>
      <p:sp>
        <p:nvSpPr>
          <p:cNvPr id="47107" name="Rectangle 3"/>
          <p:cNvSpPr>
            <a:spLocks noGrp="1" noChangeArrowheads="1"/>
          </p:cNvSpPr>
          <p:nvPr>
            <p:ph type="body" idx="1"/>
          </p:nvPr>
        </p:nvSpPr>
        <p:spPr/>
        <p:txBody>
          <a:bodyPr/>
          <a:lstStyle/>
          <a:p>
            <a:r>
              <a:rPr lang="ja-JP" altLang="en-US">
                <a:ea typeface="メイリオ" pitchFamily="50" charset="-128"/>
                <a:cs typeface="メイリオ" pitchFamily="50" charset="-128"/>
              </a:rPr>
              <a:t>脳･骨･髄･脈･胆･女子胞の総称</a:t>
            </a:r>
          </a:p>
          <a:p>
            <a:r>
              <a:rPr lang="ja-JP" altLang="en-US">
                <a:ea typeface="メイリオ" pitchFamily="50" charset="-128"/>
                <a:cs typeface="メイリオ" pitchFamily="50" charset="-128"/>
              </a:rPr>
              <a:t>形状が六腑に似ているが飲食物を伝化する作用はなく、生理作用はむしろ五臓に似ているため奇恒の腑と呼ばれる</a:t>
            </a:r>
          </a:p>
          <a:p>
            <a:endParaRPr lang="ja-JP" altLang="en-US">
              <a:ea typeface="メイリオ" pitchFamily="50" charset="-128"/>
              <a:cs typeface="メイリオ" pitchFamily="50" charset="-128"/>
            </a:endParaRPr>
          </a:p>
          <a:p>
            <a:r>
              <a:rPr lang="ja-JP" altLang="en-US">
                <a:ea typeface="メイリオ" pitchFamily="50" charset="-128"/>
                <a:cs typeface="メイリオ" pitchFamily="50" charset="-128"/>
              </a:rPr>
              <a:t>気血や精など人体の構成物質を化生したり貯蔵したりする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ja-JP" altLang="en-US">
                <a:ea typeface="メイリオ" pitchFamily="50" charset="-128"/>
                <a:cs typeface="メイリオ" pitchFamily="50" charset="-128"/>
              </a:rPr>
              <a:t>ありがとうございました</a:t>
            </a:r>
            <a:r>
              <a:rPr lang="en-US" altLang="ja-JP">
                <a:ea typeface="メイリオ" pitchFamily="50" charset="-128"/>
                <a:cs typeface="メイリオ" pitchFamily="50" charset="-128"/>
              </a:rPr>
              <a:t>｡</a:t>
            </a:r>
          </a:p>
        </p:txBody>
      </p:sp>
      <p:sp>
        <p:nvSpPr>
          <p:cNvPr id="48131" name="Rectangle 3"/>
          <p:cNvSpPr>
            <a:spLocks noGrp="1" noChangeArrowheads="1"/>
          </p:cNvSpPr>
          <p:nvPr>
            <p:ph type="body" idx="1"/>
          </p:nvPr>
        </p:nvSpPr>
        <p:spPr/>
        <p:txBody>
          <a:bodyPr/>
          <a:lstStyle/>
          <a:p>
            <a:r>
              <a:rPr lang="ja-JP" altLang="en-US">
                <a:latin typeface="メイリオ" pitchFamily="50" charset="-128"/>
                <a:ea typeface="メイリオ" pitchFamily="50" charset="-128"/>
                <a:cs typeface="メイリオ" pitchFamily="50" charset="-128"/>
              </a:rPr>
              <a:t>今回網羅しきれなかった部分</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五華･五竅など</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については、各大学の部会などで取り上げてくださるとありがたいです</a:t>
            </a:r>
            <a:r>
              <a:rPr lang="en-US" altLang="ja-JP">
                <a:latin typeface="Times New Roman"/>
                <a:ea typeface="メイリオ" pitchFamily="50" charset="-128"/>
                <a:cs typeface="メイリオ" pitchFamily="50" charset="-128"/>
              </a:rPr>
              <a:t>…</a:t>
            </a:r>
            <a:r>
              <a:rPr lang="en-US" altLang="ja-JP">
                <a:latin typeface="メイリオ" pitchFamily="50" charset="-128"/>
                <a:ea typeface="メイリオ" pitchFamily="50" charset="-128"/>
                <a:cs typeface="メイリオ" pitchFamily="50" charset="-128"/>
              </a:rPr>
              <a:t>(^_^;</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ja-JP" altLang="en-US">
                <a:latin typeface="メイリオ" pitchFamily="50" charset="-128"/>
                <a:ea typeface="メイリオ" pitchFamily="50" charset="-128"/>
                <a:cs typeface="メイリオ" pitchFamily="50" charset="-128"/>
              </a:rPr>
              <a:t>胃</a:t>
            </a:r>
          </a:p>
        </p:txBody>
      </p:sp>
      <p:sp>
        <p:nvSpPr>
          <p:cNvPr id="25603" name="Rectangle 3"/>
          <p:cNvSpPr>
            <a:spLocks noGrp="1" noChangeArrowheads="1"/>
          </p:cNvSpPr>
          <p:nvPr>
            <p:ph type="body" idx="1"/>
          </p:nvPr>
        </p:nvSpPr>
        <p:spPr/>
        <p:txBody>
          <a:bodyPr/>
          <a:lstStyle/>
          <a:p>
            <a:r>
              <a:rPr lang="ja-JP" altLang="en-US">
                <a:ea typeface="メイリオ" pitchFamily="50" charset="-128"/>
                <a:cs typeface="メイリオ" pitchFamily="50" charset="-128"/>
              </a:rPr>
              <a:t>口から摂取した水穀が最初に運ばれる</a:t>
            </a:r>
          </a:p>
          <a:p>
            <a:r>
              <a:rPr lang="ja-JP" altLang="en-US">
                <a:ea typeface="メイリオ" pitchFamily="50" charset="-128"/>
                <a:cs typeface="メイリオ" pitchFamily="50" charset="-128"/>
              </a:rPr>
              <a:t>水穀を受け入れ</a:t>
            </a:r>
            <a:r>
              <a:rPr lang="en-US" altLang="ja-JP">
                <a:ea typeface="メイリオ" pitchFamily="50" charset="-128"/>
                <a:cs typeface="メイリオ" pitchFamily="50" charset="-128"/>
              </a:rPr>
              <a:t>(</a:t>
            </a:r>
            <a:r>
              <a:rPr lang="ja-JP" altLang="en-US">
                <a:ea typeface="メイリオ" pitchFamily="50" charset="-128"/>
                <a:cs typeface="メイリオ" pitchFamily="50" charset="-128"/>
              </a:rPr>
              <a:t>受納</a:t>
            </a:r>
            <a:r>
              <a:rPr lang="en-US" altLang="ja-JP">
                <a:ea typeface="メイリオ" pitchFamily="50" charset="-128"/>
                <a:cs typeface="メイリオ" pitchFamily="50" charset="-128"/>
              </a:rPr>
              <a:t>)</a:t>
            </a:r>
            <a:r>
              <a:rPr lang="ja-JP" altLang="en-US">
                <a:ea typeface="メイリオ" pitchFamily="50" charset="-128"/>
                <a:cs typeface="メイリオ" pitchFamily="50" charset="-128"/>
              </a:rPr>
              <a:t>、消化し</a:t>
            </a:r>
            <a:r>
              <a:rPr lang="en-US" altLang="ja-JP">
                <a:ea typeface="メイリオ" pitchFamily="50" charset="-128"/>
                <a:cs typeface="メイリオ" pitchFamily="50" charset="-128"/>
              </a:rPr>
              <a:t>(</a:t>
            </a:r>
            <a:r>
              <a:rPr lang="ja-JP" altLang="en-US">
                <a:ea typeface="メイリオ" pitchFamily="50" charset="-128"/>
                <a:cs typeface="メイリオ" pitchFamily="50" charset="-128"/>
              </a:rPr>
              <a:t>腐熟</a:t>
            </a:r>
            <a:r>
              <a:rPr lang="en-US" altLang="ja-JP">
                <a:ea typeface="メイリオ" pitchFamily="50" charset="-128"/>
                <a:cs typeface="メイリオ" pitchFamily="50" charset="-128"/>
              </a:rPr>
              <a:t>)</a:t>
            </a:r>
            <a:r>
              <a:rPr lang="ja-JP" altLang="en-US">
                <a:ea typeface="メイリオ" pitchFamily="50" charset="-128"/>
                <a:cs typeface="メイリオ" pitchFamily="50" charset="-128"/>
              </a:rPr>
              <a:t>、消化物を下方へ渡す</a:t>
            </a:r>
            <a:r>
              <a:rPr lang="en-US" altLang="ja-JP">
                <a:ea typeface="メイリオ" pitchFamily="50" charset="-128"/>
                <a:cs typeface="メイリオ" pitchFamily="50" charset="-128"/>
              </a:rPr>
              <a:t>(</a:t>
            </a:r>
            <a:r>
              <a:rPr lang="ja-JP" altLang="en-US">
                <a:ea typeface="メイリオ" pitchFamily="50" charset="-128"/>
                <a:cs typeface="メイリオ" pitchFamily="50" charset="-128"/>
              </a:rPr>
              <a:t>和降</a:t>
            </a:r>
            <a:r>
              <a:rPr lang="en-US" altLang="ja-JP">
                <a:ea typeface="メイリオ" pitchFamily="50" charset="-128"/>
                <a:cs typeface="メイリオ" pitchFamily="50" charset="-128"/>
              </a:rPr>
              <a:t>)</a:t>
            </a:r>
          </a:p>
          <a:p>
            <a:endParaRPr lang="en-US" altLang="ja-JP">
              <a:ea typeface="メイリオ" pitchFamily="50" charset="-128"/>
              <a:cs typeface="メイリオ" pitchFamily="50" charset="-128"/>
            </a:endParaRPr>
          </a:p>
          <a:p>
            <a:r>
              <a:rPr lang="ja-JP" altLang="en-US">
                <a:ea typeface="メイリオ" pitchFamily="50" charset="-128"/>
                <a:cs typeface="メイリオ" pitchFamily="50" charset="-128"/>
              </a:rPr>
              <a:t>脾と協調して消化活動を主る</a:t>
            </a:r>
          </a:p>
          <a:p>
            <a:pPr lvl="1"/>
            <a:r>
              <a:rPr lang="ja-JP" altLang="en-US">
                <a:ea typeface="メイリオ" pitchFamily="50" charset="-128"/>
                <a:cs typeface="メイリオ" pitchFamily="50" charset="-128"/>
              </a:rPr>
              <a:t>脾は上昇･乾燥の性質</a:t>
            </a:r>
          </a:p>
          <a:p>
            <a:pPr lvl="1"/>
            <a:r>
              <a:rPr lang="ja-JP" altLang="en-US">
                <a:ea typeface="メイリオ" pitchFamily="50" charset="-128"/>
                <a:cs typeface="メイリオ" pitchFamily="50" charset="-128"/>
              </a:rPr>
              <a:t>胃は下降･湿潤の性質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ja-JP" altLang="en-US">
                <a:latin typeface="メイリオ" pitchFamily="50" charset="-128"/>
                <a:ea typeface="メイリオ" pitchFamily="50" charset="-128"/>
                <a:cs typeface="メイリオ" pitchFamily="50" charset="-128"/>
              </a:rPr>
              <a:t>脾</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胃</a:t>
            </a:r>
          </a:p>
        </p:txBody>
      </p:sp>
      <p:pic>
        <p:nvPicPr>
          <p:cNvPr id="46084" name="Picture 4" descr="D:\Document\鹿大\漢方研\2011 前期九鼎会合宿\脾+胃.jpg"/>
          <p:cNvPicPr>
            <a:picLocks noChangeAspect="1" noChangeArrowheads="1"/>
          </p:cNvPicPr>
          <p:nvPr/>
        </p:nvPicPr>
        <p:blipFill>
          <a:blip r:embed="rId2" cstate="print"/>
          <a:srcRect/>
          <a:stretch>
            <a:fillRect/>
          </a:stretch>
        </p:blipFill>
        <p:spPr bwMode="auto">
          <a:xfrm>
            <a:off x="185738" y="1905000"/>
            <a:ext cx="8805862" cy="36639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ja-JP" altLang="en-US">
                <a:ea typeface="メイリオ" pitchFamily="50" charset="-128"/>
                <a:cs typeface="メイリオ" pitchFamily="50" charset="-128"/>
              </a:rPr>
              <a:t>小腸</a:t>
            </a:r>
          </a:p>
        </p:txBody>
      </p:sp>
      <p:sp>
        <p:nvSpPr>
          <p:cNvPr id="26627" name="Rectangle 3"/>
          <p:cNvSpPr>
            <a:spLocks noGrp="1" noChangeArrowheads="1"/>
          </p:cNvSpPr>
          <p:nvPr>
            <p:ph type="body" idx="1"/>
          </p:nvPr>
        </p:nvSpPr>
        <p:spPr/>
        <p:txBody>
          <a:bodyPr/>
          <a:lstStyle/>
          <a:p>
            <a:r>
              <a:rPr lang="ja-JP" altLang="en-US">
                <a:latin typeface="メイリオ" pitchFamily="50" charset="-128"/>
                <a:ea typeface="メイリオ" pitchFamily="50" charset="-128"/>
                <a:cs typeface="メイリオ" pitchFamily="50" charset="-128"/>
              </a:rPr>
              <a:t>水穀の精微と糟粕に分別する</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泌別清濁</a:t>
            </a:r>
            <a:r>
              <a:rPr lang="en-US" altLang="ja-JP">
                <a:latin typeface="メイリオ" pitchFamily="50" charset="-128"/>
                <a:ea typeface="メイリオ" pitchFamily="50" charset="-128"/>
                <a:cs typeface="メイリオ" pitchFamily="50" charset="-128"/>
              </a:rPr>
              <a:t>)</a:t>
            </a:r>
          </a:p>
          <a:p>
            <a:pPr lvl="1"/>
            <a:r>
              <a:rPr lang="ja-JP" altLang="en-US">
                <a:latin typeface="メイリオ" pitchFamily="50" charset="-128"/>
                <a:ea typeface="メイリオ" pitchFamily="50" charset="-128"/>
                <a:cs typeface="メイリオ" pitchFamily="50" charset="-128"/>
              </a:rPr>
              <a:t>水穀の精微を脾に運び、糟粕を水分とそうでないものに分けて膀胱と大腸に送る</a:t>
            </a:r>
          </a:p>
          <a:p>
            <a:endParaRPr lang="ja-JP" altLang="en-US">
              <a:latin typeface="メイリオ" pitchFamily="50" charset="-128"/>
              <a:ea typeface="メイリオ" pitchFamily="50" charset="-128"/>
              <a:cs typeface="メイリオ" pitchFamily="50" charset="-128"/>
            </a:endParaRPr>
          </a:p>
          <a:p>
            <a:r>
              <a:rPr lang="ja-JP" altLang="en-US">
                <a:latin typeface="メイリオ" pitchFamily="50" charset="-128"/>
                <a:ea typeface="メイリオ" pitchFamily="50" charset="-128"/>
                <a:cs typeface="メイリオ" pitchFamily="50" charset="-128"/>
              </a:rPr>
              <a:t>心陽に温煦されて作用が促進される</a:t>
            </a:r>
          </a:p>
          <a:p>
            <a:pPr lvl="1"/>
            <a:r>
              <a:rPr lang="ja-JP" altLang="en-US">
                <a:latin typeface="メイリオ" pitchFamily="50" charset="-128"/>
                <a:ea typeface="メイリオ" pitchFamily="50" charset="-128"/>
                <a:cs typeface="メイリオ" pitchFamily="50" charset="-128"/>
              </a:rPr>
              <a:t>排尿障害</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動悸･口内炎は</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小腸実熱証</a:t>
            </a:r>
            <a:r>
              <a:rPr lang="en-US" altLang="ja-JP">
                <a:latin typeface="メイリオ" pitchFamily="50" charset="-128"/>
                <a:ea typeface="メイリオ" pitchFamily="50" charset="-128"/>
                <a:cs typeface="メイリオ" pitchFamily="50" charset="-128"/>
              </a:rPr>
              <a:t>｣</a:t>
            </a:r>
          </a:p>
          <a:p>
            <a:pPr lvl="1"/>
            <a:r>
              <a:rPr lang="en-US" altLang="ja-JP">
                <a:latin typeface="メイリオ" pitchFamily="50" charset="-128"/>
                <a:ea typeface="メイリオ" pitchFamily="50" charset="-128"/>
                <a:cs typeface="メイリオ" pitchFamily="50" charset="-128"/>
              </a:rPr>
              <a:t>cf. </a:t>
            </a:r>
            <a:r>
              <a:rPr lang="ja-JP" altLang="en-US">
                <a:latin typeface="メイリオ" pitchFamily="50" charset="-128"/>
                <a:ea typeface="メイリオ" pitchFamily="50" charset="-128"/>
                <a:cs typeface="メイリオ" pitchFamily="50" charset="-128"/>
              </a:rPr>
              <a:t>一般的な膀胱炎は</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膀胱湿熱証</a:t>
            </a:r>
            <a:r>
              <a:rPr lang="en-US" altLang="ja-JP">
                <a:latin typeface="メイリオ" pitchFamily="50" charset="-128"/>
                <a:ea typeface="メイリオ" pitchFamily="50" charset="-128"/>
                <a:cs typeface="メイリオ" pitchFamily="50" charset="-128"/>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ja-JP" altLang="en-US">
                <a:latin typeface="メイリオ" pitchFamily="50" charset="-128"/>
                <a:ea typeface="メイリオ" pitchFamily="50" charset="-128"/>
                <a:cs typeface="メイリオ" pitchFamily="50" charset="-128"/>
              </a:rPr>
              <a:t>大腸</a:t>
            </a:r>
          </a:p>
        </p:txBody>
      </p:sp>
      <p:sp>
        <p:nvSpPr>
          <p:cNvPr id="27651" name="Rectangle 3"/>
          <p:cNvSpPr>
            <a:spLocks noGrp="1" noChangeArrowheads="1"/>
          </p:cNvSpPr>
          <p:nvPr>
            <p:ph type="body" idx="1"/>
          </p:nvPr>
        </p:nvSpPr>
        <p:spPr/>
        <p:txBody>
          <a:bodyPr/>
          <a:lstStyle/>
          <a:p>
            <a:r>
              <a:rPr lang="ja-JP" altLang="en-US">
                <a:ea typeface="メイリオ" pitchFamily="50" charset="-128"/>
                <a:cs typeface="メイリオ" pitchFamily="50" charset="-128"/>
              </a:rPr>
              <a:t>濁を大便にして排泄する</a:t>
            </a:r>
          </a:p>
          <a:p>
            <a:r>
              <a:rPr lang="ja-JP" altLang="en-US">
                <a:ea typeface="メイリオ" pitchFamily="50" charset="-128"/>
                <a:cs typeface="メイリオ" pitchFamily="50" charset="-128"/>
              </a:rPr>
              <a:t>肺と協調して気を下降させる</a:t>
            </a:r>
          </a:p>
          <a:p>
            <a:pPr lvl="1"/>
            <a:r>
              <a:rPr lang="ja-JP" altLang="en-US">
                <a:ea typeface="メイリオ" pitchFamily="50" charset="-128"/>
                <a:cs typeface="メイリオ" pitchFamily="50" charset="-128"/>
              </a:rPr>
              <a:t>呼吸や排泄を相互に促している</a:t>
            </a:r>
          </a:p>
        </p:txBody>
      </p:sp>
      <p:pic>
        <p:nvPicPr>
          <p:cNvPr id="27652" name="Picture 4" descr="D:\Document\鹿大\漢方研\2011 前期九鼎会合宿\肺+大腸.jpg"/>
          <p:cNvPicPr>
            <a:picLocks noChangeAspect="1" noChangeArrowheads="1"/>
          </p:cNvPicPr>
          <p:nvPr/>
        </p:nvPicPr>
        <p:blipFill>
          <a:blip r:embed="rId2" cstate="print"/>
          <a:srcRect/>
          <a:stretch>
            <a:fillRect/>
          </a:stretch>
        </p:blipFill>
        <p:spPr bwMode="auto">
          <a:xfrm>
            <a:off x="1527175" y="3632200"/>
            <a:ext cx="6092825" cy="3149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ea typeface="メイリオ" pitchFamily="50" charset="-128"/>
                <a:cs typeface="メイリオ" pitchFamily="50" charset="-128"/>
              </a:rPr>
              <a:t>膀胱</a:t>
            </a:r>
          </a:p>
        </p:txBody>
      </p:sp>
      <p:sp>
        <p:nvSpPr>
          <p:cNvPr id="28675" name="Rectangle 3"/>
          <p:cNvSpPr>
            <a:spLocks noGrp="1" noChangeArrowheads="1"/>
          </p:cNvSpPr>
          <p:nvPr>
            <p:ph type="body" idx="1"/>
          </p:nvPr>
        </p:nvSpPr>
        <p:spPr/>
        <p:txBody>
          <a:bodyPr/>
          <a:lstStyle/>
          <a:p>
            <a:r>
              <a:rPr lang="ja-JP" altLang="en-US">
                <a:ea typeface="メイリオ" pitchFamily="50" charset="-128"/>
                <a:cs typeface="メイリオ" pitchFamily="50" charset="-128"/>
              </a:rPr>
              <a:t>濁を小便にして排泄する</a:t>
            </a:r>
          </a:p>
          <a:p>
            <a:endParaRPr lang="ja-JP" altLang="en-US">
              <a:ea typeface="メイリオ" pitchFamily="50" charset="-128"/>
              <a:cs typeface="メイリオ" pitchFamily="50" charset="-128"/>
            </a:endParaRPr>
          </a:p>
          <a:p>
            <a:r>
              <a:rPr lang="ja-JP" altLang="en-US">
                <a:ea typeface="メイリオ" pitchFamily="50" charset="-128"/>
                <a:cs typeface="メイリオ" pitchFamily="50" charset="-128"/>
              </a:rPr>
              <a:t>水液の代謝･排泄は腎が調節している</a:t>
            </a:r>
          </a:p>
          <a:p>
            <a:pPr lvl="1"/>
            <a:r>
              <a:rPr lang="ja-JP" altLang="en-US">
                <a:ea typeface="メイリオ" pitchFamily="50" charset="-128"/>
                <a:cs typeface="メイリオ" pitchFamily="50" charset="-128"/>
              </a:rPr>
              <a:t>老化によって腎精が不足してくると失禁などの排尿障害をきたすことと関係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ja-JP" altLang="en-US">
                <a:ea typeface="メイリオ" pitchFamily="50" charset="-128"/>
                <a:cs typeface="メイリオ" pitchFamily="50" charset="-128"/>
              </a:rPr>
              <a:t>胆</a:t>
            </a:r>
          </a:p>
        </p:txBody>
      </p:sp>
      <p:sp>
        <p:nvSpPr>
          <p:cNvPr id="29699" name="Rectangle 3"/>
          <p:cNvSpPr>
            <a:spLocks noGrp="1" noChangeArrowheads="1"/>
          </p:cNvSpPr>
          <p:nvPr>
            <p:ph type="body" idx="1"/>
          </p:nvPr>
        </p:nvSpPr>
        <p:spPr/>
        <p:txBody>
          <a:bodyPr/>
          <a:lstStyle/>
          <a:p>
            <a:r>
              <a:rPr lang="ja-JP" altLang="en-US">
                <a:ea typeface="メイリオ" pitchFamily="50" charset="-128"/>
                <a:cs typeface="メイリオ" pitchFamily="50" charset="-128"/>
              </a:rPr>
              <a:t>肝で生成された胆汁を小腸に分泌して消化を助ける</a:t>
            </a:r>
          </a:p>
          <a:p>
            <a:pPr lvl="1"/>
            <a:r>
              <a:rPr lang="ja-JP" altLang="en-US">
                <a:ea typeface="メイリオ" pitchFamily="50" charset="-128"/>
                <a:cs typeface="メイリオ" pitchFamily="50" charset="-128"/>
              </a:rPr>
              <a:t>胆汁は肝の余気が胆に凝集したもの</a:t>
            </a:r>
          </a:p>
          <a:p>
            <a:r>
              <a:rPr lang="ja-JP" altLang="en-US">
                <a:ea typeface="メイリオ" pitchFamily="50" charset="-128"/>
                <a:cs typeface="メイリオ" pitchFamily="50" charset="-128"/>
              </a:rPr>
              <a:t>胆汁の排泄は肝の疏泄作用によって調節される</a:t>
            </a:r>
          </a:p>
        </p:txBody>
      </p:sp>
      <p:pic>
        <p:nvPicPr>
          <p:cNvPr id="29700" name="Picture 4" descr="D:\Document\鹿大\漢方研\2011 前期九鼎会合宿\肝+胆.jpg"/>
          <p:cNvPicPr>
            <a:picLocks noChangeAspect="1" noChangeArrowheads="1"/>
          </p:cNvPicPr>
          <p:nvPr/>
        </p:nvPicPr>
        <p:blipFill>
          <a:blip r:embed="rId2" cstate="print"/>
          <a:srcRect/>
          <a:stretch>
            <a:fillRect/>
          </a:stretch>
        </p:blipFill>
        <p:spPr bwMode="auto">
          <a:xfrm>
            <a:off x="914400" y="4541838"/>
            <a:ext cx="7273925" cy="21637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ja-JP" altLang="en-US">
                <a:latin typeface="メイリオ" pitchFamily="50" charset="-128"/>
                <a:ea typeface="メイリオ" pitchFamily="50" charset="-128"/>
                <a:cs typeface="メイリオ" pitchFamily="50" charset="-128"/>
              </a:rPr>
              <a:t>六腑</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五腑</a:t>
            </a:r>
            <a:r>
              <a:rPr lang="en-US" altLang="ja-JP">
                <a:latin typeface="メイリオ" pitchFamily="50" charset="-128"/>
                <a:ea typeface="メイリオ" pitchFamily="50" charset="-128"/>
                <a:cs typeface="メイリオ" pitchFamily="50" charset="-128"/>
              </a:rPr>
              <a:t>)</a:t>
            </a:r>
            <a:r>
              <a:rPr lang="ja-JP" altLang="en-US">
                <a:latin typeface="メイリオ" pitchFamily="50" charset="-128"/>
                <a:ea typeface="メイリオ" pitchFamily="50" charset="-128"/>
                <a:cs typeface="メイリオ" pitchFamily="50" charset="-128"/>
              </a:rPr>
              <a:t>の全体像</a:t>
            </a:r>
          </a:p>
        </p:txBody>
      </p:sp>
      <p:pic>
        <p:nvPicPr>
          <p:cNvPr id="34820" name="Picture 4" descr="D:\Document\鹿大\漢方研\2011 前期九鼎会合宿\六腑.jpg"/>
          <p:cNvPicPr>
            <a:picLocks noChangeAspect="1" noChangeArrowheads="1"/>
          </p:cNvPicPr>
          <p:nvPr/>
        </p:nvPicPr>
        <p:blipFill>
          <a:blip r:embed="rId2" cstate="print"/>
          <a:srcRect/>
          <a:stretch>
            <a:fillRect/>
          </a:stretch>
        </p:blipFill>
        <p:spPr bwMode="auto">
          <a:xfrm>
            <a:off x="2168525" y="1731963"/>
            <a:ext cx="4765675" cy="46307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ja-JP" altLang="en-US">
                <a:ea typeface="メイリオ" pitchFamily="50" charset="-128"/>
                <a:cs typeface="メイリオ" pitchFamily="50" charset="-128"/>
              </a:rPr>
              <a:t>三焦</a:t>
            </a:r>
          </a:p>
        </p:txBody>
      </p:sp>
      <p:sp>
        <p:nvSpPr>
          <p:cNvPr id="36867" name="Rectangle 3"/>
          <p:cNvSpPr>
            <a:spLocks noGrp="1" noChangeArrowheads="1"/>
          </p:cNvSpPr>
          <p:nvPr>
            <p:ph type="body" idx="1"/>
          </p:nvPr>
        </p:nvSpPr>
        <p:spPr/>
        <p:txBody>
          <a:bodyPr/>
          <a:lstStyle/>
          <a:p>
            <a:r>
              <a:rPr lang="ja-JP" altLang="en-US">
                <a:latin typeface="メイリオ" pitchFamily="50" charset="-128"/>
                <a:ea typeface="メイリオ" pitchFamily="50" charset="-128"/>
                <a:cs typeface="メイリオ" pitchFamily="50" charset="-128"/>
              </a:rPr>
              <a:t>上焦・中焦・下焦の</a:t>
            </a:r>
            <a:r>
              <a:rPr lang="en-US" altLang="ja-JP">
                <a:latin typeface="メイリオ" pitchFamily="50" charset="-128"/>
                <a:ea typeface="メイリオ" pitchFamily="50" charset="-128"/>
                <a:cs typeface="メイリオ" pitchFamily="50" charset="-128"/>
              </a:rPr>
              <a:t>3</a:t>
            </a:r>
            <a:r>
              <a:rPr lang="ja-JP" altLang="en-US">
                <a:latin typeface="メイリオ" pitchFamily="50" charset="-128"/>
                <a:ea typeface="メイリオ" pitchFamily="50" charset="-128"/>
                <a:cs typeface="メイリオ" pitchFamily="50" charset="-128"/>
              </a:rPr>
              <a:t>部に分かれ、それぞれの臓腑機能を統轄する</a:t>
            </a:r>
          </a:p>
          <a:p>
            <a:pPr lvl="1"/>
            <a:r>
              <a:rPr lang="ja-JP" altLang="en-US">
                <a:latin typeface="メイリオ" pitchFamily="50" charset="-128"/>
                <a:ea typeface="メイリオ" pitchFamily="50" charset="-128"/>
                <a:cs typeface="メイリオ" pitchFamily="50" charset="-128"/>
              </a:rPr>
              <a:t>上焦</a:t>
            </a:r>
            <a:r>
              <a:rPr lang="en-US" altLang="ja-JP">
                <a:latin typeface="メイリオ" pitchFamily="50" charset="-128"/>
                <a:ea typeface="メイリオ" pitchFamily="50" charset="-128"/>
                <a:cs typeface="メイリオ" pitchFamily="50" charset="-128"/>
              </a:rPr>
              <a:t>: </a:t>
            </a:r>
            <a:r>
              <a:rPr lang="ja-JP" altLang="en-US">
                <a:latin typeface="メイリオ" pitchFamily="50" charset="-128"/>
                <a:ea typeface="メイリオ" pitchFamily="50" charset="-128"/>
                <a:cs typeface="メイリオ" pitchFamily="50" charset="-128"/>
              </a:rPr>
              <a:t>心、肺</a:t>
            </a:r>
          </a:p>
          <a:p>
            <a:pPr lvl="1"/>
            <a:r>
              <a:rPr lang="ja-JP" altLang="en-US">
                <a:latin typeface="メイリオ" pitchFamily="50" charset="-128"/>
                <a:ea typeface="メイリオ" pitchFamily="50" charset="-128"/>
                <a:cs typeface="メイリオ" pitchFamily="50" charset="-128"/>
              </a:rPr>
              <a:t>中焦</a:t>
            </a:r>
            <a:r>
              <a:rPr lang="en-US" altLang="ja-JP">
                <a:latin typeface="メイリオ" pitchFamily="50" charset="-128"/>
                <a:ea typeface="メイリオ" pitchFamily="50" charset="-128"/>
                <a:cs typeface="メイリオ" pitchFamily="50" charset="-128"/>
              </a:rPr>
              <a:t>: </a:t>
            </a:r>
            <a:r>
              <a:rPr lang="ja-JP" altLang="en-US">
                <a:latin typeface="メイリオ" pitchFamily="50" charset="-128"/>
                <a:ea typeface="メイリオ" pitchFamily="50" charset="-128"/>
                <a:cs typeface="メイリオ" pitchFamily="50" charset="-128"/>
              </a:rPr>
              <a:t>脾、胃</a:t>
            </a:r>
          </a:p>
          <a:p>
            <a:pPr lvl="1"/>
            <a:r>
              <a:rPr lang="ja-JP" altLang="en-US">
                <a:latin typeface="メイリオ" pitchFamily="50" charset="-128"/>
                <a:ea typeface="メイリオ" pitchFamily="50" charset="-128"/>
                <a:cs typeface="メイリオ" pitchFamily="50" charset="-128"/>
              </a:rPr>
              <a:t>下焦</a:t>
            </a:r>
            <a:r>
              <a:rPr lang="en-US" altLang="ja-JP">
                <a:latin typeface="メイリオ" pitchFamily="50" charset="-128"/>
                <a:ea typeface="メイリオ" pitchFamily="50" charset="-128"/>
                <a:cs typeface="メイリオ" pitchFamily="50" charset="-128"/>
              </a:rPr>
              <a:t>: </a:t>
            </a:r>
            <a:r>
              <a:rPr lang="ja-JP" altLang="en-US">
                <a:latin typeface="メイリオ" pitchFamily="50" charset="-128"/>
                <a:ea typeface="メイリオ" pitchFamily="50" charset="-128"/>
                <a:cs typeface="メイリオ" pitchFamily="50" charset="-128"/>
              </a:rPr>
              <a:t>肝、腎、小腸、大腸、膀胱、胆</a:t>
            </a:r>
          </a:p>
          <a:p>
            <a:r>
              <a:rPr lang="ja-JP" altLang="en-US">
                <a:latin typeface="メイリオ" pitchFamily="50" charset="-128"/>
                <a:ea typeface="メイリオ" pitchFamily="50" charset="-128"/>
                <a:cs typeface="メイリオ" pitchFamily="50" charset="-128"/>
              </a:rPr>
              <a:t>水液や元気の通路</a:t>
            </a:r>
          </a:p>
          <a:p>
            <a:r>
              <a:rPr lang="ja-JP" altLang="en-US">
                <a:latin typeface="メイリオ" pitchFamily="50" charset="-128"/>
                <a:ea typeface="メイリオ" pitchFamily="50" charset="-128"/>
                <a:cs typeface="メイリオ" pitchFamily="50" charset="-128"/>
              </a:rPr>
              <a:t>気化を行う</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454</Words>
  <Application>Microsoft Office PowerPoint</Application>
  <PresentationFormat>画面に合わせる (4:3)</PresentationFormat>
  <Paragraphs>47</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六？腑</vt:lpstr>
      <vt:lpstr>胃</vt:lpstr>
      <vt:lpstr>脾+胃</vt:lpstr>
      <vt:lpstr>小腸</vt:lpstr>
      <vt:lpstr>大腸</vt:lpstr>
      <vt:lpstr>膀胱</vt:lpstr>
      <vt:lpstr>胆</vt:lpstr>
      <vt:lpstr>六腑(五腑)の全体像</vt:lpstr>
      <vt:lpstr>三焦</vt:lpstr>
      <vt:lpstr>奇恒(きこう)の腑</vt:lpstr>
      <vt:lpstr>ありがとうございました｡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六？腑</dc:title>
  <dc:creator>Noriko Yoshida</dc:creator>
  <cp:lastModifiedBy>Noriko Yoshida</cp:lastModifiedBy>
  <cp:revision>1</cp:revision>
  <dcterms:created xsi:type="dcterms:W3CDTF">2012-09-01T03:50:35Z</dcterms:created>
  <dcterms:modified xsi:type="dcterms:W3CDTF">2012-09-01T03:51:46Z</dcterms:modified>
</cp:coreProperties>
</file>